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457" r:id="rId5"/>
    <p:sldMasterId id="2147484484" r:id="rId6"/>
    <p:sldMasterId id="2147484546" r:id="rId7"/>
    <p:sldMasterId id="2147484586" r:id="rId8"/>
    <p:sldMasterId id="2147484611" r:id="rId9"/>
    <p:sldMasterId id="2147484633" r:id="rId10"/>
  </p:sldMasterIdLst>
  <p:notesMasterIdLst>
    <p:notesMasterId r:id="rId84"/>
  </p:notesMasterIdLst>
  <p:handoutMasterIdLst>
    <p:handoutMasterId r:id="rId85"/>
  </p:handoutMasterIdLst>
  <p:sldIdLst>
    <p:sldId id="1370" r:id="rId11"/>
    <p:sldId id="1806" r:id="rId12"/>
    <p:sldId id="1839" r:id="rId13"/>
    <p:sldId id="10748" r:id="rId14"/>
    <p:sldId id="10747" r:id="rId15"/>
    <p:sldId id="10082" r:id="rId16"/>
    <p:sldId id="1921" r:id="rId17"/>
    <p:sldId id="10744" r:id="rId18"/>
    <p:sldId id="10766" r:id="rId19"/>
    <p:sldId id="9986" r:id="rId20"/>
    <p:sldId id="10034" r:id="rId21"/>
    <p:sldId id="10767" r:id="rId22"/>
    <p:sldId id="10764" r:id="rId23"/>
    <p:sldId id="2072" r:id="rId24"/>
    <p:sldId id="510" r:id="rId25"/>
    <p:sldId id="3104" r:id="rId26"/>
    <p:sldId id="10765" r:id="rId27"/>
    <p:sldId id="4534" r:id="rId28"/>
    <p:sldId id="10768" r:id="rId29"/>
    <p:sldId id="4520" r:id="rId30"/>
    <p:sldId id="4135" r:id="rId31"/>
    <p:sldId id="10826" r:id="rId32"/>
    <p:sldId id="10820" r:id="rId33"/>
    <p:sldId id="1838" r:id="rId34"/>
    <p:sldId id="2076136037" r:id="rId35"/>
    <p:sldId id="10840" r:id="rId36"/>
    <p:sldId id="10842" r:id="rId37"/>
    <p:sldId id="10831" r:id="rId38"/>
    <p:sldId id="10832" r:id="rId39"/>
    <p:sldId id="10833" r:id="rId40"/>
    <p:sldId id="2076136050" r:id="rId41"/>
    <p:sldId id="10838" r:id="rId42"/>
    <p:sldId id="2076136039" r:id="rId43"/>
    <p:sldId id="2076136051" r:id="rId44"/>
    <p:sldId id="2076136043" r:id="rId45"/>
    <p:sldId id="2076136042" r:id="rId46"/>
    <p:sldId id="2076136045" r:id="rId47"/>
    <p:sldId id="3833" r:id="rId48"/>
    <p:sldId id="2076136052" r:id="rId49"/>
    <p:sldId id="10819" r:id="rId50"/>
    <p:sldId id="10817" r:id="rId51"/>
    <p:sldId id="9998" r:id="rId52"/>
    <p:sldId id="8606" r:id="rId53"/>
    <p:sldId id="10818" r:id="rId54"/>
    <p:sldId id="531" r:id="rId55"/>
    <p:sldId id="10814" r:id="rId56"/>
    <p:sldId id="8594" r:id="rId57"/>
    <p:sldId id="10812" r:id="rId58"/>
    <p:sldId id="2076136053" r:id="rId59"/>
    <p:sldId id="1837" r:id="rId60"/>
    <p:sldId id="9952" r:id="rId61"/>
    <p:sldId id="281" r:id="rId62"/>
    <p:sldId id="283" r:id="rId63"/>
    <p:sldId id="256" r:id="rId64"/>
    <p:sldId id="3918" r:id="rId65"/>
    <p:sldId id="1893" r:id="rId66"/>
    <p:sldId id="2289" r:id="rId67"/>
    <p:sldId id="1895" r:id="rId68"/>
    <p:sldId id="1880" r:id="rId69"/>
    <p:sldId id="1894" r:id="rId70"/>
    <p:sldId id="2293" r:id="rId71"/>
    <p:sldId id="2290" r:id="rId72"/>
    <p:sldId id="1885" r:id="rId73"/>
    <p:sldId id="10077" r:id="rId74"/>
    <p:sldId id="10032" r:id="rId75"/>
    <p:sldId id="10084" r:id="rId76"/>
    <p:sldId id="10085" r:id="rId77"/>
    <p:sldId id="10827" r:id="rId78"/>
    <p:sldId id="10083" r:id="rId79"/>
    <p:sldId id="10086" r:id="rId80"/>
    <p:sldId id="1846" r:id="rId81"/>
    <p:sldId id="1847" r:id="rId82"/>
    <p:sldId id="2076136054" r:id="rId83"/>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5E7022-EC24-416A-8D4C-DF96476C5760}">
          <p14:sldIdLst>
            <p14:sldId id="1370"/>
            <p14:sldId id="1806"/>
          </p14:sldIdLst>
        </p14:section>
        <p14:section name="Primary Sales Motion" id="{604CDC18-EDBF-47F1-9E1C-E332380C6BFE}">
          <p14:sldIdLst>
            <p14:sldId id="1839"/>
            <p14:sldId id="10748"/>
            <p14:sldId id="10747"/>
            <p14:sldId id="10082"/>
            <p14:sldId id="1921"/>
            <p14:sldId id="10744"/>
            <p14:sldId id="10766"/>
            <p14:sldId id="9986"/>
            <p14:sldId id="10034"/>
            <p14:sldId id="10767"/>
            <p14:sldId id="10764"/>
            <p14:sldId id="2072"/>
            <p14:sldId id="510"/>
            <p14:sldId id="3104"/>
            <p14:sldId id="10765"/>
            <p14:sldId id="4534"/>
            <p14:sldId id="10768"/>
            <p14:sldId id="4520"/>
            <p14:sldId id="4135"/>
            <p14:sldId id="10826"/>
            <p14:sldId id="10820"/>
          </p14:sldIdLst>
        </p14:section>
        <p14:section name="Customer Decision Sales Pillar" id="{B07D39CF-8DBD-4169-A1A1-6B3BFE6669CA}">
          <p14:sldIdLst>
            <p14:sldId id="1838"/>
            <p14:sldId id="2076136037"/>
            <p14:sldId id="10840"/>
            <p14:sldId id="10842"/>
            <p14:sldId id="10831"/>
            <p14:sldId id="10832"/>
            <p14:sldId id="10833"/>
            <p14:sldId id="2076136050"/>
            <p14:sldId id="10838"/>
            <p14:sldId id="2076136039"/>
            <p14:sldId id="2076136051"/>
            <p14:sldId id="2076136043"/>
            <p14:sldId id="2076136042"/>
            <p14:sldId id="2076136045"/>
            <p14:sldId id="3833"/>
            <p14:sldId id="2076136052"/>
            <p14:sldId id="10819"/>
          </p14:sldIdLst>
        </p14:section>
        <p14:section name="Business Model &amp; Pricing" id="{CADF7347-0789-475F-BD9E-EA8FC8A29C43}">
          <p14:sldIdLst>
            <p14:sldId id="10817"/>
            <p14:sldId id="9998"/>
            <p14:sldId id="8606"/>
            <p14:sldId id="10818"/>
          </p14:sldIdLst>
        </p14:section>
        <p14:section name="Untitled Section" id="{FA014A08-BDAC-4A2C-984E-21C38119D84E}">
          <p14:sldIdLst/>
        </p14:section>
        <p14:section name="Architecture &amp; Capabilities" id="{81283EA7-7487-409B-805E-16D39697E31B}">
          <p14:sldIdLst>
            <p14:sldId id="531"/>
            <p14:sldId id="10814"/>
            <p14:sldId id="8594"/>
            <p14:sldId id="10812"/>
            <p14:sldId id="2076136053"/>
            <p14:sldId id="1837"/>
            <p14:sldId id="9952"/>
            <p14:sldId id="281"/>
            <p14:sldId id="283"/>
            <p14:sldId id="256"/>
            <p14:sldId id="3918"/>
            <p14:sldId id="1893"/>
            <p14:sldId id="2289"/>
            <p14:sldId id="1895"/>
            <p14:sldId id="1880"/>
            <p14:sldId id="1894"/>
            <p14:sldId id="2293"/>
            <p14:sldId id="2290"/>
            <p14:sldId id="1885"/>
            <p14:sldId id="10077"/>
            <p14:sldId id="10032"/>
            <p14:sldId id="10084"/>
            <p14:sldId id="10085"/>
            <p14:sldId id="10827"/>
            <p14:sldId id="10083"/>
            <p14:sldId id="10086"/>
            <p14:sldId id="1846"/>
            <p14:sldId id="1847"/>
            <p14:sldId id="2076136054"/>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2A68F-F128-4A1A-988F-EB81C846D20F}" v="4" dt="2019-11-18T23:59:46.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13" y="864"/>
      </p:cViewPr>
      <p:guideLst>
        <p:guide orient="horz" pos="4143"/>
        <p:guide orient="horz" pos="4105"/>
        <p:guide pos="391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presProps" Target="pres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Federico" userId="e396c59b-3efa-4e7c-aa0e-6b60b867b4f1" providerId="ADAL" clId="{A57AAA4C-E703-4617-BEE6-81FAE6CC73AA}"/>
    <pc:docChg chg="delSld modSld">
      <pc:chgData name="Jon Federico" userId="e396c59b-3efa-4e7c-aa0e-6b60b867b4f1" providerId="ADAL" clId="{A57AAA4C-E703-4617-BEE6-81FAE6CC73AA}" dt="2019-09-30T20:01:03.746" v="3" actId="47"/>
      <pc:docMkLst>
        <pc:docMk/>
      </pc:docMkLst>
      <pc:sldChg chg="modSp">
        <pc:chgData name="Jon Federico" userId="e396c59b-3efa-4e7c-aa0e-6b60b867b4f1" providerId="ADAL" clId="{A57AAA4C-E703-4617-BEE6-81FAE6CC73AA}" dt="2019-09-30T20:00:48.841" v="1" actId="207"/>
        <pc:sldMkLst>
          <pc:docMk/>
          <pc:sldMk cId="2023343404" sldId="3104"/>
        </pc:sldMkLst>
        <pc:spChg chg="mod">
          <ac:chgData name="Jon Federico" userId="e396c59b-3efa-4e7c-aa0e-6b60b867b4f1" providerId="ADAL" clId="{A57AAA4C-E703-4617-BEE6-81FAE6CC73AA}" dt="2019-09-30T20:00:48.841" v="1" actId="207"/>
          <ac:spMkLst>
            <pc:docMk/>
            <pc:sldMk cId="2023343404" sldId="3104"/>
            <ac:spMk id="4" creationId="{B56BC497-9F01-7F4A-8B4F-41BDE555B7AD}"/>
          </ac:spMkLst>
        </pc:spChg>
        <pc:spChg chg="mod">
          <ac:chgData name="Jon Federico" userId="e396c59b-3efa-4e7c-aa0e-6b60b867b4f1" providerId="ADAL" clId="{A57AAA4C-E703-4617-BEE6-81FAE6CC73AA}" dt="2019-09-30T20:00:48.841" v="1" actId="207"/>
          <ac:spMkLst>
            <pc:docMk/>
            <pc:sldMk cId="2023343404" sldId="3104"/>
            <ac:spMk id="8" creationId="{44446B72-FBAA-400E-863C-8924C790D7A9}"/>
          </ac:spMkLst>
        </pc:spChg>
      </pc:sldChg>
      <pc:sldChg chg="del">
        <pc:chgData name="Jon Federico" userId="e396c59b-3efa-4e7c-aa0e-6b60b867b4f1" providerId="ADAL" clId="{A57AAA4C-E703-4617-BEE6-81FAE6CC73AA}" dt="2019-09-30T20:01:03.746" v="3" actId="47"/>
        <pc:sldMkLst>
          <pc:docMk/>
          <pc:sldMk cId="3307676616" sldId="10799"/>
        </pc:sldMkLst>
      </pc:sldChg>
      <pc:sldChg chg="del">
        <pc:chgData name="Jon Federico" userId="e396c59b-3efa-4e7c-aa0e-6b60b867b4f1" providerId="ADAL" clId="{A57AAA4C-E703-4617-BEE6-81FAE6CC73AA}" dt="2019-09-30T20:01:02.786" v="2" actId="47"/>
        <pc:sldMkLst>
          <pc:docMk/>
          <pc:sldMk cId="308729322" sldId="10811"/>
        </pc:sldMkLst>
      </pc:sldChg>
    </pc:docChg>
  </pc:docChgLst>
  <pc:docChgLst>
    <pc:chgData name="Manish Dhall" userId="12569f6f-2679-43bd-ad7f-5b4f0732b08f" providerId="ADAL" clId="{7942A68F-F128-4A1A-988F-EB81C846D20F}"/>
    <pc:docChg chg="custSel modSld addSection modSection">
      <pc:chgData name="Manish Dhall" userId="12569f6f-2679-43bd-ad7f-5b4f0732b08f" providerId="ADAL" clId="{7942A68F-F128-4A1A-988F-EB81C846D20F}" dt="2019-11-18T23:59:20.227" v="18" actId="17846"/>
      <pc:docMkLst>
        <pc:docMk/>
      </pc:docMkLst>
      <pc:sldChg chg="delSp mod">
        <pc:chgData name="Manish Dhall" userId="12569f6f-2679-43bd-ad7f-5b4f0732b08f" providerId="ADAL" clId="{7942A68F-F128-4A1A-988F-EB81C846D20F}" dt="2019-11-18T23:56:11.195" v="7" actId="478"/>
        <pc:sldMkLst>
          <pc:docMk/>
          <pc:sldMk cId="981626882" sldId="1838"/>
        </pc:sldMkLst>
        <pc:spChg chg="del">
          <ac:chgData name="Manish Dhall" userId="12569f6f-2679-43bd-ad7f-5b4f0732b08f" providerId="ADAL" clId="{7942A68F-F128-4A1A-988F-EB81C846D20F}" dt="2019-11-18T23:56:10.190" v="6" actId="478"/>
          <ac:spMkLst>
            <pc:docMk/>
            <pc:sldMk cId="981626882" sldId="1838"/>
            <ac:spMk id="5" creationId="{FC0B9674-61CE-4EE2-8FC4-7D1001431C12}"/>
          </ac:spMkLst>
        </pc:spChg>
        <pc:picChg chg="del">
          <ac:chgData name="Manish Dhall" userId="12569f6f-2679-43bd-ad7f-5b4f0732b08f" providerId="ADAL" clId="{7942A68F-F128-4A1A-988F-EB81C846D20F}" dt="2019-11-18T23:56:11.195" v="7" actId="478"/>
          <ac:picMkLst>
            <pc:docMk/>
            <pc:sldMk cId="981626882" sldId="1838"/>
            <ac:picMk id="6" creationId="{BFB9025E-CC5C-43AA-9E02-48B4B373D03C}"/>
          </ac:picMkLst>
        </pc:picChg>
      </pc:sldChg>
      <pc:sldChg chg="delSp mod">
        <pc:chgData name="Manish Dhall" userId="12569f6f-2679-43bd-ad7f-5b4f0732b08f" providerId="ADAL" clId="{7942A68F-F128-4A1A-988F-EB81C846D20F}" dt="2019-11-18T23:53:51.296" v="1" actId="478"/>
        <pc:sldMkLst>
          <pc:docMk/>
          <pc:sldMk cId="3248690381" sldId="1839"/>
        </pc:sldMkLst>
        <pc:spChg chg="del">
          <ac:chgData name="Manish Dhall" userId="12569f6f-2679-43bd-ad7f-5b4f0732b08f" providerId="ADAL" clId="{7942A68F-F128-4A1A-988F-EB81C846D20F}" dt="2019-11-18T23:53:51.296" v="1" actId="478"/>
          <ac:spMkLst>
            <pc:docMk/>
            <pc:sldMk cId="3248690381" sldId="1839"/>
            <ac:spMk id="7" creationId="{EA64511E-5F44-4A96-9452-9FE3E02DE0D1}"/>
          </ac:spMkLst>
        </pc:spChg>
        <pc:picChg chg="del">
          <ac:chgData name="Manish Dhall" userId="12569f6f-2679-43bd-ad7f-5b4f0732b08f" providerId="ADAL" clId="{7942A68F-F128-4A1A-988F-EB81C846D20F}" dt="2019-11-18T23:53:47.876" v="0" actId="478"/>
          <ac:picMkLst>
            <pc:docMk/>
            <pc:sldMk cId="3248690381" sldId="1839"/>
            <ac:picMk id="8" creationId="{B9997867-BE2D-4912-9B08-2AF4168975D0}"/>
          </ac:picMkLst>
        </pc:picChg>
      </pc:sldChg>
      <pc:sldChg chg="delSp mod">
        <pc:chgData name="Manish Dhall" userId="12569f6f-2679-43bd-ad7f-5b4f0732b08f" providerId="ADAL" clId="{7942A68F-F128-4A1A-988F-EB81C846D20F}" dt="2019-11-18T23:58:01.980" v="15" actId="478"/>
        <pc:sldMkLst>
          <pc:docMk/>
          <pc:sldMk cId="3734821746" sldId="10817"/>
        </pc:sldMkLst>
        <pc:spChg chg="del">
          <ac:chgData name="Manish Dhall" userId="12569f6f-2679-43bd-ad7f-5b4f0732b08f" providerId="ADAL" clId="{7942A68F-F128-4A1A-988F-EB81C846D20F}" dt="2019-11-18T23:57:58.398" v="13" actId="478"/>
          <ac:spMkLst>
            <pc:docMk/>
            <pc:sldMk cId="3734821746" sldId="10817"/>
            <ac:spMk id="7" creationId="{4F7D091A-6C45-4CFB-AF1C-24486B96DB9A}"/>
          </ac:spMkLst>
        </pc:spChg>
        <pc:spChg chg="del">
          <ac:chgData name="Manish Dhall" userId="12569f6f-2679-43bd-ad7f-5b4f0732b08f" providerId="ADAL" clId="{7942A68F-F128-4A1A-988F-EB81C846D20F}" dt="2019-11-18T23:58:01.980" v="15" actId="478"/>
          <ac:spMkLst>
            <pc:docMk/>
            <pc:sldMk cId="3734821746" sldId="10817"/>
            <ac:spMk id="8" creationId="{D91DEB70-15AC-4EB4-80E2-29302F784A3F}"/>
          </ac:spMkLst>
        </pc:spChg>
        <pc:picChg chg="del">
          <ac:chgData name="Manish Dhall" userId="12569f6f-2679-43bd-ad7f-5b4f0732b08f" providerId="ADAL" clId="{7942A68F-F128-4A1A-988F-EB81C846D20F}" dt="2019-11-18T23:57:55.701" v="12" actId="478"/>
          <ac:picMkLst>
            <pc:docMk/>
            <pc:sldMk cId="3734821746" sldId="10817"/>
            <ac:picMk id="9" creationId="{2B5759AD-A5C8-4609-85B1-54E7EF7B3F53}"/>
          </ac:picMkLst>
        </pc:picChg>
        <pc:picChg chg="del">
          <ac:chgData name="Manish Dhall" userId="12569f6f-2679-43bd-ad7f-5b4f0732b08f" providerId="ADAL" clId="{7942A68F-F128-4A1A-988F-EB81C846D20F}" dt="2019-11-18T23:57:59.784" v="14" actId="478"/>
          <ac:picMkLst>
            <pc:docMk/>
            <pc:sldMk cId="3734821746" sldId="10817"/>
            <ac:picMk id="10" creationId="{693A6344-9984-46B4-ACF5-01A81BE0F9CC}"/>
          </ac:picMkLst>
        </pc:picChg>
      </pc:sldChg>
    </pc:docChg>
  </pc:docChgLst>
  <pc:docChgLst>
    <pc:chgData name="Alexis Slater" userId="aecfb3b7-a136-4bf9-add6-9275128238e0" providerId="ADAL" clId="{CA3682AC-E3E0-491C-83D6-11B8E9C4E954}"/>
    <pc:docChg chg="delSld delMainMaster delSection modSection">
      <pc:chgData name="Alexis Slater" userId="aecfb3b7-a136-4bf9-add6-9275128238e0" providerId="ADAL" clId="{CA3682AC-E3E0-491C-83D6-11B8E9C4E954}" dt="2019-09-27T22:59:50.147" v="106" actId="2696"/>
      <pc:docMkLst>
        <pc:docMk/>
      </pc:docMkLst>
      <pc:sldChg chg="del">
        <pc:chgData name="Alexis Slater" userId="aecfb3b7-a136-4bf9-add6-9275128238e0" providerId="ADAL" clId="{CA3682AC-E3E0-491C-83D6-11B8E9C4E954}" dt="2019-09-27T22:59:05.946" v="0" actId="47"/>
        <pc:sldMkLst>
          <pc:docMk/>
          <pc:sldMk cId="3419390776" sldId="256"/>
        </pc:sldMkLst>
      </pc:sldChg>
      <pc:sldChg chg="del">
        <pc:chgData name="Alexis Slater" userId="aecfb3b7-a136-4bf9-add6-9275128238e0" providerId="ADAL" clId="{CA3682AC-E3E0-491C-83D6-11B8E9C4E954}" dt="2019-09-27T22:59:05.946" v="0" actId="47"/>
        <pc:sldMkLst>
          <pc:docMk/>
          <pc:sldMk cId="1621983877" sldId="281"/>
        </pc:sldMkLst>
      </pc:sldChg>
      <pc:sldChg chg="del">
        <pc:chgData name="Alexis Slater" userId="aecfb3b7-a136-4bf9-add6-9275128238e0" providerId="ADAL" clId="{CA3682AC-E3E0-491C-83D6-11B8E9C4E954}" dt="2019-09-27T22:59:05.946" v="0" actId="47"/>
        <pc:sldMkLst>
          <pc:docMk/>
          <pc:sldMk cId="1451670260" sldId="283"/>
        </pc:sldMkLst>
      </pc:sldChg>
      <pc:sldChg chg="del">
        <pc:chgData name="Alexis Slater" userId="aecfb3b7-a136-4bf9-add6-9275128238e0" providerId="ADAL" clId="{CA3682AC-E3E0-491C-83D6-11B8E9C4E954}" dt="2019-09-27T22:59:05.946" v="0" actId="47"/>
        <pc:sldMkLst>
          <pc:docMk/>
          <pc:sldMk cId="615841789" sldId="531"/>
        </pc:sldMkLst>
      </pc:sldChg>
      <pc:sldChg chg="del">
        <pc:chgData name="Alexis Slater" userId="aecfb3b7-a136-4bf9-add6-9275128238e0" providerId="ADAL" clId="{CA3682AC-E3E0-491C-83D6-11B8E9C4E954}" dt="2019-09-27T22:59:05.946" v="0" actId="47"/>
        <pc:sldMkLst>
          <pc:docMk/>
          <pc:sldMk cId="1908333097" sldId="1343"/>
        </pc:sldMkLst>
      </pc:sldChg>
      <pc:sldChg chg="del">
        <pc:chgData name="Alexis Slater" userId="aecfb3b7-a136-4bf9-add6-9275128238e0" providerId="ADAL" clId="{CA3682AC-E3E0-491C-83D6-11B8E9C4E954}" dt="2019-09-27T22:59:05.946" v="0" actId="47"/>
        <pc:sldMkLst>
          <pc:docMk/>
          <pc:sldMk cId="983155766" sldId="1837"/>
        </pc:sldMkLst>
      </pc:sldChg>
      <pc:sldChg chg="del">
        <pc:chgData name="Alexis Slater" userId="aecfb3b7-a136-4bf9-add6-9275128238e0" providerId="ADAL" clId="{CA3682AC-E3E0-491C-83D6-11B8E9C4E954}" dt="2019-09-27T22:59:05.946" v="0" actId="47"/>
        <pc:sldMkLst>
          <pc:docMk/>
          <pc:sldMk cId="981626882" sldId="1838"/>
        </pc:sldMkLst>
      </pc:sldChg>
      <pc:sldChg chg="del">
        <pc:chgData name="Alexis Slater" userId="aecfb3b7-a136-4bf9-add6-9275128238e0" providerId="ADAL" clId="{CA3682AC-E3E0-491C-83D6-11B8E9C4E954}" dt="2019-09-27T22:59:05.946" v="0" actId="47"/>
        <pc:sldMkLst>
          <pc:docMk/>
          <pc:sldMk cId="456495323" sldId="1846"/>
        </pc:sldMkLst>
      </pc:sldChg>
      <pc:sldChg chg="del">
        <pc:chgData name="Alexis Slater" userId="aecfb3b7-a136-4bf9-add6-9275128238e0" providerId="ADAL" clId="{CA3682AC-E3E0-491C-83D6-11B8E9C4E954}" dt="2019-09-27T22:59:05.946" v="0" actId="47"/>
        <pc:sldMkLst>
          <pc:docMk/>
          <pc:sldMk cId="3836431782" sldId="1847"/>
        </pc:sldMkLst>
      </pc:sldChg>
      <pc:sldChg chg="del">
        <pc:chgData name="Alexis Slater" userId="aecfb3b7-a136-4bf9-add6-9275128238e0" providerId="ADAL" clId="{CA3682AC-E3E0-491C-83D6-11B8E9C4E954}" dt="2019-09-27T22:59:05.946" v="0" actId="47"/>
        <pc:sldMkLst>
          <pc:docMk/>
          <pc:sldMk cId="86944514" sldId="1880"/>
        </pc:sldMkLst>
      </pc:sldChg>
      <pc:sldChg chg="del">
        <pc:chgData name="Alexis Slater" userId="aecfb3b7-a136-4bf9-add6-9275128238e0" providerId="ADAL" clId="{CA3682AC-E3E0-491C-83D6-11B8E9C4E954}" dt="2019-09-27T22:59:05.946" v="0" actId="47"/>
        <pc:sldMkLst>
          <pc:docMk/>
          <pc:sldMk cId="2419392921" sldId="1885"/>
        </pc:sldMkLst>
      </pc:sldChg>
      <pc:sldChg chg="del">
        <pc:chgData name="Alexis Slater" userId="aecfb3b7-a136-4bf9-add6-9275128238e0" providerId="ADAL" clId="{CA3682AC-E3E0-491C-83D6-11B8E9C4E954}" dt="2019-09-27T22:59:05.946" v="0" actId="47"/>
        <pc:sldMkLst>
          <pc:docMk/>
          <pc:sldMk cId="2322664834" sldId="1893"/>
        </pc:sldMkLst>
      </pc:sldChg>
      <pc:sldChg chg="del">
        <pc:chgData name="Alexis Slater" userId="aecfb3b7-a136-4bf9-add6-9275128238e0" providerId="ADAL" clId="{CA3682AC-E3E0-491C-83D6-11B8E9C4E954}" dt="2019-09-27T22:59:05.946" v="0" actId="47"/>
        <pc:sldMkLst>
          <pc:docMk/>
          <pc:sldMk cId="2963186015" sldId="1894"/>
        </pc:sldMkLst>
      </pc:sldChg>
      <pc:sldChg chg="del">
        <pc:chgData name="Alexis Slater" userId="aecfb3b7-a136-4bf9-add6-9275128238e0" providerId="ADAL" clId="{CA3682AC-E3E0-491C-83D6-11B8E9C4E954}" dt="2019-09-27T22:59:05.946" v="0" actId="47"/>
        <pc:sldMkLst>
          <pc:docMk/>
          <pc:sldMk cId="2853621832" sldId="1895"/>
        </pc:sldMkLst>
      </pc:sldChg>
      <pc:sldChg chg="del">
        <pc:chgData name="Alexis Slater" userId="aecfb3b7-a136-4bf9-add6-9275128238e0" providerId="ADAL" clId="{CA3682AC-E3E0-491C-83D6-11B8E9C4E954}" dt="2019-09-27T22:59:05.946" v="0" actId="47"/>
        <pc:sldMkLst>
          <pc:docMk/>
          <pc:sldMk cId="797994076" sldId="2289"/>
        </pc:sldMkLst>
      </pc:sldChg>
      <pc:sldChg chg="del">
        <pc:chgData name="Alexis Slater" userId="aecfb3b7-a136-4bf9-add6-9275128238e0" providerId="ADAL" clId="{CA3682AC-E3E0-491C-83D6-11B8E9C4E954}" dt="2019-09-27T22:59:05.946" v="0" actId="47"/>
        <pc:sldMkLst>
          <pc:docMk/>
          <pc:sldMk cId="2527445330" sldId="2290"/>
        </pc:sldMkLst>
      </pc:sldChg>
      <pc:sldChg chg="del">
        <pc:chgData name="Alexis Slater" userId="aecfb3b7-a136-4bf9-add6-9275128238e0" providerId="ADAL" clId="{CA3682AC-E3E0-491C-83D6-11B8E9C4E954}" dt="2019-09-27T22:59:05.946" v="0" actId="47"/>
        <pc:sldMkLst>
          <pc:docMk/>
          <pc:sldMk cId="3848695682" sldId="2293"/>
        </pc:sldMkLst>
      </pc:sldChg>
      <pc:sldChg chg="del">
        <pc:chgData name="Alexis Slater" userId="aecfb3b7-a136-4bf9-add6-9275128238e0" providerId="ADAL" clId="{CA3682AC-E3E0-491C-83D6-11B8E9C4E954}" dt="2019-09-27T22:59:05.946" v="0" actId="47"/>
        <pc:sldMkLst>
          <pc:docMk/>
          <pc:sldMk cId="1075909619" sldId="3833"/>
        </pc:sldMkLst>
      </pc:sldChg>
      <pc:sldChg chg="del">
        <pc:chgData name="Alexis Slater" userId="aecfb3b7-a136-4bf9-add6-9275128238e0" providerId="ADAL" clId="{CA3682AC-E3E0-491C-83D6-11B8E9C4E954}" dt="2019-09-27T22:59:05.946" v="0" actId="47"/>
        <pc:sldMkLst>
          <pc:docMk/>
          <pc:sldMk cId="1938779741" sldId="3918"/>
        </pc:sldMkLst>
      </pc:sldChg>
      <pc:sldChg chg="del">
        <pc:chgData name="Alexis Slater" userId="aecfb3b7-a136-4bf9-add6-9275128238e0" providerId="ADAL" clId="{CA3682AC-E3E0-491C-83D6-11B8E9C4E954}" dt="2019-09-27T22:59:05.946" v="0" actId="47"/>
        <pc:sldMkLst>
          <pc:docMk/>
          <pc:sldMk cId="3097464302" sldId="8594"/>
        </pc:sldMkLst>
      </pc:sldChg>
      <pc:sldChg chg="del">
        <pc:chgData name="Alexis Slater" userId="aecfb3b7-a136-4bf9-add6-9275128238e0" providerId="ADAL" clId="{CA3682AC-E3E0-491C-83D6-11B8E9C4E954}" dt="2019-09-27T22:59:05.946" v="0" actId="47"/>
        <pc:sldMkLst>
          <pc:docMk/>
          <pc:sldMk cId="3204150885" sldId="9952"/>
        </pc:sldMkLst>
      </pc:sldChg>
      <pc:sldChg chg="del">
        <pc:chgData name="Alexis Slater" userId="aecfb3b7-a136-4bf9-add6-9275128238e0" providerId="ADAL" clId="{CA3682AC-E3E0-491C-83D6-11B8E9C4E954}" dt="2019-09-27T22:59:05.946" v="0" actId="47"/>
        <pc:sldMkLst>
          <pc:docMk/>
          <pc:sldMk cId="2760752893" sldId="9998"/>
        </pc:sldMkLst>
      </pc:sldChg>
      <pc:sldChg chg="del">
        <pc:chgData name="Alexis Slater" userId="aecfb3b7-a136-4bf9-add6-9275128238e0" providerId="ADAL" clId="{CA3682AC-E3E0-491C-83D6-11B8E9C4E954}" dt="2019-09-27T22:59:05.946" v="0" actId="47"/>
        <pc:sldMkLst>
          <pc:docMk/>
          <pc:sldMk cId="2385114986" sldId="10032"/>
        </pc:sldMkLst>
      </pc:sldChg>
      <pc:sldChg chg="del">
        <pc:chgData name="Alexis Slater" userId="aecfb3b7-a136-4bf9-add6-9275128238e0" providerId="ADAL" clId="{CA3682AC-E3E0-491C-83D6-11B8E9C4E954}" dt="2019-09-27T22:59:05.946" v="0" actId="47"/>
        <pc:sldMkLst>
          <pc:docMk/>
          <pc:sldMk cId="1765349004" sldId="10077"/>
        </pc:sldMkLst>
      </pc:sldChg>
      <pc:sldChg chg="del">
        <pc:chgData name="Alexis Slater" userId="aecfb3b7-a136-4bf9-add6-9275128238e0" providerId="ADAL" clId="{CA3682AC-E3E0-491C-83D6-11B8E9C4E954}" dt="2019-09-27T22:59:05.946" v="0" actId="47"/>
        <pc:sldMkLst>
          <pc:docMk/>
          <pc:sldMk cId="1628314980" sldId="10083"/>
        </pc:sldMkLst>
      </pc:sldChg>
      <pc:sldChg chg="del">
        <pc:chgData name="Alexis Slater" userId="aecfb3b7-a136-4bf9-add6-9275128238e0" providerId="ADAL" clId="{CA3682AC-E3E0-491C-83D6-11B8E9C4E954}" dt="2019-09-27T22:59:05.946" v="0" actId="47"/>
        <pc:sldMkLst>
          <pc:docMk/>
          <pc:sldMk cId="925187558" sldId="10084"/>
        </pc:sldMkLst>
      </pc:sldChg>
      <pc:sldChg chg="del">
        <pc:chgData name="Alexis Slater" userId="aecfb3b7-a136-4bf9-add6-9275128238e0" providerId="ADAL" clId="{CA3682AC-E3E0-491C-83D6-11B8E9C4E954}" dt="2019-09-27T22:59:05.946" v="0" actId="47"/>
        <pc:sldMkLst>
          <pc:docMk/>
          <pc:sldMk cId="4095774949" sldId="10085"/>
        </pc:sldMkLst>
      </pc:sldChg>
      <pc:sldChg chg="del">
        <pc:chgData name="Alexis Slater" userId="aecfb3b7-a136-4bf9-add6-9275128238e0" providerId="ADAL" clId="{CA3682AC-E3E0-491C-83D6-11B8E9C4E954}" dt="2019-09-27T22:59:05.946" v="0" actId="47"/>
        <pc:sldMkLst>
          <pc:docMk/>
          <pc:sldMk cId="3155776575" sldId="10086"/>
        </pc:sldMkLst>
      </pc:sldChg>
      <pc:sldChg chg="del">
        <pc:chgData name="Alexis Slater" userId="aecfb3b7-a136-4bf9-add6-9275128238e0" providerId="ADAL" clId="{CA3682AC-E3E0-491C-83D6-11B8E9C4E954}" dt="2019-09-27T22:59:05.946" v="0" actId="47"/>
        <pc:sldMkLst>
          <pc:docMk/>
          <pc:sldMk cId="3145861456" sldId="10812"/>
        </pc:sldMkLst>
      </pc:sldChg>
      <pc:sldChg chg="del">
        <pc:chgData name="Alexis Slater" userId="aecfb3b7-a136-4bf9-add6-9275128238e0" providerId="ADAL" clId="{CA3682AC-E3E0-491C-83D6-11B8E9C4E954}" dt="2019-09-27T22:59:05.946" v="0" actId="47"/>
        <pc:sldMkLst>
          <pc:docMk/>
          <pc:sldMk cId="2369040685" sldId="10814"/>
        </pc:sldMkLst>
      </pc:sldChg>
      <pc:sldChg chg="del">
        <pc:chgData name="Alexis Slater" userId="aecfb3b7-a136-4bf9-add6-9275128238e0" providerId="ADAL" clId="{CA3682AC-E3E0-491C-83D6-11B8E9C4E954}" dt="2019-09-27T22:59:05.946" v="0" actId="47"/>
        <pc:sldMkLst>
          <pc:docMk/>
          <pc:sldMk cId="711188655" sldId="10816"/>
        </pc:sldMkLst>
      </pc:sldChg>
      <pc:sldChg chg="del">
        <pc:chgData name="Alexis Slater" userId="aecfb3b7-a136-4bf9-add6-9275128238e0" providerId="ADAL" clId="{CA3682AC-E3E0-491C-83D6-11B8E9C4E954}" dt="2019-09-27T22:59:05.946" v="0" actId="47"/>
        <pc:sldMkLst>
          <pc:docMk/>
          <pc:sldMk cId="391715892" sldId="10818"/>
        </pc:sldMkLst>
      </pc:sldChg>
      <pc:sldChg chg="del">
        <pc:chgData name="Alexis Slater" userId="aecfb3b7-a136-4bf9-add6-9275128238e0" providerId="ADAL" clId="{CA3682AC-E3E0-491C-83D6-11B8E9C4E954}" dt="2019-09-27T22:59:05.946" v="0" actId="47"/>
        <pc:sldMkLst>
          <pc:docMk/>
          <pc:sldMk cId="604222397" sldId="10819"/>
        </pc:sldMkLst>
      </pc:sldChg>
      <pc:sldChg chg="del">
        <pc:chgData name="Alexis Slater" userId="aecfb3b7-a136-4bf9-add6-9275128238e0" providerId="ADAL" clId="{CA3682AC-E3E0-491C-83D6-11B8E9C4E954}" dt="2019-09-27T22:59:05.946" v="0" actId="47"/>
        <pc:sldMkLst>
          <pc:docMk/>
          <pc:sldMk cId="2222491547" sldId="10821"/>
        </pc:sldMkLst>
      </pc:sldChg>
      <pc:sldChg chg="del">
        <pc:chgData name="Alexis Slater" userId="aecfb3b7-a136-4bf9-add6-9275128238e0" providerId="ADAL" clId="{CA3682AC-E3E0-491C-83D6-11B8E9C4E954}" dt="2019-09-27T22:59:05.946" v="0" actId="47"/>
        <pc:sldMkLst>
          <pc:docMk/>
          <pc:sldMk cId="331501657" sldId="10823"/>
        </pc:sldMkLst>
      </pc:sldChg>
      <pc:sldChg chg="del">
        <pc:chgData name="Alexis Slater" userId="aecfb3b7-a136-4bf9-add6-9275128238e0" providerId="ADAL" clId="{CA3682AC-E3E0-491C-83D6-11B8E9C4E954}" dt="2019-09-27T22:59:05.946" v="0" actId="47"/>
        <pc:sldMkLst>
          <pc:docMk/>
          <pc:sldMk cId="3433743077" sldId="10824"/>
        </pc:sldMkLst>
      </pc:sldChg>
      <pc:sldChg chg="del">
        <pc:chgData name="Alexis Slater" userId="aecfb3b7-a136-4bf9-add6-9275128238e0" providerId="ADAL" clId="{CA3682AC-E3E0-491C-83D6-11B8E9C4E954}" dt="2019-09-27T22:59:05.946" v="0" actId="47"/>
        <pc:sldMkLst>
          <pc:docMk/>
          <pc:sldMk cId="4217165553" sldId="10825"/>
        </pc:sldMkLst>
      </pc:sldChg>
      <pc:sldChg chg="del">
        <pc:chgData name="Alexis Slater" userId="aecfb3b7-a136-4bf9-add6-9275128238e0" providerId="ADAL" clId="{CA3682AC-E3E0-491C-83D6-11B8E9C4E954}" dt="2019-09-27T22:59:05.946" v="0" actId="47"/>
        <pc:sldMkLst>
          <pc:docMk/>
          <pc:sldMk cId="1762587664" sldId="10827"/>
        </pc:sldMkLst>
      </pc:sldChg>
      <pc:sldChg chg="del">
        <pc:chgData name="Alexis Slater" userId="aecfb3b7-a136-4bf9-add6-9275128238e0" providerId="ADAL" clId="{CA3682AC-E3E0-491C-83D6-11B8E9C4E954}" dt="2019-09-27T22:59:05.946" v="0" actId="47"/>
        <pc:sldMkLst>
          <pc:docMk/>
          <pc:sldMk cId="810491754" sldId="10831"/>
        </pc:sldMkLst>
      </pc:sldChg>
      <pc:sldChg chg="del">
        <pc:chgData name="Alexis Slater" userId="aecfb3b7-a136-4bf9-add6-9275128238e0" providerId="ADAL" clId="{CA3682AC-E3E0-491C-83D6-11B8E9C4E954}" dt="2019-09-27T22:59:05.946" v="0" actId="47"/>
        <pc:sldMkLst>
          <pc:docMk/>
          <pc:sldMk cId="462966101" sldId="10832"/>
        </pc:sldMkLst>
      </pc:sldChg>
      <pc:sldChg chg="del">
        <pc:chgData name="Alexis Slater" userId="aecfb3b7-a136-4bf9-add6-9275128238e0" providerId="ADAL" clId="{CA3682AC-E3E0-491C-83D6-11B8E9C4E954}" dt="2019-09-27T22:59:05.946" v="0" actId="47"/>
        <pc:sldMkLst>
          <pc:docMk/>
          <pc:sldMk cId="3042835570" sldId="10833"/>
        </pc:sldMkLst>
      </pc:sldChg>
      <pc:sldChg chg="del">
        <pc:chgData name="Alexis Slater" userId="aecfb3b7-a136-4bf9-add6-9275128238e0" providerId="ADAL" clId="{CA3682AC-E3E0-491C-83D6-11B8E9C4E954}" dt="2019-09-27T22:59:05.946" v="0" actId="47"/>
        <pc:sldMkLst>
          <pc:docMk/>
          <pc:sldMk cId="1998267396" sldId="10838"/>
        </pc:sldMkLst>
      </pc:sldChg>
      <pc:sldChg chg="del">
        <pc:chgData name="Alexis Slater" userId="aecfb3b7-a136-4bf9-add6-9275128238e0" providerId="ADAL" clId="{CA3682AC-E3E0-491C-83D6-11B8E9C4E954}" dt="2019-09-27T22:59:05.946" v="0" actId="47"/>
        <pc:sldMkLst>
          <pc:docMk/>
          <pc:sldMk cId="1619529475" sldId="10840"/>
        </pc:sldMkLst>
      </pc:sldChg>
      <pc:sldChg chg="del">
        <pc:chgData name="Alexis Slater" userId="aecfb3b7-a136-4bf9-add6-9275128238e0" providerId="ADAL" clId="{CA3682AC-E3E0-491C-83D6-11B8E9C4E954}" dt="2019-09-27T22:59:05.946" v="0" actId="47"/>
        <pc:sldMkLst>
          <pc:docMk/>
          <pc:sldMk cId="197045955" sldId="10842"/>
        </pc:sldMkLst>
      </pc:sldChg>
      <pc:sldChg chg="del">
        <pc:chgData name="Alexis Slater" userId="aecfb3b7-a136-4bf9-add6-9275128238e0" providerId="ADAL" clId="{CA3682AC-E3E0-491C-83D6-11B8E9C4E954}" dt="2019-09-27T22:59:05.946" v="0" actId="47"/>
        <pc:sldMkLst>
          <pc:docMk/>
          <pc:sldMk cId="2591266545" sldId="2076136037"/>
        </pc:sldMkLst>
      </pc:sldChg>
      <pc:sldChg chg="del">
        <pc:chgData name="Alexis Slater" userId="aecfb3b7-a136-4bf9-add6-9275128238e0" providerId="ADAL" clId="{CA3682AC-E3E0-491C-83D6-11B8E9C4E954}" dt="2019-09-27T22:59:05.946" v="0" actId="47"/>
        <pc:sldMkLst>
          <pc:docMk/>
          <pc:sldMk cId="2458510941" sldId="2076136039"/>
        </pc:sldMkLst>
      </pc:sldChg>
      <pc:sldChg chg="del">
        <pc:chgData name="Alexis Slater" userId="aecfb3b7-a136-4bf9-add6-9275128238e0" providerId="ADAL" clId="{CA3682AC-E3E0-491C-83D6-11B8E9C4E954}" dt="2019-09-27T22:59:05.946" v="0" actId="47"/>
        <pc:sldMkLst>
          <pc:docMk/>
          <pc:sldMk cId="445839925" sldId="2076136042"/>
        </pc:sldMkLst>
      </pc:sldChg>
      <pc:sldChg chg="del">
        <pc:chgData name="Alexis Slater" userId="aecfb3b7-a136-4bf9-add6-9275128238e0" providerId="ADAL" clId="{CA3682AC-E3E0-491C-83D6-11B8E9C4E954}" dt="2019-09-27T22:59:05.946" v="0" actId="47"/>
        <pc:sldMkLst>
          <pc:docMk/>
          <pc:sldMk cId="3350032554" sldId="2076136043"/>
        </pc:sldMkLst>
      </pc:sldChg>
      <pc:sldChg chg="del">
        <pc:chgData name="Alexis Slater" userId="aecfb3b7-a136-4bf9-add6-9275128238e0" providerId="ADAL" clId="{CA3682AC-E3E0-491C-83D6-11B8E9C4E954}" dt="2019-09-27T22:59:05.946" v="0" actId="47"/>
        <pc:sldMkLst>
          <pc:docMk/>
          <pc:sldMk cId="2915498223" sldId="2076136045"/>
        </pc:sldMkLst>
      </pc:sldChg>
      <pc:sldChg chg="del">
        <pc:chgData name="Alexis Slater" userId="aecfb3b7-a136-4bf9-add6-9275128238e0" providerId="ADAL" clId="{CA3682AC-E3E0-491C-83D6-11B8E9C4E954}" dt="2019-09-27T22:59:05.946" v="0" actId="47"/>
        <pc:sldMkLst>
          <pc:docMk/>
          <pc:sldMk cId="792233915" sldId="2076136050"/>
        </pc:sldMkLst>
      </pc:sldChg>
      <pc:sldChg chg="del">
        <pc:chgData name="Alexis Slater" userId="aecfb3b7-a136-4bf9-add6-9275128238e0" providerId="ADAL" clId="{CA3682AC-E3E0-491C-83D6-11B8E9C4E954}" dt="2019-09-27T22:59:05.946" v="0" actId="47"/>
        <pc:sldMkLst>
          <pc:docMk/>
          <pc:sldMk cId="646221420" sldId="2076136051"/>
        </pc:sldMkLst>
      </pc:sldChg>
      <pc:sldChg chg="del">
        <pc:chgData name="Alexis Slater" userId="aecfb3b7-a136-4bf9-add6-9275128238e0" providerId="ADAL" clId="{CA3682AC-E3E0-491C-83D6-11B8E9C4E954}" dt="2019-09-27T22:59:05.946" v="0" actId="47"/>
        <pc:sldMkLst>
          <pc:docMk/>
          <pc:sldMk cId="1956469788" sldId="2076136052"/>
        </pc:sldMkLst>
      </pc:sldChg>
      <pc:sldChg chg="del">
        <pc:chgData name="Alexis Slater" userId="aecfb3b7-a136-4bf9-add6-9275128238e0" providerId="ADAL" clId="{CA3682AC-E3E0-491C-83D6-11B8E9C4E954}" dt="2019-09-27T22:59:05.946" v="0" actId="47"/>
        <pc:sldMkLst>
          <pc:docMk/>
          <pc:sldMk cId="4163181279" sldId="2076136053"/>
        </pc:sldMkLst>
      </pc:sldChg>
      <pc:sldMasterChg chg="del delSldLayout">
        <pc:chgData name="Alexis Slater" userId="aecfb3b7-a136-4bf9-add6-9275128238e0" providerId="ADAL" clId="{CA3682AC-E3E0-491C-83D6-11B8E9C4E954}" dt="2019-09-27T22:59:31.038" v="26" actId="2696"/>
        <pc:sldMasterMkLst>
          <pc:docMk/>
          <pc:sldMasterMk cId="3239358037" sldId="2147484378"/>
        </pc:sldMasterMkLst>
        <pc:sldLayoutChg chg="del">
          <pc:chgData name="Alexis Slater" userId="aecfb3b7-a136-4bf9-add6-9275128238e0" providerId="ADAL" clId="{CA3682AC-E3E0-491C-83D6-11B8E9C4E954}" dt="2019-09-27T22:59:30.595" v="2" actId="2696"/>
          <pc:sldLayoutMkLst>
            <pc:docMk/>
            <pc:sldMasterMk cId="3239358037" sldId="2147484378"/>
            <pc:sldLayoutMk cId="1805204944" sldId="2147484379"/>
          </pc:sldLayoutMkLst>
        </pc:sldLayoutChg>
        <pc:sldLayoutChg chg="del">
          <pc:chgData name="Alexis Slater" userId="aecfb3b7-a136-4bf9-add6-9275128238e0" providerId="ADAL" clId="{CA3682AC-E3E0-491C-83D6-11B8E9C4E954}" dt="2019-09-27T22:59:30.605" v="3" actId="2696"/>
          <pc:sldLayoutMkLst>
            <pc:docMk/>
            <pc:sldMasterMk cId="3239358037" sldId="2147484378"/>
            <pc:sldLayoutMk cId="3456200976" sldId="2147484380"/>
          </pc:sldLayoutMkLst>
        </pc:sldLayoutChg>
        <pc:sldLayoutChg chg="del">
          <pc:chgData name="Alexis Slater" userId="aecfb3b7-a136-4bf9-add6-9275128238e0" providerId="ADAL" clId="{CA3682AC-E3E0-491C-83D6-11B8E9C4E954}" dt="2019-09-27T22:59:30.615" v="4" actId="2696"/>
          <pc:sldLayoutMkLst>
            <pc:docMk/>
            <pc:sldMasterMk cId="3239358037" sldId="2147484378"/>
            <pc:sldLayoutMk cId="32125446" sldId="2147484381"/>
          </pc:sldLayoutMkLst>
        </pc:sldLayoutChg>
        <pc:sldLayoutChg chg="del">
          <pc:chgData name="Alexis Slater" userId="aecfb3b7-a136-4bf9-add6-9275128238e0" providerId="ADAL" clId="{CA3682AC-E3E0-491C-83D6-11B8E9C4E954}" dt="2019-09-27T22:59:30.625" v="5" actId="2696"/>
          <pc:sldLayoutMkLst>
            <pc:docMk/>
            <pc:sldMasterMk cId="3239358037" sldId="2147484378"/>
            <pc:sldLayoutMk cId="859628593" sldId="2147484382"/>
          </pc:sldLayoutMkLst>
        </pc:sldLayoutChg>
        <pc:sldLayoutChg chg="del">
          <pc:chgData name="Alexis Slater" userId="aecfb3b7-a136-4bf9-add6-9275128238e0" providerId="ADAL" clId="{CA3682AC-E3E0-491C-83D6-11B8E9C4E954}" dt="2019-09-27T22:59:30.636" v="6" actId="2696"/>
          <pc:sldLayoutMkLst>
            <pc:docMk/>
            <pc:sldMasterMk cId="3239358037" sldId="2147484378"/>
            <pc:sldLayoutMk cId="836656179" sldId="2147484383"/>
          </pc:sldLayoutMkLst>
        </pc:sldLayoutChg>
        <pc:sldLayoutChg chg="del">
          <pc:chgData name="Alexis Slater" userId="aecfb3b7-a136-4bf9-add6-9275128238e0" providerId="ADAL" clId="{CA3682AC-E3E0-491C-83D6-11B8E9C4E954}" dt="2019-09-27T22:59:30.646" v="7" actId="2696"/>
          <pc:sldLayoutMkLst>
            <pc:docMk/>
            <pc:sldMasterMk cId="3239358037" sldId="2147484378"/>
            <pc:sldLayoutMk cId="2897931123" sldId="2147484384"/>
          </pc:sldLayoutMkLst>
        </pc:sldLayoutChg>
        <pc:sldLayoutChg chg="del">
          <pc:chgData name="Alexis Slater" userId="aecfb3b7-a136-4bf9-add6-9275128238e0" providerId="ADAL" clId="{CA3682AC-E3E0-491C-83D6-11B8E9C4E954}" dt="2019-09-27T22:59:30.656" v="8" actId="2696"/>
          <pc:sldLayoutMkLst>
            <pc:docMk/>
            <pc:sldMasterMk cId="3239358037" sldId="2147484378"/>
            <pc:sldLayoutMk cId="2539377268" sldId="2147484385"/>
          </pc:sldLayoutMkLst>
        </pc:sldLayoutChg>
        <pc:sldLayoutChg chg="del">
          <pc:chgData name="Alexis Slater" userId="aecfb3b7-a136-4bf9-add6-9275128238e0" providerId="ADAL" clId="{CA3682AC-E3E0-491C-83D6-11B8E9C4E954}" dt="2019-09-27T22:59:30.666" v="9" actId="2696"/>
          <pc:sldLayoutMkLst>
            <pc:docMk/>
            <pc:sldMasterMk cId="3239358037" sldId="2147484378"/>
            <pc:sldLayoutMk cId="728135997" sldId="2147484386"/>
          </pc:sldLayoutMkLst>
        </pc:sldLayoutChg>
        <pc:sldLayoutChg chg="del">
          <pc:chgData name="Alexis Slater" userId="aecfb3b7-a136-4bf9-add6-9275128238e0" providerId="ADAL" clId="{CA3682AC-E3E0-491C-83D6-11B8E9C4E954}" dt="2019-09-27T22:59:30.696" v="10" actId="2696"/>
          <pc:sldLayoutMkLst>
            <pc:docMk/>
            <pc:sldMasterMk cId="3239358037" sldId="2147484378"/>
            <pc:sldLayoutMk cId="1697261805" sldId="2147484387"/>
          </pc:sldLayoutMkLst>
        </pc:sldLayoutChg>
        <pc:sldLayoutChg chg="del">
          <pc:chgData name="Alexis Slater" userId="aecfb3b7-a136-4bf9-add6-9275128238e0" providerId="ADAL" clId="{CA3682AC-E3E0-491C-83D6-11B8E9C4E954}" dt="2019-09-27T22:59:30.714" v="11" actId="2696"/>
          <pc:sldLayoutMkLst>
            <pc:docMk/>
            <pc:sldMasterMk cId="3239358037" sldId="2147484378"/>
            <pc:sldLayoutMk cId="1798366479" sldId="2147484388"/>
          </pc:sldLayoutMkLst>
        </pc:sldLayoutChg>
        <pc:sldLayoutChg chg="del">
          <pc:chgData name="Alexis Slater" userId="aecfb3b7-a136-4bf9-add6-9275128238e0" providerId="ADAL" clId="{CA3682AC-E3E0-491C-83D6-11B8E9C4E954}" dt="2019-09-27T22:59:30.727" v="12" actId="2696"/>
          <pc:sldLayoutMkLst>
            <pc:docMk/>
            <pc:sldMasterMk cId="3239358037" sldId="2147484378"/>
            <pc:sldLayoutMk cId="1833580128" sldId="2147484389"/>
          </pc:sldLayoutMkLst>
        </pc:sldLayoutChg>
        <pc:sldLayoutChg chg="del">
          <pc:chgData name="Alexis Slater" userId="aecfb3b7-a136-4bf9-add6-9275128238e0" providerId="ADAL" clId="{CA3682AC-E3E0-491C-83D6-11B8E9C4E954}" dt="2019-09-27T22:59:30.737" v="13" actId="2696"/>
          <pc:sldLayoutMkLst>
            <pc:docMk/>
            <pc:sldMasterMk cId="3239358037" sldId="2147484378"/>
            <pc:sldLayoutMk cId="1417904851" sldId="2147484390"/>
          </pc:sldLayoutMkLst>
        </pc:sldLayoutChg>
        <pc:sldLayoutChg chg="del">
          <pc:chgData name="Alexis Slater" userId="aecfb3b7-a136-4bf9-add6-9275128238e0" providerId="ADAL" clId="{CA3682AC-E3E0-491C-83D6-11B8E9C4E954}" dt="2019-09-27T22:59:30.752" v="14" actId="2696"/>
          <pc:sldLayoutMkLst>
            <pc:docMk/>
            <pc:sldMasterMk cId="3239358037" sldId="2147484378"/>
            <pc:sldLayoutMk cId="3069271540" sldId="2147484391"/>
          </pc:sldLayoutMkLst>
        </pc:sldLayoutChg>
        <pc:sldLayoutChg chg="del">
          <pc:chgData name="Alexis Slater" userId="aecfb3b7-a136-4bf9-add6-9275128238e0" providerId="ADAL" clId="{CA3682AC-E3E0-491C-83D6-11B8E9C4E954}" dt="2019-09-27T22:59:30.777" v="15" actId="2696"/>
          <pc:sldLayoutMkLst>
            <pc:docMk/>
            <pc:sldMasterMk cId="3239358037" sldId="2147484378"/>
            <pc:sldLayoutMk cId="413786789" sldId="2147484392"/>
          </pc:sldLayoutMkLst>
        </pc:sldLayoutChg>
        <pc:sldLayoutChg chg="del">
          <pc:chgData name="Alexis Slater" userId="aecfb3b7-a136-4bf9-add6-9275128238e0" providerId="ADAL" clId="{CA3682AC-E3E0-491C-83D6-11B8E9C4E954}" dt="2019-09-27T22:59:30.788" v="16" actId="2696"/>
          <pc:sldLayoutMkLst>
            <pc:docMk/>
            <pc:sldMasterMk cId="3239358037" sldId="2147484378"/>
            <pc:sldLayoutMk cId="3945854897" sldId="2147484393"/>
          </pc:sldLayoutMkLst>
        </pc:sldLayoutChg>
        <pc:sldLayoutChg chg="del">
          <pc:chgData name="Alexis Slater" userId="aecfb3b7-a136-4bf9-add6-9275128238e0" providerId="ADAL" clId="{CA3682AC-E3E0-491C-83D6-11B8E9C4E954}" dt="2019-09-27T22:59:30.798" v="17" actId="2696"/>
          <pc:sldLayoutMkLst>
            <pc:docMk/>
            <pc:sldMasterMk cId="3239358037" sldId="2147484378"/>
            <pc:sldLayoutMk cId="190748496" sldId="2147484394"/>
          </pc:sldLayoutMkLst>
        </pc:sldLayoutChg>
        <pc:sldLayoutChg chg="del">
          <pc:chgData name="Alexis Slater" userId="aecfb3b7-a136-4bf9-add6-9275128238e0" providerId="ADAL" clId="{CA3682AC-E3E0-491C-83D6-11B8E9C4E954}" dt="2019-09-27T22:59:30.856" v="18" actId="2696"/>
          <pc:sldLayoutMkLst>
            <pc:docMk/>
            <pc:sldMasterMk cId="3239358037" sldId="2147484378"/>
            <pc:sldLayoutMk cId="740192118" sldId="2147484395"/>
          </pc:sldLayoutMkLst>
        </pc:sldLayoutChg>
        <pc:sldLayoutChg chg="del">
          <pc:chgData name="Alexis Slater" userId="aecfb3b7-a136-4bf9-add6-9275128238e0" providerId="ADAL" clId="{CA3682AC-E3E0-491C-83D6-11B8E9C4E954}" dt="2019-09-27T22:59:30.899" v="19" actId="2696"/>
          <pc:sldLayoutMkLst>
            <pc:docMk/>
            <pc:sldMasterMk cId="3239358037" sldId="2147484378"/>
            <pc:sldLayoutMk cId="4231724958" sldId="2147484396"/>
          </pc:sldLayoutMkLst>
        </pc:sldLayoutChg>
        <pc:sldLayoutChg chg="del">
          <pc:chgData name="Alexis Slater" userId="aecfb3b7-a136-4bf9-add6-9275128238e0" providerId="ADAL" clId="{CA3682AC-E3E0-491C-83D6-11B8E9C4E954}" dt="2019-09-27T22:59:30.939" v="20" actId="2696"/>
          <pc:sldLayoutMkLst>
            <pc:docMk/>
            <pc:sldMasterMk cId="3239358037" sldId="2147484378"/>
            <pc:sldLayoutMk cId="701405020" sldId="2147484397"/>
          </pc:sldLayoutMkLst>
        </pc:sldLayoutChg>
        <pc:sldLayoutChg chg="del">
          <pc:chgData name="Alexis Slater" userId="aecfb3b7-a136-4bf9-add6-9275128238e0" providerId="ADAL" clId="{CA3682AC-E3E0-491C-83D6-11B8E9C4E954}" dt="2019-09-27T22:59:30.949" v="21" actId="2696"/>
          <pc:sldLayoutMkLst>
            <pc:docMk/>
            <pc:sldMasterMk cId="3239358037" sldId="2147484378"/>
            <pc:sldLayoutMk cId="2949893412" sldId="2147484398"/>
          </pc:sldLayoutMkLst>
        </pc:sldLayoutChg>
        <pc:sldLayoutChg chg="del">
          <pc:chgData name="Alexis Slater" userId="aecfb3b7-a136-4bf9-add6-9275128238e0" providerId="ADAL" clId="{CA3682AC-E3E0-491C-83D6-11B8E9C4E954}" dt="2019-09-27T22:59:30.960" v="22" actId="2696"/>
          <pc:sldLayoutMkLst>
            <pc:docMk/>
            <pc:sldMasterMk cId="3239358037" sldId="2147484378"/>
            <pc:sldLayoutMk cId="1498725421" sldId="2147484399"/>
          </pc:sldLayoutMkLst>
        </pc:sldLayoutChg>
        <pc:sldLayoutChg chg="del">
          <pc:chgData name="Alexis Slater" userId="aecfb3b7-a136-4bf9-add6-9275128238e0" providerId="ADAL" clId="{CA3682AC-E3E0-491C-83D6-11B8E9C4E954}" dt="2019-09-27T22:59:30.970" v="23" actId="2696"/>
          <pc:sldLayoutMkLst>
            <pc:docMk/>
            <pc:sldMasterMk cId="3239358037" sldId="2147484378"/>
            <pc:sldLayoutMk cId="2396951498" sldId="2147484400"/>
          </pc:sldLayoutMkLst>
        </pc:sldLayoutChg>
        <pc:sldLayoutChg chg="del">
          <pc:chgData name="Alexis Slater" userId="aecfb3b7-a136-4bf9-add6-9275128238e0" providerId="ADAL" clId="{CA3682AC-E3E0-491C-83D6-11B8E9C4E954}" dt="2019-09-27T22:59:31.010" v="24" actId="2696"/>
          <pc:sldLayoutMkLst>
            <pc:docMk/>
            <pc:sldMasterMk cId="3239358037" sldId="2147484378"/>
            <pc:sldLayoutMk cId="25230012" sldId="2147484401"/>
          </pc:sldLayoutMkLst>
        </pc:sldLayoutChg>
        <pc:sldLayoutChg chg="del">
          <pc:chgData name="Alexis Slater" userId="aecfb3b7-a136-4bf9-add6-9275128238e0" providerId="ADAL" clId="{CA3682AC-E3E0-491C-83D6-11B8E9C4E954}" dt="2019-09-27T22:59:31.020" v="25" actId="2696"/>
          <pc:sldLayoutMkLst>
            <pc:docMk/>
            <pc:sldMasterMk cId="3239358037" sldId="2147484378"/>
            <pc:sldLayoutMk cId="1569940383" sldId="2147484402"/>
          </pc:sldLayoutMkLst>
        </pc:sldLayoutChg>
      </pc:sldMasterChg>
      <pc:sldMasterChg chg="del delSldLayout">
        <pc:chgData name="Alexis Slater" userId="aecfb3b7-a136-4bf9-add6-9275128238e0" providerId="ADAL" clId="{CA3682AC-E3E0-491C-83D6-11B8E9C4E954}" dt="2019-09-27T22:59:33.433" v="52" actId="2696"/>
        <pc:sldMasterMkLst>
          <pc:docMk/>
          <pc:sldMasterMk cId="2506116017" sldId="2147484403"/>
        </pc:sldMasterMkLst>
        <pc:sldLayoutChg chg="del">
          <pc:chgData name="Alexis Slater" userId="aecfb3b7-a136-4bf9-add6-9275128238e0" providerId="ADAL" clId="{CA3682AC-E3E0-491C-83D6-11B8E9C4E954}" dt="2019-09-27T22:59:33.170" v="27" actId="2696"/>
          <pc:sldLayoutMkLst>
            <pc:docMk/>
            <pc:sldMasterMk cId="2506116017" sldId="2147484403"/>
            <pc:sldLayoutMk cId="2580031644" sldId="2147484404"/>
          </pc:sldLayoutMkLst>
        </pc:sldLayoutChg>
        <pc:sldLayoutChg chg="del">
          <pc:chgData name="Alexis Slater" userId="aecfb3b7-a136-4bf9-add6-9275128238e0" providerId="ADAL" clId="{CA3682AC-E3E0-491C-83D6-11B8E9C4E954}" dt="2019-09-27T22:59:33.170" v="28" actId="2696"/>
          <pc:sldLayoutMkLst>
            <pc:docMk/>
            <pc:sldMasterMk cId="2506116017" sldId="2147484403"/>
            <pc:sldLayoutMk cId="2032203657" sldId="2147484405"/>
          </pc:sldLayoutMkLst>
        </pc:sldLayoutChg>
        <pc:sldLayoutChg chg="del">
          <pc:chgData name="Alexis Slater" userId="aecfb3b7-a136-4bf9-add6-9275128238e0" providerId="ADAL" clId="{CA3682AC-E3E0-491C-83D6-11B8E9C4E954}" dt="2019-09-27T22:59:33.186" v="29" actId="2696"/>
          <pc:sldLayoutMkLst>
            <pc:docMk/>
            <pc:sldMasterMk cId="2506116017" sldId="2147484403"/>
            <pc:sldLayoutMk cId="400660360" sldId="2147484406"/>
          </pc:sldLayoutMkLst>
        </pc:sldLayoutChg>
        <pc:sldLayoutChg chg="del">
          <pc:chgData name="Alexis Slater" userId="aecfb3b7-a136-4bf9-add6-9275128238e0" providerId="ADAL" clId="{CA3682AC-E3E0-491C-83D6-11B8E9C4E954}" dt="2019-09-27T22:59:33.186" v="30" actId="2696"/>
          <pc:sldLayoutMkLst>
            <pc:docMk/>
            <pc:sldMasterMk cId="2506116017" sldId="2147484403"/>
            <pc:sldLayoutMk cId="3090131011" sldId="2147484407"/>
          </pc:sldLayoutMkLst>
        </pc:sldLayoutChg>
        <pc:sldLayoutChg chg="del">
          <pc:chgData name="Alexis Slater" userId="aecfb3b7-a136-4bf9-add6-9275128238e0" providerId="ADAL" clId="{CA3682AC-E3E0-491C-83D6-11B8E9C4E954}" dt="2019-09-27T22:59:33.202" v="31" actId="2696"/>
          <pc:sldLayoutMkLst>
            <pc:docMk/>
            <pc:sldMasterMk cId="2506116017" sldId="2147484403"/>
            <pc:sldLayoutMk cId="58805236" sldId="2147484408"/>
          </pc:sldLayoutMkLst>
        </pc:sldLayoutChg>
        <pc:sldLayoutChg chg="del">
          <pc:chgData name="Alexis Slater" userId="aecfb3b7-a136-4bf9-add6-9275128238e0" providerId="ADAL" clId="{CA3682AC-E3E0-491C-83D6-11B8E9C4E954}" dt="2019-09-27T22:59:33.217" v="32" actId="2696"/>
          <pc:sldLayoutMkLst>
            <pc:docMk/>
            <pc:sldMasterMk cId="2506116017" sldId="2147484403"/>
            <pc:sldLayoutMk cId="2908770237" sldId="2147484409"/>
          </pc:sldLayoutMkLst>
        </pc:sldLayoutChg>
        <pc:sldLayoutChg chg="del">
          <pc:chgData name="Alexis Slater" userId="aecfb3b7-a136-4bf9-add6-9275128238e0" providerId="ADAL" clId="{CA3682AC-E3E0-491C-83D6-11B8E9C4E954}" dt="2019-09-27T22:59:33.217" v="33" actId="2696"/>
          <pc:sldLayoutMkLst>
            <pc:docMk/>
            <pc:sldMasterMk cId="2506116017" sldId="2147484403"/>
            <pc:sldLayoutMk cId="643893769" sldId="2147484410"/>
          </pc:sldLayoutMkLst>
        </pc:sldLayoutChg>
        <pc:sldLayoutChg chg="del">
          <pc:chgData name="Alexis Slater" userId="aecfb3b7-a136-4bf9-add6-9275128238e0" providerId="ADAL" clId="{CA3682AC-E3E0-491C-83D6-11B8E9C4E954}" dt="2019-09-27T22:59:33.233" v="34" actId="2696"/>
          <pc:sldLayoutMkLst>
            <pc:docMk/>
            <pc:sldMasterMk cId="2506116017" sldId="2147484403"/>
            <pc:sldLayoutMk cId="2598732927" sldId="2147484411"/>
          </pc:sldLayoutMkLst>
        </pc:sldLayoutChg>
        <pc:sldLayoutChg chg="del">
          <pc:chgData name="Alexis Slater" userId="aecfb3b7-a136-4bf9-add6-9275128238e0" providerId="ADAL" clId="{CA3682AC-E3E0-491C-83D6-11B8E9C4E954}" dt="2019-09-27T22:59:33.248" v="35" actId="2696"/>
          <pc:sldLayoutMkLst>
            <pc:docMk/>
            <pc:sldMasterMk cId="2506116017" sldId="2147484403"/>
            <pc:sldLayoutMk cId="2420819669" sldId="2147484412"/>
          </pc:sldLayoutMkLst>
        </pc:sldLayoutChg>
        <pc:sldLayoutChg chg="del">
          <pc:chgData name="Alexis Slater" userId="aecfb3b7-a136-4bf9-add6-9275128238e0" providerId="ADAL" clId="{CA3682AC-E3E0-491C-83D6-11B8E9C4E954}" dt="2019-09-27T22:59:33.248" v="36" actId="2696"/>
          <pc:sldLayoutMkLst>
            <pc:docMk/>
            <pc:sldMasterMk cId="2506116017" sldId="2147484403"/>
            <pc:sldLayoutMk cId="3005030814" sldId="2147484413"/>
          </pc:sldLayoutMkLst>
        </pc:sldLayoutChg>
        <pc:sldLayoutChg chg="del">
          <pc:chgData name="Alexis Slater" userId="aecfb3b7-a136-4bf9-add6-9275128238e0" providerId="ADAL" clId="{CA3682AC-E3E0-491C-83D6-11B8E9C4E954}" dt="2019-09-27T22:59:33.271" v="37" actId="2696"/>
          <pc:sldLayoutMkLst>
            <pc:docMk/>
            <pc:sldMasterMk cId="2506116017" sldId="2147484403"/>
            <pc:sldLayoutMk cId="160115425" sldId="2147484414"/>
          </pc:sldLayoutMkLst>
        </pc:sldLayoutChg>
        <pc:sldLayoutChg chg="del">
          <pc:chgData name="Alexis Slater" userId="aecfb3b7-a136-4bf9-add6-9275128238e0" providerId="ADAL" clId="{CA3682AC-E3E0-491C-83D6-11B8E9C4E954}" dt="2019-09-27T22:59:33.286" v="38" actId="2696"/>
          <pc:sldLayoutMkLst>
            <pc:docMk/>
            <pc:sldMasterMk cId="2506116017" sldId="2147484403"/>
            <pc:sldLayoutMk cId="736406495" sldId="2147484415"/>
          </pc:sldLayoutMkLst>
        </pc:sldLayoutChg>
        <pc:sldLayoutChg chg="del">
          <pc:chgData name="Alexis Slater" userId="aecfb3b7-a136-4bf9-add6-9275128238e0" providerId="ADAL" clId="{CA3682AC-E3E0-491C-83D6-11B8E9C4E954}" dt="2019-09-27T22:59:33.302" v="39" actId="2696"/>
          <pc:sldLayoutMkLst>
            <pc:docMk/>
            <pc:sldMasterMk cId="2506116017" sldId="2147484403"/>
            <pc:sldLayoutMk cId="2936231765" sldId="2147484416"/>
          </pc:sldLayoutMkLst>
        </pc:sldLayoutChg>
        <pc:sldLayoutChg chg="del">
          <pc:chgData name="Alexis Slater" userId="aecfb3b7-a136-4bf9-add6-9275128238e0" providerId="ADAL" clId="{CA3682AC-E3E0-491C-83D6-11B8E9C4E954}" dt="2019-09-27T22:59:33.302" v="40" actId="2696"/>
          <pc:sldLayoutMkLst>
            <pc:docMk/>
            <pc:sldMasterMk cId="2506116017" sldId="2147484403"/>
            <pc:sldLayoutMk cId="1099204433" sldId="2147484417"/>
          </pc:sldLayoutMkLst>
        </pc:sldLayoutChg>
        <pc:sldLayoutChg chg="del">
          <pc:chgData name="Alexis Slater" userId="aecfb3b7-a136-4bf9-add6-9275128238e0" providerId="ADAL" clId="{CA3682AC-E3E0-491C-83D6-11B8E9C4E954}" dt="2019-09-27T22:59:33.333" v="41" actId="2696"/>
          <pc:sldLayoutMkLst>
            <pc:docMk/>
            <pc:sldMasterMk cId="2506116017" sldId="2147484403"/>
            <pc:sldLayoutMk cId="2467741411" sldId="2147484418"/>
          </pc:sldLayoutMkLst>
        </pc:sldLayoutChg>
        <pc:sldLayoutChg chg="del">
          <pc:chgData name="Alexis Slater" userId="aecfb3b7-a136-4bf9-add6-9275128238e0" providerId="ADAL" clId="{CA3682AC-E3E0-491C-83D6-11B8E9C4E954}" dt="2019-09-27T22:59:33.333" v="42" actId="2696"/>
          <pc:sldLayoutMkLst>
            <pc:docMk/>
            <pc:sldMasterMk cId="2506116017" sldId="2147484403"/>
            <pc:sldLayoutMk cId="3196573767" sldId="2147484419"/>
          </pc:sldLayoutMkLst>
        </pc:sldLayoutChg>
        <pc:sldLayoutChg chg="del">
          <pc:chgData name="Alexis Slater" userId="aecfb3b7-a136-4bf9-add6-9275128238e0" providerId="ADAL" clId="{CA3682AC-E3E0-491C-83D6-11B8E9C4E954}" dt="2019-09-27T22:59:33.349" v="43" actId="2696"/>
          <pc:sldLayoutMkLst>
            <pc:docMk/>
            <pc:sldMasterMk cId="2506116017" sldId="2147484403"/>
            <pc:sldLayoutMk cId="1277326638" sldId="2147484420"/>
          </pc:sldLayoutMkLst>
        </pc:sldLayoutChg>
        <pc:sldLayoutChg chg="del">
          <pc:chgData name="Alexis Slater" userId="aecfb3b7-a136-4bf9-add6-9275128238e0" providerId="ADAL" clId="{CA3682AC-E3E0-491C-83D6-11B8E9C4E954}" dt="2019-09-27T22:59:33.364" v="44" actId="2696"/>
          <pc:sldLayoutMkLst>
            <pc:docMk/>
            <pc:sldMasterMk cId="2506116017" sldId="2147484403"/>
            <pc:sldLayoutMk cId="1305975421" sldId="2147484421"/>
          </pc:sldLayoutMkLst>
        </pc:sldLayoutChg>
        <pc:sldLayoutChg chg="del">
          <pc:chgData name="Alexis Slater" userId="aecfb3b7-a136-4bf9-add6-9275128238e0" providerId="ADAL" clId="{CA3682AC-E3E0-491C-83D6-11B8E9C4E954}" dt="2019-09-27T22:59:33.371" v="45" actId="2696"/>
          <pc:sldLayoutMkLst>
            <pc:docMk/>
            <pc:sldMasterMk cId="2506116017" sldId="2147484403"/>
            <pc:sldLayoutMk cId="3306827975" sldId="2147484422"/>
          </pc:sldLayoutMkLst>
        </pc:sldLayoutChg>
        <pc:sldLayoutChg chg="del">
          <pc:chgData name="Alexis Slater" userId="aecfb3b7-a136-4bf9-add6-9275128238e0" providerId="ADAL" clId="{CA3682AC-E3E0-491C-83D6-11B8E9C4E954}" dt="2019-09-27T22:59:33.371" v="46" actId="2696"/>
          <pc:sldLayoutMkLst>
            <pc:docMk/>
            <pc:sldMasterMk cId="2506116017" sldId="2147484403"/>
            <pc:sldLayoutMk cId="2115720293" sldId="2147484423"/>
          </pc:sldLayoutMkLst>
        </pc:sldLayoutChg>
        <pc:sldLayoutChg chg="del">
          <pc:chgData name="Alexis Slater" userId="aecfb3b7-a136-4bf9-add6-9275128238e0" providerId="ADAL" clId="{CA3682AC-E3E0-491C-83D6-11B8E9C4E954}" dt="2019-09-27T22:59:33.386" v="47" actId="2696"/>
          <pc:sldLayoutMkLst>
            <pc:docMk/>
            <pc:sldMasterMk cId="2506116017" sldId="2147484403"/>
            <pc:sldLayoutMk cId="3024719096" sldId="2147484424"/>
          </pc:sldLayoutMkLst>
        </pc:sldLayoutChg>
        <pc:sldLayoutChg chg="del">
          <pc:chgData name="Alexis Slater" userId="aecfb3b7-a136-4bf9-add6-9275128238e0" providerId="ADAL" clId="{CA3682AC-E3E0-491C-83D6-11B8E9C4E954}" dt="2019-09-27T22:59:33.402" v="48" actId="2696"/>
          <pc:sldLayoutMkLst>
            <pc:docMk/>
            <pc:sldMasterMk cId="2506116017" sldId="2147484403"/>
            <pc:sldLayoutMk cId="2189346887" sldId="2147484425"/>
          </pc:sldLayoutMkLst>
        </pc:sldLayoutChg>
        <pc:sldLayoutChg chg="del">
          <pc:chgData name="Alexis Slater" userId="aecfb3b7-a136-4bf9-add6-9275128238e0" providerId="ADAL" clId="{CA3682AC-E3E0-491C-83D6-11B8E9C4E954}" dt="2019-09-27T22:59:33.402" v="49" actId="2696"/>
          <pc:sldLayoutMkLst>
            <pc:docMk/>
            <pc:sldMasterMk cId="2506116017" sldId="2147484403"/>
            <pc:sldLayoutMk cId="3704422967" sldId="2147484426"/>
          </pc:sldLayoutMkLst>
        </pc:sldLayoutChg>
        <pc:sldLayoutChg chg="del">
          <pc:chgData name="Alexis Slater" userId="aecfb3b7-a136-4bf9-add6-9275128238e0" providerId="ADAL" clId="{CA3682AC-E3E0-491C-83D6-11B8E9C4E954}" dt="2019-09-27T22:59:33.418" v="50" actId="2696"/>
          <pc:sldLayoutMkLst>
            <pc:docMk/>
            <pc:sldMasterMk cId="2506116017" sldId="2147484403"/>
            <pc:sldLayoutMk cId="4206090255" sldId="2147484427"/>
          </pc:sldLayoutMkLst>
        </pc:sldLayoutChg>
        <pc:sldLayoutChg chg="del">
          <pc:chgData name="Alexis Slater" userId="aecfb3b7-a136-4bf9-add6-9275128238e0" providerId="ADAL" clId="{CA3682AC-E3E0-491C-83D6-11B8E9C4E954}" dt="2019-09-27T22:59:33.418" v="51" actId="2696"/>
          <pc:sldLayoutMkLst>
            <pc:docMk/>
            <pc:sldMasterMk cId="2506116017" sldId="2147484403"/>
            <pc:sldLayoutMk cId="3270684799" sldId="2147484428"/>
          </pc:sldLayoutMkLst>
        </pc:sldLayoutChg>
      </pc:sldMasterChg>
      <pc:sldMasterChg chg="del delSldLayout">
        <pc:chgData name="Alexis Slater" userId="aecfb3b7-a136-4bf9-add6-9275128238e0" providerId="ADAL" clId="{CA3682AC-E3E0-491C-83D6-11B8E9C4E954}" dt="2019-09-27T22:59:36.532" v="74" actId="2696"/>
        <pc:sldMasterMkLst>
          <pc:docMk/>
          <pc:sldMasterMk cId="2924669079" sldId="2147484429"/>
        </pc:sldMasterMkLst>
        <pc:sldLayoutChg chg="del">
          <pc:chgData name="Alexis Slater" userId="aecfb3b7-a136-4bf9-add6-9275128238e0" providerId="ADAL" clId="{CA3682AC-E3E0-491C-83D6-11B8E9C4E954}" dt="2019-09-27T22:59:36.247" v="53" actId="2696"/>
          <pc:sldLayoutMkLst>
            <pc:docMk/>
            <pc:sldMasterMk cId="2924669079" sldId="2147484429"/>
            <pc:sldLayoutMk cId="3336544960" sldId="2147484430"/>
          </pc:sldLayoutMkLst>
        </pc:sldLayoutChg>
        <pc:sldLayoutChg chg="del">
          <pc:chgData name="Alexis Slater" userId="aecfb3b7-a136-4bf9-add6-9275128238e0" providerId="ADAL" clId="{CA3682AC-E3E0-491C-83D6-11B8E9C4E954}" dt="2019-09-27T22:59:36.278" v="54" actId="2696"/>
          <pc:sldLayoutMkLst>
            <pc:docMk/>
            <pc:sldMasterMk cId="2924669079" sldId="2147484429"/>
            <pc:sldLayoutMk cId="3049454127" sldId="2147484431"/>
          </pc:sldLayoutMkLst>
        </pc:sldLayoutChg>
        <pc:sldLayoutChg chg="del">
          <pc:chgData name="Alexis Slater" userId="aecfb3b7-a136-4bf9-add6-9275128238e0" providerId="ADAL" clId="{CA3682AC-E3E0-491C-83D6-11B8E9C4E954}" dt="2019-09-27T22:59:36.284" v="55" actId="2696"/>
          <pc:sldLayoutMkLst>
            <pc:docMk/>
            <pc:sldMasterMk cId="2924669079" sldId="2147484429"/>
            <pc:sldLayoutMk cId="2802366274" sldId="2147484432"/>
          </pc:sldLayoutMkLst>
        </pc:sldLayoutChg>
        <pc:sldLayoutChg chg="del">
          <pc:chgData name="Alexis Slater" userId="aecfb3b7-a136-4bf9-add6-9275128238e0" providerId="ADAL" clId="{CA3682AC-E3E0-491C-83D6-11B8E9C4E954}" dt="2019-09-27T22:59:36.300" v="56" actId="2696"/>
          <pc:sldLayoutMkLst>
            <pc:docMk/>
            <pc:sldMasterMk cId="2924669079" sldId="2147484429"/>
            <pc:sldLayoutMk cId="2007627484" sldId="2147484433"/>
          </pc:sldLayoutMkLst>
        </pc:sldLayoutChg>
        <pc:sldLayoutChg chg="del">
          <pc:chgData name="Alexis Slater" userId="aecfb3b7-a136-4bf9-add6-9275128238e0" providerId="ADAL" clId="{CA3682AC-E3E0-491C-83D6-11B8E9C4E954}" dt="2019-09-27T22:59:36.316" v="57" actId="2696"/>
          <pc:sldLayoutMkLst>
            <pc:docMk/>
            <pc:sldMasterMk cId="2924669079" sldId="2147484429"/>
            <pc:sldLayoutMk cId="1358709977" sldId="2147484434"/>
          </pc:sldLayoutMkLst>
        </pc:sldLayoutChg>
        <pc:sldLayoutChg chg="del">
          <pc:chgData name="Alexis Slater" userId="aecfb3b7-a136-4bf9-add6-9275128238e0" providerId="ADAL" clId="{CA3682AC-E3E0-491C-83D6-11B8E9C4E954}" dt="2019-09-27T22:59:36.316" v="58" actId="2696"/>
          <pc:sldLayoutMkLst>
            <pc:docMk/>
            <pc:sldMasterMk cId="2924669079" sldId="2147484429"/>
            <pc:sldLayoutMk cId="3051795903" sldId="2147484435"/>
          </pc:sldLayoutMkLst>
        </pc:sldLayoutChg>
        <pc:sldLayoutChg chg="del">
          <pc:chgData name="Alexis Slater" userId="aecfb3b7-a136-4bf9-add6-9275128238e0" providerId="ADAL" clId="{CA3682AC-E3E0-491C-83D6-11B8E9C4E954}" dt="2019-09-27T22:59:36.331" v="59" actId="2696"/>
          <pc:sldLayoutMkLst>
            <pc:docMk/>
            <pc:sldMasterMk cId="2924669079" sldId="2147484429"/>
            <pc:sldLayoutMk cId="3062938482" sldId="2147484436"/>
          </pc:sldLayoutMkLst>
        </pc:sldLayoutChg>
        <pc:sldLayoutChg chg="del">
          <pc:chgData name="Alexis Slater" userId="aecfb3b7-a136-4bf9-add6-9275128238e0" providerId="ADAL" clId="{CA3682AC-E3E0-491C-83D6-11B8E9C4E954}" dt="2019-09-27T22:59:36.347" v="60" actId="2696"/>
          <pc:sldLayoutMkLst>
            <pc:docMk/>
            <pc:sldMasterMk cId="2924669079" sldId="2147484429"/>
            <pc:sldLayoutMk cId="1118658060" sldId="2147484437"/>
          </pc:sldLayoutMkLst>
        </pc:sldLayoutChg>
        <pc:sldLayoutChg chg="del">
          <pc:chgData name="Alexis Slater" userId="aecfb3b7-a136-4bf9-add6-9275128238e0" providerId="ADAL" clId="{CA3682AC-E3E0-491C-83D6-11B8E9C4E954}" dt="2019-09-27T22:59:36.347" v="61" actId="2696"/>
          <pc:sldLayoutMkLst>
            <pc:docMk/>
            <pc:sldMasterMk cId="2924669079" sldId="2147484429"/>
            <pc:sldLayoutMk cId="958676039" sldId="2147484438"/>
          </pc:sldLayoutMkLst>
        </pc:sldLayoutChg>
        <pc:sldLayoutChg chg="del">
          <pc:chgData name="Alexis Slater" userId="aecfb3b7-a136-4bf9-add6-9275128238e0" providerId="ADAL" clId="{CA3682AC-E3E0-491C-83D6-11B8E9C4E954}" dt="2019-09-27T22:59:36.363" v="62" actId="2696"/>
          <pc:sldLayoutMkLst>
            <pc:docMk/>
            <pc:sldMasterMk cId="2924669079" sldId="2147484429"/>
            <pc:sldLayoutMk cId="2967697833" sldId="2147484439"/>
          </pc:sldLayoutMkLst>
        </pc:sldLayoutChg>
        <pc:sldLayoutChg chg="del">
          <pc:chgData name="Alexis Slater" userId="aecfb3b7-a136-4bf9-add6-9275128238e0" providerId="ADAL" clId="{CA3682AC-E3E0-491C-83D6-11B8E9C4E954}" dt="2019-09-27T22:59:36.378" v="63" actId="2696"/>
          <pc:sldLayoutMkLst>
            <pc:docMk/>
            <pc:sldMasterMk cId="2924669079" sldId="2147484429"/>
            <pc:sldLayoutMk cId="116684116" sldId="2147484440"/>
          </pc:sldLayoutMkLst>
        </pc:sldLayoutChg>
        <pc:sldLayoutChg chg="del">
          <pc:chgData name="Alexis Slater" userId="aecfb3b7-a136-4bf9-add6-9275128238e0" providerId="ADAL" clId="{CA3682AC-E3E0-491C-83D6-11B8E9C4E954}" dt="2019-09-27T22:59:36.385" v="64" actId="2696"/>
          <pc:sldLayoutMkLst>
            <pc:docMk/>
            <pc:sldMasterMk cId="2924669079" sldId="2147484429"/>
            <pc:sldLayoutMk cId="2256377336" sldId="2147484441"/>
          </pc:sldLayoutMkLst>
        </pc:sldLayoutChg>
        <pc:sldLayoutChg chg="del">
          <pc:chgData name="Alexis Slater" userId="aecfb3b7-a136-4bf9-add6-9275128238e0" providerId="ADAL" clId="{CA3682AC-E3E0-491C-83D6-11B8E9C4E954}" dt="2019-09-27T22:59:36.400" v="65" actId="2696"/>
          <pc:sldLayoutMkLst>
            <pc:docMk/>
            <pc:sldMasterMk cId="2924669079" sldId="2147484429"/>
            <pc:sldLayoutMk cId="2400472683" sldId="2147484442"/>
          </pc:sldLayoutMkLst>
        </pc:sldLayoutChg>
        <pc:sldLayoutChg chg="del">
          <pc:chgData name="Alexis Slater" userId="aecfb3b7-a136-4bf9-add6-9275128238e0" providerId="ADAL" clId="{CA3682AC-E3E0-491C-83D6-11B8E9C4E954}" dt="2019-09-27T22:59:36.416" v="66" actId="2696"/>
          <pc:sldLayoutMkLst>
            <pc:docMk/>
            <pc:sldMasterMk cId="2924669079" sldId="2147484429"/>
            <pc:sldLayoutMk cId="2077572839" sldId="2147484443"/>
          </pc:sldLayoutMkLst>
        </pc:sldLayoutChg>
        <pc:sldLayoutChg chg="del">
          <pc:chgData name="Alexis Slater" userId="aecfb3b7-a136-4bf9-add6-9275128238e0" providerId="ADAL" clId="{CA3682AC-E3E0-491C-83D6-11B8E9C4E954}" dt="2019-09-27T22:59:36.416" v="67" actId="2696"/>
          <pc:sldLayoutMkLst>
            <pc:docMk/>
            <pc:sldMasterMk cId="2924669079" sldId="2147484429"/>
            <pc:sldLayoutMk cId="297635084" sldId="2147484444"/>
          </pc:sldLayoutMkLst>
        </pc:sldLayoutChg>
        <pc:sldLayoutChg chg="del">
          <pc:chgData name="Alexis Slater" userId="aecfb3b7-a136-4bf9-add6-9275128238e0" providerId="ADAL" clId="{CA3682AC-E3E0-491C-83D6-11B8E9C4E954}" dt="2019-09-27T22:59:36.432" v="68" actId="2696"/>
          <pc:sldLayoutMkLst>
            <pc:docMk/>
            <pc:sldMasterMk cId="2924669079" sldId="2147484429"/>
            <pc:sldLayoutMk cId="2579565393" sldId="2147484445"/>
          </pc:sldLayoutMkLst>
        </pc:sldLayoutChg>
        <pc:sldLayoutChg chg="del">
          <pc:chgData name="Alexis Slater" userId="aecfb3b7-a136-4bf9-add6-9275128238e0" providerId="ADAL" clId="{CA3682AC-E3E0-491C-83D6-11B8E9C4E954}" dt="2019-09-27T22:59:36.432" v="69" actId="2696"/>
          <pc:sldLayoutMkLst>
            <pc:docMk/>
            <pc:sldMasterMk cId="2924669079" sldId="2147484429"/>
            <pc:sldLayoutMk cId="3713433121" sldId="2147484446"/>
          </pc:sldLayoutMkLst>
        </pc:sldLayoutChg>
        <pc:sldLayoutChg chg="del">
          <pc:chgData name="Alexis Slater" userId="aecfb3b7-a136-4bf9-add6-9275128238e0" providerId="ADAL" clId="{CA3682AC-E3E0-491C-83D6-11B8E9C4E954}" dt="2019-09-27T22:59:36.447" v="70" actId="2696"/>
          <pc:sldLayoutMkLst>
            <pc:docMk/>
            <pc:sldMasterMk cId="2924669079" sldId="2147484429"/>
            <pc:sldLayoutMk cId="1302337093" sldId="2147484447"/>
          </pc:sldLayoutMkLst>
        </pc:sldLayoutChg>
        <pc:sldLayoutChg chg="del">
          <pc:chgData name="Alexis Slater" userId="aecfb3b7-a136-4bf9-add6-9275128238e0" providerId="ADAL" clId="{CA3682AC-E3E0-491C-83D6-11B8E9C4E954}" dt="2019-09-27T22:59:36.478" v="71" actId="2696"/>
          <pc:sldLayoutMkLst>
            <pc:docMk/>
            <pc:sldMasterMk cId="2924669079" sldId="2147484429"/>
            <pc:sldLayoutMk cId="695897024" sldId="2147484448"/>
          </pc:sldLayoutMkLst>
        </pc:sldLayoutChg>
        <pc:sldLayoutChg chg="del">
          <pc:chgData name="Alexis Slater" userId="aecfb3b7-a136-4bf9-add6-9275128238e0" providerId="ADAL" clId="{CA3682AC-E3E0-491C-83D6-11B8E9C4E954}" dt="2019-09-27T22:59:36.485" v="72" actId="2696"/>
          <pc:sldLayoutMkLst>
            <pc:docMk/>
            <pc:sldMasterMk cId="2924669079" sldId="2147484429"/>
            <pc:sldLayoutMk cId="183965339" sldId="2147484449"/>
          </pc:sldLayoutMkLst>
        </pc:sldLayoutChg>
        <pc:sldLayoutChg chg="del">
          <pc:chgData name="Alexis Slater" userId="aecfb3b7-a136-4bf9-add6-9275128238e0" providerId="ADAL" clId="{CA3682AC-E3E0-491C-83D6-11B8E9C4E954}" dt="2019-09-27T22:59:36.501" v="73" actId="2696"/>
          <pc:sldLayoutMkLst>
            <pc:docMk/>
            <pc:sldMasterMk cId="2924669079" sldId="2147484429"/>
            <pc:sldLayoutMk cId="338860861" sldId="2147484507"/>
          </pc:sldLayoutMkLst>
        </pc:sldLayoutChg>
      </pc:sldMasterChg>
      <pc:sldMasterChg chg="delSldLayout">
        <pc:chgData name="Alexis Slater" userId="aecfb3b7-a136-4bf9-add6-9275128238e0" providerId="ADAL" clId="{CA3682AC-E3E0-491C-83D6-11B8E9C4E954}" dt="2019-09-27T22:59:05.946" v="0" actId="47"/>
        <pc:sldMasterMkLst>
          <pc:docMk/>
          <pc:sldMasterMk cId="2690632411" sldId="2147484457"/>
        </pc:sldMasterMkLst>
        <pc:sldLayoutChg chg="del">
          <pc:chgData name="Alexis Slater" userId="aecfb3b7-a136-4bf9-add6-9275128238e0" providerId="ADAL" clId="{CA3682AC-E3E0-491C-83D6-11B8E9C4E954}" dt="2019-09-27T22:59:05.946" v="0" actId="47"/>
          <pc:sldLayoutMkLst>
            <pc:docMk/>
            <pc:sldMasterMk cId="2690632411" sldId="2147484457"/>
            <pc:sldLayoutMk cId="1882802912" sldId="2147484587"/>
          </pc:sldLayoutMkLst>
        </pc:sldLayoutChg>
      </pc:sldMasterChg>
      <pc:sldMasterChg chg="del delSldLayout">
        <pc:chgData name="Alexis Slater" userId="aecfb3b7-a136-4bf9-add6-9275128238e0" providerId="ADAL" clId="{CA3682AC-E3E0-491C-83D6-11B8E9C4E954}" dt="2019-09-27T22:59:50.147" v="106" actId="2696"/>
        <pc:sldMasterMkLst>
          <pc:docMk/>
          <pc:sldMasterMk cId="536776715" sldId="2147484509"/>
        </pc:sldMasterMkLst>
        <pc:sldLayoutChg chg="del">
          <pc:chgData name="Alexis Slater" userId="aecfb3b7-a136-4bf9-add6-9275128238e0" providerId="ADAL" clId="{CA3682AC-E3E0-491C-83D6-11B8E9C4E954}" dt="2019-09-27T22:59:49.815" v="75" actId="2696"/>
          <pc:sldLayoutMkLst>
            <pc:docMk/>
            <pc:sldMasterMk cId="536776715" sldId="2147484509"/>
            <pc:sldLayoutMk cId="2109482641" sldId="2147484510"/>
          </pc:sldLayoutMkLst>
        </pc:sldLayoutChg>
        <pc:sldLayoutChg chg="del">
          <pc:chgData name="Alexis Slater" userId="aecfb3b7-a136-4bf9-add6-9275128238e0" providerId="ADAL" clId="{CA3682AC-E3E0-491C-83D6-11B8E9C4E954}" dt="2019-09-27T22:59:49.830" v="76" actId="2696"/>
          <pc:sldLayoutMkLst>
            <pc:docMk/>
            <pc:sldMasterMk cId="536776715" sldId="2147484509"/>
            <pc:sldLayoutMk cId="1085300673" sldId="2147484511"/>
          </pc:sldLayoutMkLst>
        </pc:sldLayoutChg>
        <pc:sldLayoutChg chg="del">
          <pc:chgData name="Alexis Slater" userId="aecfb3b7-a136-4bf9-add6-9275128238e0" providerId="ADAL" clId="{CA3682AC-E3E0-491C-83D6-11B8E9C4E954}" dt="2019-09-27T22:59:49.830" v="77" actId="2696"/>
          <pc:sldLayoutMkLst>
            <pc:docMk/>
            <pc:sldMasterMk cId="536776715" sldId="2147484509"/>
            <pc:sldLayoutMk cId="3913290182" sldId="2147484512"/>
          </pc:sldLayoutMkLst>
        </pc:sldLayoutChg>
        <pc:sldLayoutChg chg="del">
          <pc:chgData name="Alexis Slater" userId="aecfb3b7-a136-4bf9-add6-9275128238e0" providerId="ADAL" clId="{CA3682AC-E3E0-491C-83D6-11B8E9C4E954}" dt="2019-09-27T22:59:49.846" v="78" actId="2696"/>
          <pc:sldLayoutMkLst>
            <pc:docMk/>
            <pc:sldMasterMk cId="536776715" sldId="2147484509"/>
            <pc:sldLayoutMk cId="3525041250" sldId="2147484513"/>
          </pc:sldLayoutMkLst>
        </pc:sldLayoutChg>
        <pc:sldLayoutChg chg="del">
          <pc:chgData name="Alexis Slater" userId="aecfb3b7-a136-4bf9-add6-9275128238e0" providerId="ADAL" clId="{CA3682AC-E3E0-491C-83D6-11B8E9C4E954}" dt="2019-09-27T22:59:49.846" v="79" actId="2696"/>
          <pc:sldLayoutMkLst>
            <pc:docMk/>
            <pc:sldMasterMk cId="536776715" sldId="2147484509"/>
            <pc:sldLayoutMk cId="3722758428" sldId="2147484514"/>
          </pc:sldLayoutMkLst>
        </pc:sldLayoutChg>
        <pc:sldLayoutChg chg="del">
          <pc:chgData name="Alexis Slater" userId="aecfb3b7-a136-4bf9-add6-9275128238e0" providerId="ADAL" clId="{CA3682AC-E3E0-491C-83D6-11B8E9C4E954}" dt="2019-09-27T22:59:49.862" v="80" actId="2696"/>
          <pc:sldLayoutMkLst>
            <pc:docMk/>
            <pc:sldMasterMk cId="536776715" sldId="2147484509"/>
            <pc:sldLayoutMk cId="1275168017" sldId="2147484515"/>
          </pc:sldLayoutMkLst>
        </pc:sldLayoutChg>
        <pc:sldLayoutChg chg="del">
          <pc:chgData name="Alexis Slater" userId="aecfb3b7-a136-4bf9-add6-9275128238e0" providerId="ADAL" clId="{CA3682AC-E3E0-491C-83D6-11B8E9C4E954}" dt="2019-09-27T22:59:49.862" v="81" actId="2696"/>
          <pc:sldLayoutMkLst>
            <pc:docMk/>
            <pc:sldMasterMk cId="536776715" sldId="2147484509"/>
            <pc:sldLayoutMk cId="734537339" sldId="2147484516"/>
          </pc:sldLayoutMkLst>
        </pc:sldLayoutChg>
        <pc:sldLayoutChg chg="del">
          <pc:chgData name="Alexis Slater" userId="aecfb3b7-a136-4bf9-add6-9275128238e0" providerId="ADAL" clId="{CA3682AC-E3E0-491C-83D6-11B8E9C4E954}" dt="2019-09-27T22:59:49.877" v="82" actId="2696"/>
          <pc:sldLayoutMkLst>
            <pc:docMk/>
            <pc:sldMasterMk cId="536776715" sldId="2147484509"/>
            <pc:sldLayoutMk cId="3697257026" sldId="2147484517"/>
          </pc:sldLayoutMkLst>
        </pc:sldLayoutChg>
        <pc:sldLayoutChg chg="del">
          <pc:chgData name="Alexis Slater" userId="aecfb3b7-a136-4bf9-add6-9275128238e0" providerId="ADAL" clId="{CA3682AC-E3E0-491C-83D6-11B8E9C4E954}" dt="2019-09-27T22:59:49.877" v="83" actId="2696"/>
          <pc:sldLayoutMkLst>
            <pc:docMk/>
            <pc:sldMasterMk cId="536776715" sldId="2147484509"/>
            <pc:sldLayoutMk cId="2292191493" sldId="2147484518"/>
          </pc:sldLayoutMkLst>
        </pc:sldLayoutChg>
        <pc:sldLayoutChg chg="del">
          <pc:chgData name="Alexis Slater" userId="aecfb3b7-a136-4bf9-add6-9275128238e0" providerId="ADAL" clId="{CA3682AC-E3E0-491C-83D6-11B8E9C4E954}" dt="2019-09-27T22:59:49.893" v="84" actId="2696"/>
          <pc:sldLayoutMkLst>
            <pc:docMk/>
            <pc:sldMasterMk cId="536776715" sldId="2147484509"/>
            <pc:sldLayoutMk cId="3843432087" sldId="2147484519"/>
          </pc:sldLayoutMkLst>
        </pc:sldLayoutChg>
        <pc:sldLayoutChg chg="del">
          <pc:chgData name="Alexis Slater" userId="aecfb3b7-a136-4bf9-add6-9275128238e0" providerId="ADAL" clId="{CA3682AC-E3E0-491C-83D6-11B8E9C4E954}" dt="2019-09-27T22:59:49.915" v="85" actId="2696"/>
          <pc:sldLayoutMkLst>
            <pc:docMk/>
            <pc:sldMasterMk cId="536776715" sldId="2147484509"/>
            <pc:sldLayoutMk cId="86864637" sldId="2147484520"/>
          </pc:sldLayoutMkLst>
        </pc:sldLayoutChg>
        <pc:sldLayoutChg chg="del">
          <pc:chgData name="Alexis Slater" userId="aecfb3b7-a136-4bf9-add6-9275128238e0" providerId="ADAL" clId="{CA3682AC-E3E0-491C-83D6-11B8E9C4E954}" dt="2019-09-27T22:59:49.931" v="86" actId="2696"/>
          <pc:sldLayoutMkLst>
            <pc:docMk/>
            <pc:sldMasterMk cId="536776715" sldId="2147484509"/>
            <pc:sldLayoutMk cId="2511540612" sldId="2147484521"/>
          </pc:sldLayoutMkLst>
        </pc:sldLayoutChg>
        <pc:sldLayoutChg chg="del">
          <pc:chgData name="Alexis Slater" userId="aecfb3b7-a136-4bf9-add6-9275128238e0" providerId="ADAL" clId="{CA3682AC-E3E0-491C-83D6-11B8E9C4E954}" dt="2019-09-27T22:59:49.931" v="87" actId="2696"/>
          <pc:sldLayoutMkLst>
            <pc:docMk/>
            <pc:sldMasterMk cId="536776715" sldId="2147484509"/>
            <pc:sldLayoutMk cId="780261194" sldId="2147484522"/>
          </pc:sldLayoutMkLst>
        </pc:sldLayoutChg>
        <pc:sldLayoutChg chg="del">
          <pc:chgData name="Alexis Slater" userId="aecfb3b7-a136-4bf9-add6-9275128238e0" providerId="ADAL" clId="{CA3682AC-E3E0-491C-83D6-11B8E9C4E954}" dt="2019-09-27T22:59:49.946" v="88" actId="2696"/>
          <pc:sldLayoutMkLst>
            <pc:docMk/>
            <pc:sldMasterMk cId="536776715" sldId="2147484509"/>
            <pc:sldLayoutMk cId="2109407023" sldId="2147484523"/>
          </pc:sldLayoutMkLst>
        </pc:sldLayoutChg>
        <pc:sldLayoutChg chg="del">
          <pc:chgData name="Alexis Slater" userId="aecfb3b7-a136-4bf9-add6-9275128238e0" providerId="ADAL" clId="{CA3682AC-E3E0-491C-83D6-11B8E9C4E954}" dt="2019-09-27T22:59:49.962" v="89" actId="2696"/>
          <pc:sldLayoutMkLst>
            <pc:docMk/>
            <pc:sldMasterMk cId="536776715" sldId="2147484509"/>
            <pc:sldLayoutMk cId="2822847916" sldId="2147484524"/>
          </pc:sldLayoutMkLst>
        </pc:sldLayoutChg>
        <pc:sldLayoutChg chg="del">
          <pc:chgData name="Alexis Slater" userId="aecfb3b7-a136-4bf9-add6-9275128238e0" providerId="ADAL" clId="{CA3682AC-E3E0-491C-83D6-11B8E9C4E954}" dt="2019-09-27T22:59:49.962" v="90" actId="2696"/>
          <pc:sldLayoutMkLst>
            <pc:docMk/>
            <pc:sldMasterMk cId="536776715" sldId="2147484509"/>
            <pc:sldLayoutMk cId="1713914059" sldId="2147484525"/>
          </pc:sldLayoutMkLst>
        </pc:sldLayoutChg>
        <pc:sldLayoutChg chg="del">
          <pc:chgData name="Alexis Slater" userId="aecfb3b7-a136-4bf9-add6-9275128238e0" providerId="ADAL" clId="{CA3682AC-E3E0-491C-83D6-11B8E9C4E954}" dt="2019-09-27T22:59:49.977" v="91" actId="2696"/>
          <pc:sldLayoutMkLst>
            <pc:docMk/>
            <pc:sldMasterMk cId="536776715" sldId="2147484509"/>
            <pc:sldLayoutMk cId="311195147" sldId="2147484526"/>
          </pc:sldLayoutMkLst>
        </pc:sldLayoutChg>
        <pc:sldLayoutChg chg="del">
          <pc:chgData name="Alexis Slater" userId="aecfb3b7-a136-4bf9-add6-9275128238e0" providerId="ADAL" clId="{CA3682AC-E3E0-491C-83D6-11B8E9C4E954}" dt="2019-09-27T22:59:49.993" v="92" actId="2696"/>
          <pc:sldLayoutMkLst>
            <pc:docMk/>
            <pc:sldMasterMk cId="536776715" sldId="2147484509"/>
            <pc:sldLayoutMk cId="3827056916" sldId="2147484527"/>
          </pc:sldLayoutMkLst>
        </pc:sldLayoutChg>
        <pc:sldLayoutChg chg="del">
          <pc:chgData name="Alexis Slater" userId="aecfb3b7-a136-4bf9-add6-9275128238e0" providerId="ADAL" clId="{CA3682AC-E3E0-491C-83D6-11B8E9C4E954}" dt="2019-09-27T22:59:49.993" v="93" actId="2696"/>
          <pc:sldLayoutMkLst>
            <pc:docMk/>
            <pc:sldMasterMk cId="536776715" sldId="2147484509"/>
            <pc:sldLayoutMk cId="3645067690" sldId="2147484528"/>
          </pc:sldLayoutMkLst>
        </pc:sldLayoutChg>
        <pc:sldLayoutChg chg="del">
          <pc:chgData name="Alexis Slater" userId="aecfb3b7-a136-4bf9-add6-9275128238e0" providerId="ADAL" clId="{CA3682AC-E3E0-491C-83D6-11B8E9C4E954}" dt="2019-09-27T22:59:50.015" v="94" actId="2696"/>
          <pc:sldLayoutMkLst>
            <pc:docMk/>
            <pc:sldMasterMk cId="536776715" sldId="2147484509"/>
            <pc:sldLayoutMk cId="1107156392" sldId="2147484529"/>
          </pc:sldLayoutMkLst>
        </pc:sldLayoutChg>
        <pc:sldLayoutChg chg="del">
          <pc:chgData name="Alexis Slater" userId="aecfb3b7-a136-4bf9-add6-9275128238e0" providerId="ADAL" clId="{CA3682AC-E3E0-491C-83D6-11B8E9C4E954}" dt="2019-09-27T22:59:50.031" v="95" actId="2696"/>
          <pc:sldLayoutMkLst>
            <pc:docMk/>
            <pc:sldMasterMk cId="536776715" sldId="2147484509"/>
            <pc:sldLayoutMk cId="447780410" sldId="2147484530"/>
          </pc:sldLayoutMkLst>
        </pc:sldLayoutChg>
        <pc:sldLayoutChg chg="del">
          <pc:chgData name="Alexis Slater" userId="aecfb3b7-a136-4bf9-add6-9275128238e0" providerId="ADAL" clId="{CA3682AC-E3E0-491C-83D6-11B8E9C4E954}" dt="2019-09-27T22:59:50.047" v="96" actId="2696"/>
          <pc:sldLayoutMkLst>
            <pc:docMk/>
            <pc:sldMasterMk cId="536776715" sldId="2147484509"/>
            <pc:sldLayoutMk cId="2589582466" sldId="2147484531"/>
          </pc:sldLayoutMkLst>
        </pc:sldLayoutChg>
        <pc:sldLayoutChg chg="del">
          <pc:chgData name="Alexis Slater" userId="aecfb3b7-a136-4bf9-add6-9275128238e0" providerId="ADAL" clId="{CA3682AC-E3E0-491C-83D6-11B8E9C4E954}" dt="2019-09-27T22:59:50.047" v="97" actId="2696"/>
          <pc:sldLayoutMkLst>
            <pc:docMk/>
            <pc:sldMasterMk cId="536776715" sldId="2147484509"/>
            <pc:sldLayoutMk cId="1987151795" sldId="2147484532"/>
          </pc:sldLayoutMkLst>
        </pc:sldLayoutChg>
        <pc:sldLayoutChg chg="del">
          <pc:chgData name="Alexis Slater" userId="aecfb3b7-a136-4bf9-add6-9275128238e0" providerId="ADAL" clId="{CA3682AC-E3E0-491C-83D6-11B8E9C4E954}" dt="2019-09-27T22:59:50.062" v="98" actId="2696"/>
          <pc:sldLayoutMkLst>
            <pc:docMk/>
            <pc:sldMasterMk cId="536776715" sldId="2147484509"/>
            <pc:sldLayoutMk cId="4078388368" sldId="2147484533"/>
          </pc:sldLayoutMkLst>
        </pc:sldLayoutChg>
        <pc:sldLayoutChg chg="del">
          <pc:chgData name="Alexis Slater" userId="aecfb3b7-a136-4bf9-add6-9275128238e0" providerId="ADAL" clId="{CA3682AC-E3E0-491C-83D6-11B8E9C4E954}" dt="2019-09-27T22:59:50.078" v="99" actId="2696"/>
          <pc:sldLayoutMkLst>
            <pc:docMk/>
            <pc:sldMasterMk cId="536776715" sldId="2147484509"/>
            <pc:sldLayoutMk cId="1348137106" sldId="2147484534"/>
          </pc:sldLayoutMkLst>
        </pc:sldLayoutChg>
        <pc:sldLayoutChg chg="del">
          <pc:chgData name="Alexis Slater" userId="aecfb3b7-a136-4bf9-add6-9275128238e0" providerId="ADAL" clId="{CA3682AC-E3E0-491C-83D6-11B8E9C4E954}" dt="2019-09-27T22:59:50.093" v="100" actId="2696"/>
          <pc:sldLayoutMkLst>
            <pc:docMk/>
            <pc:sldMasterMk cId="536776715" sldId="2147484509"/>
            <pc:sldLayoutMk cId="3924919835" sldId="2147484535"/>
          </pc:sldLayoutMkLst>
        </pc:sldLayoutChg>
        <pc:sldLayoutChg chg="del">
          <pc:chgData name="Alexis Slater" userId="aecfb3b7-a136-4bf9-add6-9275128238e0" providerId="ADAL" clId="{CA3682AC-E3E0-491C-83D6-11B8E9C4E954}" dt="2019-09-27T22:59:50.093" v="101" actId="2696"/>
          <pc:sldLayoutMkLst>
            <pc:docMk/>
            <pc:sldMasterMk cId="536776715" sldId="2147484509"/>
            <pc:sldLayoutMk cId="2606409342" sldId="2147484536"/>
          </pc:sldLayoutMkLst>
        </pc:sldLayoutChg>
        <pc:sldLayoutChg chg="del">
          <pc:chgData name="Alexis Slater" userId="aecfb3b7-a136-4bf9-add6-9275128238e0" providerId="ADAL" clId="{CA3682AC-E3E0-491C-83D6-11B8E9C4E954}" dt="2019-09-27T22:59:50.109" v="102" actId="2696"/>
          <pc:sldLayoutMkLst>
            <pc:docMk/>
            <pc:sldMasterMk cId="536776715" sldId="2147484509"/>
            <pc:sldLayoutMk cId="287861760" sldId="2147484537"/>
          </pc:sldLayoutMkLst>
        </pc:sldLayoutChg>
        <pc:sldLayoutChg chg="del">
          <pc:chgData name="Alexis Slater" userId="aecfb3b7-a136-4bf9-add6-9275128238e0" providerId="ADAL" clId="{CA3682AC-E3E0-491C-83D6-11B8E9C4E954}" dt="2019-09-27T22:59:50.116" v="103" actId="2696"/>
          <pc:sldLayoutMkLst>
            <pc:docMk/>
            <pc:sldMasterMk cId="536776715" sldId="2147484509"/>
            <pc:sldLayoutMk cId="3773592083" sldId="2147484538"/>
          </pc:sldLayoutMkLst>
        </pc:sldLayoutChg>
        <pc:sldLayoutChg chg="del">
          <pc:chgData name="Alexis Slater" userId="aecfb3b7-a136-4bf9-add6-9275128238e0" providerId="ADAL" clId="{CA3682AC-E3E0-491C-83D6-11B8E9C4E954}" dt="2019-09-27T22:59:50.131" v="104" actId="2696"/>
          <pc:sldLayoutMkLst>
            <pc:docMk/>
            <pc:sldMasterMk cId="536776715" sldId="2147484509"/>
            <pc:sldLayoutMk cId="2146548756" sldId="2147484539"/>
          </pc:sldLayoutMkLst>
        </pc:sldLayoutChg>
        <pc:sldLayoutChg chg="del">
          <pc:chgData name="Alexis Slater" userId="aecfb3b7-a136-4bf9-add6-9275128238e0" providerId="ADAL" clId="{CA3682AC-E3E0-491C-83D6-11B8E9C4E954}" dt="2019-09-27T22:59:50.131" v="105" actId="2696"/>
          <pc:sldLayoutMkLst>
            <pc:docMk/>
            <pc:sldMasterMk cId="536776715" sldId="2147484509"/>
            <pc:sldLayoutMk cId="2557128907" sldId="2147484540"/>
          </pc:sldLayoutMkLst>
        </pc:sldLayoutChg>
        <pc:sldLayoutChg chg="del">
          <pc:chgData name="Alexis Slater" userId="aecfb3b7-a136-4bf9-add6-9275128238e0" providerId="ADAL" clId="{CA3682AC-E3E0-491C-83D6-11B8E9C4E954}" dt="2019-09-27T22:59:05.946" v="0" actId="47"/>
          <pc:sldLayoutMkLst>
            <pc:docMk/>
            <pc:sldMasterMk cId="536776715" sldId="2147484509"/>
            <pc:sldLayoutMk cId="3614805533" sldId="2147484583"/>
          </pc:sldLayoutMkLst>
        </pc:sldLayoutChg>
        <pc:sldLayoutChg chg="del">
          <pc:chgData name="Alexis Slater" userId="aecfb3b7-a136-4bf9-add6-9275128238e0" providerId="ADAL" clId="{CA3682AC-E3E0-491C-83D6-11B8E9C4E954}" dt="2019-09-27T22:59:05.946" v="0" actId="47"/>
          <pc:sldLayoutMkLst>
            <pc:docMk/>
            <pc:sldMasterMk cId="536776715" sldId="2147484509"/>
            <pc:sldLayoutMk cId="1872868219" sldId="2147484584"/>
          </pc:sldLayoutMkLst>
        </pc:sldLayoutChg>
        <pc:sldLayoutChg chg="del">
          <pc:chgData name="Alexis Slater" userId="aecfb3b7-a136-4bf9-add6-9275128238e0" providerId="ADAL" clId="{CA3682AC-E3E0-491C-83D6-11B8E9C4E954}" dt="2019-09-27T22:59:05.946" v="0" actId="47"/>
          <pc:sldLayoutMkLst>
            <pc:docMk/>
            <pc:sldMasterMk cId="536776715" sldId="2147484509"/>
            <pc:sldLayoutMk cId="4079580013" sldId="2147484585"/>
          </pc:sldLayoutMkLst>
        </pc:sldLayoutChg>
        <pc:sldLayoutChg chg="del">
          <pc:chgData name="Alexis Slater" userId="aecfb3b7-a136-4bf9-add6-9275128238e0" providerId="ADAL" clId="{CA3682AC-E3E0-491C-83D6-11B8E9C4E954}" dt="2019-09-27T22:59:05.946" v="0" actId="47"/>
          <pc:sldLayoutMkLst>
            <pc:docMk/>
            <pc:sldMasterMk cId="536776715" sldId="2147484509"/>
            <pc:sldLayoutMk cId="363561481" sldId="214748458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58C8-42A6-A8EA-0898F0B82872}"/>
              </c:ext>
            </c:extLst>
          </c:dPt>
          <c:dPt>
            <c:idx val="1"/>
            <c:bubble3D val="0"/>
            <c:spPr>
              <a:solidFill>
                <a:schemeClr val="bg1"/>
              </a:solidFill>
              <a:ln w="19050">
                <a:noFill/>
              </a:ln>
              <a:effectLst/>
            </c:spPr>
            <c:extLst>
              <c:ext xmlns:c16="http://schemas.microsoft.com/office/drawing/2014/chart" uri="{C3380CC4-5D6E-409C-BE32-E72D297353CC}">
                <c16:uniqueId val="{00000003-58C8-42A6-A8EA-0898F0B82872}"/>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8C8-42A6-A8EA-0898F0B82872}"/>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781"/>
            <a:ext cx="3043343" cy="465455"/>
          </a:xfrm>
          <a:prstGeom prst="rect">
            <a:avLst/>
          </a:prstGeom>
        </p:spPr>
        <p:txBody>
          <a:bodyPr vert="horz" lIns="93303" tIns="46652" rIns="93303" bIns="4665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3" y="1"/>
            <a:ext cx="3043343" cy="465455"/>
          </a:xfrm>
          <a:prstGeom prst="rect">
            <a:avLst/>
          </a:prstGeom>
        </p:spPr>
        <p:txBody>
          <a:bodyPr vert="horz" lIns="93303" tIns="46652" rIns="93303" bIns="46652" rtlCol="0"/>
          <a:lstStyle>
            <a:lvl1pPr algn="r">
              <a:defRPr sz="1200"/>
            </a:lvl1pPr>
          </a:lstStyle>
          <a:p>
            <a:fld id="{177F5F5C-3124-48E9-B6C7-8A079B7D71F5}" type="datetime8">
              <a:rPr lang="en-US" smtClean="0">
                <a:latin typeface="Segoe UI" pitchFamily="34" charset="0"/>
              </a:rPr>
              <a:t>11/18/2019 3:53 PM</a:t>
            </a:fld>
            <a:endParaRPr lang="en-US">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03" tIns="46652" rIns="93303" bIns="46652" rtlCol="0" anchor="b"/>
          <a:lstStyle>
            <a:lvl1pPr algn="l">
              <a:defRPr sz="1200"/>
            </a:lvl1p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922816" y="8842031"/>
            <a:ext cx="1098660" cy="465455"/>
          </a:xfrm>
          <a:prstGeom prst="rect">
            <a:avLst/>
          </a:prstGeom>
        </p:spPr>
        <p:txBody>
          <a:bodyPr vert="horz" lIns="93303" tIns="46652" rIns="93303" bIns="4665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1"/>
            <a:ext cx="3043343" cy="465455"/>
          </a:xfrm>
          <a:prstGeom prst="rect">
            <a:avLst/>
          </a:prstGeom>
        </p:spPr>
        <p:txBody>
          <a:bodyPr vert="horz" lIns="93303" tIns="46652" rIns="93303" bIns="4665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03" tIns="46652" rIns="93303" bIns="46652" rtlCol="0" anchor="ctr"/>
          <a:lstStyle/>
          <a:p>
            <a:endParaRPr lang="en-US"/>
          </a:p>
        </p:txBody>
      </p:sp>
      <p:sp>
        <p:nvSpPr>
          <p:cNvPr id="10" name="Footer Placeholder 9"/>
          <p:cNvSpPr>
            <a:spLocks noGrp="1"/>
          </p:cNvSpPr>
          <p:nvPr>
            <p:ph type="ftr" sz="quarter" idx="4"/>
          </p:nvPr>
        </p:nvSpPr>
        <p:spPr>
          <a:xfrm>
            <a:off x="0" y="8843647"/>
            <a:ext cx="6063276" cy="362391"/>
          </a:xfrm>
          <a:prstGeom prst="rect">
            <a:avLst/>
          </a:prstGeom>
        </p:spPr>
        <p:txBody>
          <a:bodyPr vert="horz" lIns="93303" tIns="46652" rIns="93303" bIns="46652" rtlCol="0" anchor="b"/>
          <a:lstStyle>
            <a:lvl1pPr marL="583139" indent="0" algn="l">
              <a:defRPr sz="1200"/>
            </a:lvl1p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978133" y="1"/>
            <a:ext cx="3043343" cy="465455"/>
          </a:xfrm>
          <a:prstGeom prst="rect">
            <a:avLst/>
          </a:prstGeom>
        </p:spPr>
        <p:txBody>
          <a:bodyPr vert="horz" lIns="93303" tIns="46652" rIns="93303" bIns="46652" rtlCol="0"/>
          <a:lstStyle>
            <a:lvl1pPr algn="r">
              <a:defRPr sz="1200">
                <a:latin typeface="Segoe UI" pitchFamily="34" charset="0"/>
              </a:defRPr>
            </a:lvl1pPr>
          </a:lstStyle>
          <a:p>
            <a:fld id="{79C601B9-5273-467A-8E48-EC9939578C8F}" type="datetime8">
              <a:rPr lang="en-US" smtClean="0"/>
              <a:t>11/18/2019 3:50 PM</a:t>
            </a:fld>
            <a:endParaRPr lang="en-US"/>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3303" tIns="46652" rIns="93303" bIns="466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1"/>
            <a:ext cx="969904" cy="465455"/>
          </a:xfrm>
          <a:prstGeom prst="rect">
            <a:avLst/>
          </a:prstGeom>
        </p:spPr>
        <p:txBody>
          <a:bodyPr vert="horz" lIns="93303" tIns="46652" rIns="93303" bIns="4665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11/18/2019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r>
              <a:rPr lang="en-US" sz="800" b="1"/>
              <a:t>Are you still running a lot 2008 and 2008 R2 workloads? End of support is coming soon!</a:t>
            </a:r>
          </a:p>
          <a:p>
            <a:endParaRPr lang="en-US" sz="800"/>
          </a:p>
          <a:p>
            <a:r>
              <a:rPr lang="en-US" sz="800"/>
              <a:t>We are pleased to announce new options to keep workloads protected if you can’t get it all upgraded in time for the deadline. </a:t>
            </a:r>
          </a:p>
          <a:p>
            <a:endParaRPr lang="en-US" sz="800"/>
          </a:p>
          <a:p>
            <a:r>
              <a:rPr lang="en-US" sz="800"/>
              <a:t>In Azure:</a:t>
            </a:r>
          </a:p>
          <a:p>
            <a:r>
              <a:rPr lang="en-US" sz="800"/>
              <a:t>If Azure is your destination, you can simply migrate apps running on Windows Server 2008/2008 R2 as is – and get three more years of security updates for free. This buys you more time to work on upgrading or modernizing your applications in the cloud. </a:t>
            </a:r>
          </a:p>
          <a:p>
            <a:endParaRPr lang="en-US" sz="800"/>
          </a:p>
          <a:p>
            <a:r>
              <a:rPr lang="en-US" sz="800"/>
              <a:t>Many apps are tied to data, so we will also offer 3 years of free Extended Security Updates for SQL Server 2008/2008 R2 running in Azure VMs. Or, even better, migrate to Azure SQL Database Managed Instance for a version-free option that will make this your last end-of-support transition.</a:t>
            </a:r>
          </a:p>
          <a:p>
            <a:endParaRPr lang="en-US" sz="800"/>
          </a:p>
          <a:p>
            <a:r>
              <a:rPr lang="en-US" sz="800"/>
              <a:t>On-premises:</a:t>
            </a:r>
          </a:p>
          <a:p>
            <a:r>
              <a:rPr lang="en-US" sz="800"/>
              <a:t>We recommend upgrading to the most current versions of Windows Server and SQL Server. If you cannot meet the deadline, you can buy Extended Security Updates to keep the remaining servers protected until you get them upgraded.</a:t>
            </a:r>
          </a:p>
          <a:p>
            <a:endParaRPr lang="en-US" sz="80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58082" indent="-291568">
              <a:defRPr sz="1700">
                <a:solidFill>
                  <a:schemeClr val="tx1"/>
                </a:solidFill>
                <a:latin typeface="Segoe UI" panose="020B0502040204020203" pitchFamily="34" charset="0"/>
                <a:ea typeface="MS PGothic" panose="020B0600070205080204" pitchFamily="34" charset="-128"/>
              </a:defRPr>
            </a:lvl2pPr>
            <a:lvl3pPr marL="1166279" indent="-233255">
              <a:defRPr sz="1700">
                <a:solidFill>
                  <a:schemeClr val="tx1"/>
                </a:solidFill>
                <a:latin typeface="Segoe UI" panose="020B0502040204020203" pitchFamily="34" charset="0"/>
                <a:ea typeface="MS PGothic" panose="020B0600070205080204" pitchFamily="34" charset="-128"/>
              </a:defRPr>
            </a:lvl3pPr>
            <a:lvl4pPr marL="1632790" indent="-233255">
              <a:defRPr sz="1700">
                <a:solidFill>
                  <a:schemeClr val="tx1"/>
                </a:solidFill>
                <a:latin typeface="Segoe UI" panose="020B0502040204020203" pitchFamily="34" charset="0"/>
                <a:ea typeface="MS PGothic" panose="020B0600070205080204" pitchFamily="34" charset="-128"/>
              </a:defRPr>
            </a:lvl4pPr>
            <a:lvl5pPr marL="2099300" indent="-233255">
              <a:defRPr sz="1700">
                <a:solidFill>
                  <a:schemeClr val="tx1"/>
                </a:solidFill>
                <a:latin typeface="Segoe UI" panose="020B0502040204020203" pitchFamily="34" charset="0"/>
                <a:ea typeface="MS PGothic" panose="020B0600070205080204" pitchFamily="34" charset="-128"/>
              </a:defRPr>
            </a:lvl5pPr>
            <a:lvl6pPr marL="256581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303232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9883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96534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defTabSz="933023" fontAlgn="base">
              <a:spcBef>
                <a:spcPct val="0"/>
              </a:spcBef>
              <a:spcAft>
                <a:spcPct val="0"/>
              </a:spcAft>
              <a:defRPr/>
            </a:pPr>
            <a:r>
              <a:rPr lang="en-US" altLang="en-US" sz="1200">
                <a:solidFill>
                  <a:prstClr val="black"/>
                </a:solidFill>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8991041"/>
            <a:ext cx="6198016" cy="368431"/>
          </a:xfrm>
        </p:spPr>
        <p:txBody>
          <a:bodyPr rtlCol="0"/>
          <a:lstStyle/>
          <a:p>
            <a:pPr marL="594220" defTabSz="950436">
              <a:defRPr/>
            </a:pPr>
            <a:r>
              <a:rPr lang="en-US">
                <a:gradFill>
                  <a:gsLst>
                    <a:gs pos="0">
                      <a:prstClr val="black"/>
                    </a:gs>
                    <a:gs pos="100000">
                      <a:prstClr val="black"/>
                    </a:gs>
                  </a:gsLst>
                  <a:lin ang="5400000" scaled="0"/>
                </a:gradFill>
                <a:latin typeface="Calibri"/>
                <a:ea typeface="Segoe UI" pitchFamily="34" charset="0"/>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58082" indent="-291568">
              <a:defRPr sz="1700">
                <a:solidFill>
                  <a:schemeClr val="tx1"/>
                </a:solidFill>
                <a:latin typeface="Segoe UI" panose="020B0502040204020203" pitchFamily="34" charset="0"/>
                <a:ea typeface="MS PGothic" panose="020B0600070205080204" pitchFamily="34" charset="-128"/>
              </a:defRPr>
            </a:lvl2pPr>
            <a:lvl3pPr marL="1166279" indent="-233255">
              <a:defRPr sz="1700">
                <a:solidFill>
                  <a:schemeClr val="tx1"/>
                </a:solidFill>
                <a:latin typeface="Segoe UI" panose="020B0502040204020203" pitchFamily="34" charset="0"/>
                <a:ea typeface="MS PGothic" panose="020B0600070205080204" pitchFamily="34" charset="-128"/>
              </a:defRPr>
            </a:lvl3pPr>
            <a:lvl4pPr marL="1632790" indent="-233255">
              <a:defRPr sz="1700">
                <a:solidFill>
                  <a:schemeClr val="tx1"/>
                </a:solidFill>
                <a:latin typeface="Segoe UI" panose="020B0502040204020203" pitchFamily="34" charset="0"/>
                <a:ea typeface="MS PGothic" panose="020B0600070205080204" pitchFamily="34" charset="-128"/>
              </a:defRPr>
            </a:lvl4pPr>
            <a:lvl5pPr marL="2099300" indent="-233255">
              <a:defRPr sz="1700">
                <a:solidFill>
                  <a:schemeClr val="tx1"/>
                </a:solidFill>
                <a:latin typeface="Segoe UI" panose="020B0502040204020203" pitchFamily="34" charset="0"/>
                <a:ea typeface="MS PGothic" panose="020B0600070205080204" pitchFamily="34" charset="-128"/>
              </a:defRPr>
            </a:lvl5pPr>
            <a:lvl6pPr marL="256581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303232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9883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96534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defTabSz="951738">
              <a:defRPr/>
            </a:pPr>
            <a:fld id="{91C0EED8-6039-430B-B6BE-F85B2AC973D6}" type="datetime8">
              <a:rPr lang="en-US" altLang="en-US" sz="1200">
                <a:solidFill>
                  <a:prstClr val="black"/>
                </a:solidFill>
              </a:rPr>
              <a:pPr defTabSz="951738">
                <a:defRPr/>
              </a:pPr>
              <a:t>11/18/2019 3:50 PM</a:t>
            </a:fld>
            <a:endParaRPr lang="en-US" altLang="en-US" sz="1200">
              <a:solidFill>
                <a:prstClr val="black"/>
              </a:solidFill>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58082" indent="-291568">
              <a:defRPr sz="1700">
                <a:solidFill>
                  <a:schemeClr val="tx1"/>
                </a:solidFill>
                <a:latin typeface="Segoe UI" panose="020B0502040204020203" pitchFamily="34" charset="0"/>
                <a:ea typeface="MS PGothic" panose="020B0600070205080204" pitchFamily="34" charset="-128"/>
              </a:defRPr>
            </a:lvl2pPr>
            <a:lvl3pPr marL="1166279" indent="-233255">
              <a:defRPr sz="1700">
                <a:solidFill>
                  <a:schemeClr val="tx1"/>
                </a:solidFill>
                <a:latin typeface="Segoe UI" panose="020B0502040204020203" pitchFamily="34" charset="0"/>
                <a:ea typeface="MS PGothic" panose="020B0600070205080204" pitchFamily="34" charset="-128"/>
              </a:defRPr>
            </a:lvl3pPr>
            <a:lvl4pPr marL="1632790" indent="-233255">
              <a:defRPr sz="1700">
                <a:solidFill>
                  <a:schemeClr val="tx1"/>
                </a:solidFill>
                <a:latin typeface="Segoe UI" panose="020B0502040204020203" pitchFamily="34" charset="0"/>
                <a:ea typeface="MS PGothic" panose="020B0600070205080204" pitchFamily="34" charset="-128"/>
              </a:defRPr>
            </a:lvl4pPr>
            <a:lvl5pPr marL="2099300" indent="-233255">
              <a:defRPr sz="1700">
                <a:solidFill>
                  <a:schemeClr val="tx1"/>
                </a:solidFill>
                <a:latin typeface="Segoe UI" panose="020B0502040204020203" pitchFamily="34" charset="0"/>
                <a:ea typeface="MS PGothic" panose="020B0600070205080204" pitchFamily="34" charset="-128"/>
              </a:defRPr>
            </a:lvl5pPr>
            <a:lvl6pPr marL="256581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3032323"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9883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965345" indent="-233255"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defTabSz="951738">
              <a:defRPr/>
            </a:pPr>
            <a:fld id="{D2F8CFFA-587F-40A2-B749-84F566BE5D70}" type="slidenum">
              <a:rPr lang="en-US" altLang="en-US" sz="1200">
                <a:solidFill>
                  <a:prstClr val="black"/>
                </a:solidFill>
              </a:rPr>
              <a:pPr defTabSz="951738">
                <a:defRPr/>
              </a:pPr>
              <a:t>14</a:t>
            </a:fld>
            <a:endParaRPr lang="en-US" altLang="en-US" sz="1200">
              <a:solidFill>
                <a:prstClr val="black"/>
              </a:solidFill>
            </a:endParaRPr>
          </a:p>
        </p:txBody>
      </p:sp>
    </p:spTree>
    <p:extLst>
      <p:ext uri="{BB962C8B-B14F-4D97-AF65-F5344CB8AC3E}">
        <p14:creationId xmlns:p14="http://schemas.microsoft.com/office/powerpoint/2010/main" val="327052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23" fontAlgn="base">
              <a:lnSpc>
                <a:spcPct val="100000"/>
              </a:lnSpc>
              <a:spcAft>
                <a:spcPts val="0"/>
              </a:spcAft>
              <a:defRPr/>
            </a:pPr>
            <a:r>
              <a:rPr lang="en-US" sz="1200">
                <a:solidFill>
                  <a:srgbClr val="0068BB"/>
                </a:solidFill>
              </a:rPr>
              <a:t>Choose Azure for your Windows Server workloads—and stay with the technology leader you trust.</a:t>
            </a:r>
          </a:p>
          <a:p>
            <a:pPr defTabSz="933023" fontAlgn="base">
              <a:lnSpc>
                <a:spcPct val="100000"/>
              </a:lnSpc>
              <a:spcAft>
                <a:spcPts val="0"/>
              </a:spcAft>
              <a:defRPr/>
            </a:pPr>
            <a:endParaRPr lang="en-US" sz="1200">
              <a:solidFill>
                <a:srgbClr val="0068BB"/>
              </a:solidFill>
            </a:endParaRPr>
          </a:p>
          <a:p>
            <a:pPr defTabSz="933023" fontAlgn="base">
              <a:lnSpc>
                <a:spcPct val="100000"/>
              </a:lnSpc>
              <a:spcAft>
                <a:spcPts val="0"/>
              </a:spcAft>
              <a:defRPr/>
            </a:pPr>
            <a:r>
              <a:rPr lang="en-US" sz="1200">
                <a:solidFill>
                  <a:srgbClr val="0068BB"/>
                </a:solidFill>
              </a:rPr>
              <a:t>Best Hybrid Cloud: </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Extend your current datacenter to Azure to add cloud agility and flexibility. Windows Admin Center is a new management tool that lets you natively manage servers in Azure or on-premises, with built-in links to Azure backup, disaster recovery, Active Directory, etc.</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You can migrate any app to Azure virtual machines or containers, and hit the ground running in Azure with familiar Microsoft tools.</a:t>
            </a:r>
          </a:p>
          <a:p>
            <a:pPr marL="174941" indent="-174941" defTabSz="933023" fontAlgn="base">
              <a:lnSpc>
                <a:spcPct val="100000"/>
              </a:lnSpc>
              <a:spcAft>
                <a:spcPts val="0"/>
              </a:spcAft>
              <a:buFont typeface="Arial" panose="020B0604020202020204" pitchFamily="34" charset="0"/>
              <a:buChar char="•"/>
              <a:defRPr/>
            </a:pPr>
            <a:endParaRPr lang="en-US" sz="1200">
              <a:solidFill>
                <a:srgbClr val="0068BB"/>
              </a:solidFill>
            </a:endParaRPr>
          </a:p>
          <a:p>
            <a:pPr defTabSz="933023" fontAlgn="base">
              <a:lnSpc>
                <a:spcPct val="100000"/>
              </a:lnSpc>
              <a:spcAft>
                <a:spcPts val="0"/>
              </a:spcAft>
              <a:defRPr/>
            </a:pPr>
            <a:r>
              <a:rPr lang="en-US" sz="1200">
                <a:solidFill>
                  <a:srgbClr val="0068BB"/>
                </a:solidFill>
              </a:rPr>
              <a:t>Most cost-effective Cloud:</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Get free Extended Security Updates, only in Azure</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Save with the Azure Hybrid Benefit for Windows Server and SQL Server, only in Azure</a:t>
            </a:r>
          </a:p>
          <a:p>
            <a:pPr marL="174941" indent="-174941" defTabSz="933023" fontAlgn="base">
              <a:lnSpc>
                <a:spcPct val="100000"/>
              </a:lnSpc>
              <a:spcAft>
                <a:spcPts val="0"/>
              </a:spcAft>
              <a:buFont typeface="Arial" panose="020B0604020202020204" pitchFamily="34" charset="0"/>
              <a:buChar char="•"/>
              <a:defRPr/>
            </a:pPr>
            <a:endParaRPr lang="en-US" sz="1200">
              <a:solidFill>
                <a:srgbClr val="0068BB"/>
              </a:solidFill>
            </a:endParaRPr>
          </a:p>
          <a:p>
            <a:pPr defTabSz="933023" fontAlgn="base">
              <a:lnSpc>
                <a:spcPct val="100000"/>
              </a:lnSpc>
              <a:spcAft>
                <a:spcPts val="0"/>
              </a:spcAft>
              <a:defRPr/>
            </a:pPr>
            <a:r>
              <a:rPr lang="en-US" sz="1200">
                <a:solidFill>
                  <a:srgbClr val="0068BB"/>
                </a:solidFill>
              </a:rPr>
              <a:t>Unique hybrid security</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Combine OS-level security features with Azure, the most compliant cloud</a:t>
            </a:r>
          </a:p>
          <a:p>
            <a:pPr marL="174941" indent="-174941" defTabSz="933023" fontAlgn="base">
              <a:lnSpc>
                <a:spcPct val="100000"/>
              </a:lnSpc>
              <a:spcAft>
                <a:spcPts val="0"/>
              </a:spcAft>
              <a:buFont typeface="Arial" panose="020B0604020202020204" pitchFamily="34" charset="0"/>
              <a:buChar char="•"/>
              <a:defRPr/>
            </a:pPr>
            <a:r>
              <a:rPr lang="en-US" sz="1200">
                <a:solidFill>
                  <a:srgbClr val="0068BB"/>
                </a:solidFill>
              </a:rPr>
              <a:t>Try Azure Security Center to monitor VMs across Azure and on-premises</a:t>
            </a:r>
          </a:p>
          <a:p>
            <a:pPr defTabSz="933023" fontAlgn="base">
              <a:lnSpc>
                <a:spcPct val="100000"/>
              </a:lnSpc>
              <a:spcAft>
                <a:spcPts val="0"/>
              </a:spcAft>
              <a:defRPr/>
            </a:pPr>
            <a:endParaRPr lang="en-US" sz="1200">
              <a:solidFill>
                <a:srgbClr val="0068BB"/>
              </a:solidFill>
            </a:endParaRPr>
          </a:p>
          <a:p>
            <a:pPr defTabSz="933023" fontAlgn="base">
              <a:lnSpc>
                <a:spcPct val="100000"/>
              </a:lnSpc>
              <a:spcAft>
                <a:spcPts val="0"/>
              </a:spcAft>
              <a:defRPr/>
            </a:pPr>
            <a:endParaRPr lang="en-US" sz="1200">
              <a:solidFill>
                <a:srgbClr val="0068BB"/>
              </a:solidFill>
            </a:endParaRPr>
          </a:p>
        </p:txBody>
      </p:sp>
    </p:spTree>
    <p:extLst>
      <p:ext uri="{BB962C8B-B14F-4D97-AF65-F5344CB8AC3E}">
        <p14:creationId xmlns:p14="http://schemas.microsoft.com/office/powerpoint/2010/main" val="1602868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23" fontAlgn="base">
              <a:lnSpc>
                <a:spcPct val="100000"/>
              </a:lnSpc>
              <a:spcAft>
                <a:spcPts val="0"/>
              </a:spcAft>
              <a:defRPr/>
            </a:pPr>
            <a:r>
              <a:rPr lang="en-US" sz="1400">
                <a:solidFill>
                  <a:srgbClr val="353535"/>
                </a:solidFill>
                <a:latin typeface="Segoe UI Semilight"/>
                <a:cs typeface="Segoe UI Semilight"/>
              </a:rPr>
              <a:t>Microsoft is committed to security in all our products, with annual security investments of $1 billion. </a:t>
            </a:r>
          </a:p>
          <a:p>
            <a:pPr defTabSz="933023">
              <a:lnSpc>
                <a:spcPct val="100000"/>
              </a:lnSpc>
              <a:spcAft>
                <a:spcPts val="0"/>
              </a:spcAft>
              <a:defRPr/>
            </a:pPr>
            <a:endParaRPr lang="en-US">
              <a:solidFill>
                <a:schemeClr val="tx1">
                  <a:lumMod val="75000"/>
                  <a:lumOff val="25000"/>
                </a:schemeClr>
              </a:solidFill>
            </a:endParaRPr>
          </a:p>
          <a:p>
            <a:pPr defTabSz="933023">
              <a:lnSpc>
                <a:spcPct val="100000"/>
              </a:lnSpc>
              <a:spcAft>
                <a:spcPts val="0"/>
              </a:spcAft>
              <a:defRPr/>
            </a:pPr>
            <a:r>
              <a:rPr lang="en-US" sz="1200">
                <a:latin typeface="+mn-lt"/>
              </a:rPr>
              <a:t>Windows Server 2016 offers </a:t>
            </a:r>
            <a:r>
              <a:rPr lang="en-US" sz="1400">
                <a:solidFill>
                  <a:schemeClr val="tx1">
                    <a:lumMod val="75000"/>
                    <a:lumOff val="25000"/>
                  </a:schemeClr>
                </a:solidFill>
                <a:latin typeface="+mn-lt"/>
              </a:rPr>
              <a:t>p</a:t>
            </a:r>
            <a:r>
              <a:rPr lang="en-US">
                <a:solidFill>
                  <a:schemeClr val="tx1">
                    <a:lumMod val="75000"/>
                    <a:lumOff val="25000"/>
                  </a:schemeClr>
                </a:solidFill>
              </a:rPr>
              <a:t>rotection at the identity, OS, and virtualization layers to disrupt standard attacker toolkits and isolate vulnerable targets. Use it to</a:t>
            </a:r>
            <a:r>
              <a:rPr lang="en-US" sz="1200">
                <a:latin typeface="+mn-lt"/>
              </a:rPr>
              <a:t> mitigate threats, help secure data, meet compliance goals, and keep from becoming a hacking victim. Several credential isolation and threat defense capabilities are activated upon deployment, giving organizations new layers of protection against certain threats. </a:t>
            </a:r>
            <a:endParaRPr lang="en-US"/>
          </a:p>
          <a:p>
            <a:endParaRPr lang="en-US"/>
          </a:p>
          <a:p>
            <a:pPr defTabSz="969540" fontAlgn="base">
              <a:spcBef>
                <a:spcPct val="0"/>
              </a:spcBef>
              <a:spcAft>
                <a:spcPct val="0"/>
              </a:spcAft>
              <a:defRPr/>
            </a:pPr>
            <a:r>
              <a:rPr lang="en-US" sz="1200">
                <a:latin typeface="+mn-lt"/>
              </a:rPr>
              <a:t>With Azure, you gain the benefit of multi-layered security provided by Microsoft across physical datacenters, infrastructure, and operations in Azure. Gain from the state-of-art security delivered in Azure data centers globally. Rely on a cloud that is built with customized hardware, has security controls integrated into the hardware and firmware components, and added protections against threats such as DDoS. Benefit from a team of more than 3,500 global cybersecurity experts that work together to help safeguard your business assets and data in Azure,</a:t>
            </a: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a:p>
            <a:pPr defTabSz="969540" fontAlgn="base">
              <a:spcBef>
                <a:spcPct val="0"/>
              </a:spcBef>
              <a:spcAft>
                <a:spcPct val="0"/>
              </a:spcAft>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https://azure.microsoft.com/en-us/overview/security/</a:t>
            </a:r>
          </a:p>
          <a:p>
            <a:endParaRPr lang="en-US"/>
          </a:p>
        </p:txBody>
      </p:sp>
    </p:spTree>
    <p:extLst>
      <p:ext uri="{BB962C8B-B14F-4D97-AF65-F5344CB8AC3E}">
        <p14:creationId xmlns:p14="http://schemas.microsoft.com/office/powerpoint/2010/main" val="948037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98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988">
              <a:defRPr/>
            </a:pPr>
            <a:fld id="{72E0C910-0166-48E0-B8EF-5071277A02A8}" type="datetime8">
              <a:rPr lang="en-US">
                <a:solidFill>
                  <a:prstClr val="black"/>
                </a:solidFill>
              </a:rPr>
              <a:pPr defTabSz="932988">
                <a:defRPr/>
              </a:pPr>
              <a:t>11/18/2019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988">
              <a:defRPr/>
            </a:pPr>
            <a:fld id="{B4008EB6-D09E-4580-8CD6-DDB14511944F}" type="slidenum">
              <a:rPr lang="en-US">
                <a:solidFill>
                  <a:prstClr val="black"/>
                </a:solidFill>
              </a:rPr>
              <a:pPr defTabSz="932988">
                <a:defRPr/>
              </a:pPr>
              <a:t>17</a:t>
            </a:fld>
            <a:endParaRPr lang="en-US">
              <a:solidFill>
                <a:prstClr val="black"/>
              </a:solidFill>
            </a:endParaRPr>
          </a:p>
        </p:txBody>
      </p:sp>
    </p:spTree>
    <p:extLst>
      <p:ext uri="{BB962C8B-B14F-4D97-AF65-F5344CB8AC3E}">
        <p14:creationId xmlns:p14="http://schemas.microsoft.com/office/powerpoint/2010/main" val="270947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98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988">
              <a:defRPr/>
            </a:pPr>
            <a:fld id="{C16E4321-0401-4F63-B8C0-058A61867CB7}" type="datetime8">
              <a:rPr lang="en-US">
                <a:solidFill>
                  <a:prstClr val="black"/>
                </a:solidFill>
              </a:rPr>
              <a:pPr defTabSz="932988">
                <a:defRPr/>
              </a:pPr>
              <a:t>11/18/2019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2988">
              <a:defRPr/>
            </a:pPr>
            <a:fld id="{B4008EB6-D09E-4580-8CD6-DDB14511944F}" type="slidenum">
              <a:rPr lang="en-US">
                <a:solidFill>
                  <a:prstClr val="black"/>
                </a:solidFill>
              </a:rPr>
              <a:pPr defTabSz="932988">
                <a:defRPr/>
              </a:pPr>
              <a:t>18</a:t>
            </a:fld>
            <a:endParaRPr lang="en-US">
              <a:solidFill>
                <a:prstClr val="black"/>
              </a:solidFill>
            </a:endParaRPr>
          </a:p>
        </p:txBody>
      </p:sp>
    </p:spTree>
    <p:extLst>
      <p:ext uri="{BB962C8B-B14F-4D97-AF65-F5344CB8AC3E}">
        <p14:creationId xmlns:p14="http://schemas.microsoft.com/office/powerpoint/2010/main" val="162213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988"/>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32988"/>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32988"/>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66512" lvl="1" indent="0" defTabSz="932988">
              <a:lnSpc>
                <a:spcPct val="100000"/>
              </a:lnSpc>
              <a:spcAft>
                <a:spcPts val="0"/>
              </a:spcAft>
              <a:buNone/>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32988"/>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a:t>
            </a:r>
            <a:r>
              <a:rPr lang="en-US" sz="1600"/>
              <a:t>multi-session</a:t>
            </a:r>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 edition.</a:t>
            </a:r>
          </a:p>
        </p:txBody>
      </p:sp>
      <p:sp>
        <p:nvSpPr>
          <p:cNvPr id="4" name="Header Placeholder 3"/>
          <p:cNvSpPr>
            <a:spLocks noGrp="1"/>
          </p:cNvSpPr>
          <p:nvPr>
            <p:ph type="hdr" sz="quarter" idx="10"/>
          </p:nvPr>
        </p:nvSpPr>
        <p:spPr/>
        <p:txBody>
          <a:bodyPr/>
          <a:lstStyle/>
          <a:p>
            <a:pPr defTabSz="95173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38">
              <a:defRPr/>
            </a:pPr>
            <a:fld id="{907CB472-61B4-4A29-9AC5-4249580BC9CF}" type="datetime8">
              <a:rPr lang="en-US">
                <a:solidFill>
                  <a:prstClr val="black"/>
                </a:solidFill>
              </a:rPr>
              <a:pPr defTabSz="951738">
                <a:defRPr/>
              </a:pPr>
              <a:t>11/18/2019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38">
              <a:defRPr/>
            </a:pPr>
            <a:fld id="{B4008EB6-D09E-4580-8CD6-DDB14511944F}" type="slidenum">
              <a:rPr lang="en-US">
                <a:solidFill>
                  <a:prstClr val="black"/>
                </a:solidFill>
              </a:rPr>
              <a:pPr defTabSz="951738">
                <a:defRPr/>
              </a:pPr>
              <a:t>20</a:t>
            </a:fld>
            <a:endParaRPr lang="en-US">
              <a:solidFill>
                <a:prstClr val="black"/>
              </a:solidFill>
            </a:endParaRPr>
          </a:p>
        </p:txBody>
      </p:sp>
    </p:spTree>
    <p:extLst>
      <p:ext uri="{BB962C8B-B14F-4D97-AF65-F5344CB8AC3E}">
        <p14:creationId xmlns:p14="http://schemas.microsoft.com/office/powerpoint/2010/main" val="2270935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988"/>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 OS that supports multiple active sessions and provides:</a:t>
            </a:r>
          </a:p>
          <a:p>
            <a:pPr lvl="1" defTabSz="932988"/>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experience including look-and-feel, security updates, UAP, Edge, Cortana, Windows Desktop Search</a:t>
            </a:r>
          </a:p>
          <a:p>
            <a:pPr lvl="1" defTabSz="932988"/>
            <a:r>
              <a:rPr lang="en-US">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Client-like app-compatibility (e.g. Office 365)</a:t>
            </a:r>
          </a:p>
          <a:p>
            <a:pPr marL="466512" lvl="1" indent="0" defTabSz="932988">
              <a:lnSpc>
                <a:spcPct val="100000"/>
              </a:lnSpc>
              <a:spcAft>
                <a:spcPts val="0"/>
              </a:spcAft>
              <a:buNone/>
              <a:defRPr/>
            </a:pPr>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Server-like user density</a:t>
            </a:r>
          </a:p>
          <a:p>
            <a:pPr defTabSz="932988"/>
            <a:endPar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r>
              <a:rPr lang="en-US" sz="2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Release schedule aligned with Windows and Office Semi-Annual releases</a:t>
            </a: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r>
              <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Win32*: Any Win32 application that writes user data outside of the user context (e.g. HKLM, System32, etc.) will not work as expected in multi-session edition.</a:t>
            </a:r>
          </a:p>
          <a:p>
            <a:pPr defTabSz="932988"/>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32988"/>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r>
              <a:rPr lang="en-US" sz="1600"/>
              <a:t>Provides a full Windows 10 Enterprise experience, including Edge, Cortana, and Store</a:t>
            </a:r>
          </a:p>
          <a:p>
            <a:endParaRPr lang="en-US" sz="1600"/>
          </a:p>
          <a:p>
            <a:r>
              <a:rPr lang="en-US" sz="1600"/>
              <a:t>Best Office 365 </a:t>
            </a:r>
            <a:r>
              <a:rPr lang="en-US" sz="1600" err="1"/>
              <a:t>ProPlus</a:t>
            </a:r>
            <a:r>
              <a:rPr lang="en-US" sz="1600"/>
              <a:t> experience in multi session</a:t>
            </a:r>
          </a:p>
          <a:p>
            <a:endParaRPr lang="en-US" sz="1600"/>
          </a:p>
          <a:p>
            <a:r>
              <a:rPr lang="en-US" sz="1600"/>
              <a:t>Reduces IT costs by scales 4× users compared to Windows 10 Enterprise</a:t>
            </a:r>
          </a:p>
          <a:p>
            <a:endParaRPr lang="en-US" sz="1600"/>
          </a:p>
          <a:p>
            <a:r>
              <a:rPr lang="en-US" sz="1600"/>
              <a:t>Simplified management on Azure with a single image </a:t>
            </a:r>
            <a:r>
              <a:rPr lang="en-US" sz="1400"/>
              <a:t>for</a:t>
            </a:r>
            <a:r>
              <a:rPr lang="en-US" sz="1600"/>
              <a:t> both single-session and multi-session</a:t>
            </a:r>
          </a:p>
          <a:p>
            <a:r>
              <a:rPr lang="en-US" sz="1600"/>
              <a:t>Compatible with SCCM/Intune</a:t>
            </a:r>
          </a:p>
          <a:p>
            <a:endParaRPr lang="en-US" sz="1600"/>
          </a:p>
          <a:p>
            <a:r>
              <a:rPr lang="en-US" sz="1600"/>
              <a:t>GPU acceleration for encoding and video provides improved responsiveness and smooth video playback</a:t>
            </a:r>
          </a:p>
          <a:p>
            <a:endParaRPr lang="en-US" sz="1600"/>
          </a:p>
          <a:p>
            <a:r>
              <a:rPr lang="en-US" sz="1600"/>
              <a:t>User can use built-in or attached cameras in remote applications or remote desktops with new and legacy Windows applications</a:t>
            </a:r>
          </a:p>
          <a:p>
            <a:pPr defTabSz="932988"/>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defTabSz="95173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38">
              <a:defRPr/>
            </a:pPr>
            <a:fld id="{907CB472-61B4-4A29-9AC5-4249580BC9CF}" type="datetime8">
              <a:rPr lang="en-US">
                <a:solidFill>
                  <a:prstClr val="black"/>
                </a:solidFill>
              </a:rPr>
              <a:pPr defTabSz="951738">
                <a:defRPr/>
              </a:pPr>
              <a:t>11/18/2019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38">
              <a:defRPr/>
            </a:pPr>
            <a:fld id="{B4008EB6-D09E-4580-8CD6-DDB14511944F}" type="slidenum">
              <a:rPr lang="en-US">
                <a:solidFill>
                  <a:prstClr val="black"/>
                </a:solidFill>
              </a:rPr>
              <a:pPr defTabSz="951738">
                <a:defRPr/>
              </a:pPr>
              <a:t>21</a:t>
            </a:fld>
            <a:endParaRPr lang="en-US">
              <a:solidFill>
                <a:prstClr val="black"/>
              </a:solidFill>
            </a:endParaRPr>
          </a:p>
        </p:txBody>
      </p:sp>
    </p:spTree>
    <p:extLst>
      <p:ext uri="{BB962C8B-B14F-4D97-AF65-F5344CB8AC3E}">
        <p14:creationId xmlns:p14="http://schemas.microsoft.com/office/powerpoint/2010/main" val="4142608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we’ll cover in this session.  We’ll</a:t>
            </a:r>
          </a:p>
          <a:p>
            <a:pPr marL="514350" indent="-514350">
              <a:spcBef>
                <a:spcPts val="1200"/>
              </a:spcBef>
              <a:buFont typeface="+mj-lt"/>
              <a:buAutoNum type="arabicPeriod"/>
            </a:pPr>
            <a:r>
              <a:rPr lang="en-US"/>
              <a:t>Review the customer value proposition</a:t>
            </a:r>
          </a:p>
          <a:p>
            <a:pPr marL="514350" indent="-514350">
              <a:spcBef>
                <a:spcPts val="1200"/>
              </a:spcBef>
              <a:buFont typeface="+mj-lt"/>
              <a:buAutoNum type="arabicPeriod"/>
            </a:pPr>
            <a:r>
              <a:rPr lang="en-US"/>
              <a:t>Understand 3 primary sales scenarios you’ll sell into</a:t>
            </a:r>
          </a:p>
          <a:p>
            <a:pPr marL="514350" indent="-514350">
              <a:spcBef>
                <a:spcPts val="1200"/>
              </a:spcBef>
              <a:buFont typeface="+mj-lt"/>
              <a:buAutoNum type="arabicPeriod"/>
            </a:pPr>
            <a:r>
              <a:rPr lang="en-US"/>
              <a:t>Understand how WVD meets customer needs in those 3 sales scenarios</a:t>
            </a:r>
          </a:p>
          <a:p>
            <a:pPr marL="0" indent="0">
              <a:spcBef>
                <a:spcPts val="1200"/>
              </a:spcBef>
              <a:buFont typeface="+mj-lt"/>
              <a:buNone/>
            </a:pPr>
            <a:r>
              <a:rPr lang="en-US"/>
              <a:t>....and it’s exciting stuff.  I am really excited about WVD and want to share that excitement with you</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16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the WVD house, which is one way to think about WVD value.</a:t>
            </a:r>
          </a:p>
          <a:p>
            <a:endParaRPr lang="en-US" dirty="0"/>
          </a:p>
          <a:p>
            <a:r>
              <a:rPr lang="en-US" dirty="0"/>
              <a:t>WVD will sit on a strong partner foundation – we know partners are going to bring WVD to our customers.</a:t>
            </a:r>
          </a:p>
          <a:p>
            <a:endParaRPr lang="en-US" dirty="0"/>
          </a:p>
          <a:p>
            <a:r>
              <a:rPr lang="en-US" dirty="0"/>
              <a:t>WVD economics are truly compelling and beat both on-prem and competitive cloud economics. </a:t>
            </a:r>
          </a:p>
          <a:p>
            <a:endParaRPr lang="en-US" dirty="0"/>
          </a:p>
          <a:p>
            <a:r>
              <a:rPr lang="en-US" dirty="0"/>
              <a:t>When we talk about product value, there are 4 parts to WVD customer value proposition</a:t>
            </a:r>
          </a:p>
          <a:p>
            <a:r>
              <a:rPr lang="en-US" dirty="0"/>
              <a:t> - it’s an Azure Service, with all of the benefits of Azure</a:t>
            </a:r>
          </a:p>
          <a:p>
            <a:r>
              <a:rPr lang="en-US" dirty="0"/>
              <a:t> - the user experience is advantaged for Microsoft Services, across all platforms</a:t>
            </a:r>
          </a:p>
          <a:p>
            <a:r>
              <a:rPr lang="en-US" dirty="0"/>
              <a:t> - the security is solid and we have some unique security value</a:t>
            </a:r>
          </a:p>
          <a:p>
            <a:r>
              <a:rPr lang="en-US" dirty="0"/>
              <a:t> - and it’s going to be much simpler to manage a virtual deployment with WVD, than the alternatives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085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benefits of Azure accrue to WVD</a:t>
            </a:r>
          </a:p>
          <a:p>
            <a:r>
              <a:rPr lang="en-US"/>
              <a:t>As with all Azure Services, customers will benefit from consistent, standard services across our regions</a:t>
            </a:r>
          </a:p>
          <a:p>
            <a:r>
              <a:rPr lang="en-US"/>
              <a:t>Customers will be able to deploy WVD across all of their geos and user groups</a:t>
            </a:r>
          </a:p>
          <a:p>
            <a:r>
              <a:rPr lang="en-US"/>
              <a:t>And the WVD service benefits from our significant investments in Azure security</a:t>
            </a:r>
          </a:p>
          <a:p>
            <a:r>
              <a:rPr lang="en-US"/>
              <a:t>Security is one of the key topics that every customer will want to talk about when it comes to WVD.  So you need  to prepare for that conversation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31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TALKING POINTS:</a:t>
            </a:r>
          </a:p>
          <a:p>
            <a:pPr marL="174941" indent="-174941">
              <a:buFont typeface="Arial" panose="020B0604020202020204" pitchFamily="34" charset="0"/>
              <a:buChar char="•"/>
            </a:pPr>
            <a:r>
              <a:rPr lang="en-US"/>
              <a:t>The job of a control plane is to orchestrate the creation and management of desktop and app session hosts, authenticate users and to determine where to “land” a user’s desktop connection (meaning what desktop VM to patch the user through to). </a:t>
            </a:r>
          </a:p>
          <a:p>
            <a:pPr marL="174941" indent="-174941">
              <a:buFont typeface="Arial" panose="020B0604020202020204" pitchFamily="34" charset="0"/>
              <a:buChar char="•"/>
            </a:pPr>
            <a:r>
              <a:rPr lang="en-US"/>
              <a:t>In the RDS world, this was handled through a number of “RDS roles” namely: RD License Server, RD Web, RD </a:t>
            </a:r>
            <a:r>
              <a:rPr lang="en-US" err="1"/>
              <a:t>Webclient</a:t>
            </a:r>
            <a:r>
              <a:rPr lang="en-US"/>
              <a:t>, RD Connection Broker and RD Gateway. </a:t>
            </a:r>
          </a:p>
          <a:p>
            <a:pPr marL="174941" indent="-174941">
              <a:buFont typeface="Arial" panose="020B0604020202020204" pitchFamily="34" charset="0"/>
              <a:buChar char="•"/>
            </a:pPr>
            <a:r>
              <a:rPr lang="en-US"/>
              <a:t>With WVD, it is no longer necessary to install and manage any of these roles as they are now part of the WVD Management Service. Microsoft do the work and deliver you a PaaS product that can be controlled via </a:t>
            </a:r>
            <a:r>
              <a:rPr lang="en-US" err="1"/>
              <a:t>RestAPI</a:t>
            </a:r>
            <a:r>
              <a:rPr lang="en-US"/>
              <a:t>, PowerShell and soon the Azure admin portal.</a:t>
            </a:r>
          </a:p>
          <a:p>
            <a:pPr marL="174941" indent="-174941">
              <a:buFont typeface="Arial" panose="020B0604020202020204" pitchFamily="34" charset="0"/>
              <a:buChar char="•"/>
            </a:pPr>
            <a:r>
              <a:rPr lang="en-US"/>
              <a:t>There are cost savings associated with elimination of separate VMs for web access, diagnostics, gateway, and broker,</a:t>
            </a:r>
          </a:p>
          <a:p>
            <a:pPr marL="174941" indent="-174941">
              <a:buFont typeface="Arial" panose="020B0604020202020204" pitchFamily="34" charset="0"/>
              <a:buChar char="•"/>
            </a:pPr>
            <a:r>
              <a:rPr lang="en-US"/>
              <a:t>WVD’s evergreen control plane allows customers (and partners) to focus on value-added services like advanced desktop management, monitoring, health checks/life-cycle management, image management, etc.</a:t>
            </a:r>
          </a:p>
        </p:txBody>
      </p:sp>
      <p:sp>
        <p:nvSpPr>
          <p:cNvPr id="4" name="Slide Number Placeholder 3"/>
          <p:cNvSpPr>
            <a:spLocks noGrp="1"/>
          </p:cNvSpPr>
          <p:nvPr>
            <p:ph type="sldNum" sz="quarter" idx="5"/>
          </p:nvPr>
        </p:nvSpPr>
        <p:spPr/>
        <p:txBody>
          <a:bodyPr/>
          <a:lstStyle/>
          <a:p>
            <a:pPr defTabSz="951682">
              <a:defRPr/>
            </a:pPr>
            <a:fld id="{2F580FA7-2A11-4403-A54D-9B2F15AFF8CB}" type="slidenum">
              <a:rPr lang="en-US">
                <a:solidFill>
                  <a:prstClr val="black"/>
                </a:solidFill>
                <a:latin typeface="Calibri" panose="020F0502020204030204"/>
              </a:rPr>
              <a:pPr defTabSz="951682">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245829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solidFill>
                  <a:schemeClr val="tx2"/>
                </a:solidFill>
                <a:cs typeface="Segoe UI" pitchFamily="34" charset="0"/>
              </a:rPr>
              <a:t>The WVD end user experience, is the best user experience out there.  Let me tell you why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a:solidFill>
                <a:schemeClr val="tx2"/>
              </a:solidFill>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solidFill>
                  <a:schemeClr val="tx2"/>
                </a:solidFill>
                <a:cs typeface="Segoe UI" pitchFamily="34" charset="0"/>
              </a:rPr>
              <a:t>WVD allows users to connect from any device.  The WVD experience on Mac and other OS is</a:t>
            </a:r>
            <a:r>
              <a:rPr lang="en-US" sz="1100" b="0">
                <a:cs typeface="Segoe UI" pitchFamily="34" charset="0"/>
              </a:rPr>
              <a:t> indistinguishable from native.  It’s that good.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spc="-30">
                <a:solidFill>
                  <a:schemeClr val="tx1"/>
                </a:solidFill>
                <a:cs typeface="Segoe UI" pitchFamily="34" charset="0"/>
              </a:rPr>
              <a:t>Extremely fast logon times.  Remember that.  WVD offers extremely fast logon times…it’s because we use containerized user profiles, but the net result is extremely fast logon times.</a:t>
            </a:r>
            <a:endParaRPr lang="en-US" sz="1100" b="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cs typeface="Segoe UI" pitchFamily="34" charset="0"/>
              </a:rPr>
              <a:t>It</a:t>
            </a:r>
            <a:r>
              <a:rPr lang="en-US" sz="1100">
                <a:cs typeface="Segoe UI" pitchFamily="34" charset="0"/>
              </a:rPr>
              <a:t> should be no surprise that Windows devices are advantaged, because we can do more with Windows devices. Customers with Windows devices will have a “like- l</a:t>
            </a:r>
            <a:r>
              <a:rPr lang="en-US" sz="1100"/>
              <a:t>ocal” Windows experience, and the best support we can offer.</a:t>
            </a:r>
            <a:endParaRPr lang="en-US" sz="1100" b="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cs typeface="Segoe UI" pitchFamily="34" charset="0"/>
              </a:rPr>
              <a:t>You’ll notice two of our Core Services called out on this page – 0365 and Teams. Engineering is working hard to make sure that customers get the best experience possible, when they use 0365 and Teams in a virtual deployment. </a:t>
            </a:r>
            <a:r>
              <a:rPr lang="en-US" sz="1100" b="0" spc="-30">
                <a:solidFill>
                  <a:schemeClr val="tx1"/>
                </a:solidFill>
                <a:cs typeface="Segoe UI" pitchFamily="34" charset="0"/>
              </a:rPr>
              <a:t>Best experience for 0365, for example, means </a:t>
            </a:r>
            <a:r>
              <a:rPr lang="en-US" sz="1100" spc="-30">
                <a:solidFill>
                  <a:schemeClr val="tx1"/>
                </a:solidFill>
                <a:cs typeface="Segoe UI" pitchFamily="34" charset="0"/>
              </a:rPr>
              <a:t>that email, calendar and outlook performance is </a:t>
            </a:r>
            <a:r>
              <a:rPr lang="en-US" sz="1100" u="sng" spc="-30">
                <a:solidFill>
                  <a:schemeClr val="tx1"/>
                </a:solidFill>
                <a:cs typeface="Segoe UI" pitchFamily="34" charset="0"/>
              </a:rPr>
              <a:t>on par </a:t>
            </a:r>
            <a:r>
              <a:rPr lang="en-US" sz="1100" spc="-30">
                <a:solidFill>
                  <a:schemeClr val="tx1"/>
                </a:solidFill>
                <a:cs typeface="Segoe UI" pitchFamily="34" charset="0"/>
              </a:rPr>
              <a:t>with using 0365 on your windows client.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spc="-3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1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spc="-3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9A3614-930A-4653-9E96-958160BBEA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562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customers benefit from all the investment we’ve put into Azure Security.</a:t>
            </a:r>
          </a:p>
          <a:p>
            <a:r>
              <a:rPr lang="en-US"/>
              <a:t>And customers can configure familiar Azure Security services, as they build out their deployment</a:t>
            </a:r>
          </a:p>
          <a:p>
            <a:endParaRPr lang="en-US"/>
          </a:p>
          <a:p>
            <a:r>
              <a:rPr lang="en-US"/>
              <a:t>There are 3 security advantages which belong to the WVD service alone</a:t>
            </a:r>
          </a:p>
          <a:p>
            <a:r>
              <a:rPr lang="en-US"/>
              <a:t> - the attack surface is reduced, because we use reverse connect technology.  Essentially that means we don’t open inbound ports to VMs, so there are fewer places for bad actors to attack</a:t>
            </a:r>
          </a:p>
          <a:p>
            <a:r>
              <a:rPr lang="en-US"/>
              <a:t> - The ability to define role-based access means the customer can parse out administration tasks, and also protect their most sensitive user groups and work loads</a:t>
            </a:r>
          </a:p>
          <a:p>
            <a:r>
              <a:rPr lang="en-US"/>
              <a:t> - Finally, every customer will ask you this.  Are user sessions isolated, even in a multi-session environment?  Yes. They are.  That’s important to communicate…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989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asserting that WVD will be more efficient and simpler for your customers to use.  Why?</a:t>
            </a:r>
          </a:p>
          <a:p>
            <a:r>
              <a:rPr lang="en-US"/>
              <a:t> - for a start, it’s one service for both desktop and Remote App.  So admins only need to learn one service</a:t>
            </a:r>
          </a:p>
          <a:p>
            <a:r>
              <a:rPr lang="en-US"/>
              <a:t> - WVD is one more service in the Azure family, and the admin will be familiar with Azure</a:t>
            </a:r>
          </a:p>
          <a:p>
            <a:r>
              <a:rPr lang="en-US"/>
              <a:t> - we are still building tools, but our aspiration is that we will have the best and most comprehensive set of management tools out there.  And our partners will help build those tools.</a:t>
            </a:r>
          </a:p>
          <a:p>
            <a:r>
              <a:rPr lang="en-US"/>
              <a:t> </a:t>
            </a:r>
            <a:r>
              <a:rPr lang="en-US">
                <a:solidFill>
                  <a:srgbClr val="FF0000"/>
                </a:solidFill>
              </a:rPr>
              <a:t>- </a:t>
            </a:r>
            <a:r>
              <a:rPr lang="en-US" i="1">
                <a:solidFill>
                  <a:schemeClr val="accent3"/>
                </a:solidFill>
              </a:rPr>
              <a:t>know that the management consoles and interfaces are still in development…but we have active deployments out there, and a workable set of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248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recap what we’ve covered.  </a:t>
            </a:r>
          </a:p>
          <a:p>
            <a:r>
              <a:rPr lang="en-US"/>
              <a:t>The core WVD value is built around Azure, user experience, security and simplified management</a:t>
            </a:r>
          </a:p>
          <a:p>
            <a:r>
              <a:rPr lang="en-US"/>
              <a:t>We’re going to cover the economics and partner ecosystem tomorrow in Day 2</a:t>
            </a:r>
          </a:p>
          <a:p>
            <a:endParaRPr lang="en-US"/>
          </a:p>
          <a:p>
            <a:r>
              <a:rPr lang="en-US"/>
              <a:t>Now, I will switch to describing the 3 sales scenarios for WVD, and how the benefits we just spoke about apply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670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r>
              <a:rPr lang="en-US"/>
              <a:t>Why are your customers virtualizing their desktops and apps?</a:t>
            </a:r>
          </a:p>
          <a:p>
            <a:pPr marL="285750" indent="-285750">
              <a:lnSpc>
                <a:spcPct val="107000"/>
              </a:lnSpc>
              <a:spcAft>
                <a:spcPts val="800"/>
              </a:spcAft>
              <a:buFont typeface="Arial" panose="020B0604020202020204" pitchFamily="34" charset="0"/>
              <a:buChar char="•"/>
            </a:pPr>
            <a:r>
              <a:rPr lang="en-US"/>
              <a:t>We know customers virtualize to keep their apps and date secure.  Sectors like financial services and healthcare have been motivated to virtualize, despite the cost and challenges</a:t>
            </a:r>
          </a:p>
          <a:p>
            <a:pPr marL="285750" indent="-285750">
              <a:lnSpc>
                <a:spcPct val="107000"/>
              </a:lnSpc>
              <a:spcAft>
                <a:spcPts val="800"/>
              </a:spcAft>
              <a:buFont typeface="Arial" panose="020B0604020202020204" pitchFamily="34" charset="0"/>
              <a:buChar char="•"/>
            </a:pPr>
            <a:r>
              <a:rPr lang="en-US"/>
              <a:t>Increasingly, we are seeing customers virtualize to serve a flexible workforce</a:t>
            </a:r>
          </a:p>
          <a:p>
            <a:pPr marL="285750" indent="-285750">
              <a:lnSpc>
                <a:spcPct val="107000"/>
              </a:lnSpc>
              <a:spcAft>
                <a:spcPts val="800"/>
              </a:spcAft>
              <a:buFont typeface="Arial" panose="020B0604020202020204" pitchFamily="34" charset="0"/>
              <a:buChar char="•"/>
            </a:pPr>
            <a:r>
              <a:rPr lang="en-US"/>
              <a:t>The workforce is becoming more flexible, more mobile, working on their personal devices.  Contract and gig economy workers are increasing in number.  Businesses are looking afresh at how to manage these workers, and it’s the right time to present a simple, cloud offering in this space </a:t>
            </a:r>
          </a:p>
          <a:p>
            <a:pPr marL="285750" indent="-285750">
              <a:lnSpc>
                <a:spcPct val="107000"/>
              </a:lnSpc>
              <a:spcAft>
                <a:spcPts val="800"/>
              </a:spcAft>
              <a:buFont typeface="Arial" panose="020B0604020202020204" pitchFamily="34" charset="0"/>
              <a:buChar char="•"/>
            </a:pPr>
            <a:r>
              <a:rPr lang="en-US"/>
              <a:t>Highly specialist workloads are often virtualized to optimize costs…you don’t need multiple local tools taking up local capacity.  And we see that trend continuing….workers with thin clients logging into the cloud to work</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32806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early customer, partner and sales discussions, there are 3 big sales scenarios for WVD</a:t>
            </a: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Replace/Migrate on-prem virtual desktop deployments</a:t>
            </a: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Sell New Windows Virtualization</a:t>
            </a:r>
            <a:endParaRPr lang="en-US">
              <a:solidFill>
                <a:schemeClr val="tx1"/>
              </a:solidFill>
            </a:endParaRP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Manage Win 7 End of Support with WVD</a:t>
            </a:r>
            <a:endParaRPr lang="en-US">
              <a:solidFill>
                <a:schemeClr val="tx1"/>
              </a:solidFill>
            </a:endParaRPr>
          </a:p>
          <a:p>
            <a:endParaRPr lang="en-US"/>
          </a:p>
          <a:p>
            <a:r>
              <a:rPr lang="en-US"/>
              <a:t>We’re going to go through each in detail.</a:t>
            </a:r>
          </a:p>
          <a:p>
            <a:r>
              <a:rPr lang="en-US"/>
              <a:t>The most immediate opportunity may be in replace/migrate.  Those customers have bought into virtualization, they have a deployment that they would like to modernize and move to cloud.  And Windows Multisession will allow them deliver improved experience at a </a:t>
            </a:r>
            <a:r>
              <a:rPr lang="en-US" err="1"/>
              <a:t>pool’d</a:t>
            </a:r>
            <a:r>
              <a:rPr lang="en-US"/>
              <a:t> cost.  Early customers are interested in upgrading their deployment for the future, versus a straight lift/shift</a:t>
            </a:r>
          </a:p>
          <a:p>
            <a:endParaRPr lang="en-US"/>
          </a:p>
          <a:p>
            <a:r>
              <a:rPr lang="en-US"/>
              <a:t>New virtualization opportunities take longer to sell…there’s a long sales cycle and it can take up to 9 months for committed deployment.  The good news is that offering WVD as a standard Azure service makes it easier for customers to pilot, and you will be catching some of these customer midcycle</a:t>
            </a:r>
          </a:p>
          <a:p>
            <a:endParaRPr lang="en-US"/>
          </a:p>
          <a:p>
            <a:r>
              <a:rPr lang="en-US"/>
              <a:t>There is an opportunity for us to take Win7 work out of the customer datacenter and onto Azure cloud….and running it on WVD, even as the customer pushes forward on modernizing their apps and devices. WVD is a safe, an inexpensive landing spot for customers, who still have Win 7 applications running.  And there’s a lot of them out there</a:t>
            </a:r>
          </a:p>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78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pc="0">
                <a:ln>
                  <a:noFill/>
                </a:ln>
                <a:solidFill>
                  <a:srgbClr val="000000"/>
                </a:solidFill>
                <a:cs typeface="Segoe UI Semilight" panose="020B0402040204020203" pitchFamily="34" charset="0"/>
              </a:rPr>
              <a:t>If there’s one thing I want you to take away today, it’s that Windows 10 Multisession is a big deal</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It is only available on WVD.  It is an advantaged offer.</a:t>
            </a:r>
          </a:p>
          <a:p>
            <a:r>
              <a:rPr lang="en-US" spc="0">
                <a:ln>
                  <a:noFill/>
                </a:ln>
                <a:solidFill>
                  <a:srgbClr val="000000"/>
                </a:solidFill>
                <a:cs typeface="Segoe UI Semilight" panose="020B0402040204020203" pitchFamily="34" charset="0"/>
              </a:rPr>
              <a:t>It allows us deliver Windows 10 experience…..at </a:t>
            </a:r>
            <a:r>
              <a:rPr lang="en-US" spc="0" err="1">
                <a:ln>
                  <a:noFill/>
                </a:ln>
                <a:solidFill>
                  <a:srgbClr val="000000"/>
                </a:solidFill>
                <a:cs typeface="Segoe UI Semilight" panose="020B0402040204020203" pitchFamily="34" charset="0"/>
              </a:rPr>
              <a:t>pool’d</a:t>
            </a:r>
            <a:r>
              <a:rPr lang="en-US" spc="0">
                <a:ln>
                  <a:noFill/>
                </a:ln>
                <a:solidFill>
                  <a:srgbClr val="000000"/>
                </a:solidFill>
                <a:cs typeface="Segoe UI Semilight" panose="020B0402040204020203" pitchFamily="34" charset="0"/>
              </a:rPr>
              <a:t> economics.</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And Windows 10 Multisession is the offer you should lead with across all 3 scenarios</a:t>
            </a:r>
          </a:p>
          <a:p>
            <a:r>
              <a:rPr lang="en-US" spc="0">
                <a:ln>
                  <a:noFill/>
                </a:ln>
                <a:solidFill>
                  <a:srgbClr val="000000"/>
                </a:solidFill>
                <a:cs typeface="Segoe UI Semilight" panose="020B0402040204020203" pitchFamily="34" charset="0"/>
              </a:rPr>
              <a:t>Which customer does not want to virtualize at the best performance/cost?</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There will be customers who are committed to single session, and who don’t want to change their server-based configuration, but we see a lot of customer interest in Multisession.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3:55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252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Who is going to replace/migrate an existing deployment?</a:t>
            </a:r>
          </a:p>
          <a:p>
            <a:endParaRPr lang="en-US" sz="1200"/>
          </a:p>
          <a:p>
            <a:pPr marL="171450" indent="-171450">
              <a:buFont typeface="Arial" panose="020B0604020202020204" pitchFamily="34" charset="0"/>
              <a:buChar char="•"/>
            </a:pPr>
            <a:r>
              <a:rPr lang="en-US" sz="1200"/>
              <a:t>Customers who are moving work to Cloud</a:t>
            </a:r>
          </a:p>
          <a:p>
            <a:pPr marL="171450" indent="-171450">
              <a:buFont typeface="Arial" panose="020B0604020202020204" pitchFamily="34" charset="0"/>
              <a:buChar char="•"/>
            </a:pPr>
            <a:r>
              <a:rPr lang="en-US" sz="1200"/>
              <a:t>Customer who are facing HW refresh</a:t>
            </a:r>
          </a:p>
          <a:p>
            <a:pPr marL="171450" indent="-171450">
              <a:buFont typeface="Arial" panose="020B0604020202020204" pitchFamily="34" charset="0"/>
              <a:buChar char="•"/>
            </a:pPr>
            <a:r>
              <a:rPr lang="en-US" sz="1200"/>
              <a:t>Customer who are growing or expanding, and have outgrown their current deployment or need to add to it</a:t>
            </a:r>
          </a:p>
          <a:p>
            <a:pPr marL="171450" indent="-171450">
              <a:buFont typeface="Arial" panose="020B0604020202020204" pitchFamily="34" charset="0"/>
              <a:buChar char="•"/>
            </a:pPr>
            <a:endParaRPr lang="en-US" sz="1200"/>
          </a:p>
          <a:p>
            <a:pPr marL="0" indent="0">
              <a:buFont typeface="Arial" panose="020B0604020202020204" pitchFamily="34" charset="0"/>
              <a:buNone/>
            </a:pPr>
            <a:r>
              <a:rPr lang="en-US" sz="1200"/>
              <a:t>What are the specific benefits of WVD for these customers?</a:t>
            </a:r>
          </a:p>
          <a:p>
            <a:pPr marL="0" indent="0">
              <a:buFont typeface="Arial" panose="020B0604020202020204" pitchFamily="34" charset="0"/>
              <a:buNone/>
            </a:pPr>
            <a:r>
              <a:rPr lang="en-US" sz="1200"/>
              <a:t>Think back to your WVD house.</a:t>
            </a:r>
          </a:p>
          <a:p>
            <a:pPr marL="0" indent="0">
              <a:buFont typeface="Arial" panose="020B0604020202020204" pitchFamily="34" charset="0"/>
              <a:buNone/>
            </a:pPr>
            <a:r>
              <a:rPr lang="en-US" sz="1200"/>
              <a:t>You are going to pitch Azure and WVD multi-session, including the economic benefits of both</a:t>
            </a:r>
          </a:p>
          <a:p>
            <a:pPr marL="0" indent="0">
              <a:buFont typeface="Arial" panose="020B0604020202020204" pitchFamily="34" charset="0"/>
              <a:buNone/>
            </a:pPr>
            <a:r>
              <a:rPr lang="en-US" sz="1200"/>
              <a:t>You will also speak to the customer around how secure WVD is, and our aspiration for simplified management, The</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If we look at the last box on the page – how to engage</a:t>
            </a:r>
          </a:p>
          <a:p>
            <a:pPr marL="0" indent="0">
              <a:buFont typeface="Arial" panose="020B0604020202020204" pitchFamily="34" charset="0"/>
              <a:buNone/>
            </a:pPr>
            <a:r>
              <a:rPr lang="en-US" sz="1200"/>
              <a:t>You all know how to sell, so I’m not going to spell out how to sell to this audience</a:t>
            </a:r>
          </a:p>
          <a:p>
            <a:pPr marL="0" indent="0">
              <a:buFont typeface="Arial" panose="020B0604020202020204" pitchFamily="34" charset="0"/>
              <a:buNone/>
            </a:pPr>
            <a:r>
              <a:rPr lang="en-US" sz="1200"/>
              <a:t>We’ve listed 5 simple sales steps or activities here so you can see how to use some of the BOM we’ve developed for WVD</a:t>
            </a:r>
          </a:p>
          <a:p>
            <a:pPr marL="0" indent="0">
              <a:buFont typeface="Arial" panose="020B0604020202020204" pitchFamily="34" charset="0"/>
              <a:buNone/>
            </a:pPr>
            <a:r>
              <a:rPr lang="en-US" sz="1200"/>
              <a:t>The solution configurator is an Excel-based tool, which will help you cost and propose on WVD opportunities</a:t>
            </a:r>
          </a:p>
          <a:p>
            <a:pPr marL="0" indent="0">
              <a:buFont typeface="Arial" panose="020B0604020202020204" pitchFamily="34" charset="0"/>
              <a:buNone/>
            </a:pPr>
            <a:r>
              <a:rPr lang="en-US" sz="1200"/>
              <a:t>We will introduce the deployment guide to you…where we’ve captured the knowledge of the SME’s on WVD</a:t>
            </a:r>
          </a:p>
          <a:p>
            <a:pPr marL="0" indent="0">
              <a:buFont typeface="Arial" panose="020B0604020202020204" pitchFamily="34" charset="0"/>
              <a:buNone/>
            </a:pPr>
            <a:r>
              <a:rPr lang="en-US" sz="1200"/>
              <a:t>And we’ll introduce you to the lighthouse customer program, so you know how to leverage that program to get your customers moving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3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Who is going to deploy new virtualization solutions?</a:t>
            </a:r>
          </a:p>
          <a:p>
            <a:r>
              <a:rPr lang="en-US" sz="1200"/>
              <a:t>Business with a flexible workforce</a:t>
            </a:r>
          </a:p>
          <a:p>
            <a:pPr marL="171450" indent="-171450">
              <a:spcBef>
                <a:spcPts val="300"/>
              </a:spcBef>
              <a:spcAft>
                <a:spcPts val="400"/>
              </a:spcAft>
              <a:buFont typeface="Arial" panose="020B0604020202020204" pitchFamily="34" charset="0"/>
              <a:buChar char="•"/>
            </a:pPr>
            <a:r>
              <a:rPr lang="en-US" b="0" i="0"/>
              <a:t>BYOD and mobile</a:t>
            </a:r>
          </a:p>
          <a:p>
            <a:pPr marL="171450" indent="-171450">
              <a:spcBef>
                <a:spcPts val="300"/>
              </a:spcBef>
              <a:spcAft>
                <a:spcPts val="400"/>
              </a:spcAft>
              <a:buFont typeface="Arial" panose="020B0604020202020204" pitchFamily="34" charset="0"/>
              <a:buChar char="•"/>
            </a:pPr>
            <a:r>
              <a:rPr lang="en-US" b="0" i="0"/>
              <a:t>Contractor and partner access</a:t>
            </a:r>
          </a:p>
          <a:p>
            <a:pPr marL="171450" indent="-171450">
              <a:spcBef>
                <a:spcPts val="300"/>
              </a:spcBef>
              <a:spcAft>
                <a:spcPts val="400"/>
              </a:spcAft>
              <a:buFont typeface="Arial" panose="020B0604020202020204" pitchFamily="34" charset="0"/>
              <a:buChar char="•"/>
            </a:pPr>
            <a:r>
              <a:rPr lang="en-US" b="0" i="0"/>
              <a:t>Short term employees</a:t>
            </a:r>
          </a:p>
          <a:p>
            <a:endParaRPr lang="en-US" sz="1200"/>
          </a:p>
          <a:p>
            <a:pPr marL="0" indent="0">
              <a:buFont typeface="Arial" panose="020B0604020202020204" pitchFamily="34" charset="0"/>
              <a:buNone/>
            </a:pPr>
            <a:r>
              <a:rPr lang="en-US" sz="1200"/>
              <a:t>What are the specific benefits of WVD for these customers?</a:t>
            </a:r>
          </a:p>
          <a:p>
            <a:pPr marL="0" indent="0">
              <a:buFont typeface="Arial" panose="020B0604020202020204" pitchFamily="34" charset="0"/>
              <a:buNone/>
            </a:pPr>
            <a:r>
              <a:rPr lang="en-US" sz="1200"/>
              <a:t>For customer starting afresh, you should focus on best user experience….since they need to buy into virtualization as an answer to their mobile workforce.   Once they see virtualization as a potential solution, then explore the economics, and how multi-session would deliver compelling performance/cost benefits</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You can use the same set of sales tools to support your effort in this scenario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You all know how to sell, so I’m not going to spell out how to sell to this audience</a:t>
            </a:r>
          </a:p>
          <a:p>
            <a:pPr marL="0" indent="0">
              <a:buFont typeface="Arial" panose="020B0604020202020204" pitchFamily="34" charset="0"/>
              <a:buNone/>
            </a:pPr>
            <a:r>
              <a:rPr lang="en-US" sz="1200"/>
              <a:t>We’ve listed 5 simple sales steps or activities here so you can see how to use some of the BOM we’ve developed for WVD</a:t>
            </a:r>
          </a:p>
          <a:p>
            <a:pPr marL="0" indent="0">
              <a:buFont typeface="Arial" panose="020B0604020202020204" pitchFamily="34" charset="0"/>
              <a:buNone/>
            </a:pPr>
            <a:r>
              <a:rPr lang="en-US" sz="1200"/>
              <a:t>The solution configurator is an Excel-based tool, which will help you cost and propose on WVD opportunities</a:t>
            </a:r>
          </a:p>
          <a:p>
            <a:pPr marL="0" indent="0">
              <a:buFont typeface="Arial" panose="020B0604020202020204" pitchFamily="34" charset="0"/>
              <a:buNone/>
            </a:pPr>
            <a:r>
              <a:rPr lang="en-US" sz="1200"/>
              <a:t>We will introduce the deployment guide to you…where we’ve captured the knowledge of the SME’s on WVD</a:t>
            </a:r>
          </a:p>
          <a:p>
            <a:pPr marL="0" indent="0">
              <a:buFont typeface="Arial" panose="020B0604020202020204" pitchFamily="34" charset="0"/>
              <a:buNone/>
            </a:pPr>
            <a:r>
              <a:rPr lang="en-US" sz="1200"/>
              <a:t>And we’ll introduce you to the lighthouse customer program, so you know how to leverage that program to get your customers moving  </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680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Why is WVD a solution for customers who are still running Windows 7 applications and desktops?</a:t>
            </a:r>
          </a:p>
          <a:p>
            <a:endParaRPr lang="en-US" sz="1200"/>
          </a:p>
          <a:p>
            <a:r>
              <a:rPr lang="en-US" sz="1200"/>
              <a:t>Firstly, this is a huge market – we know there are a lot of customers out there, still on Win 7</a:t>
            </a:r>
          </a:p>
          <a:p>
            <a:endParaRPr lang="en-US" sz="1200"/>
          </a:p>
          <a:p>
            <a:r>
              <a:rPr lang="en-US" sz="1200"/>
              <a:t>And customers are running on Win 7 because they are dependent on Win 7 apps which are difficult to refactor…or they have not gotten round to Win 7 upgrades, for budget or resource reasons</a:t>
            </a:r>
          </a:p>
          <a:p>
            <a:endParaRPr lang="en-US" sz="1200"/>
          </a:p>
          <a:p>
            <a:r>
              <a:rPr lang="en-US" sz="1200"/>
              <a:t>When this customer commits to WVD, they get more time to modernize their Win7 Apps, even as they move to cloud and modernize.  Microsoft is offering these customers relief on Win7 ESU so that they move to cloud and modernize with us.  Win7 is not an end destination…but they may be there for a while… and we’re okay as long as it’s on Azure.  We will of course, give them support to modernize apps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69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As a Citrix Workspace administrator, you will be able extend the capabilities of Windows Virtual Desktop with Citrix enterprise management tools such as:</a:t>
            </a:r>
          </a:p>
          <a:p>
            <a:r>
              <a:rPr lang="en-US" sz="1200" b="1">
                <a:latin typeface="+mn-lt"/>
              </a:rPr>
              <a:t>Enterprise management and monitoring for Windows Virtual Desktop</a:t>
            </a:r>
            <a:endParaRPr lang="en-US" sz="1200">
              <a:latin typeface="+mn-lt"/>
            </a:endParaRPr>
          </a:p>
          <a:p>
            <a:r>
              <a:rPr lang="en-US" sz="1200">
                <a:latin typeface="+mn-lt"/>
              </a:rPr>
              <a:t>With an integrated suite of technologies, only Citrix Workspace delivers enterprise-class management and administration benefits for Windows Virtual Desktop.  Benefits include:</a:t>
            </a:r>
          </a:p>
          <a:p>
            <a:r>
              <a:rPr lang="en-US" sz="1200" b="1">
                <a:latin typeface="+mn-lt"/>
              </a:rPr>
              <a:t>Less time spent on updates and app maintenance. </a:t>
            </a:r>
            <a:r>
              <a:rPr lang="en-US" sz="1200">
                <a:latin typeface="+mn-lt"/>
              </a:rPr>
              <a:t>Simplified image management with portable app layers separates the desktop into flexible containers, or layers, so admins can package and deploy operating system updates, applications, and user data as individual components.</a:t>
            </a:r>
          </a:p>
          <a:p>
            <a:r>
              <a:rPr lang="en-US" sz="1200" b="1">
                <a:latin typeface="+mn-lt"/>
              </a:rPr>
              <a:t>Optimized performance. </a:t>
            </a:r>
            <a:r>
              <a:rPr lang="en-US" sz="1200">
                <a:latin typeface="+mn-lt"/>
              </a:rPr>
              <a:t>With Workspace Environment Management, admins can actively monitor Windows Virtual Desktop resource utilization and dynamically adjust the environment based on user profiles, system policies, and resource consumption.</a:t>
            </a:r>
          </a:p>
          <a:p>
            <a:r>
              <a:rPr lang="en-US" sz="1200" b="1">
                <a:latin typeface="+mn-lt"/>
              </a:rPr>
              <a:t>Improved Login Speeds and Profile Management. </a:t>
            </a:r>
            <a:r>
              <a:rPr lang="en-US" sz="1200">
                <a:latin typeface="+mn-lt"/>
              </a:rPr>
              <a:t>Maximize user experience through efficient handling and automatic consolidation of profile data.</a:t>
            </a:r>
          </a:p>
          <a:p>
            <a:r>
              <a:rPr lang="en-US" sz="1200" b="1">
                <a:latin typeface="+mn-lt"/>
              </a:rPr>
              <a:t>Accelerated branch and remote connectivity. </a:t>
            </a:r>
            <a:r>
              <a:rPr lang="en-US" sz="1200">
                <a:latin typeface="+mn-lt"/>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a:latin typeface="+mn-lt"/>
              </a:rPr>
              <a:t>Scanning for performance or threats in real-time. </a:t>
            </a:r>
            <a:r>
              <a:rPr lang="en-US" sz="1200">
                <a:latin typeface="+mn-lt"/>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a:latin typeface="+mn-lt"/>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defTabSz="933023">
              <a:defRPr/>
            </a:pPr>
            <a:fld id="{4864B820-A5EF-474B-B8FF-45D174E5A138}" type="slidenum">
              <a:rPr lang="en-US">
                <a:solidFill>
                  <a:prstClr val="black"/>
                </a:solidFill>
                <a:latin typeface="Calibri"/>
              </a:rPr>
              <a:pPr defTabSz="933023">
                <a:defRPr/>
              </a:pPr>
              <a:t>5</a:t>
            </a:fld>
            <a:endParaRPr lang="en-US">
              <a:solidFill>
                <a:prstClr val="black"/>
              </a:solidFill>
              <a:latin typeface="Calibri"/>
            </a:endParaRPr>
          </a:p>
        </p:txBody>
      </p:sp>
    </p:spTree>
    <p:extLst>
      <p:ext uri="{BB962C8B-B14F-4D97-AF65-F5344CB8AC3E}">
        <p14:creationId xmlns:p14="http://schemas.microsoft.com/office/powerpoint/2010/main" val="678358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Slide objective: Introduce “Desktop App Assure” service to customers.</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Key Message: “Microsoft has your back on app compatibility”</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Our promise on app </a:t>
            </a:r>
            <a:r>
              <a:rPr lang="en-US" sz="900" b="1" kern="1200" err="1">
                <a:solidFill>
                  <a:schemeClr val="tx1"/>
                </a:solidFill>
                <a:effectLst/>
                <a:latin typeface="Segoe UI Light" pitchFamily="34" charset="0"/>
                <a:ea typeface="+mn-ea"/>
                <a:cs typeface="+mn-cs"/>
              </a:rPr>
              <a:t>compat</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Windows 10 is the most compatible operating system ever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Apps that work on Windows 7 will work on Windows 10</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If they do not, we will help you fix them at no additional cost as part of your eligible subscription / SA benefit (150+ seats)</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The Desktop App Assure service</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Remediate customer developed LOB apps</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Developer engagement</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Shimming and packaging</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Engage ISVs to deliver Windows 10 apps and secure support statements for Windows-as-a-Service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Support for Microsoft first-party products on Windows 10 and Office 365 </a:t>
            </a:r>
            <a:r>
              <a:rPr lang="en-US" sz="900" kern="1200" err="1">
                <a:solidFill>
                  <a:schemeClr val="tx1"/>
                </a:solidFill>
                <a:effectLst/>
                <a:latin typeface="Segoe UI Light" pitchFamily="34" charset="0"/>
                <a:ea typeface="+mn-ea"/>
                <a:cs typeface="+mn-cs"/>
              </a:rPr>
              <a:t>ProPlus</a:t>
            </a:r>
            <a:r>
              <a:rPr lang="en-US" sz="900" kern="1200">
                <a:solidFill>
                  <a:schemeClr val="tx1"/>
                </a:solidFill>
                <a:effectLst/>
                <a:latin typeface="Segoe UI Light" pitchFamily="34" charset="0"/>
                <a:ea typeface="+mn-ea"/>
                <a:cs typeface="+mn-cs"/>
              </a:rPr>
              <a:t> (Including Office Macros &amp; add-ins)</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How DAA helps your move to Windows 10 and Office 365 </a:t>
            </a:r>
            <a:r>
              <a:rPr lang="en-US" sz="900" b="1" kern="1200" err="1">
                <a:solidFill>
                  <a:schemeClr val="tx1"/>
                </a:solidFill>
                <a:effectLst/>
                <a:latin typeface="Segoe UI Light" pitchFamily="34" charset="0"/>
                <a:ea typeface="+mn-ea"/>
                <a:cs typeface="+mn-cs"/>
              </a:rPr>
              <a:t>ProPlus</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Increased confidence to move forward with Windows 10 and Office 365 </a:t>
            </a:r>
            <a:r>
              <a:rPr lang="en-US" sz="900" kern="1200" err="1">
                <a:solidFill>
                  <a:schemeClr val="tx1"/>
                </a:solidFill>
                <a:effectLst/>
                <a:latin typeface="Segoe UI Light" pitchFamily="34" charset="0"/>
                <a:ea typeface="+mn-ea"/>
                <a:cs typeface="+mn-cs"/>
              </a:rPr>
              <a:t>ProPlus</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Remove app compatibility blockers to accelerate Windows 10 deployments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Accelerated feedback loop into engineering when OS bugs are found</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Deliver features into Microsoft products that enable Windows 10 deployments and updates (e.g. Desktop Analytics)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38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406671"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52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4982" indent="-174982">
              <a:buFont typeface="Arial" panose="020B0604020202020204" pitchFamily="34" charset="0"/>
              <a:buChar char="•"/>
            </a:pPr>
            <a:r>
              <a:rPr lang="en-US"/>
              <a:t>Many Microsoft customers are already eligible for WVD today…</a:t>
            </a:r>
          </a:p>
          <a:p>
            <a:pPr marL="174982" indent="-174982">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682067" y="787364"/>
            <a:ext cx="4213860" cy="282000"/>
          </a:xfrm>
          <a:prstGeom prst="rect">
            <a:avLst/>
          </a:prstGeom>
          <a:noFill/>
        </p:spPr>
        <p:txBody>
          <a:bodyPr wrap="square" lIns="0" tIns="0" rIns="0" bIns="0" rtlCol="0" anchor="t">
            <a:spAutoFit/>
          </a:bodyPr>
          <a:lstStyle/>
          <a:p>
            <a:pPr marL="0" marR="0" lvl="0" indent="0" algn="l" defTabSz="93323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289576" y="2507374"/>
            <a:ext cx="2923415" cy="4124148"/>
          </a:xfrm>
          <a:prstGeom prst="rect">
            <a:avLst/>
          </a:prstGeom>
          <a:solidFill>
            <a:schemeClr val="bg1">
              <a:lumMod val="95000"/>
            </a:schemeClr>
          </a:solidFill>
        </p:spPr>
        <p:txBody>
          <a:bodyPr wrap="square" lIns="93324" tIns="46662" rIns="93324" bIns="46662" rtlCol="0">
            <a:noAutofit/>
          </a:bodyPr>
          <a:lstStyle/>
          <a:p>
            <a:pPr marL="0" marR="0" lvl="0" indent="0" algn="l" defTabSz="933237" rtl="0" eaLnBrk="1" fontAlgn="auto" latinLnBrk="0" hangingPunct="1">
              <a:lnSpc>
                <a:spcPct val="100000"/>
              </a:lnSpc>
              <a:spcBef>
                <a:spcPts val="0"/>
              </a:spcBef>
              <a:spcAft>
                <a:spcPts val="1225"/>
              </a:spcAft>
              <a:buClrTx/>
              <a:buSzTx/>
              <a:buFontTx/>
              <a:buNone/>
              <a:tabLst/>
              <a:defRPr/>
            </a:pPr>
            <a:r>
              <a:rPr kumimoji="0" lang="en-US" sz="1600" b="0" i="0" u="none" strike="noStrike" kern="1200" cap="none" spc="-51" normalizeH="0" baseline="0" noProof="0">
                <a:ln>
                  <a:noFill/>
                </a:ln>
                <a:solidFill>
                  <a:srgbClr val="000000"/>
                </a:solidFill>
                <a:effectLst/>
                <a:uLnTx/>
                <a:uFillTx/>
                <a:latin typeface="Calibri Light" panose="020F0302020204030204"/>
                <a:ea typeface="+mn-ea"/>
                <a:cs typeface="+mn-cs"/>
              </a:rPr>
              <a:t>Key points to land</a:t>
            </a:r>
          </a:p>
          <a:p>
            <a:pPr marL="349964" marR="0" lvl="0" indent="-349964" algn="l" defTabSz="933237"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9964" marR="0" lvl="0" indent="-349964" algn="l" defTabSz="933237"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9964" marR="0" lvl="0" indent="-349964" algn="l" defTabSz="933237"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127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406671"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7658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168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327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51682" rtl="0" eaLnBrk="1" fontAlgn="auto" latinLnBrk="0" hangingPunct="1">
              <a:lnSpc>
                <a:spcPct val="100000"/>
              </a:lnSpc>
              <a:spcBef>
                <a:spcPts val="0"/>
              </a:spcBef>
              <a:spcAft>
                <a:spcPts val="0"/>
              </a:spcAft>
              <a:buClrTx/>
              <a:buSzTx/>
              <a:buFontTx/>
              <a:buNone/>
              <a:tabLst/>
              <a:defRPr/>
            </a:pPr>
            <a:fld id="{A540A9AF-BEA6-45BD-9617-76A6FFE7CFCE}" type="datetime8">
              <a:rPr kumimoji="0" lang="en-US" sz="1900" b="0" i="0" u="none" strike="noStrike" kern="1200" cap="none" spc="0" normalizeH="0" baseline="0" noProof="0">
                <a:ln>
                  <a:noFill/>
                </a:ln>
                <a:solidFill>
                  <a:srgbClr val="282828"/>
                </a:solidFill>
                <a:effectLst/>
                <a:uLnTx/>
                <a:uFillTx/>
                <a:latin typeface="Segoe UI"/>
                <a:ea typeface="+mn-ea"/>
                <a:cs typeface="+mn-cs"/>
              </a:rPr>
              <a:pPr marL="0" marR="0" lvl="0" indent="0" algn="l" defTabSz="951682" rtl="0" eaLnBrk="1" fontAlgn="auto" latinLnBrk="0" hangingPunct="1">
                <a:lnSpc>
                  <a:spcPct val="100000"/>
                </a:lnSpc>
                <a:spcBef>
                  <a:spcPts val="0"/>
                </a:spcBef>
                <a:spcAft>
                  <a:spcPts val="0"/>
                </a:spcAft>
                <a:buClrTx/>
                <a:buSzTx/>
                <a:buFontTx/>
                <a:buNone/>
                <a:tabLst/>
                <a:defRPr/>
              </a:pPr>
              <a:t>11/18/2019 3:59 PM</a:t>
            </a:fld>
            <a:endParaRPr kumimoji="0" lang="en-US" sz="1900"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16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1682"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28228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17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578" marR="0" lvl="0" indent="0" algn="l" defTabSz="9327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1738"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738"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173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73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18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700" y="0"/>
            <a:ext cx="4186238" cy="2355850"/>
          </a:xfrm>
          <a:prstGeom prst="rect">
            <a:avLst/>
          </a:prstGeom>
        </p:spPr>
      </p:sp>
      <p:sp>
        <p:nvSpPr>
          <p:cNvPr id="3" name="Notes Placeholder 2"/>
          <p:cNvSpPr>
            <a:spLocks noGrp="1"/>
          </p:cNvSpPr>
          <p:nvPr>
            <p:ph type="body" idx="1"/>
          </p:nvPr>
        </p:nvSpPr>
        <p:spPr>
          <a:xfrm>
            <a:off x="148977" y="2507374"/>
            <a:ext cx="5948353" cy="4124148"/>
          </a:xfrm>
          <a:prstGeom prst="rect">
            <a:avLst/>
          </a:prstGeom>
        </p:spPr>
        <p:txBody>
          <a:bodyPr/>
          <a:lstStyle/>
          <a:p>
            <a:endParaRPr lang="en-US"/>
          </a:p>
        </p:txBody>
      </p:sp>
      <p:sp>
        <p:nvSpPr>
          <p:cNvPr id="7" name="Slide Number Placeholder 6"/>
          <p:cNvSpPr>
            <a:spLocks noGrp="1"/>
          </p:cNvSpPr>
          <p:nvPr>
            <p:ph type="sldNum" sz="quarter" idx="13"/>
          </p:nvPr>
        </p:nvSpPr>
        <p:spPr>
          <a:xfrm>
            <a:off x="5304178" y="6724967"/>
            <a:ext cx="3908816" cy="163419"/>
          </a:xfrm>
          <a:prstGeom prst="rect">
            <a:avLst/>
          </a:prstGeom>
        </p:spPr>
        <p:txBody>
          <a:bodyPr/>
          <a:lstStyle/>
          <a:p>
            <a:pPr marL="0" marR="0" lvl="0" indent="0" algn="r" defTabSz="9516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a:ln>
                  <a:noFill/>
                </a:ln>
                <a:solidFill>
                  <a:srgbClr val="000000"/>
                </a:solidFill>
                <a:effectLst/>
                <a:uLnTx/>
                <a:uFillTx/>
                <a:latin typeface="Segoe UI"/>
                <a:ea typeface="+mn-ea"/>
                <a:cs typeface="+mn-cs"/>
              </a:rPr>
              <a:pPr marL="0" marR="0" lvl="0" indent="0" algn="r" defTabSz="951682"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5168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682068" y="787365"/>
            <a:ext cx="4213860" cy="282000"/>
          </a:xfrm>
          <a:prstGeom prst="rect">
            <a:avLst/>
          </a:prstGeom>
          <a:noFill/>
        </p:spPr>
        <p:txBody>
          <a:bodyPr wrap="square" lIns="0" tIns="0" rIns="0" bIns="0" rtlCol="0" anchor="t">
            <a:spAutoFit/>
          </a:bodyPr>
          <a:lstStyle/>
          <a:p>
            <a:pPr marL="0" marR="0" lvl="0" indent="0" algn="l" defTabSz="95168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2"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289577" y="2507374"/>
            <a:ext cx="2923415" cy="4124148"/>
          </a:xfrm>
          <a:prstGeom prst="rect">
            <a:avLst/>
          </a:prstGeom>
          <a:solidFill>
            <a:schemeClr val="bg1">
              <a:lumMod val="95000"/>
            </a:schemeClr>
          </a:solidFill>
        </p:spPr>
        <p:txBody>
          <a:bodyPr wrap="square" lIns="93303" tIns="46652" rIns="93303" bIns="46652" rtlCol="0">
            <a:noAutofit/>
          </a:bodyPr>
          <a:lstStyle/>
          <a:p>
            <a:pPr marL="0" marR="0" lvl="0" indent="0" algn="l" defTabSz="951682" rtl="0" eaLnBrk="1" fontAlgn="auto" latinLnBrk="0" hangingPunct="1">
              <a:lnSpc>
                <a:spcPct val="100000"/>
              </a:lnSpc>
              <a:spcBef>
                <a:spcPts val="0"/>
              </a:spcBef>
              <a:spcAft>
                <a:spcPts val="1225"/>
              </a:spcAft>
              <a:buClrTx/>
              <a:buSzTx/>
              <a:buFontTx/>
              <a:buNone/>
              <a:tabLst/>
              <a:defRPr/>
            </a:pPr>
            <a:r>
              <a:rPr kumimoji="0" lang="en-US" sz="1600" b="0" i="0" u="none" strike="noStrike" kern="1200" cap="none" spc="-51" normalizeH="0" baseline="0" noProof="0">
                <a:ln>
                  <a:noFill/>
                </a:ln>
                <a:solidFill>
                  <a:srgbClr val="000000"/>
                </a:solidFill>
                <a:effectLst/>
                <a:uLnTx/>
                <a:uFillTx/>
                <a:latin typeface="Segoe UI Semibold"/>
                <a:ea typeface="+mn-ea"/>
                <a:cs typeface="+mn-cs"/>
              </a:rPr>
              <a:t>Key points to land</a:t>
            </a:r>
          </a:p>
          <a:p>
            <a:pPr marL="349884" marR="0" lvl="0" indent="-349884" algn="l" defTabSz="951682"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9884" marR="0" lvl="0" indent="-349884" algn="l" defTabSz="951682"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9884" marR="0" lvl="0" indent="-349884" algn="l" defTabSz="951682" rtl="0" eaLnBrk="1" fontAlgn="auto" latinLnBrk="0" hangingPunct="1">
              <a:lnSpc>
                <a:spcPct val="100000"/>
              </a:lnSpc>
              <a:spcBef>
                <a:spcPts val="0"/>
              </a:spcBef>
              <a:spcAft>
                <a:spcPts val="1225"/>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82960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173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578" marR="0" lvl="0" indent="0" algn="l" defTabSz="9327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1738"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738"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173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73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666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023"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02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91568" indent="-291568">
              <a:buFont typeface="Arial" panose="020B0604020202020204" pitchFamily="34" charset="0"/>
              <a:buChar char="•"/>
            </a:pPr>
            <a:r>
              <a:rPr lang="en-US" sz="1200"/>
              <a:t>Monitoring</a:t>
            </a:r>
          </a:p>
          <a:p>
            <a:pPr marL="291568" indent="-291568">
              <a:buFont typeface="Arial" panose="020B0604020202020204" pitchFamily="34" charset="0"/>
              <a:buChar char="•"/>
            </a:pPr>
            <a:r>
              <a:rPr lang="en-US" sz="1200"/>
              <a:t>Experience</a:t>
            </a:r>
          </a:p>
          <a:p>
            <a:pPr marL="291568" indent="-291568">
              <a:buFont typeface="Arial" panose="020B0604020202020204" pitchFamily="34" charset="0"/>
              <a:buChar char="•"/>
            </a:pPr>
            <a:r>
              <a:rPr lang="en-US" sz="1200"/>
              <a:t>Security</a:t>
            </a:r>
          </a:p>
          <a:p>
            <a:pPr marL="291568" indent="-291568">
              <a:buFont typeface="Arial" panose="020B0604020202020204" pitchFamily="34" charset="0"/>
              <a:buChar char="•"/>
            </a:pPr>
            <a:r>
              <a:rPr lang="en-US" sz="1200"/>
              <a:t>Flexibility</a:t>
            </a:r>
          </a:p>
          <a:p>
            <a:pPr marL="291568" indent="-291568">
              <a:buFont typeface="Arial" panose="020B0604020202020204" pitchFamily="34" charset="0"/>
              <a:buChar char="•"/>
            </a:pPr>
            <a:r>
              <a:rPr lang="en-US" sz="1200"/>
              <a:t>Legacy OS Support</a:t>
            </a:r>
          </a:p>
          <a:p>
            <a:pPr marL="291568" indent="-291568">
              <a:buFont typeface="Arial" panose="020B0604020202020204" pitchFamily="34" charset="0"/>
              <a:buChar char="•"/>
            </a:pPr>
            <a:endParaRPr lang="en-US" sz="1200"/>
          </a:p>
          <a:p>
            <a:pPr marL="291568" indent="-291568">
              <a:buFont typeface="Arial" panose="020B0604020202020204" pitchFamily="34" charset="0"/>
              <a:buChar char="•"/>
            </a:pPr>
            <a:r>
              <a:rPr lang="en-US" sz="1200"/>
              <a:t>Mention Zoom and Teams Optimization</a:t>
            </a:r>
          </a:p>
          <a:p>
            <a:pPr marL="291568" indent="-291568">
              <a:buFont typeface="Arial" panose="020B0604020202020204" pitchFamily="34" charset="0"/>
              <a:buChar char="•"/>
            </a:pPr>
            <a:endParaRPr lang="en-US" sz="1200"/>
          </a:p>
          <a:p>
            <a:pPr marL="291568" indent="-291568">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defTabSz="933023">
              <a:defRPr/>
            </a:pPr>
            <a:fld id="{9F4FBC3A-A12C-40F9-BB8D-BC30C7901396}" type="slidenum">
              <a:rPr lang="en-US">
                <a:solidFill>
                  <a:srgbClr val="717074"/>
                </a:solidFill>
                <a:latin typeface="Metropolis" panose="00000500000000000000" pitchFamily="50" charset="0"/>
              </a:rPr>
              <a:pPr defTabSz="933023">
                <a:defRPr/>
              </a:pPr>
              <a:t>6</a:t>
            </a:fld>
            <a:endParaRPr lang="en-US">
              <a:solidFill>
                <a:srgbClr val="717074"/>
              </a:solidFill>
              <a:latin typeface="Metropolis" panose="00000500000000000000" pitchFamily="50" charset="0"/>
            </a:endParaRPr>
          </a:p>
        </p:txBody>
      </p:sp>
    </p:spTree>
    <p:extLst>
      <p:ext uri="{BB962C8B-B14F-4D97-AF65-F5344CB8AC3E}">
        <p14:creationId xmlns:p14="http://schemas.microsoft.com/office/powerpoint/2010/main" val="3251323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355600"/>
            <a:ext cx="4114800" cy="2314575"/>
          </a:xfrm>
          <a:prstGeom prst="rect">
            <a:avLst/>
          </a:prstGeom>
        </p:spPr>
      </p:sp>
      <p:sp>
        <p:nvSpPr>
          <p:cNvPr id="3" name="Notes Placeholder 2"/>
          <p:cNvSpPr>
            <a:spLocks noGrp="1"/>
          </p:cNvSpPr>
          <p:nvPr>
            <p:ph type="body" idx="1"/>
          </p:nvPr>
        </p:nvSpPr>
        <p:spPr>
          <a:xfrm>
            <a:off x="457200" y="3006090"/>
            <a:ext cx="5966459" cy="3507819"/>
          </a:xfrm>
          <a:prstGeom prst="rect">
            <a:avLst/>
          </a:prstGeom>
        </p:spPr>
        <p:txBody>
          <a:bodyPr/>
          <a:lstStyle/>
          <a:p>
            <a:pPr marL="0" indent="0">
              <a:buFont typeface="Arial" panose="020B0604020202020204" pitchFamily="34" charset="0"/>
              <a:buNone/>
            </a:pPr>
            <a:endParaRPr lang="en-US"/>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529961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F3D37-A9D7-4103-8E53-E07BD3FC7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589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8F3D37-A9D7-4103-8E53-E07BD3FC7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456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321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905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045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597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53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2988">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2988">
              <a:defRPr/>
            </a:pPr>
            <a:fld id="{386CE63F-9E7F-4C04-9D0D-FCA25A8E9E86}" type="datetime8">
              <a:rPr lang="en-US">
                <a:solidFill>
                  <a:prstClr val="black"/>
                </a:solidFill>
              </a:rPr>
              <a:pPr defTabSz="932988">
                <a:defRPr/>
              </a:pPr>
              <a:t>11/18/2019 3:50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2988">
              <a:defRPr/>
            </a:pPr>
            <a:fld id="{B4008EB6-D09E-4580-8CD6-DDB14511944F}" type="slidenum">
              <a:rPr lang="en-US">
                <a:solidFill>
                  <a:prstClr val="black"/>
                </a:solidFill>
              </a:rPr>
              <a:pPr defTabSz="932988">
                <a:defRPr/>
              </a:pPr>
              <a:t>7</a:t>
            </a:fld>
            <a:endParaRPr lang="en-US">
              <a:solidFill>
                <a:prstClr val="black"/>
              </a:solidFill>
            </a:endParaRPr>
          </a:p>
        </p:txBody>
      </p:sp>
    </p:spTree>
    <p:extLst>
      <p:ext uri="{BB962C8B-B14F-4D97-AF65-F5344CB8AC3E}">
        <p14:creationId xmlns:p14="http://schemas.microsoft.com/office/powerpoint/2010/main" val="1980079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894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84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151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472" rtl="0" eaLnBrk="1" fontAlgn="base" latinLnBrk="0" hangingPunct="1">
              <a:lnSpc>
                <a:spcPct val="90000"/>
              </a:lnSpc>
              <a:spcBef>
                <a:spcPts val="0"/>
              </a:spcBef>
              <a:spcAft>
                <a:spcPct val="0"/>
              </a:spcAft>
              <a:buClrTx/>
              <a:buSzTx/>
              <a:buFontTx/>
              <a:buNone/>
              <a:tabLst/>
              <a:defRP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84310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40402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2988">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271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2988">
              <a:defRPr/>
            </a:pPr>
            <a:fld id="{386CE63F-9E7F-4C04-9D0D-FCA25A8E9E86}" type="datetime8">
              <a:rPr lang="en-US">
                <a:solidFill>
                  <a:prstClr val="black"/>
                </a:solidFill>
              </a:rPr>
              <a:pPr defTabSz="932988">
                <a:defRPr/>
              </a:pPr>
              <a:t>11/18/2019 3:50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2988">
              <a:defRPr/>
            </a:pPr>
            <a:fld id="{B4008EB6-D09E-4580-8CD6-DDB14511944F}" type="slidenum">
              <a:rPr lang="en-US">
                <a:solidFill>
                  <a:prstClr val="black"/>
                </a:solidFill>
              </a:rPr>
              <a:pPr defTabSz="932988">
                <a:defRPr/>
              </a:pPr>
              <a:t>8</a:t>
            </a:fld>
            <a:endParaRPr lang="en-US">
              <a:solidFill>
                <a:prstClr val="black"/>
              </a:solidFill>
            </a:endParaRPr>
          </a:p>
        </p:txBody>
      </p:sp>
    </p:spTree>
    <p:extLst>
      <p:ext uri="{BB962C8B-B14F-4D97-AF65-F5344CB8AC3E}">
        <p14:creationId xmlns:p14="http://schemas.microsoft.com/office/powerpoint/2010/main" val="98197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TALKING POINTS:</a:t>
            </a:r>
          </a:p>
          <a:p>
            <a:pPr marL="174941" indent="-174941">
              <a:buFont typeface="Arial" panose="020B0604020202020204" pitchFamily="34" charset="0"/>
              <a:buChar char="•"/>
            </a:pPr>
            <a:r>
              <a:rPr lang="en-US"/>
              <a:t>The majority of W7 customers face similar challenges: </a:t>
            </a:r>
          </a:p>
          <a:p>
            <a:pPr marL="699766" lvl="1" indent="-233255">
              <a:buFont typeface="+mj-lt"/>
              <a:buAutoNum type="arabicPeriod"/>
            </a:pPr>
            <a:r>
              <a:rPr lang="en-US"/>
              <a:t>Their W7 machines will lose support in Jan 2020</a:t>
            </a:r>
          </a:p>
          <a:p>
            <a:pPr marL="699766" lvl="1" indent="-233255">
              <a:buFont typeface="+mj-lt"/>
              <a:buAutoNum type="arabicPeriod"/>
            </a:pPr>
            <a:r>
              <a:rPr lang="en-US"/>
              <a:t>They want to move to a modern desktop like Windows 10</a:t>
            </a:r>
          </a:p>
          <a:p>
            <a:pPr marL="699766" lvl="1" indent="-233255">
              <a:buFont typeface="+mj-lt"/>
              <a:buAutoNum type="arabicPeriod"/>
            </a:pPr>
            <a:r>
              <a:rPr lang="en-US"/>
              <a:t>But they are blocked by incompatible legacy applications and hardware</a:t>
            </a:r>
          </a:p>
          <a:p>
            <a:pPr marL="233255" indent="-233255">
              <a:buFont typeface="Arial" panose="020B0604020202020204" pitchFamily="34" charset="0"/>
              <a:buChar char="•"/>
            </a:pPr>
            <a:r>
              <a:rPr lang="en-US"/>
              <a:t>For customers who are considering a move to Cloud, Win7 EOS is the trigger and right time to consider WVD </a:t>
            </a:r>
          </a:p>
        </p:txBody>
      </p:sp>
      <p:sp>
        <p:nvSpPr>
          <p:cNvPr id="4" name="Slide Number Placeholder 3"/>
          <p:cNvSpPr>
            <a:spLocks noGrp="1"/>
          </p:cNvSpPr>
          <p:nvPr>
            <p:ph type="sldNum" sz="quarter" idx="5"/>
          </p:nvPr>
        </p:nvSpPr>
        <p:spPr/>
        <p:txBody>
          <a:bodyPr/>
          <a:lstStyle/>
          <a:p>
            <a:pPr defTabSz="933023">
              <a:defRPr/>
            </a:pPr>
            <a:fld id="{2F580FA7-2A11-4403-A54D-9B2F15AFF8CB}" type="slidenum">
              <a:rPr lang="en-US">
                <a:solidFill>
                  <a:prstClr val="black"/>
                </a:solidFill>
                <a:latin typeface="Calibri" panose="020F0502020204030204"/>
              </a:rPr>
              <a:pPr defTabSz="933023">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54355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TALKING POINTS:</a:t>
            </a:r>
          </a:p>
          <a:p>
            <a:pPr marL="174941" indent="-174941">
              <a:buFont typeface="Arial" panose="020B0604020202020204" pitchFamily="34" charset="0"/>
              <a:buChar char="•"/>
            </a:pPr>
            <a:r>
              <a:rPr lang="en-US"/>
              <a:t>WVD helps these customers unblock those legacy apps/hardware and put them on the path to a modern desktop</a:t>
            </a:r>
          </a:p>
          <a:p>
            <a:pPr marL="174941" indent="-174941">
              <a:buFont typeface="Arial" panose="020B0604020202020204" pitchFamily="34" charset="0"/>
              <a:buChar char="•"/>
            </a:pPr>
            <a:r>
              <a:rPr lang="en-US"/>
              <a:t>We’ll talk more about “how” shortly, but this allows them to achieve a number of important objectives:</a:t>
            </a:r>
          </a:p>
          <a:p>
            <a:pPr marL="641453" lvl="1" indent="-174941"/>
            <a:r>
              <a:rPr lang="en-US"/>
              <a:t>They can move to Windows 10 at their own pace (many customers won’t be ready by Jan 2020)</a:t>
            </a:r>
          </a:p>
          <a:p>
            <a:pPr marL="641453" lvl="1" indent="-174941"/>
            <a:r>
              <a:rPr lang="en-US"/>
              <a:t>They can avoid Windows 7 ESU costs </a:t>
            </a:r>
          </a:p>
          <a:p>
            <a:pPr marL="641453" lvl="1" indent="-174941"/>
            <a:r>
              <a:rPr lang="en-US"/>
              <a:t>They get more time to refactor or retire their Windows 7 Apps</a:t>
            </a:r>
          </a:p>
          <a:p>
            <a:pPr marL="641453" lvl="1" indent="-174941"/>
            <a:r>
              <a:rPr lang="en-US"/>
              <a:t>They can manage the pace of hardware refresh* and better control desktop security, given multiple mobile devices are accessing the desktop</a:t>
            </a:r>
          </a:p>
          <a:p>
            <a:pPr marL="174941" indent="-174941">
              <a:buFont typeface="Arial" panose="020B0604020202020204" pitchFamily="34" charset="0"/>
              <a:buChar char="•"/>
            </a:pPr>
            <a:r>
              <a:rPr lang="en-US"/>
              <a:t>Again, for customers who are considering moving desktop workloads to cloud, this is the right way to move Win7 desktops</a:t>
            </a:r>
          </a:p>
          <a:p>
            <a:pPr marL="174941" indent="-174941">
              <a:buFont typeface="Arial" panose="020B0604020202020204" pitchFamily="34" charset="0"/>
              <a:buChar char="•"/>
            </a:pPr>
            <a:endParaRPr lang="en-US"/>
          </a:p>
          <a:p>
            <a:endParaRPr lang="en-US"/>
          </a:p>
          <a:p>
            <a:r>
              <a:rPr lang="en-US"/>
              <a:t>Notes: * WVD does not eliminate the ongoing need to refresh client hardware; however, WVD can provide organizations with greater flexibility in how they manage hardware refresh cycles and, in some cases, extend the life of existing client devices/move to less expensive client hardware by moving desktop compute and storage to the cloud</a:t>
            </a:r>
          </a:p>
        </p:txBody>
      </p:sp>
      <p:sp>
        <p:nvSpPr>
          <p:cNvPr id="4" name="Slide Number Placeholder 3"/>
          <p:cNvSpPr>
            <a:spLocks noGrp="1"/>
          </p:cNvSpPr>
          <p:nvPr>
            <p:ph type="sldNum" sz="quarter" idx="5"/>
          </p:nvPr>
        </p:nvSpPr>
        <p:spPr/>
        <p:txBody>
          <a:bodyPr/>
          <a:lstStyle/>
          <a:p>
            <a:pPr defTabSz="933023">
              <a:defRPr/>
            </a:pPr>
            <a:fld id="{2F580FA7-2A11-4403-A54D-9B2F15AFF8CB}" type="slidenum">
              <a:rPr lang="en-US">
                <a:solidFill>
                  <a:prstClr val="black"/>
                </a:solidFill>
                <a:latin typeface="Calibri" panose="020F0502020204030204"/>
              </a:rPr>
              <a:pPr defTabSz="933023">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247070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25"/>
              </a:spcBef>
            </a:pPr>
            <a:r>
              <a:rPr lang="en-US">
                <a:latin typeface="Segoe UI Semilight"/>
                <a:ea typeface="Segoe UI" panose="020B0502040204020203" pitchFamily="34" charset="0"/>
                <a:cs typeface="Segoe UI Semilight"/>
              </a:rPr>
              <a:t>Most organizations today run critical workloads on-premises</a:t>
            </a:r>
          </a:p>
          <a:p>
            <a:pPr>
              <a:spcBef>
                <a:spcPts val="1225"/>
              </a:spcBef>
            </a:pPr>
            <a:endParaRPr lang="en-US">
              <a:latin typeface="Segoe UI Semilight"/>
              <a:ea typeface="Segoe UI" panose="020B0502040204020203" pitchFamily="34" charset="0"/>
              <a:cs typeface="Segoe UI Semilight"/>
            </a:endParaRPr>
          </a:p>
          <a:p>
            <a:pPr>
              <a:spcBef>
                <a:spcPts val="1225"/>
              </a:spcBef>
            </a:pPr>
            <a:r>
              <a:rPr lang="en-US">
                <a:latin typeface="Segoe UI Semilight"/>
                <a:ea typeface="Segoe UI" panose="020B0502040204020203" pitchFamily="34" charset="0"/>
                <a:cs typeface="Segoe UI Semilight"/>
              </a:rPr>
              <a:t>And when it comes to on-premises server workloads, more than </a:t>
            </a:r>
            <a:r>
              <a:rPr lang="en-US"/>
              <a:t>70% run on Windows</a:t>
            </a:r>
            <a:endParaRPr lang="en-US">
              <a:latin typeface="Segoe UI Semilight"/>
              <a:ea typeface="Segoe UI" panose="020B0502040204020203" pitchFamily="34" charset="0"/>
              <a:cs typeface="Segoe UI Semilight"/>
            </a:endParaRPr>
          </a:p>
          <a:p>
            <a:pPr>
              <a:spcBef>
                <a:spcPts val="1225"/>
              </a:spcBef>
            </a:pPr>
            <a:endParaRPr lang="en-US">
              <a:latin typeface="Segoe UI Semilight"/>
              <a:ea typeface="Segoe UI" panose="020B0502040204020203" pitchFamily="34" charset="0"/>
              <a:cs typeface="Segoe UI Semilight"/>
            </a:endParaRPr>
          </a:p>
          <a:p>
            <a:pPr>
              <a:spcBef>
                <a:spcPts val="1225"/>
              </a:spcBef>
            </a:pPr>
            <a:r>
              <a:rPr lang="en-US">
                <a:latin typeface="Segoe UI Semilight"/>
                <a:ea typeface="Segoe UI" panose="020B0502040204020203" pitchFamily="34" charset="0"/>
                <a:cs typeface="Segoe UI Semilight"/>
              </a:rPr>
              <a:t>Windows Server supports a broad array of workloads and apps every day, including:</a:t>
            </a:r>
          </a:p>
          <a:p>
            <a:pPr marL="233255" indent="-233255" defTabSz="932988">
              <a:spcBef>
                <a:spcPts val="1225"/>
              </a:spcBef>
              <a:buFont typeface="Arial" panose="020B0604020202020204" pitchFamily="34" charset="0"/>
              <a:buChar char="•"/>
              <a:defRPr/>
            </a:pPr>
            <a:r>
              <a:rPr lang="en-US" b="0">
                <a:latin typeface="Segoe UI Semilight"/>
                <a:ea typeface="Segoe UI" panose="020B0502040204020203" pitchFamily="34" charset="0"/>
                <a:cs typeface="Segoe UI Semilight"/>
              </a:rPr>
              <a:t>Server roles</a:t>
            </a:r>
            <a:r>
              <a:rPr lang="en-US">
                <a:latin typeface="Segoe UI Semilight"/>
                <a:ea typeface="Segoe UI" panose="020B0502040204020203" pitchFamily="34" charset="0"/>
                <a:cs typeface="Segoe UI Semilight"/>
              </a:rPr>
              <a:t> like AD, DNS, File Servers</a:t>
            </a:r>
            <a:endParaRPr lang="en-US" b="0">
              <a:latin typeface="Segoe UI Semilight"/>
              <a:ea typeface="Segoe UI" panose="020B0502040204020203" pitchFamily="34" charset="0"/>
              <a:cs typeface="Segoe UI Semilight"/>
            </a:endParaRPr>
          </a:p>
          <a:p>
            <a:pPr marL="233255" indent="-233255">
              <a:spcBef>
                <a:spcPts val="1225"/>
              </a:spcBef>
              <a:buFont typeface="Arial" panose="020B0604020202020204" pitchFamily="34" charset="0"/>
              <a:buChar char="•"/>
            </a:pPr>
            <a:r>
              <a:rPr lang="en-US" b="0">
                <a:latin typeface="Segoe UI Semilight"/>
                <a:ea typeface="Segoe UI" panose="020B0502040204020203" pitchFamily="34" charset="0"/>
                <a:cs typeface="Segoe UI Semilight"/>
              </a:rPr>
              <a:t>Microsoft apps</a:t>
            </a:r>
            <a:r>
              <a:rPr lang="en-US">
                <a:latin typeface="Segoe UI Semilight"/>
                <a:ea typeface="Segoe UI" panose="020B0502040204020203" pitchFamily="34" charset="0"/>
                <a:cs typeface="Segoe UI Semilight"/>
              </a:rPr>
              <a:t> like Exchange and SQL</a:t>
            </a:r>
            <a:endParaRPr lang="en-US"/>
          </a:p>
          <a:p>
            <a:pPr marL="233255" indent="-233255">
              <a:spcBef>
                <a:spcPts val="1225"/>
              </a:spcBef>
              <a:spcAft>
                <a:spcPts val="0"/>
              </a:spcAft>
              <a:buFont typeface="Arial" panose="020B0604020202020204" pitchFamily="34" charset="0"/>
              <a:buChar char="•"/>
            </a:pPr>
            <a:r>
              <a:rPr lang="en-US" b="0">
                <a:latin typeface="Segoe UI Semilight"/>
                <a:ea typeface="Segoe UI" panose="020B0502040204020203" pitchFamily="34" charset="0"/>
                <a:cs typeface="Segoe UI Semilight"/>
              </a:rPr>
              <a:t>Line of business apps</a:t>
            </a:r>
          </a:p>
          <a:p>
            <a:pPr marL="233255" indent="-233255">
              <a:spcBef>
                <a:spcPts val="1225"/>
              </a:spcBef>
              <a:spcAft>
                <a:spcPts val="0"/>
              </a:spcAft>
              <a:buFont typeface="Arial" panose="020B0604020202020204" pitchFamily="34" charset="0"/>
              <a:buChar char="•"/>
            </a:pPr>
            <a:r>
              <a:rPr lang="en-US" b="0">
                <a:latin typeface="Segoe UI Semilight"/>
                <a:ea typeface="Segoe UI" panose="020B0502040204020203" pitchFamily="34" charset="0"/>
                <a:cs typeface="Segoe UI Semilight"/>
              </a:rPr>
              <a:t>Major ISV apps like SAP</a:t>
            </a:r>
          </a:p>
          <a:p>
            <a:pPr marL="174941" indent="-174941">
              <a:buFont typeface="Arial" panose="020B0604020202020204" pitchFamily="34" charset="0"/>
              <a:buChar char="•"/>
            </a:pPr>
            <a:endParaRPr lang="en-US" b="0" u="none" baseline="0"/>
          </a:p>
        </p:txBody>
      </p:sp>
      <p:sp>
        <p:nvSpPr>
          <p:cNvPr id="4" name="Slide Number Placeholder 3"/>
          <p:cNvSpPr>
            <a:spLocks noGrp="1"/>
          </p:cNvSpPr>
          <p:nvPr>
            <p:ph type="sldNum" sz="quarter" idx="10"/>
          </p:nvPr>
        </p:nvSpPr>
        <p:spPr/>
        <p:txBody>
          <a:bodyPr/>
          <a:lstStyle/>
          <a:p>
            <a:pPr defTabSz="951738">
              <a:defRPr/>
            </a:pPr>
            <a:fld id="{DBFE3E14-271A-4190-AAD9-CD1F1C3096AA}" type="slidenum">
              <a:rPr lang="en-US">
                <a:solidFill>
                  <a:prstClr val="black"/>
                </a:solidFill>
              </a:rPr>
              <a:pPr defTabSz="951738">
                <a:defRPr/>
              </a:pPr>
              <a:t>13</a:t>
            </a:fld>
            <a:endParaRPr lang="en-US">
              <a:solidFill>
                <a:prstClr val="black"/>
              </a:solidFill>
            </a:endParaRPr>
          </a:p>
        </p:txBody>
      </p:sp>
      <p:sp>
        <p:nvSpPr>
          <p:cNvPr id="5" name="Footer Placeholder 4">
            <a:extLst>
              <a:ext uri="{FF2B5EF4-FFF2-40B4-BE49-F238E27FC236}">
                <a16:creationId xmlns:a16="http://schemas.microsoft.com/office/drawing/2014/main" id="{FB5CECFD-BF87-4761-9761-8D438C35D4DA}"/>
              </a:ext>
            </a:extLst>
          </p:cNvPr>
          <p:cNvSpPr>
            <a:spLocks noGrp="1"/>
          </p:cNvSpPr>
          <p:nvPr>
            <p:ph type="ftr" sz="quarter" idx="4"/>
          </p:nvPr>
        </p:nvSpPr>
        <p:spPr/>
        <p:txBody>
          <a:bodyPr/>
          <a:lstStyle/>
          <a:p>
            <a:pPr defTabSz="932715" eaLnBrk="0" hangingPunct="0">
              <a:defRPr/>
            </a:pP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53709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Master" Target="../slideMasters/slideMaster5.xml"/><Relationship Id="rId4" Type="http://schemas.openxmlformats.org/officeDocument/2006/relationships/image" Target="../media/image40.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4" Type="http://schemas.openxmlformats.org/officeDocument/2006/relationships/image" Target="../media/image32.jp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4" Type="http://schemas.openxmlformats.org/officeDocument/2006/relationships/image" Target="../media/image32.jp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7.xml"/><Relationship Id="rId4" Type="http://schemas.openxmlformats.org/officeDocument/2006/relationships/image" Target="../media/image32.jp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H Logo with photo_black text 1">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993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614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95914" y="915186"/>
            <a:ext cx="11239789" cy="345294"/>
          </a:xfrm>
        </p:spPr>
        <p:txBody>
          <a:bodyPr/>
          <a:lstStyle>
            <a:lvl1pPr marL="0" indent="0">
              <a:buNone/>
              <a:defRPr sz="2244">
                <a:solidFill>
                  <a:schemeClr val="tx1"/>
                </a:solidFill>
              </a:defRPr>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8091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0224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746915"/>
            <a:ext cx="4241746" cy="439479"/>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422178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3056164"/>
            <a:ext cx="4243366" cy="878959"/>
          </a:xfrm>
        </p:spPr>
        <p:txBody>
          <a:bodyPr anchor="ctr"/>
          <a:lstStyle/>
          <a:p>
            <a:r>
              <a:rPr lang="en-US"/>
              <a:t>Click to edit Master title style</a:t>
            </a:r>
          </a:p>
        </p:txBody>
      </p:sp>
    </p:spTree>
    <p:extLst>
      <p:ext uri="{BB962C8B-B14F-4D97-AF65-F5344CB8AC3E}">
        <p14:creationId xmlns:p14="http://schemas.microsoft.com/office/powerpoint/2010/main" val="21618309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0110406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607121"/>
            <a:ext cx="11239464" cy="439479"/>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014465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946306"/>
            <a:ext cx="11239464" cy="439479"/>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9901576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62907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06019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612409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02439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3831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9577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4180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04"/>
            <a:ext cx="3245833" cy="439479"/>
          </a:xfrm>
        </p:spPr>
        <p:txBody>
          <a:bodyPr anchor="ctr"/>
          <a:lstStyle>
            <a:lvl1pPr>
              <a:defRPr/>
            </a:lvl1pPr>
          </a:lstStyle>
          <a:p>
            <a:r>
              <a:rPr lang="en-US"/>
              <a:t>Title</a:t>
            </a:r>
          </a:p>
        </p:txBody>
      </p:sp>
    </p:spTree>
    <p:extLst>
      <p:ext uri="{BB962C8B-B14F-4D97-AF65-F5344CB8AC3E}">
        <p14:creationId xmlns:p14="http://schemas.microsoft.com/office/powerpoint/2010/main" val="287565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868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601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976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9295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216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76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935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2182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3478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436475" cy="932603"/>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99552" y="1165754"/>
            <a:ext cx="10334581" cy="1644874"/>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98114F-A7FB-41CB-B3C8-E6593CED10A2}" type="datetime1">
              <a:rPr lang="en-US" smtClean="0"/>
              <a:t>11/18/2019</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9A5C5EED-4C26-4E0F-971E-EBF34ECA35D9}" type="slidenum">
              <a:rPr lang="en-US" smtClean="0"/>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072" y="114931"/>
            <a:ext cx="1050973" cy="1050824"/>
          </a:xfrm>
          <a:prstGeom prst="rect">
            <a:avLst/>
          </a:prstGeom>
        </p:spPr>
      </p:pic>
    </p:spTree>
    <p:extLst>
      <p:ext uri="{BB962C8B-B14F-4D97-AF65-F5344CB8AC3E}">
        <p14:creationId xmlns:p14="http://schemas.microsoft.com/office/powerpoint/2010/main" val="18325966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914" y="93909"/>
            <a:ext cx="11400102" cy="439465"/>
          </a:xfrm>
        </p:spPr>
        <p:txBody>
          <a:bodyPr/>
          <a:lstStyle/>
          <a:p>
            <a:r>
              <a:rPr lang="en-US"/>
              <a:t>Click to edit Master title style</a:t>
            </a:r>
          </a:p>
        </p:txBody>
      </p:sp>
      <p:sp>
        <p:nvSpPr>
          <p:cNvPr id="6" name="Text Placeholder 5"/>
          <p:cNvSpPr>
            <a:spLocks noGrp="1"/>
          </p:cNvSpPr>
          <p:nvPr>
            <p:ph type="body" sz="quarter" idx="10"/>
          </p:nvPr>
        </p:nvSpPr>
        <p:spPr>
          <a:xfrm>
            <a:off x="500914" y="960128"/>
            <a:ext cx="11400102" cy="2176399"/>
          </a:xfrm>
        </p:spPr>
        <p:txBody>
          <a:bodyPr/>
          <a:lstStyle>
            <a:lvl1pPr>
              <a:lnSpc>
                <a:spcPct val="100000"/>
              </a:lnSpc>
              <a:spcBef>
                <a:spcPts val="408"/>
              </a:spcBef>
              <a:spcAft>
                <a:spcPts val="408"/>
              </a:spcAft>
              <a:defRPr sz="2856">
                <a:solidFill>
                  <a:schemeClr val="bg2"/>
                </a:solidFill>
                <a:latin typeface="+mn-lt"/>
              </a:defRPr>
            </a:lvl1pPr>
            <a:lvl2pPr>
              <a:lnSpc>
                <a:spcPct val="100000"/>
              </a:lnSpc>
              <a:spcBef>
                <a:spcPts val="408"/>
              </a:spcBef>
              <a:spcAft>
                <a:spcPts val="408"/>
              </a:spcAft>
              <a:defRPr sz="2448">
                <a:solidFill>
                  <a:schemeClr val="bg2"/>
                </a:solidFill>
                <a:latin typeface="+mn-lt"/>
              </a:defRPr>
            </a:lvl2pPr>
            <a:lvl3pPr>
              <a:lnSpc>
                <a:spcPct val="100000"/>
              </a:lnSpc>
              <a:spcBef>
                <a:spcPts val="408"/>
              </a:spcBef>
              <a:spcAft>
                <a:spcPts val="408"/>
              </a:spcAft>
              <a:defRPr sz="2040">
                <a:solidFill>
                  <a:schemeClr val="bg2"/>
                </a:solidFill>
                <a:latin typeface="+mn-lt"/>
              </a:defRPr>
            </a:lvl3pPr>
            <a:lvl4pPr>
              <a:lnSpc>
                <a:spcPct val="100000"/>
              </a:lnSpc>
              <a:spcBef>
                <a:spcPts val="408"/>
              </a:spcBef>
              <a:spcAft>
                <a:spcPts val="408"/>
              </a:spcAft>
              <a:defRPr sz="2040">
                <a:solidFill>
                  <a:schemeClr val="bg2"/>
                </a:solidFill>
                <a:latin typeface="+mn-lt"/>
              </a:defRPr>
            </a:lvl4pPr>
            <a:lvl5pPr>
              <a:lnSpc>
                <a:spcPct val="100000"/>
              </a:lnSpc>
              <a:spcBef>
                <a:spcPts val="408"/>
              </a:spcBef>
              <a:spcAft>
                <a:spcPts val="408"/>
              </a:spcAft>
              <a:defRPr sz="204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375617"/>
            <a:ext cx="757495" cy="618909"/>
          </a:xfrm>
          <a:prstGeom prst="rect">
            <a:avLst/>
          </a:prstGeom>
        </p:spPr>
        <p:txBody>
          <a:bodyPr anchor="ctr"/>
          <a:lstStyle>
            <a:lvl1pPr marL="0" algn="ctr" defTabSz="932597" rtl="0" eaLnBrk="1" latinLnBrk="0" hangingPunct="1">
              <a:defRPr lang="en-US" sz="1122"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270253274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7994" y="2164317"/>
            <a:ext cx="5664356" cy="2421972"/>
          </a:xfrm>
        </p:spPr>
        <p:txBody>
          <a:bodyPr wrap="square" lIns="0" tIns="0" rIns="0" bIns="0">
            <a:noAutofit/>
          </a:bodyPr>
          <a:lstStyle>
            <a:lvl1pPr marL="0" marR="0" indent="0" algn="l" defTabSz="932563"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37994" y="447521"/>
            <a:ext cx="5664356" cy="439479"/>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334126" y="2"/>
            <a:ext cx="6102349"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Tree>
    <p:extLst>
      <p:ext uri="{BB962C8B-B14F-4D97-AF65-F5344CB8AC3E}">
        <p14:creationId xmlns:p14="http://schemas.microsoft.com/office/powerpoint/2010/main" val="4056529558"/>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80923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62193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living room&#10;&#10;Description generated with high confidence">
            <a:extLst>
              <a:ext uri="{FF2B5EF4-FFF2-40B4-BE49-F238E27FC236}">
                <a16:creationId xmlns:a16="http://schemas.microsoft.com/office/drawing/2014/main" id="{B6D19FE9-0887-4A98-B5F9-736DEA023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6475" cy="6995517"/>
          </a:xfrm>
          <a:prstGeom prst="rect">
            <a:avLst/>
          </a:prstGeom>
        </p:spPr>
      </p:pic>
      <p:sp>
        <p:nvSpPr>
          <p:cNvPr id="4" name="Rectangle 3">
            <a:extLst>
              <a:ext uri="{FF2B5EF4-FFF2-40B4-BE49-F238E27FC236}">
                <a16:creationId xmlns:a16="http://schemas.microsoft.com/office/drawing/2014/main" id="{5193C026-04F3-428E-B0D3-61E709C18F3F}"/>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332834A1-53A8-482C-8187-C41BC26B29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5309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7" y="1226819"/>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32"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9" indent="0">
              <a:buNone/>
              <a:defRPr sz="1800"/>
            </a:lvl2pPr>
            <a:lvl3pPr marL="457118" indent="0">
              <a:buNone/>
              <a:defRPr sz="1800"/>
            </a:lvl3pPr>
            <a:lvl4pPr marL="685677" indent="0">
              <a:buNone/>
              <a:defRPr sz="1800"/>
            </a:lvl4pPr>
            <a:lvl5pPr marL="914235"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031643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rgbClr val="000000"/>
                </a:solidFill>
              </a:defRPr>
            </a:lvl2pPr>
            <a:lvl3pPr marL="457118" indent="0">
              <a:spcBef>
                <a:spcPts val="0"/>
              </a:spcBef>
              <a:spcAft>
                <a:spcPts val="1299"/>
              </a:spcAft>
              <a:buNone/>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752788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72" indent="-274272">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42" indent="-228559">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11" indent="-228559">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8"/>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chemeClr val="tx2"/>
                </a:solidFill>
              </a:defRPr>
            </a:lvl2pPr>
            <a:lvl3pPr marL="457118" indent="0">
              <a:spcBef>
                <a:spcPts val="0"/>
              </a:spcBef>
              <a:spcAft>
                <a:spcPts val="1299"/>
              </a:spcAft>
              <a:buNone/>
              <a:defRPr sz="2000"/>
            </a:lvl3pPr>
            <a:lvl4pPr marL="685677" indent="0">
              <a:spcBef>
                <a:spcPts val="0"/>
              </a:spcBef>
              <a:spcAft>
                <a:spcPts val="1299"/>
              </a:spcAft>
              <a:buNone/>
              <a:defRPr sz="2000"/>
            </a:lvl4pPr>
            <a:lvl5pPr marL="914235" indent="0">
              <a:buNone/>
              <a:defRPr/>
            </a:lvl5pPr>
          </a:lstStyle>
          <a:p>
            <a:pPr lvl="0"/>
            <a:r>
              <a:rPr lang="en-US"/>
              <a:t>Subtitle Segoe UI 26pt</a:t>
            </a:r>
          </a:p>
        </p:txBody>
      </p:sp>
    </p:spTree>
    <p:extLst>
      <p:ext uri="{BB962C8B-B14F-4D97-AF65-F5344CB8AC3E}">
        <p14:creationId xmlns:p14="http://schemas.microsoft.com/office/powerpoint/2010/main" val="122635946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9742948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1"/>
            <a:ext cx="6102348"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6"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6" y="2188562"/>
            <a:ext cx="5667375"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23036915"/>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2178052"/>
            <a:ext cx="3705225" cy="2635250"/>
          </a:xfrm>
          <a:blipFill>
            <a:blip r:embed="rId2"/>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2"/>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0"/>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7" y="5026024"/>
            <a:ext cx="3703319"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8" y="5026024"/>
            <a:ext cx="3703319"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8471815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3" y="2188560"/>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897887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7"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9"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722923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5"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7" y="444501"/>
            <a:ext cx="11563349"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3"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7"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5" y="5026024"/>
            <a:ext cx="2706625"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8"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30"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789466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7" y="2178049"/>
            <a:ext cx="11563349"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7624997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119538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53705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157E23-85D8-42F4-BC0A-F92F8774E355}"/>
              </a:ext>
            </a:extLst>
          </p:cNvPr>
          <p:cNvPicPr>
            <a:picLocks noChangeAspect="1"/>
          </p:cNvPicPr>
          <p:nvPr userDrawn="1"/>
        </p:nvPicPr>
        <p:blipFill rotWithShape="1">
          <a:blip r:embed="rId2"/>
          <a:srcRect l="7942" t="15902" r="23853" b="15892"/>
          <a:stretch/>
        </p:blipFill>
        <p:spPr>
          <a:xfrm>
            <a:off x="1788" y="0"/>
            <a:ext cx="12434689" cy="6995518"/>
          </a:xfrm>
          <a:prstGeom prst="rect">
            <a:avLst/>
          </a:prstGeom>
        </p:spPr>
      </p:pic>
      <p:sp>
        <p:nvSpPr>
          <p:cNvPr id="11" name="Rectangle 10">
            <a:extLst>
              <a:ext uri="{FF2B5EF4-FFF2-40B4-BE49-F238E27FC236}">
                <a16:creationId xmlns:a16="http://schemas.microsoft.com/office/drawing/2014/main" id="{2CD30BD5-B614-483F-B8D5-53D43319E111}"/>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3325"/>
            <a:ext cx="7627938" cy="2146300"/>
          </a:xfrm>
          <a:noFill/>
        </p:spPr>
        <p:txBody>
          <a:bodyPr vert="horz" wrap="square" lIns="0" tIns="0" rIns="0" bIns="0" rtlCol="0" anchor="t" anchorCtr="0">
            <a:noAutofit/>
          </a:bodyPr>
          <a:lstStyle>
            <a:lvl1pPr>
              <a:lnSpc>
                <a:spcPct val="90000"/>
              </a:lnSpc>
              <a:defRPr lang="en-US" sz="5399" spc="-150" dirty="0">
                <a:solidFill>
                  <a:schemeClr val="bg2"/>
                </a:solidFill>
              </a:defRPr>
            </a:lvl1pPr>
          </a:lstStyle>
          <a:p>
            <a:pPr marL="0" lvl="0">
              <a:lnSpc>
                <a:spcPts val="5599"/>
              </a:lnSpc>
            </a:pPr>
            <a:r>
              <a:rPr lang="en-US"/>
              <a:t>Section title</a:t>
            </a:r>
          </a:p>
        </p:txBody>
      </p:sp>
    </p:spTree>
    <p:extLst>
      <p:ext uri="{BB962C8B-B14F-4D97-AF65-F5344CB8AC3E}">
        <p14:creationId xmlns:p14="http://schemas.microsoft.com/office/powerpoint/2010/main" val="3817922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8006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385017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1548081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8" y="439785"/>
            <a:ext cx="5394961"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8" y="438682"/>
            <a:ext cx="2106551"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780432873"/>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571842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fld id="{DA82588A-1990-490A-9DA7-086E76B09E2F}" type="datetime1">
              <a:rPr lang="en-US" smtClean="0"/>
              <a:t>11/18/2019</a:t>
            </a:fld>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3947805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2"/>
            <a:ext cx="11239464" cy="502246"/>
          </a:xfrm>
        </p:spPr>
        <p:txBody>
          <a:bodyPr/>
          <a:lstStyle>
            <a:lvl1pPr>
              <a:defRPr lang="en-US" sz="3264"/>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10739" y="6565528"/>
            <a:ext cx="1632204" cy="270285"/>
          </a:xfrm>
          <a:prstGeom prst="rect">
            <a:avLst/>
          </a:prstGeom>
        </p:spPr>
        <p:txBody>
          <a:bodyPr wrap="none">
            <a:spAutoFit/>
          </a:bodyPr>
          <a:lstStyle/>
          <a:p>
            <a:pPr algn="r" defTabSz="932418"/>
            <a:r>
              <a:rPr lang="en-US" sz="1122" b="0" kern="1200" spc="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19730214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98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95363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820630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046478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285952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3228876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221680152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4138176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53054070"/>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92683103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2761980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7497766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591378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78918076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935293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273914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73675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01868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27683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2698368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108864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61214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398552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71014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358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990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06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7277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018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135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114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6805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10957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85451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3910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50649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855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69146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204868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000336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722701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247173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34371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3428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80353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9802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8410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50573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760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 Logo with photo_black text 2">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7"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26157C1E-5E60-4E05-A18C-21A38EAD3B24}"/>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84651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6099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48282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31154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3"/>
            <a:ext cx="11887200" cy="1295768"/>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504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pPr defTabSz="932563"/>
            <a:endParaRPr lang="en-US">
              <a:solidFill>
                <a:srgbClr val="000000"/>
              </a:solidFill>
            </a:endParaRPr>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pPr defTabSz="932563"/>
            <a:r>
              <a:rPr lang="en-US">
                <a:solidFill>
                  <a:srgbClr val="000000"/>
                </a:solidFill>
              </a:rPr>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pPr defTabSz="932563"/>
            <a:fld id="{ED3E8F1A-484E-4129-8E58-D729B7C56170}" type="slidenum">
              <a:rPr lang="en-US" smtClean="0">
                <a:solidFill>
                  <a:srgbClr val="000000"/>
                </a:solidFill>
              </a:rPr>
              <a:pPr defTabSz="932563"/>
              <a:t>‹#›</a:t>
            </a:fld>
            <a:endParaRPr lang="en-US">
              <a:solidFill>
                <a:srgbClr val="000000"/>
              </a:solidFill>
            </a:endParaRPr>
          </a:p>
        </p:txBody>
      </p:sp>
    </p:spTree>
    <p:extLst>
      <p:ext uri="{BB962C8B-B14F-4D97-AF65-F5344CB8AC3E}">
        <p14:creationId xmlns:p14="http://schemas.microsoft.com/office/powerpoint/2010/main" val="76514136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54560" y="1697070"/>
            <a:ext cx="9327356" cy="1882767"/>
          </a:xfrm>
        </p:spPr>
        <p:txBody>
          <a:bodyPr anchor="b"/>
          <a:lstStyle>
            <a:lvl1pPr algn="ctr">
              <a:defRPr sz="6117"/>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54560" y="3673745"/>
            <a:ext cx="9327356" cy="37668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pPr defTabSz="932563"/>
            <a:endParaRPr lang="en-US">
              <a:solidFill>
                <a:srgbClr val="000000"/>
              </a:solidFill>
            </a:endParaRPr>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pPr defTabSz="932563"/>
            <a:r>
              <a:rPr lang="en-US">
                <a:solidFill>
                  <a:srgbClr val="000000"/>
                </a:solidFill>
              </a:rPr>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pPr defTabSz="932563"/>
            <a:fld id="{ED3E8F1A-484E-4129-8E58-D729B7C56170}" type="slidenum">
              <a:rPr lang="en-US" smtClean="0">
                <a:solidFill>
                  <a:srgbClr val="000000"/>
                </a:solidFill>
              </a:rPr>
              <a:pPr defTabSz="932563"/>
              <a:t>‹#›</a:t>
            </a:fld>
            <a:endParaRPr lang="en-US">
              <a:solidFill>
                <a:srgbClr val="000000"/>
              </a:solidFill>
            </a:endParaRPr>
          </a:p>
        </p:txBody>
      </p:sp>
    </p:spTree>
    <p:extLst>
      <p:ext uri="{BB962C8B-B14F-4D97-AF65-F5344CB8AC3E}">
        <p14:creationId xmlns:p14="http://schemas.microsoft.com/office/powerpoint/2010/main" val="62570466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78299"/>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48578422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with photo_black text 1">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20" name="Picture 19">
            <a:extLst>
              <a:ext uri="{FF2B5EF4-FFF2-40B4-BE49-F238E27FC236}">
                <a16:creationId xmlns:a16="http://schemas.microsoft.com/office/drawing/2014/main" id="{377D1AA6-9B9B-442B-93BD-242FE180E9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1220155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417345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367" y="294677"/>
            <a:ext cx="11889141" cy="820886"/>
          </a:xfrm>
        </p:spPr>
        <p:txBody>
          <a:bodyPr/>
          <a:lstStyle>
            <a:lvl1pPr>
              <a:defRPr sz="4395">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9448" y="1077603"/>
            <a:ext cx="11887200" cy="376706"/>
          </a:xfrm>
        </p:spPr>
        <p:txBody>
          <a:bodyPr/>
          <a:lstStyle>
            <a:lvl1pPr marL="0" indent="0">
              <a:spcBef>
                <a:spcPts val="0"/>
              </a:spcBef>
              <a:buNone/>
              <a:defRPr sz="2448">
                <a:solidFill>
                  <a:srgbClr val="505050"/>
                </a:solidFill>
              </a:defRPr>
            </a:lvl1pPr>
            <a:lvl2pPr marL="0" indent="0">
              <a:spcBef>
                <a:spcPts val="0"/>
              </a:spcBef>
              <a:spcAft>
                <a:spcPts val="700"/>
              </a:spcAft>
              <a:buFontTx/>
              <a:buNone/>
              <a:defRPr sz="2000"/>
            </a:lvl2pPr>
            <a:lvl3pPr marL="228381" indent="0">
              <a:spcBef>
                <a:spcPts val="0"/>
              </a:spcBef>
              <a:spcAft>
                <a:spcPts val="700"/>
              </a:spcAft>
              <a:buNone/>
              <a:defRPr/>
            </a:lvl3pPr>
            <a:lvl4pPr marL="456761" indent="0">
              <a:spcBef>
                <a:spcPts val="0"/>
              </a:spcBef>
              <a:spcAft>
                <a:spcPts val="700"/>
              </a:spcAft>
              <a:buNone/>
              <a:defRPr/>
            </a:lvl4pPr>
            <a:lvl5pPr marL="685142" indent="0">
              <a:spcBef>
                <a:spcPts val="0"/>
              </a:spcBef>
              <a:spcAft>
                <a:spcPts val="700"/>
              </a:spcAft>
              <a:buNone/>
              <a:defRPr/>
            </a:lvl5pPr>
          </a:lstStyle>
          <a:p>
            <a:pPr lvl="0"/>
            <a:r>
              <a:rPr lang="en-US"/>
              <a:t>Click to edit Master text style</a:t>
            </a:r>
          </a:p>
        </p:txBody>
      </p:sp>
    </p:spTree>
    <p:extLst>
      <p:ext uri="{BB962C8B-B14F-4D97-AF65-F5344CB8AC3E}">
        <p14:creationId xmlns:p14="http://schemas.microsoft.com/office/powerpoint/2010/main" val="4134835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1425863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30335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368" y="2005097"/>
            <a:ext cx="11503739" cy="4392562"/>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66369" y="419672"/>
            <a:ext cx="11503738" cy="858788"/>
          </a:xfrm>
        </p:spPr>
        <p:txBody>
          <a:bodyPr/>
          <a:lstStyle/>
          <a:p>
            <a:r>
              <a:rPr lang="en-US"/>
              <a:t>Click to edit Master title style</a:t>
            </a:r>
          </a:p>
        </p:txBody>
      </p:sp>
      <p:sp>
        <p:nvSpPr>
          <p:cNvPr id="23" name="Text Placeholder 2"/>
          <p:cNvSpPr>
            <a:spLocks noGrp="1"/>
          </p:cNvSpPr>
          <p:nvPr>
            <p:ph type="body" idx="10" hasCustomPrompt="1"/>
          </p:nvPr>
        </p:nvSpPr>
        <p:spPr>
          <a:xfrm>
            <a:off x="466367" y="1296319"/>
            <a:ext cx="11503738" cy="254262"/>
          </a:xfrm>
        </p:spPr>
        <p:txBody>
          <a:bodyPr wrap="square">
            <a:spAutoFit/>
          </a:bodyPr>
          <a:lstStyle>
            <a:lvl1pPr marL="0" indent="0">
              <a:buNone/>
              <a:defRPr sz="1836" spc="-31" baseline="0">
                <a:solidFill>
                  <a:schemeClr val="tx1"/>
                </a:solidFill>
                <a:latin typeface="+mn-lt"/>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042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37208"/>
            <a:ext cx="11243610" cy="2175579"/>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Windows Virtual Desktop Sales Airlift event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Windows Virtual Desktop Sales Airlift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&amp; Partners post GA</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48496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photo_black text 2">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7"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32" name="Picture 31">
            <a:extLst>
              <a:ext uri="{FF2B5EF4-FFF2-40B4-BE49-F238E27FC236}">
                <a16:creationId xmlns:a16="http://schemas.microsoft.com/office/drawing/2014/main" id="{A4A98247-7EF2-4D38-816D-15F7F875B4D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604913" y="1063925"/>
            <a:ext cx="11211198" cy="252675"/>
          </a:xfrm>
        </p:spPr>
        <p:txBody>
          <a:bodyPr/>
          <a:lstStyle>
            <a:lvl1pPr marL="0" indent="0" algn="l">
              <a:lnSpc>
                <a:spcPct val="100000"/>
              </a:lnSpc>
              <a:spcBef>
                <a:spcPts val="0"/>
              </a:spcBef>
              <a:buNone/>
              <a:defRPr sz="2040">
                <a:solidFill>
                  <a:schemeClr val="accent4"/>
                </a:solidFill>
                <a:latin typeface="+mn-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add subtitle</a:t>
            </a:r>
          </a:p>
        </p:txBody>
      </p:sp>
    </p:spTree>
    <p:extLst>
      <p:ext uri="{BB962C8B-B14F-4D97-AF65-F5344CB8AC3E}">
        <p14:creationId xmlns:p14="http://schemas.microsoft.com/office/powerpoint/2010/main" val="40378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46733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577682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4783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3140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77619"/>
          </a:xfr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56"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70304" marR="0" lvl="2"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32"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59738" marR="0" lvl="3"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44314" marR="0" lvl="4"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35686614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214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146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439479"/>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424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2050"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fontAlgn="base">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466302"/>
            <a:ext cx="11239464" cy="439465"/>
          </a:xfrm>
        </p:spPr>
        <p:txBody>
          <a:bodyPr/>
          <a:lstStyle/>
          <a:p>
            <a:r>
              <a:rPr lang="en-US"/>
              <a:t>Click to edit Master title style</a:t>
            </a:r>
          </a:p>
        </p:txBody>
      </p:sp>
    </p:spTree>
    <p:extLst>
      <p:ext uri="{BB962C8B-B14F-4D97-AF65-F5344CB8AC3E}">
        <p14:creationId xmlns:p14="http://schemas.microsoft.com/office/powerpoint/2010/main" val="686242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3">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EEAE3-FDEE-4720-B3EA-1C118E1D3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2CAE2671-A4EC-48FD-A8DB-D115C6E529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4583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3074"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fontAlgn="base">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466302"/>
            <a:ext cx="9529650" cy="439465"/>
          </a:xfrm>
        </p:spPr>
        <p:txBody>
          <a:bodyPr/>
          <a:lstStyle/>
          <a:p>
            <a:r>
              <a:rPr lang="en-US"/>
              <a:t>Click to edit Master title style</a:t>
            </a:r>
          </a:p>
        </p:txBody>
      </p:sp>
    </p:spTree>
    <p:extLst>
      <p:ext uri="{BB962C8B-B14F-4D97-AF65-F5344CB8AC3E}">
        <p14:creationId xmlns:p14="http://schemas.microsoft.com/office/powerpoint/2010/main" val="3646550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95914" y="915186"/>
            <a:ext cx="11239789" cy="345294"/>
          </a:xfrm>
        </p:spPr>
        <p:txBody>
          <a:bodyPr/>
          <a:lstStyle>
            <a:lvl1pPr marL="0" indent="0">
              <a:buNone/>
              <a:defRPr sz="2244">
                <a:solidFill>
                  <a:schemeClr val="tx1"/>
                </a:solidFill>
              </a:defRPr>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765969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7417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6410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840187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95018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04"/>
            <a:ext cx="3245833" cy="439479"/>
          </a:xfrm>
        </p:spPr>
        <p:txBody>
          <a:bodyPr anchor="ctr"/>
          <a:lstStyle>
            <a:lvl1pPr>
              <a:defRPr/>
            </a:lvl1pPr>
          </a:lstStyle>
          <a:p>
            <a:r>
              <a:rPr lang="en-US"/>
              <a:t>Title</a:t>
            </a:r>
          </a:p>
        </p:txBody>
      </p:sp>
    </p:spTree>
    <p:extLst>
      <p:ext uri="{BB962C8B-B14F-4D97-AF65-F5344CB8AC3E}">
        <p14:creationId xmlns:p14="http://schemas.microsoft.com/office/powerpoint/2010/main" val="1988560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6152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6524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159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photo_white text">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90BAB6-26CF-4206-A2C5-8E8B8B1143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937" y="0"/>
            <a:ext cx="12428538" cy="6994526"/>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FE8A8E0F-0FC3-4899-AD51-701F533E7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3932" y="567128"/>
            <a:ext cx="2546577" cy="564532"/>
          </a:xfrm>
          <a:prstGeom prst="rect">
            <a:avLst/>
          </a:prstGeom>
        </p:spPr>
      </p:pic>
    </p:spTree>
    <p:extLst>
      <p:ext uri="{BB962C8B-B14F-4D97-AF65-F5344CB8AC3E}">
        <p14:creationId xmlns:p14="http://schemas.microsoft.com/office/powerpoint/2010/main" val="313610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1" userDrawn="1">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5985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88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722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8136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15004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71407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436475" cy="932603"/>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99552" y="1165754"/>
            <a:ext cx="10334581" cy="1644874"/>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072" y="114931"/>
            <a:ext cx="1050973" cy="1050824"/>
          </a:xfrm>
          <a:prstGeom prst="rect">
            <a:avLst/>
          </a:prstGeom>
        </p:spPr>
      </p:pic>
    </p:spTree>
    <p:extLst>
      <p:ext uri="{BB962C8B-B14F-4D97-AF65-F5344CB8AC3E}">
        <p14:creationId xmlns:p14="http://schemas.microsoft.com/office/powerpoint/2010/main" val="27466951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914" y="93909"/>
            <a:ext cx="11400102" cy="439465"/>
          </a:xfrm>
        </p:spPr>
        <p:txBody>
          <a:bodyPr/>
          <a:lstStyle/>
          <a:p>
            <a:r>
              <a:rPr lang="en-US"/>
              <a:t>Click to edit Master title style</a:t>
            </a:r>
          </a:p>
        </p:txBody>
      </p:sp>
      <p:sp>
        <p:nvSpPr>
          <p:cNvPr id="6" name="Text Placeholder 5"/>
          <p:cNvSpPr>
            <a:spLocks noGrp="1"/>
          </p:cNvSpPr>
          <p:nvPr>
            <p:ph type="body" sz="quarter" idx="10"/>
          </p:nvPr>
        </p:nvSpPr>
        <p:spPr>
          <a:xfrm>
            <a:off x="500914" y="960128"/>
            <a:ext cx="11400102" cy="2176399"/>
          </a:xfrm>
        </p:spPr>
        <p:txBody>
          <a:bodyPr/>
          <a:lstStyle>
            <a:lvl1pPr>
              <a:lnSpc>
                <a:spcPct val="100000"/>
              </a:lnSpc>
              <a:spcBef>
                <a:spcPts val="408"/>
              </a:spcBef>
              <a:spcAft>
                <a:spcPts val="408"/>
              </a:spcAft>
              <a:defRPr sz="2856">
                <a:solidFill>
                  <a:schemeClr val="bg2"/>
                </a:solidFill>
                <a:latin typeface="+mn-lt"/>
              </a:defRPr>
            </a:lvl1pPr>
            <a:lvl2pPr>
              <a:lnSpc>
                <a:spcPct val="100000"/>
              </a:lnSpc>
              <a:spcBef>
                <a:spcPts val="408"/>
              </a:spcBef>
              <a:spcAft>
                <a:spcPts val="408"/>
              </a:spcAft>
              <a:defRPr sz="2448">
                <a:solidFill>
                  <a:schemeClr val="bg2"/>
                </a:solidFill>
                <a:latin typeface="+mn-lt"/>
              </a:defRPr>
            </a:lvl2pPr>
            <a:lvl3pPr>
              <a:lnSpc>
                <a:spcPct val="100000"/>
              </a:lnSpc>
              <a:spcBef>
                <a:spcPts val="408"/>
              </a:spcBef>
              <a:spcAft>
                <a:spcPts val="408"/>
              </a:spcAft>
              <a:defRPr sz="2040">
                <a:solidFill>
                  <a:schemeClr val="bg2"/>
                </a:solidFill>
                <a:latin typeface="+mn-lt"/>
              </a:defRPr>
            </a:lvl3pPr>
            <a:lvl4pPr>
              <a:lnSpc>
                <a:spcPct val="100000"/>
              </a:lnSpc>
              <a:spcBef>
                <a:spcPts val="408"/>
              </a:spcBef>
              <a:spcAft>
                <a:spcPts val="408"/>
              </a:spcAft>
              <a:defRPr sz="2040">
                <a:solidFill>
                  <a:schemeClr val="bg2"/>
                </a:solidFill>
                <a:latin typeface="+mn-lt"/>
              </a:defRPr>
            </a:lvl4pPr>
            <a:lvl5pPr>
              <a:lnSpc>
                <a:spcPct val="100000"/>
              </a:lnSpc>
              <a:spcBef>
                <a:spcPts val="408"/>
              </a:spcBef>
              <a:spcAft>
                <a:spcPts val="408"/>
              </a:spcAft>
              <a:defRPr sz="204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375617"/>
            <a:ext cx="757495" cy="618909"/>
          </a:xfrm>
          <a:prstGeom prst="rect">
            <a:avLst/>
          </a:prstGeom>
        </p:spPr>
        <p:txBody>
          <a:bodyPr anchor="ctr"/>
          <a:lstStyle>
            <a:lvl1pPr marL="0" algn="ctr" defTabSz="932597" rtl="0" eaLnBrk="1" latinLnBrk="0" hangingPunct="1">
              <a:defRPr lang="en-US" sz="1122"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29710221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294276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78299"/>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2026640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8" name="Picture 17" descr="A person sitting at a table in front of a window&#10;&#10;Description automatically generated">
            <a:extLst>
              <a:ext uri="{FF2B5EF4-FFF2-40B4-BE49-F238E27FC236}">
                <a16:creationId xmlns:a16="http://schemas.microsoft.com/office/drawing/2014/main" id="{BA1F0FC2-BC4D-475C-B74F-5A4A06FCC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5326063" y="-1"/>
            <a:ext cx="7110412" cy="6994525"/>
          </a:xfrm>
          <a:prstGeom prst="rect">
            <a:avLst/>
          </a:prstGeom>
        </p:spPr>
      </p:pic>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2365146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37782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350256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279634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853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722220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38324770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345755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42994517"/>
      </p:ext>
    </p:extLst>
  </p:cSld>
  <p:clrMapOvr>
    <a:masterClrMapping/>
  </p:clrMapOvr>
  <p:transition>
    <p:fade/>
  </p:transition>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8883706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6" name="Picture 5">
            <a:extLst>
              <a:ext uri="{FF2B5EF4-FFF2-40B4-BE49-F238E27FC236}">
                <a16:creationId xmlns:a16="http://schemas.microsoft.com/office/drawing/2014/main" id="{84823E8C-18A8-4311-9AB9-FDEF9EC71778}"/>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7242754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215839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719765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6090795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661449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978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504753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99641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2059804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577932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36744C7B-1155-4DEA-A83C-0EE12AC0CD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38738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11/18/2019</a:t>
            </a:fld>
            <a:endParaRPr lang="en-US"/>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a:p>
        </p:txBody>
      </p:sp>
    </p:spTree>
    <p:extLst>
      <p:ext uri="{BB962C8B-B14F-4D97-AF65-F5344CB8AC3E}">
        <p14:creationId xmlns:p14="http://schemas.microsoft.com/office/powerpoint/2010/main" val="10557387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9331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62989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03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47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55"/>
          </a:xfrm>
        </p:spPr>
        <p:txBody>
          <a:bodyPr/>
          <a:lstStyle>
            <a:lvl1pPr marL="233149" indent="-233149">
              <a:buSzPct val="100000"/>
              <a:buFont typeface="Arial" panose="020B0604020202020204" pitchFamily="34" charset="0"/>
              <a:buChar char="•"/>
              <a:defRPr/>
            </a:lvl1pPr>
            <a:lvl2pPr marL="466298" indent="-233149">
              <a:buSzPct val="100000"/>
              <a:buFont typeface="Arial" panose="020B0604020202020204" pitchFamily="34" charset="0"/>
              <a:buChar char="•"/>
              <a:defRPr/>
            </a:lvl2pPr>
            <a:lvl3pPr marL="670304" indent="-204005">
              <a:buSzPct val="100000"/>
              <a:buFont typeface="Arial" panose="020B0604020202020204" pitchFamily="34" charset="0"/>
              <a:buChar char="•"/>
              <a:defRPr/>
            </a:lvl3pPr>
            <a:lvl4pPr marL="859738" indent="-184576">
              <a:buSzPct val="100000"/>
              <a:buFont typeface="Arial" panose="020B0604020202020204" pitchFamily="34" charset="0"/>
              <a:buChar char="•"/>
              <a:defRPr/>
            </a:lvl4pPr>
            <a:lvl5pPr marL="1044314" indent="-171624">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563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621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803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439479"/>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480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4.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image" Target="../media/image13.emf"/><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vmlDrawing" Target="../drawings/vmlDrawing1.v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oleObject" Target="../embeddings/oleObject1.bin"/><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theme" Target="../theme/theme2.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ags" Target="../tags/tag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ags" Target="../tags/tag1.xml"/><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20.pn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19.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3.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tags" Target="../tags/tag9.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image" Target="../media/image13.emf"/><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41" Type="http://schemas.openxmlformats.org/officeDocument/2006/relationships/oleObject" Target="../embeddings/oleObject5.bin"/><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theme" Target="../theme/theme4.xml"/><Relationship Id="rId40" Type="http://schemas.openxmlformats.org/officeDocument/2006/relationships/tags" Target="../tags/tag10.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image" Target="../media/image14.emf"/><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vmlDrawing" Target="../drawings/vmlDrawing5.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19.emf"/><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5.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image" Target="../media/image2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image" Target="../media/image20.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image" Target="../media/image19.emf"/><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image" Target="../media/image14.emf"/><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heme" Target="../theme/theme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8" Type="http://schemas.openxmlformats.org/officeDocument/2006/relationships/slideLayout" Target="../slideLayouts/slideLayout180.xml"/><Relationship Id="rId3"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49" r:id="rId1"/>
    <p:sldLayoutId id="2147484374" r:id="rId2"/>
    <p:sldLayoutId id="2147484376" r:id="rId3"/>
    <p:sldLayoutId id="2147484377" r:id="rId4"/>
    <p:sldLayoutId id="2147484375" r:id="rId5"/>
    <p:sldLayoutId id="2147484350" r:id="rId6"/>
    <p:sldLayoutId id="2147484345" r:id="rId7"/>
    <p:sldLayoutId id="2147484346" r:id="rId8"/>
    <p:sldLayoutId id="2147484347" r:id="rId9"/>
    <p:sldLayoutId id="2147484348"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3" r:id="rId30"/>
    <p:sldLayoutId id="2147484370" r:id="rId31"/>
    <p:sldLayoutId id="2147484371" r:id="rId32"/>
    <p:sldLayoutId id="2147484372" r:id="rId33"/>
    <p:sldLayoutId id="2147484450" r:id="rId34"/>
    <p:sldLayoutId id="2147484451" r:id="rId35"/>
    <p:sldLayoutId id="2147484452" r:id="rId36"/>
    <p:sldLayoutId id="2147484453" r:id="rId37"/>
    <p:sldLayoutId id="2147484454" r:id="rId38"/>
    <p:sldLayoutId id="2147484508" r:id="rId39"/>
    <p:sldLayoutId id="2147484545" r:id="rId40"/>
    <p:sldLayoutId id="2147484584" r:id="rId41"/>
    <p:sldLayoutId id="2147484585" r:id="rId42"/>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30"/>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1026" name="think-cell Slide" r:id="rId32" imgW="425" imgH="424" progId="TCLayout.ActiveDocument.1">
                  <p:embed/>
                </p:oleObj>
              </mc:Choice>
              <mc:Fallback>
                <p:oleObj name="think-cell Slide" r:id="rId32"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33"/>
                      <a:stretch>
                        <a:fillRect/>
                      </a:stretch>
                    </p:blipFill>
                    <p:spPr>
                      <a:xfrm>
                        <a:off x="1620"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31"/>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600059" y="466302"/>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690632411"/>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583" r:id="rId27"/>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385978172"/>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 id="2147484504" r:id="rId20"/>
    <p:sldLayoutId id="2147484505" r:id="rId21"/>
    <p:sldLayoutId id="2147484506" r:id="rId22"/>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39"/>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5122" name="think-cell Slide" r:id="rId41" imgW="425" imgH="424" progId="TCLayout.ActiveDocument.1">
                  <p:embed/>
                </p:oleObj>
              </mc:Choice>
              <mc:Fallback>
                <p:oleObj name="think-cell Slide" r:id="rId41"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2"/>
                      <a:stretch>
                        <a:fillRect/>
                      </a:stretch>
                    </p:blipFill>
                    <p:spPr>
                      <a:xfrm>
                        <a:off x="1620"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0"/>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600059" y="466302"/>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93260580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7" y="444501"/>
            <a:ext cx="11563349"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7"/>
            <a:ext cx="11563349"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5" y="3071983"/>
            <a:ext cx="6995160" cy="849927"/>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1760056792"/>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Lst>
  <p:transition>
    <p:fade/>
  </p:transition>
  <p:txStyles>
    <p:titleStyle>
      <a:lvl1pPr algn="l" defTabSz="932575"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9"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8"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77"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35"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78"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5"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1"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7"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0"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8">
          <p15:clr>
            <a:srgbClr val="C35EA4"/>
          </p15:clr>
        </p15:guide>
        <p15:guide id="9" pos="5078">
          <p15:clr>
            <a:srgbClr val="C35EA4"/>
          </p15:clr>
        </p15:guide>
        <p15:guide id="10" pos="5221">
          <p15:clr>
            <a:srgbClr val="C35EA4"/>
          </p15:clr>
        </p15:guide>
        <p15:guide id="11" pos="6316">
          <p15:clr>
            <a:srgbClr val="C35EA4"/>
          </p15:clr>
        </p15:guide>
        <p15:guide id="12" pos="6459">
          <p15:clr>
            <a:srgbClr val="C35EA4"/>
          </p15:clr>
        </p15:guide>
        <p15:guide id="16" pos="274">
          <p15:clr>
            <a:srgbClr val="F26B43"/>
          </p15:clr>
        </p15:guide>
        <p15:guide id="17" pos="7557">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825705424"/>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267809689"/>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 id="2147484650" r:id="rId17"/>
    <p:sldLayoutId id="2147484651" r:id="rId18"/>
    <p:sldLayoutId id="2147484652" r:id="rId19"/>
    <p:sldLayoutId id="2147484653" r:id="rId20"/>
    <p:sldLayoutId id="2147484654" r:id="rId21"/>
    <p:sldLayoutId id="2147484655" r:id="rId22"/>
    <p:sldLayoutId id="2147484656" r:id="rId23"/>
    <p:sldLayoutId id="2147484657" r:id="rId24"/>
    <p:sldLayoutId id="2147484658" r:id="rId25"/>
    <p:sldLayoutId id="2147484659" r:id="rId26"/>
    <p:sldLayoutId id="2147484660" r:id="rId27"/>
    <p:sldLayoutId id="2147484661" r:id="rId28"/>
    <p:sldLayoutId id="2147484662" r:id="rId29"/>
    <p:sldLayoutId id="2147484663" r:id="rId30"/>
    <p:sldLayoutId id="2147484664" r:id="rId31"/>
    <p:sldLayoutId id="2147484665" r:id="rId32"/>
    <p:sldLayoutId id="2147484666" r:id="rId33"/>
    <p:sldLayoutId id="2147484667" r:id="rId34"/>
    <p:sldLayoutId id="2147484668"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20.xml"/><Relationship Id="rId7" Type="http://schemas.openxmlformats.org/officeDocument/2006/relationships/image" Target="../media/image13.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7.xml"/><Relationship Id="rId4"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tags" Target="../tags/tag22.xml"/><Relationship Id="rId7" Type="http://schemas.openxmlformats.org/officeDocument/2006/relationships/image" Target="../media/image13.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8.xml"/><Relationship Id="rId4" Type="http://schemas.openxmlformats.org/officeDocument/2006/relationships/slideLayout" Target="../slideLayouts/slideLayout10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idc.com/getdoc.jsp?containerId=US43753318"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13.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5.xml"/><Relationship Id="rId4"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65.sv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64.png"/><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tags" Target="../tags/tag29.xml"/><Relationship Id="rId11" Type="http://schemas.openxmlformats.org/officeDocument/2006/relationships/image" Target="../media/image13.emf"/><Relationship Id="rId5" Type="http://schemas.openxmlformats.org/officeDocument/2006/relationships/tags" Target="../tags/tag28.xml"/><Relationship Id="rId15" Type="http://schemas.openxmlformats.org/officeDocument/2006/relationships/image" Target="../media/image67.svg"/><Relationship Id="rId10" Type="http://schemas.openxmlformats.org/officeDocument/2006/relationships/oleObject" Target="../embeddings/oleObject13.bin"/><Relationship Id="rId4" Type="http://schemas.openxmlformats.org/officeDocument/2006/relationships/tags" Target="../tags/tag27.xml"/><Relationship Id="rId9" Type="http://schemas.openxmlformats.org/officeDocument/2006/relationships/notesSlide" Target="../notesSlides/notesSlide18.xml"/><Relationship Id="rId1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2.xml"/><Relationship Id="rId7" Type="http://schemas.openxmlformats.org/officeDocument/2006/relationships/image" Target="../media/image13.emf"/><Relationship Id="rId2" Type="http://schemas.openxmlformats.org/officeDocument/2006/relationships/tags" Target="../tags/tag31.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9.xml"/><Relationship Id="rId4"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tags" Target="../tags/tag34.xml"/><Relationship Id="rId21" Type="http://schemas.openxmlformats.org/officeDocument/2006/relationships/image" Target="../media/image83.png"/><Relationship Id="rId7" Type="http://schemas.openxmlformats.org/officeDocument/2006/relationships/image" Target="../media/image69.emf"/><Relationship Id="rId12" Type="http://schemas.openxmlformats.org/officeDocument/2006/relationships/image" Target="../media/image74.gif"/><Relationship Id="rId17" Type="http://schemas.openxmlformats.org/officeDocument/2006/relationships/image" Target="../media/image79.png"/><Relationship Id="rId2" Type="http://schemas.openxmlformats.org/officeDocument/2006/relationships/tags" Target="../tags/tag33.xml"/><Relationship Id="rId16" Type="http://schemas.openxmlformats.org/officeDocument/2006/relationships/image" Target="../media/image78.svg"/><Relationship Id="rId20" Type="http://schemas.openxmlformats.org/officeDocument/2006/relationships/image" Target="../media/image82.svg"/><Relationship Id="rId1" Type="http://schemas.openxmlformats.org/officeDocument/2006/relationships/vmlDrawing" Target="../drawings/vmlDrawing15.vml"/><Relationship Id="rId6" Type="http://schemas.openxmlformats.org/officeDocument/2006/relationships/oleObject" Target="../embeddings/oleObject15.bin"/><Relationship Id="rId11" Type="http://schemas.openxmlformats.org/officeDocument/2006/relationships/image" Target="../media/image73.png"/><Relationship Id="rId5" Type="http://schemas.openxmlformats.org/officeDocument/2006/relationships/notesSlide" Target="../notesSlides/notesSlide20.xml"/><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slideLayout" Target="../slideLayouts/slideLayout49.xml"/><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36.xml"/><Relationship Id="rId7" Type="http://schemas.openxmlformats.org/officeDocument/2006/relationships/image" Target="../media/image69.emf"/><Relationship Id="rId2" Type="http://schemas.openxmlformats.org/officeDocument/2006/relationships/tags" Target="../tags/tag35.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21.xml"/><Relationship Id="rId4"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38.xml"/><Relationship Id="rId7" Type="http://schemas.openxmlformats.org/officeDocument/2006/relationships/image" Target="../media/image69.emf"/><Relationship Id="rId2" Type="http://schemas.openxmlformats.org/officeDocument/2006/relationships/tags" Target="../tags/tag37.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22.xml"/><Relationship Id="rId4"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69.emf"/><Relationship Id="rId2" Type="http://schemas.openxmlformats.org/officeDocument/2006/relationships/tags" Target="../tags/tag39.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24.xml"/><Relationship Id="rId4"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69.emf"/><Relationship Id="rId2" Type="http://schemas.openxmlformats.org/officeDocument/2006/relationships/tags" Target="../tags/tag41.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25.xml"/><Relationship Id="rId4"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3.emf"/><Relationship Id="rId2" Type="http://schemas.openxmlformats.org/officeDocument/2006/relationships/tags" Target="../tags/tag43.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6.xml"/><Relationship Id="rId4"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tags" Target="../tags/tag46.xml"/><Relationship Id="rId7" Type="http://schemas.openxmlformats.org/officeDocument/2006/relationships/image" Target="../media/image69.emf"/><Relationship Id="rId12" Type="http://schemas.openxmlformats.org/officeDocument/2006/relationships/image" Target="../media/image81.png"/><Relationship Id="rId17" Type="http://schemas.openxmlformats.org/officeDocument/2006/relationships/image" Target="../media/image67.svg"/><Relationship Id="rId2" Type="http://schemas.openxmlformats.org/officeDocument/2006/relationships/tags" Target="../tags/tag45.xml"/><Relationship Id="rId16" Type="http://schemas.openxmlformats.org/officeDocument/2006/relationships/image" Target="../media/image66.png"/><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80.svg"/><Relationship Id="rId5" Type="http://schemas.openxmlformats.org/officeDocument/2006/relationships/notesSlide" Target="../notesSlides/notesSlide27.xml"/><Relationship Id="rId15" Type="http://schemas.openxmlformats.org/officeDocument/2006/relationships/image" Target="../media/image88.svg"/><Relationship Id="rId10" Type="http://schemas.openxmlformats.org/officeDocument/2006/relationships/image" Target="../media/image79.png"/><Relationship Id="rId4" Type="http://schemas.openxmlformats.org/officeDocument/2006/relationships/slideLayout" Target="../slideLayouts/slideLayout49.xml"/><Relationship Id="rId9" Type="http://schemas.openxmlformats.org/officeDocument/2006/relationships/image" Target="../media/image78.svg"/><Relationship Id="rId14"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tags" Target="../tags/tag48.xml"/><Relationship Id="rId7" Type="http://schemas.openxmlformats.org/officeDocument/2006/relationships/image" Target="../media/image69.emf"/><Relationship Id="rId12" Type="http://schemas.openxmlformats.org/officeDocument/2006/relationships/image" Target="../media/image81.png"/><Relationship Id="rId2" Type="http://schemas.openxmlformats.org/officeDocument/2006/relationships/tags" Target="../tags/tag47.xml"/><Relationship Id="rId16" Type="http://schemas.openxmlformats.org/officeDocument/2006/relationships/image" Target="../media/image83.png"/><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80.svg"/><Relationship Id="rId5" Type="http://schemas.openxmlformats.org/officeDocument/2006/relationships/notesSlide" Target="../notesSlides/notesSlide28.xml"/><Relationship Id="rId15" Type="http://schemas.openxmlformats.org/officeDocument/2006/relationships/image" Target="../media/image88.svg"/><Relationship Id="rId10" Type="http://schemas.openxmlformats.org/officeDocument/2006/relationships/image" Target="../media/image79.png"/><Relationship Id="rId4" Type="http://schemas.openxmlformats.org/officeDocument/2006/relationships/slideLayout" Target="../slideLayouts/slideLayout51.xml"/><Relationship Id="rId9" Type="http://schemas.openxmlformats.org/officeDocument/2006/relationships/image" Target="../media/image78.svg"/><Relationship Id="rId1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80.svg"/><Relationship Id="rId18" Type="http://schemas.openxmlformats.org/officeDocument/2006/relationships/image" Target="../media/image89.emf"/><Relationship Id="rId3" Type="http://schemas.openxmlformats.org/officeDocument/2006/relationships/tags" Target="../tags/tag50.xml"/><Relationship Id="rId21" Type="http://schemas.microsoft.com/office/2007/relationships/hdphoto" Target="../media/hdphoto1.wdp"/><Relationship Id="rId7" Type="http://schemas.openxmlformats.org/officeDocument/2006/relationships/notesSlide" Target="../notesSlides/notesSlide29.xml"/><Relationship Id="rId12" Type="http://schemas.openxmlformats.org/officeDocument/2006/relationships/image" Target="../media/image79.png"/><Relationship Id="rId17" Type="http://schemas.openxmlformats.org/officeDocument/2006/relationships/image" Target="../media/image88.svg"/><Relationship Id="rId2" Type="http://schemas.openxmlformats.org/officeDocument/2006/relationships/tags" Target="../tags/tag49.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vmlDrawing" Target="../drawings/vmlDrawing23.vml"/><Relationship Id="rId6" Type="http://schemas.openxmlformats.org/officeDocument/2006/relationships/slideLayout" Target="../slideLayouts/slideLayout49.xml"/><Relationship Id="rId11" Type="http://schemas.openxmlformats.org/officeDocument/2006/relationships/image" Target="../media/image78.svg"/><Relationship Id="rId5" Type="http://schemas.openxmlformats.org/officeDocument/2006/relationships/tags" Target="../tags/tag52.xml"/><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90.png"/><Relationship Id="rId4" Type="http://schemas.openxmlformats.org/officeDocument/2006/relationships/tags" Target="../tags/tag51.xml"/><Relationship Id="rId9" Type="http://schemas.openxmlformats.org/officeDocument/2006/relationships/image" Target="../media/image69.emf"/><Relationship Id="rId14" Type="http://schemas.openxmlformats.org/officeDocument/2006/relationships/image" Target="../media/image81.png"/><Relationship Id="rId22"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69.xml"/><Relationship Id="rId6" Type="http://schemas.openxmlformats.org/officeDocument/2006/relationships/hyperlink" Target="mailto:achelp@microsoft.com" TargetMode="External"/><Relationship Id="rId5" Type="http://schemas.openxmlformats.org/officeDocument/2006/relationships/hyperlink" Target="https://aka.ms/DesktopAppAssureRequest/" TargetMode="External"/><Relationship Id="rId4" Type="http://schemas.openxmlformats.org/officeDocument/2006/relationships/hyperlink" Target="https://aka.ms/DesktopAppAssur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4.xml"/><Relationship Id="rId7" Type="http://schemas.openxmlformats.org/officeDocument/2006/relationships/image" Target="../media/image13.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2.xml"/><Relationship Id="rId10" Type="http://schemas.openxmlformats.org/officeDocument/2006/relationships/image" Target="../media/image47.png"/><Relationship Id="rId4" Type="http://schemas.openxmlformats.org/officeDocument/2006/relationships/slideLayout" Target="../slideLayouts/slideLayout15.xml"/><Relationship Id="rId9"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3.xml"/><Relationship Id="rId1" Type="http://schemas.openxmlformats.org/officeDocument/2006/relationships/slideLayout" Target="../slideLayouts/slideLayout42.xml"/><Relationship Id="rId4" Type="http://schemas.openxmlformats.org/officeDocument/2006/relationships/hyperlink" Target="https://azure.microsoft.com/en-us/pricing/reserved-vm-instance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44.xml"/><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15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4" Type="http://schemas.openxmlformats.org/officeDocument/2006/relationships/hyperlink" Target="https://azure.microsoft.com/en-us/reservat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49.emf"/></Relationships>
</file>

<file path=ppt/slides/_rels/slide5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19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5.xml"/></Relationships>
</file>

<file path=ppt/slides/_rels/slide54.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06.xml"/><Relationship Id="rId6" Type="http://schemas.openxmlformats.org/officeDocument/2006/relationships/image" Target="../media/image105.svg"/><Relationship Id="rId5" Type="http://schemas.openxmlformats.org/officeDocument/2006/relationships/image" Target="../media/image104.sv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7.xml"/></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179.xml"/><Relationship Id="rId6" Type="http://schemas.microsoft.com/office/2007/relationships/hdphoto" Target="../media/hdphoto2.wdp"/><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image" Target="../media/image111.png"/></Relationships>
</file>

<file path=ppt/slides/_rels/slide5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79.xml"/><Relationship Id="rId6" Type="http://schemas.microsoft.com/office/2007/relationships/hdphoto" Target="../media/hdphoto2.wdp"/><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image" Target="../media/image111.png"/></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179.xml"/><Relationship Id="rId6" Type="http://schemas.microsoft.com/office/2007/relationships/hdphoto" Target="../media/hdphoto2.wdp"/><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image" Target="../media/image111.png"/></Relationships>
</file>

<file path=ppt/slides/_rels/slide59.xml.rels><?xml version="1.0" encoding="UTF-8" standalone="yes"?>
<Relationships xmlns="http://schemas.openxmlformats.org/package/2006/relationships"><Relationship Id="rId2" Type="http://schemas.openxmlformats.org/officeDocument/2006/relationships/hyperlink" Target="https://rdweb.wvd.microsoft.com/webclient" TargetMode="External"/><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24.emf"/><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6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8.png"/><Relationship Id="rId7"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179.xml"/><Relationship Id="rId6" Type="http://schemas.openxmlformats.org/officeDocument/2006/relationships/image" Target="../media/image110.png"/><Relationship Id="rId5" Type="http://schemas.openxmlformats.org/officeDocument/2006/relationships/image" Target="../media/image109.png"/><Relationship Id="rId4" Type="http://schemas.microsoft.com/office/2007/relationships/hdphoto" Target="../media/hdphoto2.wdp"/><Relationship Id="rId9" Type="http://schemas.openxmlformats.org/officeDocument/2006/relationships/image" Target="../media/image11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5.xml"/></Relationships>
</file>

<file path=ppt/slides/_rels/slide6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07.svg"/><Relationship Id="rId2" Type="http://schemas.openxmlformats.org/officeDocument/2006/relationships/notesSlide" Target="../notesSlides/notesSlide49.xml"/><Relationship Id="rId1" Type="http://schemas.openxmlformats.org/officeDocument/2006/relationships/slideLayout" Target="../slideLayouts/slideLayout179.xml"/><Relationship Id="rId6" Type="http://schemas.openxmlformats.org/officeDocument/2006/relationships/image" Target="../media/image106.png"/><Relationship Id="rId5" Type="http://schemas.openxmlformats.org/officeDocument/2006/relationships/image" Target="../media/image109.png"/><Relationship Id="rId10" Type="http://schemas.openxmlformats.org/officeDocument/2006/relationships/image" Target="../media/image111.png"/><Relationship Id="rId4" Type="http://schemas.microsoft.com/office/2007/relationships/hdphoto" Target="../media/hdphoto2.wdp"/><Relationship Id="rId9" Type="http://schemas.microsoft.com/office/2007/relationships/hdphoto" Target="../media/hdphoto3.wdp"/></Relationships>
</file>

<file path=ppt/slides/_rels/slide63.xml.rels><?xml version="1.0" encoding="UTF-8" standalone="yes"?>
<Relationships xmlns="http://schemas.openxmlformats.org/package/2006/relationships"><Relationship Id="rId2" Type="http://schemas.openxmlformats.org/officeDocument/2006/relationships/hyperlink" Target="https://aka.ms/wvdmanui" TargetMode="External"/><Relationship Id="rId1" Type="http://schemas.openxmlformats.org/officeDocument/2006/relationships/slideLayout" Target="../slideLayouts/slideLayout195.xml"/></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sv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notesSlide" Target="../notesSlides/notesSlide50.xml"/><Relationship Id="rId16" Type="http://schemas.openxmlformats.org/officeDocument/2006/relationships/image" Target="../media/image125.png"/><Relationship Id="rId20" Type="http://schemas.openxmlformats.org/officeDocument/2006/relationships/image" Target="../media/image129.jpg"/><Relationship Id="rId1" Type="http://schemas.openxmlformats.org/officeDocument/2006/relationships/slideLayout" Target="../slideLayouts/slideLayout179.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microsoft.com/office/2007/relationships/hdphoto" Target="../media/hdphoto4.wdp"/><Relationship Id="rId9" Type="http://schemas.openxmlformats.org/officeDocument/2006/relationships/image" Target="../media/image118.png"/><Relationship Id="rId1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1.xml"/><Relationship Id="rId1" Type="http://schemas.openxmlformats.org/officeDocument/2006/relationships/slideLayout" Target="../slideLayouts/slideLayout179.xml"/><Relationship Id="rId5" Type="http://schemas.openxmlformats.org/officeDocument/2006/relationships/image" Target="../media/image132.png"/><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79.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79.xml"/></Relationships>
</file>

<file path=ppt/slides/_rels/slide69.xml.rels><?xml version="1.0" encoding="UTF-8" standalone="yes"?>
<Relationships xmlns="http://schemas.openxmlformats.org/package/2006/relationships"><Relationship Id="rId3" Type="http://schemas.openxmlformats.org/officeDocument/2006/relationships/hyperlink" Target="https://nam06.safelinks.protection.outlook.com/?url=https%3A%2F%2Facom-44518-merge.azurewebsites.net%2Fen-us%2Fpricing%2Fcalculator%2F&amp;data=02%7C01%7Cclarkn%40microsoft.com%7C2bdb9d9afe874bbf8d3608d73c793415%7C72f988bf86f141af91ab2d7cd011db47%7C1%7C0%7C637044363565563533&amp;sdata=fNejakmcmHKytPuj9ILWs3JqL%2Bj4z1ECqr2uIU3xOy0%3D&amp;reserved=0"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195.xml"/></Relationships>
</file>

<file path=ppt/slides/_rels/slide7.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3.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5.xml"/><Relationship Id="rId4"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5.xml"/></Relationships>
</file>

<file path=ppt/slides/_rels/slide72.xml.rels><?xml version="1.0" encoding="UTF-8" standalone="yes"?>
<Relationships xmlns="http://schemas.openxmlformats.org/package/2006/relationships"><Relationship Id="rId8" Type="http://schemas.openxmlformats.org/officeDocument/2006/relationships/hyperlink" Target="https://aka.ms/managementUI" TargetMode="External"/><Relationship Id="rId3" Type="http://schemas.openxmlformats.org/officeDocument/2006/relationships/hyperlink" Target="https://aka.ms/wvd" TargetMode="External"/><Relationship Id="rId7" Type="http://schemas.openxmlformats.org/officeDocument/2006/relationships/hyperlink" Target="https://aka.ms/diagnosticsUI" TargetMode="External"/><Relationship Id="rId2" Type="http://schemas.openxmlformats.org/officeDocument/2006/relationships/notesSlide" Target="../notesSlides/notesSlide54.xml"/><Relationship Id="rId1" Type="http://schemas.openxmlformats.org/officeDocument/2006/relationships/slideLayout" Target="../slideLayouts/slideLayout176.xml"/><Relationship Id="rId6" Type="http://schemas.openxmlformats.org/officeDocument/2006/relationships/hyperlink" Target="https://aka.ms/wvdscaling" TargetMode="External"/><Relationship Id="rId5" Type="http://schemas.openxmlformats.org/officeDocument/2006/relationships/hyperlink" Target="https://aka.ms/wvdgithub" TargetMode="External"/><Relationship Id="rId4" Type="http://schemas.openxmlformats.org/officeDocument/2006/relationships/hyperlink" Target="https://docs.microsoft.com/en-us/azure/virtual-desktop" TargetMode="External"/><Relationship Id="rId9" Type="http://schemas.openxmlformats.org/officeDocument/2006/relationships/hyperlink" Target="https://aka.ms/fslogi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3.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6.xml"/><Relationship Id="rId4"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a:t>Windows Virtual Desktop</a:t>
            </a:r>
            <a:br>
              <a:rPr lang="en-US"/>
            </a:br>
            <a:r>
              <a:rPr lang="en-US"/>
              <a:t>Sales Airlift</a:t>
            </a:r>
          </a:p>
        </p:txBody>
      </p:sp>
      <p:sp>
        <p:nvSpPr>
          <p:cNvPr id="2" name="Text Placeholder 1"/>
          <p:cNvSpPr>
            <a:spLocks noGrp="1"/>
          </p:cNvSpPr>
          <p:nvPr>
            <p:ph type="body" sz="quarter" idx="12"/>
          </p:nvPr>
        </p:nvSpPr>
        <p:spPr>
          <a:xfrm>
            <a:off x="595914" y="4041282"/>
            <a:ext cx="5186010" cy="307777"/>
          </a:xfrm>
        </p:spPr>
        <p:txBody>
          <a:bodyPr/>
          <a:lstStyle/>
          <a:p>
            <a:r>
              <a:rPr lang="en-US"/>
              <a:t>September 24</a:t>
            </a:r>
            <a:r>
              <a:rPr lang="en-US" baseline="30000"/>
              <a:t>th</a:t>
            </a:r>
            <a:r>
              <a:rPr lang="en-US"/>
              <a:t> – 26</a:t>
            </a:r>
            <a:r>
              <a:rPr lang="en-US" baseline="30000"/>
              <a:t>th</a:t>
            </a:r>
            <a:r>
              <a:rPr lang="en-US"/>
              <a:t>, 2019</a:t>
            </a:r>
          </a:p>
        </p:txBody>
      </p:sp>
      <p:sp>
        <p:nvSpPr>
          <p:cNvPr id="6" name="TextBox 5">
            <a:extLst>
              <a:ext uri="{FF2B5EF4-FFF2-40B4-BE49-F238E27FC236}">
                <a16:creationId xmlns:a16="http://schemas.microsoft.com/office/drawing/2014/main" id="{4E3D0DF5-69E3-4F89-BACB-7E689C3F6F30}"/>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a:solidFill>
                  <a:schemeClr val="bg1"/>
                </a:solidFill>
              </a:rPr>
              <a:t>Title Slide Option #2</a:t>
            </a:r>
          </a:p>
        </p:txBody>
      </p:sp>
    </p:spTree>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BE07939-1130-4781-8C99-DD90B3F1FFCD}"/>
              </a:ext>
            </a:extLst>
          </p:cNvPr>
          <p:cNvSpPr/>
          <p:nvPr/>
        </p:nvSpPr>
        <p:spPr bwMode="auto">
          <a:xfrm>
            <a:off x="5791131" y="3697976"/>
            <a:ext cx="3300737" cy="1219907"/>
          </a:xfrm>
          <a:custGeom>
            <a:avLst/>
            <a:gdLst>
              <a:gd name="connsiteX0" fmla="*/ 0 w 3212327"/>
              <a:gd name="connsiteY0" fmla="*/ 1208598 h 1216549"/>
              <a:gd name="connsiteX1" fmla="*/ 3212327 w 3212327"/>
              <a:gd name="connsiteY1" fmla="*/ 1216549 h 1216549"/>
              <a:gd name="connsiteX2" fmla="*/ 1089328 w 3212327"/>
              <a:gd name="connsiteY2" fmla="*/ 159026 h 1216549"/>
              <a:gd name="connsiteX3" fmla="*/ 699714 w 3212327"/>
              <a:gd name="connsiteY3" fmla="*/ 0 h 1216549"/>
              <a:gd name="connsiteX4" fmla="*/ 604299 w 3212327"/>
              <a:gd name="connsiteY4" fmla="*/ 182880 h 1216549"/>
              <a:gd name="connsiteX5" fmla="*/ 0 w 3212327"/>
              <a:gd name="connsiteY5" fmla="*/ 1208598 h 121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2327" h="1216549">
                <a:moveTo>
                  <a:pt x="0" y="1208598"/>
                </a:moveTo>
                <a:lnTo>
                  <a:pt x="3212327" y="1216549"/>
                </a:lnTo>
                <a:lnTo>
                  <a:pt x="1089328" y="159026"/>
                </a:lnTo>
                <a:lnTo>
                  <a:pt x="699714" y="0"/>
                </a:lnTo>
                <a:lnTo>
                  <a:pt x="604299" y="182880"/>
                </a:lnTo>
                <a:lnTo>
                  <a:pt x="0" y="1208598"/>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FE46E207-416E-4EDD-AAD1-1B19ABD8451F}"/>
              </a:ext>
            </a:extLst>
          </p:cNvPr>
          <p:cNvSpPr/>
          <p:nvPr/>
        </p:nvSpPr>
        <p:spPr bwMode="auto">
          <a:xfrm>
            <a:off x="2185213" y="3706084"/>
            <a:ext cx="3462804" cy="1224549"/>
          </a:xfrm>
          <a:custGeom>
            <a:avLst/>
            <a:gdLst>
              <a:gd name="connsiteX0" fmla="*/ 2528515 w 3379305"/>
              <a:gd name="connsiteY0" fmla="*/ 135172 h 1200647"/>
              <a:gd name="connsiteX1" fmla="*/ 3379305 w 3379305"/>
              <a:gd name="connsiteY1" fmla="*/ 1200647 h 1200647"/>
              <a:gd name="connsiteX2" fmla="*/ 0 w 3379305"/>
              <a:gd name="connsiteY2" fmla="*/ 1184744 h 1200647"/>
              <a:gd name="connsiteX3" fmla="*/ 1876508 w 3379305"/>
              <a:gd name="connsiteY3" fmla="*/ 0 h 1200647"/>
              <a:gd name="connsiteX4" fmla="*/ 2496710 w 3379305"/>
              <a:gd name="connsiteY4" fmla="*/ 79513 h 1200647"/>
              <a:gd name="connsiteX5" fmla="*/ 2488759 w 3379305"/>
              <a:gd name="connsiteY5" fmla="*/ 103367 h 1200647"/>
              <a:gd name="connsiteX6" fmla="*/ 2528515 w 3379305"/>
              <a:gd name="connsiteY6" fmla="*/ 135172 h 120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9305" h="1200647">
                <a:moveTo>
                  <a:pt x="2528515" y="135172"/>
                </a:moveTo>
                <a:lnTo>
                  <a:pt x="3379305" y="1200647"/>
                </a:lnTo>
                <a:lnTo>
                  <a:pt x="0" y="1184744"/>
                </a:lnTo>
                <a:lnTo>
                  <a:pt x="1876508" y="0"/>
                </a:lnTo>
                <a:lnTo>
                  <a:pt x="2496710" y="79513"/>
                </a:lnTo>
                <a:lnTo>
                  <a:pt x="2488759" y="103367"/>
                </a:lnTo>
                <a:lnTo>
                  <a:pt x="2528515" y="135172"/>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57" name="Object 56" hidden="1">
            <a:extLst>
              <a:ext uri="{FF2B5EF4-FFF2-40B4-BE49-F238E27FC236}">
                <a16:creationId xmlns:a16="http://schemas.microsoft.com/office/drawing/2014/main" id="{DE2E53AA-43BB-4C34-93F9-D4D83A1E0EFA}"/>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0242" name="think-cell Slide" r:id="rId6" imgW="425" imgH="424" progId="TCLayout.ActiveDocument.1">
                  <p:embed/>
                </p:oleObj>
              </mc:Choice>
              <mc:Fallback>
                <p:oleObj name="think-cell Slide" r:id="rId6" imgW="425" imgH="424" progId="TCLayout.ActiveDocument.1">
                  <p:embed/>
                  <p:pic>
                    <p:nvPicPr>
                      <p:cNvPr id="57" name="Object 56" hidden="1">
                        <a:extLst>
                          <a:ext uri="{FF2B5EF4-FFF2-40B4-BE49-F238E27FC236}">
                            <a16:creationId xmlns:a16="http://schemas.microsoft.com/office/drawing/2014/main" id="{DE2E53AA-43BB-4C34-93F9-D4D83A1E0EFA}"/>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56" name="Rectangle 55" hidden="1">
            <a:extLst>
              <a:ext uri="{FF2B5EF4-FFF2-40B4-BE49-F238E27FC236}">
                <a16:creationId xmlns:a16="http://schemas.microsoft.com/office/drawing/2014/main" id="{083B023C-8487-4DF4-9FF5-AD7A60FB6E2F}"/>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31B0AF6F-D37B-4C19-AE9E-76F25FD9040E}"/>
              </a:ext>
            </a:extLst>
          </p:cNvPr>
          <p:cNvSpPr>
            <a:spLocks noGrp="1"/>
          </p:cNvSpPr>
          <p:nvPr>
            <p:ph type="title"/>
          </p:nvPr>
        </p:nvSpPr>
        <p:spPr>
          <a:xfrm>
            <a:off x="600855" y="466301"/>
            <a:ext cx="11237870" cy="878930"/>
          </a:xfrm>
        </p:spPr>
        <p:txBody>
          <a:bodyPr/>
          <a:lstStyle/>
          <a:p>
            <a:r>
              <a:rPr lang="en-US"/>
              <a:t>Customer migration from Windows 7 to Windows 10 is blocked by incompatible applications and hardware</a:t>
            </a:r>
          </a:p>
        </p:txBody>
      </p:sp>
      <p:sp>
        <p:nvSpPr>
          <p:cNvPr id="58" name="Rectangle 57">
            <a:extLst>
              <a:ext uri="{FF2B5EF4-FFF2-40B4-BE49-F238E27FC236}">
                <a16:creationId xmlns:a16="http://schemas.microsoft.com/office/drawing/2014/main" id="{3798A477-51AB-4429-BC74-2E5A06F6D86F}"/>
              </a:ext>
            </a:extLst>
          </p:cNvPr>
          <p:cNvSpPr/>
          <p:nvPr/>
        </p:nvSpPr>
        <p:spPr>
          <a:xfrm>
            <a:off x="597552" y="1717794"/>
            <a:ext cx="2420263" cy="320182"/>
          </a:xfrm>
          <a:prstGeom prst="rect">
            <a:avLst/>
          </a:prstGeom>
        </p:spPr>
        <p:txBody>
          <a:bodyPr wrap="none" lIns="0" tIns="0" rIns="0" bIns="0" anchor="ctr">
            <a:spAutoFit/>
          </a:bodyPr>
          <a:lstStyle/>
          <a:p>
            <a:pPr algn="ctr" defTabSz="932597"/>
            <a:r>
              <a:rPr lang="en-US" sz="2040" b="1">
                <a:solidFill>
                  <a:srgbClr val="D83B01"/>
                </a:solidFill>
                <a:latin typeface="Segoe UI"/>
              </a:rPr>
              <a:t>Customer Situation</a:t>
            </a:r>
            <a:endParaRPr lang="en-US" sz="2040">
              <a:solidFill>
                <a:srgbClr val="D83B01"/>
              </a:solidFill>
              <a:latin typeface="Segoe UI"/>
            </a:endParaRPr>
          </a:p>
        </p:txBody>
      </p:sp>
      <p:sp>
        <p:nvSpPr>
          <p:cNvPr id="19" name="Rectangle 18">
            <a:extLst>
              <a:ext uri="{FF2B5EF4-FFF2-40B4-BE49-F238E27FC236}">
                <a16:creationId xmlns:a16="http://schemas.microsoft.com/office/drawing/2014/main" id="{700C0D11-A181-4BD7-AEDC-D3B0203FFD9C}"/>
              </a:ext>
            </a:extLst>
          </p:cNvPr>
          <p:cNvSpPr/>
          <p:nvPr/>
        </p:nvSpPr>
        <p:spPr>
          <a:xfrm>
            <a:off x="8932134" y="1717794"/>
            <a:ext cx="2729262" cy="320182"/>
          </a:xfrm>
          <a:prstGeom prst="rect">
            <a:avLst/>
          </a:prstGeom>
        </p:spPr>
        <p:txBody>
          <a:bodyPr wrap="none" lIns="0" tIns="0" rIns="0" bIns="0" anchor="ctr">
            <a:spAutoFit/>
          </a:bodyPr>
          <a:lstStyle/>
          <a:p>
            <a:pPr algn="ctr" defTabSz="932597"/>
            <a:r>
              <a:rPr lang="en-US" sz="2040" b="1">
                <a:solidFill>
                  <a:srgbClr val="107C10"/>
                </a:solidFill>
                <a:latin typeface="Segoe UI"/>
              </a:rPr>
              <a:t>Customer Destination</a:t>
            </a:r>
            <a:endParaRPr lang="en-US" sz="2040">
              <a:solidFill>
                <a:srgbClr val="107C10"/>
              </a:solidFill>
              <a:latin typeface="Segoe UI"/>
            </a:endParaRPr>
          </a:p>
        </p:txBody>
      </p:sp>
      <p:grpSp>
        <p:nvGrpSpPr>
          <p:cNvPr id="6" name="Group 5">
            <a:extLst>
              <a:ext uri="{FF2B5EF4-FFF2-40B4-BE49-F238E27FC236}">
                <a16:creationId xmlns:a16="http://schemas.microsoft.com/office/drawing/2014/main" id="{B52A9C91-3A40-47A2-9391-D8DA44159A61}"/>
              </a:ext>
            </a:extLst>
          </p:cNvPr>
          <p:cNvGrpSpPr/>
          <p:nvPr/>
        </p:nvGrpSpPr>
        <p:grpSpPr>
          <a:xfrm flipV="1">
            <a:off x="2487824" y="2515866"/>
            <a:ext cx="6269885" cy="1642861"/>
            <a:chOff x="0" y="693736"/>
            <a:chExt cx="12192000" cy="3466936"/>
          </a:xfrm>
        </p:grpSpPr>
        <p:sp>
          <p:nvSpPr>
            <p:cNvPr id="20" name="Freeform 117">
              <a:extLst>
                <a:ext uri="{FF2B5EF4-FFF2-40B4-BE49-F238E27FC236}">
                  <a16:creationId xmlns:a16="http://schemas.microsoft.com/office/drawing/2014/main" id="{FAD42107-3D75-452A-B0A4-41B98D35824C}"/>
                </a:ext>
              </a:extLst>
            </p:cNvPr>
            <p:cNvSpPr/>
            <p:nvPr/>
          </p:nvSpPr>
          <p:spPr bwMode="auto">
            <a:xfrm flipV="1">
              <a:off x="0" y="693736"/>
              <a:ext cx="12192000" cy="3466936"/>
            </a:xfrm>
            <a:custGeom>
              <a:avLst/>
              <a:gdLst>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401954 w 12192000"/>
                <a:gd name="connsiteY44" fmla="*/ 44585 h 3466936"/>
                <a:gd name="connsiteX45" fmla="*/ 5401954 w 12192000"/>
                <a:gd name="connsiteY45" fmla="*/ 47281 h 3466936"/>
                <a:gd name="connsiteX46" fmla="*/ 5333404 w 12192000"/>
                <a:gd name="connsiteY46" fmla="*/ 47281 h 3466936"/>
                <a:gd name="connsiteX47" fmla="*/ 5333404 w 12192000"/>
                <a:gd name="connsiteY47" fmla="*/ 47282 h 3466936"/>
                <a:gd name="connsiteX48" fmla="*/ 5214954 w 12192000"/>
                <a:gd name="connsiteY48" fmla="*/ 60293 h 3466936"/>
                <a:gd name="connsiteX49" fmla="*/ 4640600 w 12192000"/>
                <a:gd name="connsiteY49" fmla="*/ 767071 h 3466936"/>
                <a:gd name="connsiteX50" fmla="*/ 4640437 w 12192000"/>
                <a:gd name="connsiteY50" fmla="*/ 782822 h 3466936"/>
                <a:gd name="connsiteX51" fmla="*/ 4640255 w 12192000"/>
                <a:gd name="connsiteY51" fmla="*/ 782822 h 3466936"/>
                <a:gd name="connsiteX52" fmla="*/ 4640290 w 12192000"/>
                <a:gd name="connsiteY52" fmla="*/ 797075 h 3466936"/>
                <a:gd name="connsiteX53" fmla="*/ 4639711 w 12192000"/>
                <a:gd name="connsiteY53" fmla="*/ 852905 h 3466936"/>
                <a:gd name="connsiteX54" fmla="*/ 4640423 w 12192000"/>
                <a:gd name="connsiteY54" fmla="*/ 852905 h 3466936"/>
                <a:gd name="connsiteX55" fmla="*/ 4640742 w 12192000"/>
                <a:gd name="connsiteY55" fmla="*/ 985290 h 3466936"/>
                <a:gd name="connsiteX56" fmla="*/ 4642187 w 12192000"/>
                <a:gd name="connsiteY56" fmla="*/ 1736862 h 3466936"/>
                <a:gd name="connsiteX57" fmla="*/ 4313020 w 12192000"/>
                <a:gd name="connsiteY57" fmla="*/ 2057800 h 3466936"/>
                <a:gd name="connsiteX58" fmla="*/ 1588750 w 12192000"/>
                <a:gd name="connsiteY58" fmla="*/ 2047422 h 3466936"/>
                <a:gd name="connsiteX59" fmla="*/ 1272750 w 12192000"/>
                <a:gd name="connsiteY59" fmla="*/ 1784088 h 3466936"/>
                <a:gd name="connsiteX60" fmla="*/ 1575584 w 12192000"/>
                <a:gd name="connsiteY60" fmla="*/ 1435171 h 3466936"/>
                <a:gd name="connsiteX61" fmla="*/ 2287682 w 12192000"/>
                <a:gd name="connsiteY61" fmla="*/ 731850 h 3466936"/>
                <a:gd name="connsiteX62" fmla="*/ 1562418 w 12192000"/>
                <a:gd name="connsiteY62" fmla="*/ 0 h 3466936"/>
                <a:gd name="connsiteX63" fmla="*/ 0 w 12192000"/>
                <a:gd name="connsiteY63" fmla="*/ 0 h 3466936"/>
                <a:gd name="connsiteX64" fmla="*/ 0 w 12192000"/>
                <a:gd name="connsiteY64" fmla="*/ 425381 h 3466936"/>
                <a:gd name="connsiteX65" fmla="*/ 258915 w 12192000"/>
                <a:gd name="connsiteY65" fmla="*/ 423016 h 3466936"/>
                <a:gd name="connsiteX66" fmla="*/ 1562418 w 12192000"/>
                <a:gd name="connsiteY66" fmla="*/ 401585 h 3466936"/>
                <a:gd name="connsiteX67" fmla="*/ 1639223 w 12192000"/>
                <a:gd name="connsiteY67" fmla="*/ 1020420 h 3466936"/>
                <a:gd name="connsiteX68" fmla="*/ 851416 w 12192000"/>
                <a:gd name="connsiteY68" fmla="*/ 1790671 h 3466936"/>
                <a:gd name="connsiteX69" fmla="*/ 1637040 w 12192000"/>
                <a:gd name="connsiteY69" fmla="*/ 2453908 h 3466936"/>
                <a:gd name="connsiteX70" fmla="*/ 1832335 w 12192000"/>
                <a:gd name="connsiteY70" fmla="*/ 2449006 h 3466936"/>
                <a:gd name="connsiteX71" fmla="*/ 4337708 w 12192000"/>
                <a:gd name="connsiteY71" fmla="*/ 2452801 h 3466936"/>
                <a:gd name="connsiteX72" fmla="*/ 5061876 w 12192000"/>
                <a:gd name="connsiteY72" fmla="*/ 1761550 h 3466936"/>
                <a:gd name="connsiteX73" fmla="*/ 5061876 w 12192000"/>
                <a:gd name="connsiteY73" fmla="*/ 782822 h 3466936"/>
                <a:gd name="connsiteX74" fmla="*/ 5060288 w 12192000"/>
                <a:gd name="connsiteY74" fmla="*/ 782822 h 3466936"/>
                <a:gd name="connsiteX75" fmla="*/ 5060288 w 12192000"/>
                <a:gd name="connsiteY75" fmla="*/ 758841 h 3466936"/>
                <a:gd name="connsiteX76" fmla="*/ 5292619 w 12192000"/>
                <a:gd name="connsiteY76" fmla="*/ 482788 h 3466936"/>
                <a:gd name="connsiteX77" fmla="*/ 5333405 w 12192000"/>
                <a:gd name="connsiteY77" fmla="*/ 480727 h 3466936"/>
                <a:gd name="connsiteX78" fmla="*/ 5333405 w 12192000"/>
                <a:gd name="connsiteY78" fmla="*/ 479745 h 3466936"/>
                <a:gd name="connsiteX79" fmla="*/ 6802794 w 12192000"/>
                <a:gd name="connsiteY79" fmla="*/ 479745 h 3466936"/>
                <a:gd name="connsiteX80" fmla="*/ 6802794 w 12192000"/>
                <a:gd name="connsiteY80" fmla="*/ 477049 h 3466936"/>
                <a:gd name="connsiteX81" fmla="*/ 6871343 w 12192000"/>
                <a:gd name="connsiteY81" fmla="*/ 477049 h 3466936"/>
                <a:gd name="connsiteX82" fmla="*/ 6871343 w 12192000"/>
                <a:gd name="connsiteY82" fmla="*/ 478031 h 3466936"/>
                <a:gd name="connsiteX83" fmla="*/ 6912130 w 12192000"/>
                <a:gd name="connsiteY83" fmla="*/ 480092 h 3466936"/>
                <a:gd name="connsiteX84" fmla="*/ 7144460 w 12192000"/>
                <a:gd name="connsiteY84" fmla="*/ 756145 h 3466936"/>
                <a:gd name="connsiteX85" fmla="*/ 7144460 w 12192000"/>
                <a:gd name="connsiteY85" fmla="*/ 780126 h 3466936"/>
                <a:gd name="connsiteX86" fmla="*/ 7142873 w 12192000"/>
                <a:gd name="connsiteY86" fmla="*/ 780126 h 3466936"/>
                <a:gd name="connsiteX87" fmla="*/ 7142873 w 12192000"/>
                <a:gd name="connsiteY87" fmla="*/ 1758854 h 3466936"/>
                <a:gd name="connsiteX88" fmla="*/ 7732530 w 12192000"/>
                <a:gd name="connsiteY88" fmla="*/ 2443354 h 3466936"/>
                <a:gd name="connsiteX89" fmla="*/ 7841974 w 12192000"/>
                <a:gd name="connsiteY89" fmla="*/ 2448847 h 3466936"/>
                <a:gd name="connsiteX90" fmla="*/ 7870850 w 12192000"/>
                <a:gd name="connsiteY90" fmla="*/ 2455131 h 3466936"/>
                <a:gd name="connsiteX91" fmla="*/ 8103471 w 12192000"/>
                <a:gd name="connsiteY91" fmla="*/ 2844161 h 3466936"/>
                <a:gd name="connsiteX92" fmla="*/ 8794723 w 12192000"/>
                <a:gd name="connsiteY92"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457825 w 12192000"/>
                <a:gd name="connsiteY44" fmla="*/ 40764 h 3466936"/>
                <a:gd name="connsiteX45" fmla="*/ 5401954 w 12192000"/>
                <a:gd name="connsiteY45" fmla="*/ 44585 h 3466936"/>
                <a:gd name="connsiteX46" fmla="*/ 5401954 w 12192000"/>
                <a:gd name="connsiteY46" fmla="*/ 47281 h 3466936"/>
                <a:gd name="connsiteX47" fmla="*/ 5333404 w 12192000"/>
                <a:gd name="connsiteY47" fmla="*/ 47281 h 3466936"/>
                <a:gd name="connsiteX48" fmla="*/ 5333404 w 12192000"/>
                <a:gd name="connsiteY48" fmla="*/ 47282 h 3466936"/>
                <a:gd name="connsiteX49" fmla="*/ 5214954 w 12192000"/>
                <a:gd name="connsiteY49" fmla="*/ 60293 h 3466936"/>
                <a:gd name="connsiteX50" fmla="*/ 4640600 w 12192000"/>
                <a:gd name="connsiteY50" fmla="*/ 767071 h 3466936"/>
                <a:gd name="connsiteX51" fmla="*/ 4640437 w 12192000"/>
                <a:gd name="connsiteY51" fmla="*/ 782822 h 3466936"/>
                <a:gd name="connsiteX52" fmla="*/ 4640255 w 12192000"/>
                <a:gd name="connsiteY52" fmla="*/ 782822 h 3466936"/>
                <a:gd name="connsiteX53" fmla="*/ 4640290 w 12192000"/>
                <a:gd name="connsiteY53" fmla="*/ 797075 h 3466936"/>
                <a:gd name="connsiteX54" fmla="*/ 4639711 w 12192000"/>
                <a:gd name="connsiteY54" fmla="*/ 852905 h 3466936"/>
                <a:gd name="connsiteX55" fmla="*/ 4640423 w 12192000"/>
                <a:gd name="connsiteY55" fmla="*/ 852905 h 3466936"/>
                <a:gd name="connsiteX56" fmla="*/ 4640742 w 12192000"/>
                <a:gd name="connsiteY56" fmla="*/ 985290 h 3466936"/>
                <a:gd name="connsiteX57" fmla="*/ 4642187 w 12192000"/>
                <a:gd name="connsiteY57" fmla="*/ 1736862 h 3466936"/>
                <a:gd name="connsiteX58" fmla="*/ 4313020 w 12192000"/>
                <a:gd name="connsiteY58" fmla="*/ 2057800 h 3466936"/>
                <a:gd name="connsiteX59" fmla="*/ 1588750 w 12192000"/>
                <a:gd name="connsiteY59" fmla="*/ 2047422 h 3466936"/>
                <a:gd name="connsiteX60" fmla="*/ 1272750 w 12192000"/>
                <a:gd name="connsiteY60" fmla="*/ 1784088 h 3466936"/>
                <a:gd name="connsiteX61" fmla="*/ 1575584 w 12192000"/>
                <a:gd name="connsiteY61" fmla="*/ 1435171 h 3466936"/>
                <a:gd name="connsiteX62" fmla="*/ 2287682 w 12192000"/>
                <a:gd name="connsiteY62" fmla="*/ 731850 h 3466936"/>
                <a:gd name="connsiteX63" fmla="*/ 1562418 w 12192000"/>
                <a:gd name="connsiteY63" fmla="*/ 0 h 3466936"/>
                <a:gd name="connsiteX64" fmla="*/ 0 w 12192000"/>
                <a:gd name="connsiteY64" fmla="*/ 0 h 3466936"/>
                <a:gd name="connsiteX65" fmla="*/ 0 w 12192000"/>
                <a:gd name="connsiteY65" fmla="*/ 425381 h 3466936"/>
                <a:gd name="connsiteX66" fmla="*/ 258915 w 12192000"/>
                <a:gd name="connsiteY66" fmla="*/ 423016 h 3466936"/>
                <a:gd name="connsiteX67" fmla="*/ 1562418 w 12192000"/>
                <a:gd name="connsiteY67" fmla="*/ 401585 h 3466936"/>
                <a:gd name="connsiteX68" fmla="*/ 1639223 w 12192000"/>
                <a:gd name="connsiteY68" fmla="*/ 1020420 h 3466936"/>
                <a:gd name="connsiteX69" fmla="*/ 851416 w 12192000"/>
                <a:gd name="connsiteY69" fmla="*/ 1790671 h 3466936"/>
                <a:gd name="connsiteX70" fmla="*/ 1637040 w 12192000"/>
                <a:gd name="connsiteY70" fmla="*/ 2453908 h 3466936"/>
                <a:gd name="connsiteX71" fmla="*/ 1832335 w 12192000"/>
                <a:gd name="connsiteY71" fmla="*/ 2449006 h 3466936"/>
                <a:gd name="connsiteX72" fmla="*/ 4337708 w 12192000"/>
                <a:gd name="connsiteY72" fmla="*/ 2452801 h 3466936"/>
                <a:gd name="connsiteX73" fmla="*/ 5061876 w 12192000"/>
                <a:gd name="connsiteY73" fmla="*/ 1761550 h 3466936"/>
                <a:gd name="connsiteX74" fmla="*/ 5061876 w 12192000"/>
                <a:gd name="connsiteY74" fmla="*/ 782822 h 3466936"/>
                <a:gd name="connsiteX75" fmla="*/ 5060288 w 12192000"/>
                <a:gd name="connsiteY75" fmla="*/ 782822 h 3466936"/>
                <a:gd name="connsiteX76" fmla="*/ 5060288 w 12192000"/>
                <a:gd name="connsiteY76" fmla="*/ 758841 h 3466936"/>
                <a:gd name="connsiteX77" fmla="*/ 5292619 w 12192000"/>
                <a:gd name="connsiteY77" fmla="*/ 482788 h 3466936"/>
                <a:gd name="connsiteX78" fmla="*/ 5333405 w 12192000"/>
                <a:gd name="connsiteY78" fmla="*/ 480727 h 3466936"/>
                <a:gd name="connsiteX79" fmla="*/ 5333405 w 12192000"/>
                <a:gd name="connsiteY79" fmla="*/ 479745 h 3466936"/>
                <a:gd name="connsiteX80" fmla="*/ 6802794 w 12192000"/>
                <a:gd name="connsiteY80" fmla="*/ 479745 h 3466936"/>
                <a:gd name="connsiteX81" fmla="*/ 6802794 w 12192000"/>
                <a:gd name="connsiteY81" fmla="*/ 477049 h 3466936"/>
                <a:gd name="connsiteX82" fmla="*/ 6871343 w 12192000"/>
                <a:gd name="connsiteY82" fmla="*/ 477049 h 3466936"/>
                <a:gd name="connsiteX83" fmla="*/ 6871343 w 12192000"/>
                <a:gd name="connsiteY83" fmla="*/ 478031 h 3466936"/>
                <a:gd name="connsiteX84" fmla="*/ 6912130 w 12192000"/>
                <a:gd name="connsiteY84" fmla="*/ 480092 h 3466936"/>
                <a:gd name="connsiteX85" fmla="*/ 7144460 w 12192000"/>
                <a:gd name="connsiteY85" fmla="*/ 756145 h 3466936"/>
                <a:gd name="connsiteX86" fmla="*/ 7144460 w 12192000"/>
                <a:gd name="connsiteY86" fmla="*/ 780126 h 3466936"/>
                <a:gd name="connsiteX87" fmla="*/ 7142873 w 12192000"/>
                <a:gd name="connsiteY87" fmla="*/ 780126 h 3466936"/>
                <a:gd name="connsiteX88" fmla="*/ 7142873 w 12192000"/>
                <a:gd name="connsiteY88" fmla="*/ 1758854 h 3466936"/>
                <a:gd name="connsiteX89" fmla="*/ 7732530 w 12192000"/>
                <a:gd name="connsiteY89" fmla="*/ 2443354 h 3466936"/>
                <a:gd name="connsiteX90" fmla="*/ 7841974 w 12192000"/>
                <a:gd name="connsiteY90" fmla="*/ 2448847 h 3466936"/>
                <a:gd name="connsiteX91" fmla="*/ 7870850 w 12192000"/>
                <a:gd name="connsiteY91" fmla="*/ 2455131 h 3466936"/>
                <a:gd name="connsiteX92" fmla="*/ 8103471 w 12192000"/>
                <a:gd name="connsiteY92" fmla="*/ 2844161 h 3466936"/>
                <a:gd name="connsiteX93" fmla="*/ 8794723 w 12192000"/>
                <a:gd name="connsiteY93"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401954 w 12192000"/>
                <a:gd name="connsiteY44" fmla="*/ 44585 h 3466936"/>
                <a:gd name="connsiteX45" fmla="*/ 5401954 w 12192000"/>
                <a:gd name="connsiteY45" fmla="*/ 47281 h 3466936"/>
                <a:gd name="connsiteX46" fmla="*/ 5333404 w 12192000"/>
                <a:gd name="connsiteY46" fmla="*/ 47281 h 3466936"/>
                <a:gd name="connsiteX47" fmla="*/ 5333404 w 12192000"/>
                <a:gd name="connsiteY47" fmla="*/ 47282 h 3466936"/>
                <a:gd name="connsiteX48" fmla="*/ 5214954 w 12192000"/>
                <a:gd name="connsiteY48" fmla="*/ 60293 h 3466936"/>
                <a:gd name="connsiteX49" fmla="*/ 4640600 w 12192000"/>
                <a:gd name="connsiteY49" fmla="*/ 767071 h 3466936"/>
                <a:gd name="connsiteX50" fmla="*/ 4640437 w 12192000"/>
                <a:gd name="connsiteY50" fmla="*/ 782822 h 3466936"/>
                <a:gd name="connsiteX51" fmla="*/ 4640255 w 12192000"/>
                <a:gd name="connsiteY51" fmla="*/ 782822 h 3466936"/>
                <a:gd name="connsiteX52" fmla="*/ 4640290 w 12192000"/>
                <a:gd name="connsiteY52" fmla="*/ 797075 h 3466936"/>
                <a:gd name="connsiteX53" fmla="*/ 4639711 w 12192000"/>
                <a:gd name="connsiteY53" fmla="*/ 852905 h 3466936"/>
                <a:gd name="connsiteX54" fmla="*/ 4640423 w 12192000"/>
                <a:gd name="connsiteY54" fmla="*/ 852905 h 3466936"/>
                <a:gd name="connsiteX55" fmla="*/ 4640742 w 12192000"/>
                <a:gd name="connsiteY55" fmla="*/ 985290 h 3466936"/>
                <a:gd name="connsiteX56" fmla="*/ 4642187 w 12192000"/>
                <a:gd name="connsiteY56" fmla="*/ 1736862 h 3466936"/>
                <a:gd name="connsiteX57" fmla="*/ 4313020 w 12192000"/>
                <a:gd name="connsiteY57" fmla="*/ 2057800 h 3466936"/>
                <a:gd name="connsiteX58" fmla="*/ 1588750 w 12192000"/>
                <a:gd name="connsiteY58" fmla="*/ 2047422 h 3466936"/>
                <a:gd name="connsiteX59" fmla="*/ 1272750 w 12192000"/>
                <a:gd name="connsiteY59" fmla="*/ 1784088 h 3466936"/>
                <a:gd name="connsiteX60" fmla="*/ 1575584 w 12192000"/>
                <a:gd name="connsiteY60" fmla="*/ 1435171 h 3466936"/>
                <a:gd name="connsiteX61" fmla="*/ 2287682 w 12192000"/>
                <a:gd name="connsiteY61" fmla="*/ 731850 h 3466936"/>
                <a:gd name="connsiteX62" fmla="*/ 1562418 w 12192000"/>
                <a:gd name="connsiteY62" fmla="*/ 0 h 3466936"/>
                <a:gd name="connsiteX63" fmla="*/ 0 w 12192000"/>
                <a:gd name="connsiteY63" fmla="*/ 0 h 3466936"/>
                <a:gd name="connsiteX64" fmla="*/ 0 w 12192000"/>
                <a:gd name="connsiteY64" fmla="*/ 425381 h 3466936"/>
                <a:gd name="connsiteX65" fmla="*/ 258915 w 12192000"/>
                <a:gd name="connsiteY65" fmla="*/ 423016 h 3466936"/>
                <a:gd name="connsiteX66" fmla="*/ 1562418 w 12192000"/>
                <a:gd name="connsiteY66" fmla="*/ 401585 h 3466936"/>
                <a:gd name="connsiteX67" fmla="*/ 1639223 w 12192000"/>
                <a:gd name="connsiteY67" fmla="*/ 1020420 h 3466936"/>
                <a:gd name="connsiteX68" fmla="*/ 851416 w 12192000"/>
                <a:gd name="connsiteY68" fmla="*/ 1790671 h 3466936"/>
                <a:gd name="connsiteX69" fmla="*/ 1637040 w 12192000"/>
                <a:gd name="connsiteY69" fmla="*/ 2453908 h 3466936"/>
                <a:gd name="connsiteX70" fmla="*/ 1832335 w 12192000"/>
                <a:gd name="connsiteY70" fmla="*/ 2449006 h 3466936"/>
                <a:gd name="connsiteX71" fmla="*/ 4337708 w 12192000"/>
                <a:gd name="connsiteY71" fmla="*/ 2452801 h 3466936"/>
                <a:gd name="connsiteX72" fmla="*/ 5061876 w 12192000"/>
                <a:gd name="connsiteY72" fmla="*/ 1761550 h 3466936"/>
                <a:gd name="connsiteX73" fmla="*/ 5061876 w 12192000"/>
                <a:gd name="connsiteY73" fmla="*/ 782822 h 3466936"/>
                <a:gd name="connsiteX74" fmla="*/ 5060288 w 12192000"/>
                <a:gd name="connsiteY74" fmla="*/ 782822 h 3466936"/>
                <a:gd name="connsiteX75" fmla="*/ 5060288 w 12192000"/>
                <a:gd name="connsiteY75" fmla="*/ 758841 h 3466936"/>
                <a:gd name="connsiteX76" fmla="*/ 5292619 w 12192000"/>
                <a:gd name="connsiteY76" fmla="*/ 482788 h 3466936"/>
                <a:gd name="connsiteX77" fmla="*/ 5333405 w 12192000"/>
                <a:gd name="connsiteY77" fmla="*/ 480727 h 3466936"/>
                <a:gd name="connsiteX78" fmla="*/ 5333405 w 12192000"/>
                <a:gd name="connsiteY78" fmla="*/ 479745 h 3466936"/>
                <a:gd name="connsiteX79" fmla="*/ 6802794 w 12192000"/>
                <a:gd name="connsiteY79" fmla="*/ 479745 h 3466936"/>
                <a:gd name="connsiteX80" fmla="*/ 6802794 w 12192000"/>
                <a:gd name="connsiteY80" fmla="*/ 477049 h 3466936"/>
                <a:gd name="connsiteX81" fmla="*/ 6871343 w 12192000"/>
                <a:gd name="connsiteY81" fmla="*/ 477049 h 3466936"/>
                <a:gd name="connsiteX82" fmla="*/ 6871343 w 12192000"/>
                <a:gd name="connsiteY82" fmla="*/ 478031 h 3466936"/>
                <a:gd name="connsiteX83" fmla="*/ 6912130 w 12192000"/>
                <a:gd name="connsiteY83" fmla="*/ 480092 h 3466936"/>
                <a:gd name="connsiteX84" fmla="*/ 7144460 w 12192000"/>
                <a:gd name="connsiteY84" fmla="*/ 756145 h 3466936"/>
                <a:gd name="connsiteX85" fmla="*/ 7144460 w 12192000"/>
                <a:gd name="connsiteY85" fmla="*/ 780126 h 3466936"/>
                <a:gd name="connsiteX86" fmla="*/ 7142873 w 12192000"/>
                <a:gd name="connsiteY86" fmla="*/ 780126 h 3466936"/>
                <a:gd name="connsiteX87" fmla="*/ 7142873 w 12192000"/>
                <a:gd name="connsiteY87" fmla="*/ 1758854 h 3466936"/>
                <a:gd name="connsiteX88" fmla="*/ 7732530 w 12192000"/>
                <a:gd name="connsiteY88" fmla="*/ 2443354 h 3466936"/>
                <a:gd name="connsiteX89" fmla="*/ 7841974 w 12192000"/>
                <a:gd name="connsiteY89" fmla="*/ 2448847 h 3466936"/>
                <a:gd name="connsiteX90" fmla="*/ 7870850 w 12192000"/>
                <a:gd name="connsiteY90" fmla="*/ 2455131 h 3466936"/>
                <a:gd name="connsiteX91" fmla="*/ 8103471 w 12192000"/>
                <a:gd name="connsiteY91" fmla="*/ 2844161 h 3466936"/>
                <a:gd name="connsiteX92" fmla="*/ 8794723 w 12192000"/>
                <a:gd name="connsiteY92"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401954 w 12192000"/>
                <a:gd name="connsiteY44" fmla="*/ 44585 h 3466936"/>
                <a:gd name="connsiteX45" fmla="*/ 5333404 w 12192000"/>
                <a:gd name="connsiteY45" fmla="*/ 47281 h 3466936"/>
                <a:gd name="connsiteX46" fmla="*/ 5333404 w 12192000"/>
                <a:gd name="connsiteY46" fmla="*/ 47282 h 3466936"/>
                <a:gd name="connsiteX47" fmla="*/ 5214954 w 12192000"/>
                <a:gd name="connsiteY47" fmla="*/ 60293 h 3466936"/>
                <a:gd name="connsiteX48" fmla="*/ 4640600 w 12192000"/>
                <a:gd name="connsiteY48" fmla="*/ 767071 h 3466936"/>
                <a:gd name="connsiteX49" fmla="*/ 4640437 w 12192000"/>
                <a:gd name="connsiteY49" fmla="*/ 782822 h 3466936"/>
                <a:gd name="connsiteX50" fmla="*/ 4640255 w 12192000"/>
                <a:gd name="connsiteY50" fmla="*/ 782822 h 3466936"/>
                <a:gd name="connsiteX51" fmla="*/ 4640290 w 12192000"/>
                <a:gd name="connsiteY51" fmla="*/ 797075 h 3466936"/>
                <a:gd name="connsiteX52" fmla="*/ 4639711 w 12192000"/>
                <a:gd name="connsiteY52" fmla="*/ 852905 h 3466936"/>
                <a:gd name="connsiteX53" fmla="*/ 4640423 w 12192000"/>
                <a:gd name="connsiteY53" fmla="*/ 852905 h 3466936"/>
                <a:gd name="connsiteX54" fmla="*/ 4640742 w 12192000"/>
                <a:gd name="connsiteY54" fmla="*/ 985290 h 3466936"/>
                <a:gd name="connsiteX55" fmla="*/ 4642187 w 12192000"/>
                <a:gd name="connsiteY55" fmla="*/ 1736862 h 3466936"/>
                <a:gd name="connsiteX56" fmla="*/ 4313020 w 12192000"/>
                <a:gd name="connsiteY56" fmla="*/ 2057800 h 3466936"/>
                <a:gd name="connsiteX57" fmla="*/ 1588750 w 12192000"/>
                <a:gd name="connsiteY57" fmla="*/ 2047422 h 3466936"/>
                <a:gd name="connsiteX58" fmla="*/ 1272750 w 12192000"/>
                <a:gd name="connsiteY58" fmla="*/ 1784088 h 3466936"/>
                <a:gd name="connsiteX59" fmla="*/ 1575584 w 12192000"/>
                <a:gd name="connsiteY59" fmla="*/ 1435171 h 3466936"/>
                <a:gd name="connsiteX60" fmla="*/ 2287682 w 12192000"/>
                <a:gd name="connsiteY60" fmla="*/ 731850 h 3466936"/>
                <a:gd name="connsiteX61" fmla="*/ 1562418 w 12192000"/>
                <a:gd name="connsiteY61" fmla="*/ 0 h 3466936"/>
                <a:gd name="connsiteX62" fmla="*/ 0 w 12192000"/>
                <a:gd name="connsiteY62" fmla="*/ 0 h 3466936"/>
                <a:gd name="connsiteX63" fmla="*/ 0 w 12192000"/>
                <a:gd name="connsiteY63" fmla="*/ 425381 h 3466936"/>
                <a:gd name="connsiteX64" fmla="*/ 258915 w 12192000"/>
                <a:gd name="connsiteY64" fmla="*/ 423016 h 3466936"/>
                <a:gd name="connsiteX65" fmla="*/ 1562418 w 12192000"/>
                <a:gd name="connsiteY65" fmla="*/ 401585 h 3466936"/>
                <a:gd name="connsiteX66" fmla="*/ 1639223 w 12192000"/>
                <a:gd name="connsiteY66" fmla="*/ 1020420 h 3466936"/>
                <a:gd name="connsiteX67" fmla="*/ 851416 w 12192000"/>
                <a:gd name="connsiteY67" fmla="*/ 1790671 h 3466936"/>
                <a:gd name="connsiteX68" fmla="*/ 1637040 w 12192000"/>
                <a:gd name="connsiteY68" fmla="*/ 2453908 h 3466936"/>
                <a:gd name="connsiteX69" fmla="*/ 1832335 w 12192000"/>
                <a:gd name="connsiteY69" fmla="*/ 2449006 h 3466936"/>
                <a:gd name="connsiteX70" fmla="*/ 4337708 w 12192000"/>
                <a:gd name="connsiteY70" fmla="*/ 2452801 h 3466936"/>
                <a:gd name="connsiteX71" fmla="*/ 5061876 w 12192000"/>
                <a:gd name="connsiteY71" fmla="*/ 1761550 h 3466936"/>
                <a:gd name="connsiteX72" fmla="*/ 5061876 w 12192000"/>
                <a:gd name="connsiteY72" fmla="*/ 782822 h 3466936"/>
                <a:gd name="connsiteX73" fmla="*/ 5060288 w 12192000"/>
                <a:gd name="connsiteY73" fmla="*/ 782822 h 3466936"/>
                <a:gd name="connsiteX74" fmla="*/ 5060288 w 12192000"/>
                <a:gd name="connsiteY74" fmla="*/ 758841 h 3466936"/>
                <a:gd name="connsiteX75" fmla="*/ 5292619 w 12192000"/>
                <a:gd name="connsiteY75" fmla="*/ 482788 h 3466936"/>
                <a:gd name="connsiteX76" fmla="*/ 5333405 w 12192000"/>
                <a:gd name="connsiteY76" fmla="*/ 480727 h 3466936"/>
                <a:gd name="connsiteX77" fmla="*/ 5333405 w 12192000"/>
                <a:gd name="connsiteY77" fmla="*/ 479745 h 3466936"/>
                <a:gd name="connsiteX78" fmla="*/ 6802794 w 12192000"/>
                <a:gd name="connsiteY78" fmla="*/ 479745 h 3466936"/>
                <a:gd name="connsiteX79" fmla="*/ 6802794 w 12192000"/>
                <a:gd name="connsiteY79" fmla="*/ 477049 h 3466936"/>
                <a:gd name="connsiteX80" fmla="*/ 6871343 w 12192000"/>
                <a:gd name="connsiteY80" fmla="*/ 477049 h 3466936"/>
                <a:gd name="connsiteX81" fmla="*/ 6871343 w 12192000"/>
                <a:gd name="connsiteY81" fmla="*/ 478031 h 3466936"/>
                <a:gd name="connsiteX82" fmla="*/ 6912130 w 12192000"/>
                <a:gd name="connsiteY82" fmla="*/ 480092 h 3466936"/>
                <a:gd name="connsiteX83" fmla="*/ 7144460 w 12192000"/>
                <a:gd name="connsiteY83" fmla="*/ 756145 h 3466936"/>
                <a:gd name="connsiteX84" fmla="*/ 7144460 w 12192000"/>
                <a:gd name="connsiteY84" fmla="*/ 780126 h 3466936"/>
                <a:gd name="connsiteX85" fmla="*/ 7142873 w 12192000"/>
                <a:gd name="connsiteY85" fmla="*/ 780126 h 3466936"/>
                <a:gd name="connsiteX86" fmla="*/ 7142873 w 12192000"/>
                <a:gd name="connsiteY86" fmla="*/ 1758854 h 3466936"/>
                <a:gd name="connsiteX87" fmla="*/ 7732530 w 12192000"/>
                <a:gd name="connsiteY87" fmla="*/ 2443354 h 3466936"/>
                <a:gd name="connsiteX88" fmla="*/ 7841974 w 12192000"/>
                <a:gd name="connsiteY88" fmla="*/ 2448847 h 3466936"/>
                <a:gd name="connsiteX89" fmla="*/ 7870850 w 12192000"/>
                <a:gd name="connsiteY89" fmla="*/ 2455131 h 3466936"/>
                <a:gd name="connsiteX90" fmla="*/ 8103471 w 12192000"/>
                <a:gd name="connsiteY90" fmla="*/ 2844161 h 3466936"/>
                <a:gd name="connsiteX91" fmla="*/ 8794723 w 12192000"/>
                <a:gd name="connsiteY91"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401954 w 12192000"/>
                <a:gd name="connsiteY44" fmla="*/ 44585 h 3466936"/>
                <a:gd name="connsiteX45" fmla="*/ 5333404 w 12192000"/>
                <a:gd name="connsiteY45" fmla="*/ 47281 h 3466936"/>
                <a:gd name="connsiteX46" fmla="*/ 5214954 w 12192000"/>
                <a:gd name="connsiteY46" fmla="*/ 60293 h 3466936"/>
                <a:gd name="connsiteX47" fmla="*/ 4640600 w 12192000"/>
                <a:gd name="connsiteY47" fmla="*/ 767071 h 3466936"/>
                <a:gd name="connsiteX48" fmla="*/ 4640437 w 12192000"/>
                <a:gd name="connsiteY48" fmla="*/ 782822 h 3466936"/>
                <a:gd name="connsiteX49" fmla="*/ 4640255 w 12192000"/>
                <a:gd name="connsiteY49" fmla="*/ 782822 h 3466936"/>
                <a:gd name="connsiteX50" fmla="*/ 4640290 w 12192000"/>
                <a:gd name="connsiteY50" fmla="*/ 797075 h 3466936"/>
                <a:gd name="connsiteX51" fmla="*/ 4639711 w 12192000"/>
                <a:gd name="connsiteY51" fmla="*/ 852905 h 3466936"/>
                <a:gd name="connsiteX52" fmla="*/ 4640423 w 12192000"/>
                <a:gd name="connsiteY52" fmla="*/ 852905 h 3466936"/>
                <a:gd name="connsiteX53" fmla="*/ 4640742 w 12192000"/>
                <a:gd name="connsiteY53" fmla="*/ 985290 h 3466936"/>
                <a:gd name="connsiteX54" fmla="*/ 4642187 w 12192000"/>
                <a:gd name="connsiteY54" fmla="*/ 1736862 h 3466936"/>
                <a:gd name="connsiteX55" fmla="*/ 4313020 w 12192000"/>
                <a:gd name="connsiteY55" fmla="*/ 2057800 h 3466936"/>
                <a:gd name="connsiteX56" fmla="*/ 1588750 w 12192000"/>
                <a:gd name="connsiteY56" fmla="*/ 2047422 h 3466936"/>
                <a:gd name="connsiteX57" fmla="*/ 1272750 w 12192000"/>
                <a:gd name="connsiteY57" fmla="*/ 1784088 h 3466936"/>
                <a:gd name="connsiteX58" fmla="*/ 1575584 w 12192000"/>
                <a:gd name="connsiteY58" fmla="*/ 1435171 h 3466936"/>
                <a:gd name="connsiteX59" fmla="*/ 2287682 w 12192000"/>
                <a:gd name="connsiteY59" fmla="*/ 731850 h 3466936"/>
                <a:gd name="connsiteX60" fmla="*/ 1562418 w 12192000"/>
                <a:gd name="connsiteY60" fmla="*/ 0 h 3466936"/>
                <a:gd name="connsiteX61" fmla="*/ 0 w 12192000"/>
                <a:gd name="connsiteY61" fmla="*/ 0 h 3466936"/>
                <a:gd name="connsiteX62" fmla="*/ 0 w 12192000"/>
                <a:gd name="connsiteY62" fmla="*/ 425381 h 3466936"/>
                <a:gd name="connsiteX63" fmla="*/ 258915 w 12192000"/>
                <a:gd name="connsiteY63" fmla="*/ 423016 h 3466936"/>
                <a:gd name="connsiteX64" fmla="*/ 1562418 w 12192000"/>
                <a:gd name="connsiteY64" fmla="*/ 401585 h 3466936"/>
                <a:gd name="connsiteX65" fmla="*/ 1639223 w 12192000"/>
                <a:gd name="connsiteY65" fmla="*/ 1020420 h 3466936"/>
                <a:gd name="connsiteX66" fmla="*/ 851416 w 12192000"/>
                <a:gd name="connsiteY66" fmla="*/ 1790671 h 3466936"/>
                <a:gd name="connsiteX67" fmla="*/ 1637040 w 12192000"/>
                <a:gd name="connsiteY67" fmla="*/ 2453908 h 3466936"/>
                <a:gd name="connsiteX68" fmla="*/ 1832335 w 12192000"/>
                <a:gd name="connsiteY68" fmla="*/ 2449006 h 3466936"/>
                <a:gd name="connsiteX69" fmla="*/ 4337708 w 12192000"/>
                <a:gd name="connsiteY69" fmla="*/ 2452801 h 3466936"/>
                <a:gd name="connsiteX70" fmla="*/ 5061876 w 12192000"/>
                <a:gd name="connsiteY70" fmla="*/ 1761550 h 3466936"/>
                <a:gd name="connsiteX71" fmla="*/ 5061876 w 12192000"/>
                <a:gd name="connsiteY71" fmla="*/ 782822 h 3466936"/>
                <a:gd name="connsiteX72" fmla="*/ 5060288 w 12192000"/>
                <a:gd name="connsiteY72" fmla="*/ 782822 h 3466936"/>
                <a:gd name="connsiteX73" fmla="*/ 5060288 w 12192000"/>
                <a:gd name="connsiteY73" fmla="*/ 758841 h 3466936"/>
                <a:gd name="connsiteX74" fmla="*/ 5292619 w 12192000"/>
                <a:gd name="connsiteY74" fmla="*/ 482788 h 3466936"/>
                <a:gd name="connsiteX75" fmla="*/ 5333405 w 12192000"/>
                <a:gd name="connsiteY75" fmla="*/ 480727 h 3466936"/>
                <a:gd name="connsiteX76" fmla="*/ 5333405 w 12192000"/>
                <a:gd name="connsiteY76" fmla="*/ 479745 h 3466936"/>
                <a:gd name="connsiteX77" fmla="*/ 6802794 w 12192000"/>
                <a:gd name="connsiteY77" fmla="*/ 479745 h 3466936"/>
                <a:gd name="connsiteX78" fmla="*/ 6802794 w 12192000"/>
                <a:gd name="connsiteY78" fmla="*/ 477049 h 3466936"/>
                <a:gd name="connsiteX79" fmla="*/ 6871343 w 12192000"/>
                <a:gd name="connsiteY79" fmla="*/ 477049 h 3466936"/>
                <a:gd name="connsiteX80" fmla="*/ 6871343 w 12192000"/>
                <a:gd name="connsiteY80" fmla="*/ 478031 h 3466936"/>
                <a:gd name="connsiteX81" fmla="*/ 6912130 w 12192000"/>
                <a:gd name="connsiteY81" fmla="*/ 480092 h 3466936"/>
                <a:gd name="connsiteX82" fmla="*/ 7144460 w 12192000"/>
                <a:gd name="connsiteY82" fmla="*/ 756145 h 3466936"/>
                <a:gd name="connsiteX83" fmla="*/ 7144460 w 12192000"/>
                <a:gd name="connsiteY83" fmla="*/ 780126 h 3466936"/>
                <a:gd name="connsiteX84" fmla="*/ 7142873 w 12192000"/>
                <a:gd name="connsiteY84" fmla="*/ 780126 h 3466936"/>
                <a:gd name="connsiteX85" fmla="*/ 7142873 w 12192000"/>
                <a:gd name="connsiteY85" fmla="*/ 1758854 h 3466936"/>
                <a:gd name="connsiteX86" fmla="*/ 7732530 w 12192000"/>
                <a:gd name="connsiteY86" fmla="*/ 2443354 h 3466936"/>
                <a:gd name="connsiteX87" fmla="*/ 7841974 w 12192000"/>
                <a:gd name="connsiteY87" fmla="*/ 2448847 h 3466936"/>
                <a:gd name="connsiteX88" fmla="*/ 7870850 w 12192000"/>
                <a:gd name="connsiteY88" fmla="*/ 2455131 h 3466936"/>
                <a:gd name="connsiteX89" fmla="*/ 8103471 w 12192000"/>
                <a:gd name="connsiteY89" fmla="*/ 2844161 h 3466936"/>
                <a:gd name="connsiteX90" fmla="*/ 8794723 w 12192000"/>
                <a:gd name="connsiteY90"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333404 w 12192000"/>
                <a:gd name="connsiteY44" fmla="*/ 47281 h 3466936"/>
                <a:gd name="connsiteX45" fmla="*/ 5214954 w 12192000"/>
                <a:gd name="connsiteY45" fmla="*/ 60293 h 3466936"/>
                <a:gd name="connsiteX46" fmla="*/ 4640600 w 12192000"/>
                <a:gd name="connsiteY46" fmla="*/ 767071 h 3466936"/>
                <a:gd name="connsiteX47" fmla="*/ 4640437 w 12192000"/>
                <a:gd name="connsiteY47" fmla="*/ 782822 h 3466936"/>
                <a:gd name="connsiteX48" fmla="*/ 4640255 w 12192000"/>
                <a:gd name="connsiteY48" fmla="*/ 782822 h 3466936"/>
                <a:gd name="connsiteX49" fmla="*/ 4640290 w 12192000"/>
                <a:gd name="connsiteY49" fmla="*/ 797075 h 3466936"/>
                <a:gd name="connsiteX50" fmla="*/ 4639711 w 12192000"/>
                <a:gd name="connsiteY50" fmla="*/ 852905 h 3466936"/>
                <a:gd name="connsiteX51" fmla="*/ 4640423 w 12192000"/>
                <a:gd name="connsiteY51" fmla="*/ 852905 h 3466936"/>
                <a:gd name="connsiteX52" fmla="*/ 4640742 w 12192000"/>
                <a:gd name="connsiteY52" fmla="*/ 985290 h 3466936"/>
                <a:gd name="connsiteX53" fmla="*/ 4642187 w 12192000"/>
                <a:gd name="connsiteY53" fmla="*/ 1736862 h 3466936"/>
                <a:gd name="connsiteX54" fmla="*/ 4313020 w 12192000"/>
                <a:gd name="connsiteY54" fmla="*/ 2057800 h 3466936"/>
                <a:gd name="connsiteX55" fmla="*/ 1588750 w 12192000"/>
                <a:gd name="connsiteY55" fmla="*/ 2047422 h 3466936"/>
                <a:gd name="connsiteX56" fmla="*/ 1272750 w 12192000"/>
                <a:gd name="connsiteY56" fmla="*/ 1784088 h 3466936"/>
                <a:gd name="connsiteX57" fmla="*/ 1575584 w 12192000"/>
                <a:gd name="connsiteY57" fmla="*/ 1435171 h 3466936"/>
                <a:gd name="connsiteX58" fmla="*/ 2287682 w 12192000"/>
                <a:gd name="connsiteY58" fmla="*/ 731850 h 3466936"/>
                <a:gd name="connsiteX59" fmla="*/ 1562418 w 12192000"/>
                <a:gd name="connsiteY59" fmla="*/ 0 h 3466936"/>
                <a:gd name="connsiteX60" fmla="*/ 0 w 12192000"/>
                <a:gd name="connsiteY60" fmla="*/ 0 h 3466936"/>
                <a:gd name="connsiteX61" fmla="*/ 0 w 12192000"/>
                <a:gd name="connsiteY61" fmla="*/ 425381 h 3466936"/>
                <a:gd name="connsiteX62" fmla="*/ 258915 w 12192000"/>
                <a:gd name="connsiteY62" fmla="*/ 423016 h 3466936"/>
                <a:gd name="connsiteX63" fmla="*/ 1562418 w 12192000"/>
                <a:gd name="connsiteY63" fmla="*/ 401585 h 3466936"/>
                <a:gd name="connsiteX64" fmla="*/ 1639223 w 12192000"/>
                <a:gd name="connsiteY64" fmla="*/ 1020420 h 3466936"/>
                <a:gd name="connsiteX65" fmla="*/ 851416 w 12192000"/>
                <a:gd name="connsiteY65" fmla="*/ 1790671 h 3466936"/>
                <a:gd name="connsiteX66" fmla="*/ 1637040 w 12192000"/>
                <a:gd name="connsiteY66" fmla="*/ 2453908 h 3466936"/>
                <a:gd name="connsiteX67" fmla="*/ 1832335 w 12192000"/>
                <a:gd name="connsiteY67" fmla="*/ 2449006 h 3466936"/>
                <a:gd name="connsiteX68" fmla="*/ 4337708 w 12192000"/>
                <a:gd name="connsiteY68" fmla="*/ 2452801 h 3466936"/>
                <a:gd name="connsiteX69" fmla="*/ 5061876 w 12192000"/>
                <a:gd name="connsiteY69" fmla="*/ 1761550 h 3466936"/>
                <a:gd name="connsiteX70" fmla="*/ 5061876 w 12192000"/>
                <a:gd name="connsiteY70" fmla="*/ 782822 h 3466936"/>
                <a:gd name="connsiteX71" fmla="*/ 5060288 w 12192000"/>
                <a:gd name="connsiteY71" fmla="*/ 782822 h 3466936"/>
                <a:gd name="connsiteX72" fmla="*/ 5060288 w 12192000"/>
                <a:gd name="connsiteY72" fmla="*/ 758841 h 3466936"/>
                <a:gd name="connsiteX73" fmla="*/ 5292619 w 12192000"/>
                <a:gd name="connsiteY73" fmla="*/ 482788 h 3466936"/>
                <a:gd name="connsiteX74" fmla="*/ 5333405 w 12192000"/>
                <a:gd name="connsiteY74" fmla="*/ 480727 h 3466936"/>
                <a:gd name="connsiteX75" fmla="*/ 5333405 w 12192000"/>
                <a:gd name="connsiteY75" fmla="*/ 479745 h 3466936"/>
                <a:gd name="connsiteX76" fmla="*/ 6802794 w 12192000"/>
                <a:gd name="connsiteY76" fmla="*/ 479745 h 3466936"/>
                <a:gd name="connsiteX77" fmla="*/ 6802794 w 12192000"/>
                <a:gd name="connsiteY77" fmla="*/ 477049 h 3466936"/>
                <a:gd name="connsiteX78" fmla="*/ 6871343 w 12192000"/>
                <a:gd name="connsiteY78" fmla="*/ 477049 h 3466936"/>
                <a:gd name="connsiteX79" fmla="*/ 6871343 w 12192000"/>
                <a:gd name="connsiteY79" fmla="*/ 478031 h 3466936"/>
                <a:gd name="connsiteX80" fmla="*/ 6912130 w 12192000"/>
                <a:gd name="connsiteY80" fmla="*/ 480092 h 3466936"/>
                <a:gd name="connsiteX81" fmla="*/ 7144460 w 12192000"/>
                <a:gd name="connsiteY81" fmla="*/ 756145 h 3466936"/>
                <a:gd name="connsiteX82" fmla="*/ 7144460 w 12192000"/>
                <a:gd name="connsiteY82" fmla="*/ 780126 h 3466936"/>
                <a:gd name="connsiteX83" fmla="*/ 7142873 w 12192000"/>
                <a:gd name="connsiteY83" fmla="*/ 780126 h 3466936"/>
                <a:gd name="connsiteX84" fmla="*/ 7142873 w 12192000"/>
                <a:gd name="connsiteY84" fmla="*/ 1758854 h 3466936"/>
                <a:gd name="connsiteX85" fmla="*/ 7732530 w 12192000"/>
                <a:gd name="connsiteY85" fmla="*/ 2443354 h 3466936"/>
                <a:gd name="connsiteX86" fmla="*/ 7841974 w 12192000"/>
                <a:gd name="connsiteY86" fmla="*/ 2448847 h 3466936"/>
                <a:gd name="connsiteX87" fmla="*/ 7870850 w 12192000"/>
                <a:gd name="connsiteY87" fmla="*/ 2455131 h 3466936"/>
                <a:gd name="connsiteX88" fmla="*/ 8103471 w 12192000"/>
                <a:gd name="connsiteY88" fmla="*/ 2844161 h 3466936"/>
                <a:gd name="connsiteX89" fmla="*/ 8794723 w 12192000"/>
                <a:gd name="connsiteY89"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9693 w 12192000"/>
                <a:gd name="connsiteY7" fmla="*/ 903550 h 3466936"/>
                <a:gd name="connsiteX8" fmla="*/ 11568178 w 12192000"/>
                <a:gd name="connsiteY8" fmla="*/ 1541943 h 3466936"/>
                <a:gd name="connsiteX9" fmla="*/ 11567466 w 12192000"/>
                <a:gd name="connsiteY9" fmla="*/ 1541943 h 3466936"/>
                <a:gd name="connsiteX10" fmla="*/ 11568044 w 12192000"/>
                <a:gd name="connsiteY10" fmla="*/ 1597773 h 3466936"/>
                <a:gd name="connsiteX11" fmla="*/ 11568010 w 12192000"/>
                <a:gd name="connsiteY11" fmla="*/ 1612026 h 3466936"/>
                <a:gd name="connsiteX12" fmla="*/ 11568192 w 12192000"/>
                <a:gd name="connsiteY12" fmla="*/ 1612026 h 3466936"/>
                <a:gd name="connsiteX13" fmla="*/ 11568355 w 12192000"/>
                <a:gd name="connsiteY13" fmla="*/ 1627777 h 3466936"/>
                <a:gd name="connsiteX14" fmla="*/ 12142709 w 12192000"/>
                <a:gd name="connsiteY14" fmla="*/ 2334555 h 3466936"/>
                <a:gd name="connsiteX15" fmla="*/ 12192000 w 12192000"/>
                <a:gd name="connsiteY15" fmla="*/ 2339969 h 3466936"/>
                <a:gd name="connsiteX16" fmla="*/ 12192000 w 12192000"/>
                <a:gd name="connsiteY16" fmla="*/ 1903664 h 3466936"/>
                <a:gd name="connsiteX17" fmla="*/ 12131908 w 12192000"/>
                <a:gd name="connsiteY17" fmla="*/ 1885884 h 3466936"/>
                <a:gd name="connsiteX18" fmla="*/ 11988043 w 12192000"/>
                <a:gd name="connsiteY18" fmla="*/ 1636007 h 3466936"/>
                <a:gd name="connsiteX19" fmla="*/ 11988043 w 12192000"/>
                <a:gd name="connsiteY19" fmla="*/ 1612026 h 3466936"/>
                <a:gd name="connsiteX20" fmla="*/ 11989630 w 12192000"/>
                <a:gd name="connsiteY20" fmla="*/ 1612026 h 3466936"/>
                <a:gd name="connsiteX21" fmla="*/ 11989630 w 12192000"/>
                <a:gd name="connsiteY21" fmla="*/ 903550 h 3466936"/>
                <a:gd name="connsiteX22" fmla="*/ 11987646 w 12192000"/>
                <a:gd name="connsiteY22" fmla="*/ 903550 h 3466936"/>
                <a:gd name="connsiteX23" fmla="*/ 11987646 w 12192000"/>
                <a:gd name="connsiteY23" fmla="*/ 786865 h 3466936"/>
                <a:gd name="connsiteX24" fmla="*/ 11312853 w 12192000"/>
                <a:gd name="connsiteY24" fmla="*/ 153218 h 3466936"/>
                <a:gd name="connsiteX25" fmla="*/ 10981885 w 12192000"/>
                <a:gd name="connsiteY25" fmla="*/ 151289 h 3466936"/>
                <a:gd name="connsiteX26" fmla="*/ 9806912 w 12192000"/>
                <a:gd name="connsiteY26" fmla="*/ 153218 h 3466936"/>
                <a:gd name="connsiteX27" fmla="*/ 9082744 w 12192000"/>
                <a:gd name="connsiteY27" fmla="*/ 844469 h 3466936"/>
                <a:gd name="connsiteX28" fmla="*/ 9082744 w 12192000"/>
                <a:gd name="connsiteY28" fmla="*/ 2753640 h 3466936"/>
                <a:gd name="connsiteX29" fmla="*/ 8498472 w 12192000"/>
                <a:gd name="connsiteY29" fmla="*/ 2753640 h 3466936"/>
                <a:gd name="connsiteX30" fmla="*/ 8089054 w 12192000"/>
                <a:gd name="connsiteY30" fmla="*/ 2113804 h 3466936"/>
                <a:gd name="connsiteX31" fmla="*/ 7999621 w 12192000"/>
                <a:gd name="connsiteY31" fmla="*/ 2079413 h 3466936"/>
                <a:gd name="connsiteX32" fmla="*/ 7891729 w 12192000"/>
                <a:gd name="connsiteY32" fmla="*/ 2055104 h 3466936"/>
                <a:gd name="connsiteX33" fmla="*/ 7562561 w 12192000"/>
                <a:gd name="connsiteY33" fmla="*/ 1734166 h 3466936"/>
                <a:gd name="connsiteX34" fmla="*/ 7564007 w 12192000"/>
                <a:gd name="connsiteY34" fmla="*/ 982594 h 3466936"/>
                <a:gd name="connsiteX35" fmla="*/ 7564325 w 12192000"/>
                <a:gd name="connsiteY35" fmla="*/ 850209 h 3466936"/>
                <a:gd name="connsiteX36" fmla="*/ 7565037 w 12192000"/>
                <a:gd name="connsiteY36" fmla="*/ 850209 h 3466936"/>
                <a:gd name="connsiteX37" fmla="*/ 7564459 w 12192000"/>
                <a:gd name="connsiteY37" fmla="*/ 794379 h 3466936"/>
                <a:gd name="connsiteX38" fmla="*/ 7564493 w 12192000"/>
                <a:gd name="connsiteY38" fmla="*/ 780126 h 3466936"/>
                <a:gd name="connsiteX39" fmla="*/ 7564311 w 12192000"/>
                <a:gd name="connsiteY39" fmla="*/ 780126 h 3466936"/>
                <a:gd name="connsiteX40" fmla="*/ 7564148 w 12192000"/>
                <a:gd name="connsiteY40" fmla="*/ 764375 h 3466936"/>
                <a:gd name="connsiteX41" fmla="*/ 6989794 w 12192000"/>
                <a:gd name="connsiteY41" fmla="*/ 57597 h 3466936"/>
                <a:gd name="connsiteX42" fmla="*/ 6871344 w 12192000"/>
                <a:gd name="connsiteY42" fmla="*/ 44586 h 3466936"/>
                <a:gd name="connsiteX43" fmla="*/ 6871344 w 12192000"/>
                <a:gd name="connsiteY43" fmla="*/ 44585 h 3466936"/>
                <a:gd name="connsiteX44" fmla="*/ 5333404 w 12192000"/>
                <a:gd name="connsiteY44" fmla="*/ 47281 h 3466936"/>
                <a:gd name="connsiteX45" fmla="*/ 5214954 w 12192000"/>
                <a:gd name="connsiteY45" fmla="*/ 60293 h 3466936"/>
                <a:gd name="connsiteX46" fmla="*/ 4640600 w 12192000"/>
                <a:gd name="connsiteY46" fmla="*/ 767071 h 3466936"/>
                <a:gd name="connsiteX47" fmla="*/ 4640437 w 12192000"/>
                <a:gd name="connsiteY47" fmla="*/ 782822 h 3466936"/>
                <a:gd name="connsiteX48" fmla="*/ 4640255 w 12192000"/>
                <a:gd name="connsiteY48" fmla="*/ 782822 h 3466936"/>
                <a:gd name="connsiteX49" fmla="*/ 4640290 w 12192000"/>
                <a:gd name="connsiteY49" fmla="*/ 797075 h 3466936"/>
                <a:gd name="connsiteX50" fmla="*/ 4639711 w 12192000"/>
                <a:gd name="connsiteY50" fmla="*/ 852905 h 3466936"/>
                <a:gd name="connsiteX51" fmla="*/ 4640423 w 12192000"/>
                <a:gd name="connsiteY51" fmla="*/ 852905 h 3466936"/>
                <a:gd name="connsiteX52" fmla="*/ 4640742 w 12192000"/>
                <a:gd name="connsiteY52" fmla="*/ 985290 h 3466936"/>
                <a:gd name="connsiteX53" fmla="*/ 4642187 w 12192000"/>
                <a:gd name="connsiteY53" fmla="*/ 1736862 h 3466936"/>
                <a:gd name="connsiteX54" fmla="*/ 4313020 w 12192000"/>
                <a:gd name="connsiteY54" fmla="*/ 2057800 h 3466936"/>
                <a:gd name="connsiteX55" fmla="*/ 1588750 w 12192000"/>
                <a:gd name="connsiteY55" fmla="*/ 2047422 h 3466936"/>
                <a:gd name="connsiteX56" fmla="*/ 1272750 w 12192000"/>
                <a:gd name="connsiteY56" fmla="*/ 1784088 h 3466936"/>
                <a:gd name="connsiteX57" fmla="*/ 1575584 w 12192000"/>
                <a:gd name="connsiteY57" fmla="*/ 1435171 h 3466936"/>
                <a:gd name="connsiteX58" fmla="*/ 2287682 w 12192000"/>
                <a:gd name="connsiteY58" fmla="*/ 731850 h 3466936"/>
                <a:gd name="connsiteX59" fmla="*/ 1562418 w 12192000"/>
                <a:gd name="connsiteY59" fmla="*/ 0 h 3466936"/>
                <a:gd name="connsiteX60" fmla="*/ 0 w 12192000"/>
                <a:gd name="connsiteY60" fmla="*/ 0 h 3466936"/>
                <a:gd name="connsiteX61" fmla="*/ 0 w 12192000"/>
                <a:gd name="connsiteY61" fmla="*/ 425381 h 3466936"/>
                <a:gd name="connsiteX62" fmla="*/ 258915 w 12192000"/>
                <a:gd name="connsiteY62" fmla="*/ 423016 h 3466936"/>
                <a:gd name="connsiteX63" fmla="*/ 1562418 w 12192000"/>
                <a:gd name="connsiteY63" fmla="*/ 401585 h 3466936"/>
                <a:gd name="connsiteX64" fmla="*/ 1639223 w 12192000"/>
                <a:gd name="connsiteY64" fmla="*/ 1020420 h 3466936"/>
                <a:gd name="connsiteX65" fmla="*/ 851416 w 12192000"/>
                <a:gd name="connsiteY65" fmla="*/ 1790671 h 3466936"/>
                <a:gd name="connsiteX66" fmla="*/ 1637040 w 12192000"/>
                <a:gd name="connsiteY66" fmla="*/ 2453908 h 3466936"/>
                <a:gd name="connsiteX67" fmla="*/ 1832335 w 12192000"/>
                <a:gd name="connsiteY67" fmla="*/ 2449006 h 3466936"/>
                <a:gd name="connsiteX68" fmla="*/ 4337708 w 12192000"/>
                <a:gd name="connsiteY68" fmla="*/ 2452801 h 3466936"/>
                <a:gd name="connsiteX69" fmla="*/ 5061876 w 12192000"/>
                <a:gd name="connsiteY69" fmla="*/ 1761550 h 3466936"/>
                <a:gd name="connsiteX70" fmla="*/ 5061876 w 12192000"/>
                <a:gd name="connsiteY70" fmla="*/ 782822 h 3466936"/>
                <a:gd name="connsiteX71" fmla="*/ 5060288 w 12192000"/>
                <a:gd name="connsiteY71" fmla="*/ 782822 h 3466936"/>
                <a:gd name="connsiteX72" fmla="*/ 5060288 w 12192000"/>
                <a:gd name="connsiteY72" fmla="*/ 758841 h 3466936"/>
                <a:gd name="connsiteX73" fmla="*/ 5292619 w 12192000"/>
                <a:gd name="connsiteY73" fmla="*/ 482788 h 3466936"/>
                <a:gd name="connsiteX74" fmla="*/ 5333405 w 12192000"/>
                <a:gd name="connsiteY74" fmla="*/ 480727 h 3466936"/>
                <a:gd name="connsiteX75" fmla="*/ 5333405 w 12192000"/>
                <a:gd name="connsiteY75" fmla="*/ 479745 h 3466936"/>
                <a:gd name="connsiteX76" fmla="*/ 6802794 w 12192000"/>
                <a:gd name="connsiteY76" fmla="*/ 479745 h 3466936"/>
                <a:gd name="connsiteX77" fmla="*/ 6871343 w 12192000"/>
                <a:gd name="connsiteY77" fmla="*/ 477049 h 3466936"/>
                <a:gd name="connsiteX78" fmla="*/ 6871343 w 12192000"/>
                <a:gd name="connsiteY78" fmla="*/ 478031 h 3466936"/>
                <a:gd name="connsiteX79" fmla="*/ 6912130 w 12192000"/>
                <a:gd name="connsiteY79" fmla="*/ 480092 h 3466936"/>
                <a:gd name="connsiteX80" fmla="*/ 7144460 w 12192000"/>
                <a:gd name="connsiteY80" fmla="*/ 756145 h 3466936"/>
                <a:gd name="connsiteX81" fmla="*/ 7144460 w 12192000"/>
                <a:gd name="connsiteY81" fmla="*/ 780126 h 3466936"/>
                <a:gd name="connsiteX82" fmla="*/ 7142873 w 12192000"/>
                <a:gd name="connsiteY82" fmla="*/ 780126 h 3466936"/>
                <a:gd name="connsiteX83" fmla="*/ 7142873 w 12192000"/>
                <a:gd name="connsiteY83" fmla="*/ 1758854 h 3466936"/>
                <a:gd name="connsiteX84" fmla="*/ 7732530 w 12192000"/>
                <a:gd name="connsiteY84" fmla="*/ 2443354 h 3466936"/>
                <a:gd name="connsiteX85" fmla="*/ 7841974 w 12192000"/>
                <a:gd name="connsiteY85" fmla="*/ 2448847 h 3466936"/>
                <a:gd name="connsiteX86" fmla="*/ 7870850 w 12192000"/>
                <a:gd name="connsiteY86" fmla="*/ 2455131 h 3466936"/>
                <a:gd name="connsiteX87" fmla="*/ 8103471 w 12192000"/>
                <a:gd name="connsiteY87" fmla="*/ 2844161 h 3466936"/>
                <a:gd name="connsiteX88" fmla="*/ 8794723 w 12192000"/>
                <a:gd name="connsiteY88"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8178 w 12192000"/>
                <a:gd name="connsiteY7" fmla="*/ 1541943 h 3466936"/>
                <a:gd name="connsiteX8" fmla="*/ 11567466 w 12192000"/>
                <a:gd name="connsiteY8" fmla="*/ 1541943 h 3466936"/>
                <a:gd name="connsiteX9" fmla="*/ 11568044 w 12192000"/>
                <a:gd name="connsiteY9" fmla="*/ 1597773 h 3466936"/>
                <a:gd name="connsiteX10" fmla="*/ 11568010 w 12192000"/>
                <a:gd name="connsiteY10" fmla="*/ 1612026 h 3466936"/>
                <a:gd name="connsiteX11" fmla="*/ 11568192 w 12192000"/>
                <a:gd name="connsiteY11" fmla="*/ 1612026 h 3466936"/>
                <a:gd name="connsiteX12" fmla="*/ 11568355 w 12192000"/>
                <a:gd name="connsiteY12" fmla="*/ 1627777 h 3466936"/>
                <a:gd name="connsiteX13" fmla="*/ 12142709 w 12192000"/>
                <a:gd name="connsiteY13" fmla="*/ 2334555 h 3466936"/>
                <a:gd name="connsiteX14" fmla="*/ 12192000 w 12192000"/>
                <a:gd name="connsiteY14" fmla="*/ 2339969 h 3466936"/>
                <a:gd name="connsiteX15" fmla="*/ 12192000 w 12192000"/>
                <a:gd name="connsiteY15" fmla="*/ 1903664 h 3466936"/>
                <a:gd name="connsiteX16" fmla="*/ 12131908 w 12192000"/>
                <a:gd name="connsiteY16" fmla="*/ 1885884 h 3466936"/>
                <a:gd name="connsiteX17" fmla="*/ 11988043 w 12192000"/>
                <a:gd name="connsiteY17" fmla="*/ 1636007 h 3466936"/>
                <a:gd name="connsiteX18" fmla="*/ 11988043 w 12192000"/>
                <a:gd name="connsiteY18" fmla="*/ 1612026 h 3466936"/>
                <a:gd name="connsiteX19" fmla="*/ 11989630 w 12192000"/>
                <a:gd name="connsiteY19" fmla="*/ 1612026 h 3466936"/>
                <a:gd name="connsiteX20" fmla="*/ 11989630 w 12192000"/>
                <a:gd name="connsiteY20" fmla="*/ 903550 h 3466936"/>
                <a:gd name="connsiteX21" fmla="*/ 11987646 w 12192000"/>
                <a:gd name="connsiteY21" fmla="*/ 903550 h 3466936"/>
                <a:gd name="connsiteX22" fmla="*/ 11987646 w 12192000"/>
                <a:gd name="connsiteY22" fmla="*/ 786865 h 3466936"/>
                <a:gd name="connsiteX23" fmla="*/ 11312853 w 12192000"/>
                <a:gd name="connsiteY23" fmla="*/ 153218 h 3466936"/>
                <a:gd name="connsiteX24" fmla="*/ 10981885 w 12192000"/>
                <a:gd name="connsiteY24" fmla="*/ 151289 h 3466936"/>
                <a:gd name="connsiteX25" fmla="*/ 9806912 w 12192000"/>
                <a:gd name="connsiteY25" fmla="*/ 153218 h 3466936"/>
                <a:gd name="connsiteX26" fmla="*/ 9082744 w 12192000"/>
                <a:gd name="connsiteY26" fmla="*/ 844469 h 3466936"/>
                <a:gd name="connsiteX27" fmla="*/ 9082744 w 12192000"/>
                <a:gd name="connsiteY27" fmla="*/ 2753640 h 3466936"/>
                <a:gd name="connsiteX28" fmla="*/ 8498472 w 12192000"/>
                <a:gd name="connsiteY28" fmla="*/ 2753640 h 3466936"/>
                <a:gd name="connsiteX29" fmla="*/ 8089054 w 12192000"/>
                <a:gd name="connsiteY29" fmla="*/ 2113804 h 3466936"/>
                <a:gd name="connsiteX30" fmla="*/ 7999621 w 12192000"/>
                <a:gd name="connsiteY30" fmla="*/ 2079413 h 3466936"/>
                <a:gd name="connsiteX31" fmla="*/ 7891729 w 12192000"/>
                <a:gd name="connsiteY31" fmla="*/ 2055104 h 3466936"/>
                <a:gd name="connsiteX32" fmla="*/ 7562561 w 12192000"/>
                <a:gd name="connsiteY32" fmla="*/ 1734166 h 3466936"/>
                <a:gd name="connsiteX33" fmla="*/ 7564007 w 12192000"/>
                <a:gd name="connsiteY33" fmla="*/ 982594 h 3466936"/>
                <a:gd name="connsiteX34" fmla="*/ 7564325 w 12192000"/>
                <a:gd name="connsiteY34" fmla="*/ 850209 h 3466936"/>
                <a:gd name="connsiteX35" fmla="*/ 7565037 w 12192000"/>
                <a:gd name="connsiteY35" fmla="*/ 850209 h 3466936"/>
                <a:gd name="connsiteX36" fmla="*/ 7564459 w 12192000"/>
                <a:gd name="connsiteY36" fmla="*/ 794379 h 3466936"/>
                <a:gd name="connsiteX37" fmla="*/ 7564493 w 12192000"/>
                <a:gd name="connsiteY37" fmla="*/ 780126 h 3466936"/>
                <a:gd name="connsiteX38" fmla="*/ 7564311 w 12192000"/>
                <a:gd name="connsiteY38" fmla="*/ 780126 h 3466936"/>
                <a:gd name="connsiteX39" fmla="*/ 7564148 w 12192000"/>
                <a:gd name="connsiteY39" fmla="*/ 764375 h 3466936"/>
                <a:gd name="connsiteX40" fmla="*/ 6989794 w 12192000"/>
                <a:gd name="connsiteY40" fmla="*/ 57597 h 3466936"/>
                <a:gd name="connsiteX41" fmla="*/ 6871344 w 12192000"/>
                <a:gd name="connsiteY41" fmla="*/ 44586 h 3466936"/>
                <a:gd name="connsiteX42" fmla="*/ 6871344 w 12192000"/>
                <a:gd name="connsiteY42" fmla="*/ 44585 h 3466936"/>
                <a:gd name="connsiteX43" fmla="*/ 5333404 w 12192000"/>
                <a:gd name="connsiteY43" fmla="*/ 47281 h 3466936"/>
                <a:gd name="connsiteX44" fmla="*/ 5214954 w 12192000"/>
                <a:gd name="connsiteY44" fmla="*/ 60293 h 3466936"/>
                <a:gd name="connsiteX45" fmla="*/ 4640600 w 12192000"/>
                <a:gd name="connsiteY45" fmla="*/ 767071 h 3466936"/>
                <a:gd name="connsiteX46" fmla="*/ 4640437 w 12192000"/>
                <a:gd name="connsiteY46" fmla="*/ 782822 h 3466936"/>
                <a:gd name="connsiteX47" fmla="*/ 4640255 w 12192000"/>
                <a:gd name="connsiteY47" fmla="*/ 782822 h 3466936"/>
                <a:gd name="connsiteX48" fmla="*/ 4640290 w 12192000"/>
                <a:gd name="connsiteY48" fmla="*/ 797075 h 3466936"/>
                <a:gd name="connsiteX49" fmla="*/ 4639711 w 12192000"/>
                <a:gd name="connsiteY49" fmla="*/ 852905 h 3466936"/>
                <a:gd name="connsiteX50" fmla="*/ 4640423 w 12192000"/>
                <a:gd name="connsiteY50" fmla="*/ 852905 h 3466936"/>
                <a:gd name="connsiteX51" fmla="*/ 4640742 w 12192000"/>
                <a:gd name="connsiteY51" fmla="*/ 985290 h 3466936"/>
                <a:gd name="connsiteX52" fmla="*/ 4642187 w 12192000"/>
                <a:gd name="connsiteY52" fmla="*/ 1736862 h 3466936"/>
                <a:gd name="connsiteX53" fmla="*/ 4313020 w 12192000"/>
                <a:gd name="connsiteY53" fmla="*/ 2057800 h 3466936"/>
                <a:gd name="connsiteX54" fmla="*/ 1588750 w 12192000"/>
                <a:gd name="connsiteY54" fmla="*/ 2047422 h 3466936"/>
                <a:gd name="connsiteX55" fmla="*/ 1272750 w 12192000"/>
                <a:gd name="connsiteY55" fmla="*/ 1784088 h 3466936"/>
                <a:gd name="connsiteX56" fmla="*/ 1575584 w 12192000"/>
                <a:gd name="connsiteY56" fmla="*/ 1435171 h 3466936"/>
                <a:gd name="connsiteX57" fmla="*/ 2287682 w 12192000"/>
                <a:gd name="connsiteY57" fmla="*/ 731850 h 3466936"/>
                <a:gd name="connsiteX58" fmla="*/ 1562418 w 12192000"/>
                <a:gd name="connsiteY58" fmla="*/ 0 h 3466936"/>
                <a:gd name="connsiteX59" fmla="*/ 0 w 12192000"/>
                <a:gd name="connsiteY59" fmla="*/ 0 h 3466936"/>
                <a:gd name="connsiteX60" fmla="*/ 0 w 12192000"/>
                <a:gd name="connsiteY60" fmla="*/ 425381 h 3466936"/>
                <a:gd name="connsiteX61" fmla="*/ 258915 w 12192000"/>
                <a:gd name="connsiteY61" fmla="*/ 423016 h 3466936"/>
                <a:gd name="connsiteX62" fmla="*/ 1562418 w 12192000"/>
                <a:gd name="connsiteY62" fmla="*/ 401585 h 3466936"/>
                <a:gd name="connsiteX63" fmla="*/ 1639223 w 12192000"/>
                <a:gd name="connsiteY63" fmla="*/ 1020420 h 3466936"/>
                <a:gd name="connsiteX64" fmla="*/ 851416 w 12192000"/>
                <a:gd name="connsiteY64" fmla="*/ 1790671 h 3466936"/>
                <a:gd name="connsiteX65" fmla="*/ 1637040 w 12192000"/>
                <a:gd name="connsiteY65" fmla="*/ 2453908 h 3466936"/>
                <a:gd name="connsiteX66" fmla="*/ 1832335 w 12192000"/>
                <a:gd name="connsiteY66" fmla="*/ 2449006 h 3466936"/>
                <a:gd name="connsiteX67" fmla="*/ 4337708 w 12192000"/>
                <a:gd name="connsiteY67" fmla="*/ 2452801 h 3466936"/>
                <a:gd name="connsiteX68" fmla="*/ 5061876 w 12192000"/>
                <a:gd name="connsiteY68" fmla="*/ 1761550 h 3466936"/>
                <a:gd name="connsiteX69" fmla="*/ 5061876 w 12192000"/>
                <a:gd name="connsiteY69" fmla="*/ 782822 h 3466936"/>
                <a:gd name="connsiteX70" fmla="*/ 5060288 w 12192000"/>
                <a:gd name="connsiteY70" fmla="*/ 782822 h 3466936"/>
                <a:gd name="connsiteX71" fmla="*/ 5060288 w 12192000"/>
                <a:gd name="connsiteY71" fmla="*/ 758841 h 3466936"/>
                <a:gd name="connsiteX72" fmla="*/ 5292619 w 12192000"/>
                <a:gd name="connsiteY72" fmla="*/ 482788 h 3466936"/>
                <a:gd name="connsiteX73" fmla="*/ 5333405 w 12192000"/>
                <a:gd name="connsiteY73" fmla="*/ 480727 h 3466936"/>
                <a:gd name="connsiteX74" fmla="*/ 5333405 w 12192000"/>
                <a:gd name="connsiteY74" fmla="*/ 479745 h 3466936"/>
                <a:gd name="connsiteX75" fmla="*/ 6802794 w 12192000"/>
                <a:gd name="connsiteY75" fmla="*/ 479745 h 3466936"/>
                <a:gd name="connsiteX76" fmla="*/ 6871343 w 12192000"/>
                <a:gd name="connsiteY76" fmla="*/ 477049 h 3466936"/>
                <a:gd name="connsiteX77" fmla="*/ 6871343 w 12192000"/>
                <a:gd name="connsiteY77" fmla="*/ 478031 h 3466936"/>
                <a:gd name="connsiteX78" fmla="*/ 6912130 w 12192000"/>
                <a:gd name="connsiteY78" fmla="*/ 480092 h 3466936"/>
                <a:gd name="connsiteX79" fmla="*/ 7144460 w 12192000"/>
                <a:gd name="connsiteY79" fmla="*/ 756145 h 3466936"/>
                <a:gd name="connsiteX80" fmla="*/ 7144460 w 12192000"/>
                <a:gd name="connsiteY80" fmla="*/ 780126 h 3466936"/>
                <a:gd name="connsiteX81" fmla="*/ 7142873 w 12192000"/>
                <a:gd name="connsiteY81" fmla="*/ 780126 h 3466936"/>
                <a:gd name="connsiteX82" fmla="*/ 7142873 w 12192000"/>
                <a:gd name="connsiteY82" fmla="*/ 1758854 h 3466936"/>
                <a:gd name="connsiteX83" fmla="*/ 7732530 w 12192000"/>
                <a:gd name="connsiteY83" fmla="*/ 2443354 h 3466936"/>
                <a:gd name="connsiteX84" fmla="*/ 7841974 w 12192000"/>
                <a:gd name="connsiteY84" fmla="*/ 2448847 h 3466936"/>
                <a:gd name="connsiteX85" fmla="*/ 7870850 w 12192000"/>
                <a:gd name="connsiteY85" fmla="*/ 2455131 h 3466936"/>
                <a:gd name="connsiteX86" fmla="*/ 8103471 w 12192000"/>
                <a:gd name="connsiteY86" fmla="*/ 2844161 h 3466936"/>
                <a:gd name="connsiteX87" fmla="*/ 8794723 w 12192000"/>
                <a:gd name="connsiteY87"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8178 w 12192000"/>
                <a:gd name="connsiteY7" fmla="*/ 1541943 h 3466936"/>
                <a:gd name="connsiteX8" fmla="*/ 11567466 w 12192000"/>
                <a:gd name="connsiteY8" fmla="*/ 1541943 h 3466936"/>
                <a:gd name="connsiteX9" fmla="*/ 11568044 w 12192000"/>
                <a:gd name="connsiteY9" fmla="*/ 1597773 h 3466936"/>
                <a:gd name="connsiteX10" fmla="*/ 11568010 w 12192000"/>
                <a:gd name="connsiteY10" fmla="*/ 1612026 h 3466936"/>
                <a:gd name="connsiteX11" fmla="*/ 11568192 w 12192000"/>
                <a:gd name="connsiteY11" fmla="*/ 1612026 h 3466936"/>
                <a:gd name="connsiteX12" fmla="*/ 11568355 w 12192000"/>
                <a:gd name="connsiteY12" fmla="*/ 1627777 h 3466936"/>
                <a:gd name="connsiteX13" fmla="*/ 12142709 w 12192000"/>
                <a:gd name="connsiteY13" fmla="*/ 2334555 h 3466936"/>
                <a:gd name="connsiteX14" fmla="*/ 12192000 w 12192000"/>
                <a:gd name="connsiteY14" fmla="*/ 2339969 h 3466936"/>
                <a:gd name="connsiteX15" fmla="*/ 12192000 w 12192000"/>
                <a:gd name="connsiteY15" fmla="*/ 1903664 h 3466936"/>
                <a:gd name="connsiteX16" fmla="*/ 12131908 w 12192000"/>
                <a:gd name="connsiteY16" fmla="*/ 1885884 h 3466936"/>
                <a:gd name="connsiteX17" fmla="*/ 11988043 w 12192000"/>
                <a:gd name="connsiteY17" fmla="*/ 1636007 h 3466936"/>
                <a:gd name="connsiteX18" fmla="*/ 11988043 w 12192000"/>
                <a:gd name="connsiteY18" fmla="*/ 1612026 h 3466936"/>
                <a:gd name="connsiteX19" fmla="*/ 11989630 w 12192000"/>
                <a:gd name="connsiteY19" fmla="*/ 1612026 h 3466936"/>
                <a:gd name="connsiteX20" fmla="*/ 11989630 w 12192000"/>
                <a:gd name="connsiteY20" fmla="*/ 903550 h 3466936"/>
                <a:gd name="connsiteX21" fmla="*/ 11987646 w 12192000"/>
                <a:gd name="connsiteY21" fmla="*/ 786865 h 3466936"/>
                <a:gd name="connsiteX22" fmla="*/ 11312853 w 12192000"/>
                <a:gd name="connsiteY22" fmla="*/ 153218 h 3466936"/>
                <a:gd name="connsiteX23" fmla="*/ 10981885 w 12192000"/>
                <a:gd name="connsiteY23" fmla="*/ 151289 h 3466936"/>
                <a:gd name="connsiteX24" fmla="*/ 9806912 w 12192000"/>
                <a:gd name="connsiteY24" fmla="*/ 153218 h 3466936"/>
                <a:gd name="connsiteX25" fmla="*/ 9082744 w 12192000"/>
                <a:gd name="connsiteY25" fmla="*/ 844469 h 3466936"/>
                <a:gd name="connsiteX26" fmla="*/ 9082744 w 12192000"/>
                <a:gd name="connsiteY26" fmla="*/ 2753640 h 3466936"/>
                <a:gd name="connsiteX27" fmla="*/ 8498472 w 12192000"/>
                <a:gd name="connsiteY27" fmla="*/ 2753640 h 3466936"/>
                <a:gd name="connsiteX28" fmla="*/ 8089054 w 12192000"/>
                <a:gd name="connsiteY28" fmla="*/ 2113804 h 3466936"/>
                <a:gd name="connsiteX29" fmla="*/ 7999621 w 12192000"/>
                <a:gd name="connsiteY29" fmla="*/ 2079413 h 3466936"/>
                <a:gd name="connsiteX30" fmla="*/ 7891729 w 12192000"/>
                <a:gd name="connsiteY30" fmla="*/ 2055104 h 3466936"/>
                <a:gd name="connsiteX31" fmla="*/ 7562561 w 12192000"/>
                <a:gd name="connsiteY31" fmla="*/ 1734166 h 3466936"/>
                <a:gd name="connsiteX32" fmla="*/ 7564007 w 12192000"/>
                <a:gd name="connsiteY32" fmla="*/ 982594 h 3466936"/>
                <a:gd name="connsiteX33" fmla="*/ 7564325 w 12192000"/>
                <a:gd name="connsiteY33" fmla="*/ 850209 h 3466936"/>
                <a:gd name="connsiteX34" fmla="*/ 7565037 w 12192000"/>
                <a:gd name="connsiteY34" fmla="*/ 850209 h 3466936"/>
                <a:gd name="connsiteX35" fmla="*/ 7564459 w 12192000"/>
                <a:gd name="connsiteY35" fmla="*/ 794379 h 3466936"/>
                <a:gd name="connsiteX36" fmla="*/ 7564493 w 12192000"/>
                <a:gd name="connsiteY36" fmla="*/ 780126 h 3466936"/>
                <a:gd name="connsiteX37" fmla="*/ 7564311 w 12192000"/>
                <a:gd name="connsiteY37" fmla="*/ 780126 h 3466936"/>
                <a:gd name="connsiteX38" fmla="*/ 7564148 w 12192000"/>
                <a:gd name="connsiteY38" fmla="*/ 764375 h 3466936"/>
                <a:gd name="connsiteX39" fmla="*/ 6989794 w 12192000"/>
                <a:gd name="connsiteY39" fmla="*/ 57597 h 3466936"/>
                <a:gd name="connsiteX40" fmla="*/ 6871344 w 12192000"/>
                <a:gd name="connsiteY40" fmla="*/ 44586 h 3466936"/>
                <a:gd name="connsiteX41" fmla="*/ 6871344 w 12192000"/>
                <a:gd name="connsiteY41" fmla="*/ 44585 h 3466936"/>
                <a:gd name="connsiteX42" fmla="*/ 5333404 w 12192000"/>
                <a:gd name="connsiteY42" fmla="*/ 47281 h 3466936"/>
                <a:gd name="connsiteX43" fmla="*/ 5214954 w 12192000"/>
                <a:gd name="connsiteY43" fmla="*/ 60293 h 3466936"/>
                <a:gd name="connsiteX44" fmla="*/ 4640600 w 12192000"/>
                <a:gd name="connsiteY44" fmla="*/ 767071 h 3466936"/>
                <a:gd name="connsiteX45" fmla="*/ 4640437 w 12192000"/>
                <a:gd name="connsiteY45" fmla="*/ 782822 h 3466936"/>
                <a:gd name="connsiteX46" fmla="*/ 4640255 w 12192000"/>
                <a:gd name="connsiteY46" fmla="*/ 782822 h 3466936"/>
                <a:gd name="connsiteX47" fmla="*/ 4640290 w 12192000"/>
                <a:gd name="connsiteY47" fmla="*/ 797075 h 3466936"/>
                <a:gd name="connsiteX48" fmla="*/ 4639711 w 12192000"/>
                <a:gd name="connsiteY48" fmla="*/ 852905 h 3466936"/>
                <a:gd name="connsiteX49" fmla="*/ 4640423 w 12192000"/>
                <a:gd name="connsiteY49" fmla="*/ 852905 h 3466936"/>
                <a:gd name="connsiteX50" fmla="*/ 4640742 w 12192000"/>
                <a:gd name="connsiteY50" fmla="*/ 985290 h 3466936"/>
                <a:gd name="connsiteX51" fmla="*/ 4642187 w 12192000"/>
                <a:gd name="connsiteY51" fmla="*/ 1736862 h 3466936"/>
                <a:gd name="connsiteX52" fmla="*/ 4313020 w 12192000"/>
                <a:gd name="connsiteY52" fmla="*/ 2057800 h 3466936"/>
                <a:gd name="connsiteX53" fmla="*/ 1588750 w 12192000"/>
                <a:gd name="connsiteY53" fmla="*/ 2047422 h 3466936"/>
                <a:gd name="connsiteX54" fmla="*/ 1272750 w 12192000"/>
                <a:gd name="connsiteY54" fmla="*/ 1784088 h 3466936"/>
                <a:gd name="connsiteX55" fmla="*/ 1575584 w 12192000"/>
                <a:gd name="connsiteY55" fmla="*/ 1435171 h 3466936"/>
                <a:gd name="connsiteX56" fmla="*/ 2287682 w 12192000"/>
                <a:gd name="connsiteY56" fmla="*/ 731850 h 3466936"/>
                <a:gd name="connsiteX57" fmla="*/ 1562418 w 12192000"/>
                <a:gd name="connsiteY57" fmla="*/ 0 h 3466936"/>
                <a:gd name="connsiteX58" fmla="*/ 0 w 12192000"/>
                <a:gd name="connsiteY58" fmla="*/ 0 h 3466936"/>
                <a:gd name="connsiteX59" fmla="*/ 0 w 12192000"/>
                <a:gd name="connsiteY59" fmla="*/ 425381 h 3466936"/>
                <a:gd name="connsiteX60" fmla="*/ 258915 w 12192000"/>
                <a:gd name="connsiteY60" fmla="*/ 423016 h 3466936"/>
                <a:gd name="connsiteX61" fmla="*/ 1562418 w 12192000"/>
                <a:gd name="connsiteY61" fmla="*/ 401585 h 3466936"/>
                <a:gd name="connsiteX62" fmla="*/ 1639223 w 12192000"/>
                <a:gd name="connsiteY62" fmla="*/ 1020420 h 3466936"/>
                <a:gd name="connsiteX63" fmla="*/ 851416 w 12192000"/>
                <a:gd name="connsiteY63" fmla="*/ 1790671 h 3466936"/>
                <a:gd name="connsiteX64" fmla="*/ 1637040 w 12192000"/>
                <a:gd name="connsiteY64" fmla="*/ 2453908 h 3466936"/>
                <a:gd name="connsiteX65" fmla="*/ 1832335 w 12192000"/>
                <a:gd name="connsiteY65" fmla="*/ 2449006 h 3466936"/>
                <a:gd name="connsiteX66" fmla="*/ 4337708 w 12192000"/>
                <a:gd name="connsiteY66" fmla="*/ 2452801 h 3466936"/>
                <a:gd name="connsiteX67" fmla="*/ 5061876 w 12192000"/>
                <a:gd name="connsiteY67" fmla="*/ 1761550 h 3466936"/>
                <a:gd name="connsiteX68" fmla="*/ 5061876 w 12192000"/>
                <a:gd name="connsiteY68" fmla="*/ 782822 h 3466936"/>
                <a:gd name="connsiteX69" fmla="*/ 5060288 w 12192000"/>
                <a:gd name="connsiteY69" fmla="*/ 782822 h 3466936"/>
                <a:gd name="connsiteX70" fmla="*/ 5060288 w 12192000"/>
                <a:gd name="connsiteY70" fmla="*/ 758841 h 3466936"/>
                <a:gd name="connsiteX71" fmla="*/ 5292619 w 12192000"/>
                <a:gd name="connsiteY71" fmla="*/ 482788 h 3466936"/>
                <a:gd name="connsiteX72" fmla="*/ 5333405 w 12192000"/>
                <a:gd name="connsiteY72" fmla="*/ 480727 h 3466936"/>
                <a:gd name="connsiteX73" fmla="*/ 5333405 w 12192000"/>
                <a:gd name="connsiteY73" fmla="*/ 479745 h 3466936"/>
                <a:gd name="connsiteX74" fmla="*/ 6802794 w 12192000"/>
                <a:gd name="connsiteY74" fmla="*/ 479745 h 3466936"/>
                <a:gd name="connsiteX75" fmla="*/ 6871343 w 12192000"/>
                <a:gd name="connsiteY75" fmla="*/ 477049 h 3466936"/>
                <a:gd name="connsiteX76" fmla="*/ 6871343 w 12192000"/>
                <a:gd name="connsiteY76" fmla="*/ 478031 h 3466936"/>
                <a:gd name="connsiteX77" fmla="*/ 6912130 w 12192000"/>
                <a:gd name="connsiteY77" fmla="*/ 480092 h 3466936"/>
                <a:gd name="connsiteX78" fmla="*/ 7144460 w 12192000"/>
                <a:gd name="connsiteY78" fmla="*/ 756145 h 3466936"/>
                <a:gd name="connsiteX79" fmla="*/ 7144460 w 12192000"/>
                <a:gd name="connsiteY79" fmla="*/ 780126 h 3466936"/>
                <a:gd name="connsiteX80" fmla="*/ 7142873 w 12192000"/>
                <a:gd name="connsiteY80" fmla="*/ 780126 h 3466936"/>
                <a:gd name="connsiteX81" fmla="*/ 7142873 w 12192000"/>
                <a:gd name="connsiteY81" fmla="*/ 1758854 h 3466936"/>
                <a:gd name="connsiteX82" fmla="*/ 7732530 w 12192000"/>
                <a:gd name="connsiteY82" fmla="*/ 2443354 h 3466936"/>
                <a:gd name="connsiteX83" fmla="*/ 7841974 w 12192000"/>
                <a:gd name="connsiteY83" fmla="*/ 2448847 h 3466936"/>
                <a:gd name="connsiteX84" fmla="*/ 7870850 w 12192000"/>
                <a:gd name="connsiteY84" fmla="*/ 2455131 h 3466936"/>
                <a:gd name="connsiteX85" fmla="*/ 8103471 w 12192000"/>
                <a:gd name="connsiteY85" fmla="*/ 2844161 h 3466936"/>
                <a:gd name="connsiteX86" fmla="*/ 8794723 w 12192000"/>
                <a:gd name="connsiteY86" fmla="*/ 3466836 h 3466936"/>
                <a:gd name="connsiteX0" fmla="*/ 8794723 w 12192000"/>
                <a:gd name="connsiteY0" fmla="*/ 3466836 h 3466936"/>
                <a:gd name="connsiteX1" fmla="*/ 9502432 w 12192000"/>
                <a:gd name="connsiteY1" fmla="*/ 2745410 h 3466936"/>
                <a:gd name="connsiteX2" fmla="*/ 9502432 w 12192000"/>
                <a:gd name="connsiteY2" fmla="*/ 869157 h 3466936"/>
                <a:gd name="connsiteX3" fmla="*/ 9831600 w 12192000"/>
                <a:gd name="connsiteY3" fmla="*/ 548219 h 3466936"/>
                <a:gd name="connsiteX4" fmla="*/ 11156498 w 12192000"/>
                <a:gd name="connsiteY4" fmla="*/ 548219 h 3466936"/>
                <a:gd name="connsiteX5" fmla="*/ 11576187 w 12192000"/>
                <a:gd name="connsiteY5" fmla="*/ 902074 h 3466936"/>
                <a:gd name="connsiteX6" fmla="*/ 11576187 w 12192000"/>
                <a:gd name="connsiteY6" fmla="*/ 903550 h 3466936"/>
                <a:gd name="connsiteX7" fmla="*/ 11568178 w 12192000"/>
                <a:gd name="connsiteY7" fmla="*/ 1541943 h 3466936"/>
                <a:gd name="connsiteX8" fmla="*/ 11567466 w 12192000"/>
                <a:gd name="connsiteY8" fmla="*/ 1541943 h 3466936"/>
                <a:gd name="connsiteX9" fmla="*/ 11568044 w 12192000"/>
                <a:gd name="connsiteY9" fmla="*/ 1597773 h 3466936"/>
                <a:gd name="connsiteX10" fmla="*/ 11568010 w 12192000"/>
                <a:gd name="connsiteY10" fmla="*/ 1612026 h 3466936"/>
                <a:gd name="connsiteX11" fmla="*/ 11568192 w 12192000"/>
                <a:gd name="connsiteY11" fmla="*/ 1612026 h 3466936"/>
                <a:gd name="connsiteX12" fmla="*/ 11568355 w 12192000"/>
                <a:gd name="connsiteY12" fmla="*/ 1627777 h 3466936"/>
                <a:gd name="connsiteX13" fmla="*/ 12142709 w 12192000"/>
                <a:gd name="connsiteY13" fmla="*/ 2334555 h 3466936"/>
                <a:gd name="connsiteX14" fmla="*/ 12192000 w 12192000"/>
                <a:gd name="connsiteY14" fmla="*/ 2339969 h 3466936"/>
                <a:gd name="connsiteX15" fmla="*/ 12192000 w 12192000"/>
                <a:gd name="connsiteY15" fmla="*/ 1903664 h 3466936"/>
                <a:gd name="connsiteX16" fmla="*/ 12131908 w 12192000"/>
                <a:gd name="connsiteY16" fmla="*/ 1885884 h 3466936"/>
                <a:gd name="connsiteX17" fmla="*/ 11988043 w 12192000"/>
                <a:gd name="connsiteY17" fmla="*/ 1636007 h 3466936"/>
                <a:gd name="connsiteX18" fmla="*/ 11988043 w 12192000"/>
                <a:gd name="connsiteY18" fmla="*/ 1612026 h 3466936"/>
                <a:gd name="connsiteX19" fmla="*/ 11989630 w 12192000"/>
                <a:gd name="connsiteY19" fmla="*/ 1612026 h 3466936"/>
                <a:gd name="connsiteX20" fmla="*/ 11987646 w 12192000"/>
                <a:gd name="connsiteY20" fmla="*/ 786865 h 3466936"/>
                <a:gd name="connsiteX21" fmla="*/ 11312853 w 12192000"/>
                <a:gd name="connsiteY21" fmla="*/ 153218 h 3466936"/>
                <a:gd name="connsiteX22" fmla="*/ 10981885 w 12192000"/>
                <a:gd name="connsiteY22" fmla="*/ 151289 h 3466936"/>
                <a:gd name="connsiteX23" fmla="*/ 9806912 w 12192000"/>
                <a:gd name="connsiteY23" fmla="*/ 153218 h 3466936"/>
                <a:gd name="connsiteX24" fmla="*/ 9082744 w 12192000"/>
                <a:gd name="connsiteY24" fmla="*/ 844469 h 3466936"/>
                <a:gd name="connsiteX25" fmla="*/ 9082744 w 12192000"/>
                <a:gd name="connsiteY25" fmla="*/ 2753640 h 3466936"/>
                <a:gd name="connsiteX26" fmla="*/ 8498472 w 12192000"/>
                <a:gd name="connsiteY26" fmla="*/ 2753640 h 3466936"/>
                <a:gd name="connsiteX27" fmla="*/ 8089054 w 12192000"/>
                <a:gd name="connsiteY27" fmla="*/ 2113804 h 3466936"/>
                <a:gd name="connsiteX28" fmla="*/ 7999621 w 12192000"/>
                <a:gd name="connsiteY28" fmla="*/ 2079413 h 3466936"/>
                <a:gd name="connsiteX29" fmla="*/ 7891729 w 12192000"/>
                <a:gd name="connsiteY29" fmla="*/ 2055104 h 3466936"/>
                <a:gd name="connsiteX30" fmla="*/ 7562561 w 12192000"/>
                <a:gd name="connsiteY30" fmla="*/ 1734166 h 3466936"/>
                <a:gd name="connsiteX31" fmla="*/ 7564007 w 12192000"/>
                <a:gd name="connsiteY31" fmla="*/ 982594 h 3466936"/>
                <a:gd name="connsiteX32" fmla="*/ 7564325 w 12192000"/>
                <a:gd name="connsiteY32" fmla="*/ 850209 h 3466936"/>
                <a:gd name="connsiteX33" fmla="*/ 7565037 w 12192000"/>
                <a:gd name="connsiteY33" fmla="*/ 850209 h 3466936"/>
                <a:gd name="connsiteX34" fmla="*/ 7564459 w 12192000"/>
                <a:gd name="connsiteY34" fmla="*/ 794379 h 3466936"/>
                <a:gd name="connsiteX35" fmla="*/ 7564493 w 12192000"/>
                <a:gd name="connsiteY35" fmla="*/ 780126 h 3466936"/>
                <a:gd name="connsiteX36" fmla="*/ 7564311 w 12192000"/>
                <a:gd name="connsiteY36" fmla="*/ 780126 h 3466936"/>
                <a:gd name="connsiteX37" fmla="*/ 7564148 w 12192000"/>
                <a:gd name="connsiteY37" fmla="*/ 764375 h 3466936"/>
                <a:gd name="connsiteX38" fmla="*/ 6989794 w 12192000"/>
                <a:gd name="connsiteY38" fmla="*/ 57597 h 3466936"/>
                <a:gd name="connsiteX39" fmla="*/ 6871344 w 12192000"/>
                <a:gd name="connsiteY39" fmla="*/ 44586 h 3466936"/>
                <a:gd name="connsiteX40" fmla="*/ 6871344 w 12192000"/>
                <a:gd name="connsiteY40" fmla="*/ 44585 h 3466936"/>
                <a:gd name="connsiteX41" fmla="*/ 5333404 w 12192000"/>
                <a:gd name="connsiteY41" fmla="*/ 47281 h 3466936"/>
                <a:gd name="connsiteX42" fmla="*/ 5214954 w 12192000"/>
                <a:gd name="connsiteY42" fmla="*/ 60293 h 3466936"/>
                <a:gd name="connsiteX43" fmla="*/ 4640600 w 12192000"/>
                <a:gd name="connsiteY43" fmla="*/ 767071 h 3466936"/>
                <a:gd name="connsiteX44" fmla="*/ 4640437 w 12192000"/>
                <a:gd name="connsiteY44" fmla="*/ 782822 h 3466936"/>
                <a:gd name="connsiteX45" fmla="*/ 4640255 w 12192000"/>
                <a:gd name="connsiteY45" fmla="*/ 782822 h 3466936"/>
                <a:gd name="connsiteX46" fmla="*/ 4640290 w 12192000"/>
                <a:gd name="connsiteY46" fmla="*/ 797075 h 3466936"/>
                <a:gd name="connsiteX47" fmla="*/ 4639711 w 12192000"/>
                <a:gd name="connsiteY47" fmla="*/ 852905 h 3466936"/>
                <a:gd name="connsiteX48" fmla="*/ 4640423 w 12192000"/>
                <a:gd name="connsiteY48" fmla="*/ 852905 h 3466936"/>
                <a:gd name="connsiteX49" fmla="*/ 4640742 w 12192000"/>
                <a:gd name="connsiteY49" fmla="*/ 985290 h 3466936"/>
                <a:gd name="connsiteX50" fmla="*/ 4642187 w 12192000"/>
                <a:gd name="connsiteY50" fmla="*/ 1736862 h 3466936"/>
                <a:gd name="connsiteX51" fmla="*/ 4313020 w 12192000"/>
                <a:gd name="connsiteY51" fmla="*/ 2057800 h 3466936"/>
                <a:gd name="connsiteX52" fmla="*/ 1588750 w 12192000"/>
                <a:gd name="connsiteY52" fmla="*/ 2047422 h 3466936"/>
                <a:gd name="connsiteX53" fmla="*/ 1272750 w 12192000"/>
                <a:gd name="connsiteY53" fmla="*/ 1784088 h 3466936"/>
                <a:gd name="connsiteX54" fmla="*/ 1575584 w 12192000"/>
                <a:gd name="connsiteY54" fmla="*/ 1435171 h 3466936"/>
                <a:gd name="connsiteX55" fmla="*/ 2287682 w 12192000"/>
                <a:gd name="connsiteY55" fmla="*/ 731850 h 3466936"/>
                <a:gd name="connsiteX56" fmla="*/ 1562418 w 12192000"/>
                <a:gd name="connsiteY56" fmla="*/ 0 h 3466936"/>
                <a:gd name="connsiteX57" fmla="*/ 0 w 12192000"/>
                <a:gd name="connsiteY57" fmla="*/ 0 h 3466936"/>
                <a:gd name="connsiteX58" fmla="*/ 0 w 12192000"/>
                <a:gd name="connsiteY58" fmla="*/ 425381 h 3466936"/>
                <a:gd name="connsiteX59" fmla="*/ 258915 w 12192000"/>
                <a:gd name="connsiteY59" fmla="*/ 423016 h 3466936"/>
                <a:gd name="connsiteX60" fmla="*/ 1562418 w 12192000"/>
                <a:gd name="connsiteY60" fmla="*/ 401585 h 3466936"/>
                <a:gd name="connsiteX61" fmla="*/ 1639223 w 12192000"/>
                <a:gd name="connsiteY61" fmla="*/ 1020420 h 3466936"/>
                <a:gd name="connsiteX62" fmla="*/ 851416 w 12192000"/>
                <a:gd name="connsiteY62" fmla="*/ 1790671 h 3466936"/>
                <a:gd name="connsiteX63" fmla="*/ 1637040 w 12192000"/>
                <a:gd name="connsiteY63" fmla="*/ 2453908 h 3466936"/>
                <a:gd name="connsiteX64" fmla="*/ 1832335 w 12192000"/>
                <a:gd name="connsiteY64" fmla="*/ 2449006 h 3466936"/>
                <a:gd name="connsiteX65" fmla="*/ 4337708 w 12192000"/>
                <a:gd name="connsiteY65" fmla="*/ 2452801 h 3466936"/>
                <a:gd name="connsiteX66" fmla="*/ 5061876 w 12192000"/>
                <a:gd name="connsiteY66" fmla="*/ 1761550 h 3466936"/>
                <a:gd name="connsiteX67" fmla="*/ 5061876 w 12192000"/>
                <a:gd name="connsiteY67" fmla="*/ 782822 h 3466936"/>
                <a:gd name="connsiteX68" fmla="*/ 5060288 w 12192000"/>
                <a:gd name="connsiteY68" fmla="*/ 782822 h 3466936"/>
                <a:gd name="connsiteX69" fmla="*/ 5060288 w 12192000"/>
                <a:gd name="connsiteY69" fmla="*/ 758841 h 3466936"/>
                <a:gd name="connsiteX70" fmla="*/ 5292619 w 12192000"/>
                <a:gd name="connsiteY70" fmla="*/ 482788 h 3466936"/>
                <a:gd name="connsiteX71" fmla="*/ 5333405 w 12192000"/>
                <a:gd name="connsiteY71" fmla="*/ 480727 h 3466936"/>
                <a:gd name="connsiteX72" fmla="*/ 5333405 w 12192000"/>
                <a:gd name="connsiteY72" fmla="*/ 479745 h 3466936"/>
                <a:gd name="connsiteX73" fmla="*/ 6802794 w 12192000"/>
                <a:gd name="connsiteY73" fmla="*/ 479745 h 3466936"/>
                <a:gd name="connsiteX74" fmla="*/ 6871343 w 12192000"/>
                <a:gd name="connsiteY74" fmla="*/ 477049 h 3466936"/>
                <a:gd name="connsiteX75" fmla="*/ 6871343 w 12192000"/>
                <a:gd name="connsiteY75" fmla="*/ 478031 h 3466936"/>
                <a:gd name="connsiteX76" fmla="*/ 6912130 w 12192000"/>
                <a:gd name="connsiteY76" fmla="*/ 480092 h 3466936"/>
                <a:gd name="connsiteX77" fmla="*/ 7144460 w 12192000"/>
                <a:gd name="connsiteY77" fmla="*/ 756145 h 3466936"/>
                <a:gd name="connsiteX78" fmla="*/ 7144460 w 12192000"/>
                <a:gd name="connsiteY78" fmla="*/ 780126 h 3466936"/>
                <a:gd name="connsiteX79" fmla="*/ 7142873 w 12192000"/>
                <a:gd name="connsiteY79" fmla="*/ 780126 h 3466936"/>
                <a:gd name="connsiteX80" fmla="*/ 7142873 w 12192000"/>
                <a:gd name="connsiteY80" fmla="*/ 1758854 h 3466936"/>
                <a:gd name="connsiteX81" fmla="*/ 7732530 w 12192000"/>
                <a:gd name="connsiteY81" fmla="*/ 2443354 h 3466936"/>
                <a:gd name="connsiteX82" fmla="*/ 7841974 w 12192000"/>
                <a:gd name="connsiteY82" fmla="*/ 2448847 h 3466936"/>
                <a:gd name="connsiteX83" fmla="*/ 7870850 w 12192000"/>
                <a:gd name="connsiteY83" fmla="*/ 2455131 h 3466936"/>
                <a:gd name="connsiteX84" fmla="*/ 8103471 w 12192000"/>
                <a:gd name="connsiteY84" fmla="*/ 2844161 h 3466936"/>
                <a:gd name="connsiteX85" fmla="*/ 8794723 w 12192000"/>
                <a:gd name="connsiteY85" fmla="*/ 3466836 h 34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192000" h="3466936">
                  <a:moveTo>
                    <a:pt x="8794723" y="3466836"/>
                  </a:moveTo>
                  <a:cubicBezTo>
                    <a:pt x="9154064" y="3460435"/>
                    <a:pt x="9496946" y="3188872"/>
                    <a:pt x="9502432" y="2745410"/>
                  </a:cubicBezTo>
                  <a:cubicBezTo>
                    <a:pt x="9507918" y="2301949"/>
                    <a:pt x="9502432" y="1494575"/>
                    <a:pt x="9502432" y="869157"/>
                  </a:cubicBezTo>
                  <a:cubicBezTo>
                    <a:pt x="9502432" y="685372"/>
                    <a:pt x="9636842" y="548219"/>
                    <a:pt x="9831600" y="548219"/>
                  </a:cubicBezTo>
                  <a:lnTo>
                    <a:pt x="11156498" y="548219"/>
                  </a:lnTo>
                  <a:cubicBezTo>
                    <a:pt x="11441228" y="560837"/>
                    <a:pt x="11567957" y="659038"/>
                    <a:pt x="11576187" y="902074"/>
                  </a:cubicBezTo>
                  <a:lnTo>
                    <a:pt x="11576187" y="903550"/>
                  </a:lnTo>
                  <a:lnTo>
                    <a:pt x="11568178" y="1541943"/>
                  </a:lnTo>
                  <a:lnTo>
                    <a:pt x="11567466" y="1541943"/>
                  </a:lnTo>
                  <a:cubicBezTo>
                    <a:pt x="11567659" y="1560553"/>
                    <a:pt x="11567851" y="1579163"/>
                    <a:pt x="11568044" y="1597773"/>
                  </a:cubicBezTo>
                  <a:cubicBezTo>
                    <a:pt x="11568033" y="1602524"/>
                    <a:pt x="11568021" y="1607275"/>
                    <a:pt x="11568010" y="1612026"/>
                  </a:cubicBezTo>
                  <a:lnTo>
                    <a:pt x="11568192" y="1612026"/>
                  </a:lnTo>
                  <a:cubicBezTo>
                    <a:pt x="11568246" y="1617276"/>
                    <a:pt x="11568301" y="1622527"/>
                    <a:pt x="11568355" y="1627777"/>
                  </a:cubicBezTo>
                  <a:cubicBezTo>
                    <a:pt x="11573155" y="2015806"/>
                    <a:pt x="11836274" y="2272225"/>
                    <a:pt x="12142709" y="2334555"/>
                  </a:cubicBezTo>
                  <a:lnTo>
                    <a:pt x="12192000" y="2339969"/>
                  </a:lnTo>
                  <a:lnTo>
                    <a:pt x="12192000" y="1903664"/>
                  </a:lnTo>
                  <a:lnTo>
                    <a:pt x="12131908" y="1885884"/>
                  </a:lnTo>
                  <a:cubicBezTo>
                    <a:pt x="12049178" y="1845849"/>
                    <a:pt x="11988043" y="1763816"/>
                    <a:pt x="11988043" y="1636007"/>
                  </a:cubicBezTo>
                  <a:lnTo>
                    <a:pt x="11988043" y="1612026"/>
                  </a:lnTo>
                  <a:lnTo>
                    <a:pt x="11989630" y="1612026"/>
                  </a:lnTo>
                  <a:cubicBezTo>
                    <a:pt x="11988969" y="1336972"/>
                    <a:pt x="11988307" y="1061919"/>
                    <a:pt x="11987646" y="786865"/>
                  </a:cubicBezTo>
                  <a:cubicBezTo>
                    <a:pt x="11976674" y="406951"/>
                    <a:pt x="11661222" y="158704"/>
                    <a:pt x="11312853" y="153218"/>
                  </a:cubicBezTo>
                  <a:lnTo>
                    <a:pt x="10981885" y="151289"/>
                  </a:lnTo>
                  <a:lnTo>
                    <a:pt x="9806912" y="153218"/>
                  </a:lnTo>
                  <a:cubicBezTo>
                    <a:pt x="9442085" y="150475"/>
                    <a:pt x="9115661" y="304086"/>
                    <a:pt x="9082744" y="844469"/>
                  </a:cubicBezTo>
                  <a:lnTo>
                    <a:pt x="9082744" y="2753640"/>
                  </a:lnTo>
                  <a:cubicBezTo>
                    <a:pt x="9082744" y="3143154"/>
                    <a:pt x="8514930" y="3107495"/>
                    <a:pt x="8498472" y="2753640"/>
                  </a:cubicBezTo>
                  <a:cubicBezTo>
                    <a:pt x="8484071" y="2444017"/>
                    <a:pt x="8375163" y="2243602"/>
                    <a:pt x="8089054" y="2113804"/>
                  </a:cubicBezTo>
                  <a:lnTo>
                    <a:pt x="7999621" y="2079413"/>
                  </a:lnTo>
                  <a:lnTo>
                    <a:pt x="7891729" y="2055104"/>
                  </a:lnTo>
                  <a:cubicBezTo>
                    <a:pt x="7696971" y="2055104"/>
                    <a:pt x="7562561" y="1917951"/>
                    <a:pt x="7562561" y="1734166"/>
                  </a:cubicBezTo>
                  <a:cubicBezTo>
                    <a:pt x="7562561" y="1499634"/>
                    <a:pt x="7563332" y="1239515"/>
                    <a:pt x="7564007" y="982594"/>
                  </a:cubicBezTo>
                  <a:lnTo>
                    <a:pt x="7564325" y="850209"/>
                  </a:lnTo>
                  <a:lnTo>
                    <a:pt x="7565037" y="850209"/>
                  </a:lnTo>
                  <a:cubicBezTo>
                    <a:pt x="7564844" y="831599"/>
                    <a:pt x="7564652" y="812989"/>
                    <a:pt x="7564459" y="794379"/>
                  </a:cubicBezTo>
                  <a:cubicBezTo>
                    <a:pt x="7564470" y="789628"/>
                    <a:pt x="7564482" y="784877"/>
                    <a:pt x="7564493" y="780126"/>
                  </a:cubicBezTo>
                  <a:lnTo>
                    <a:pt x="7564311" y="780126"/>
                  </a:lnTo>
                  <a:cubicBezTo>
                    <a:pt x="7564257" y="774876"/>
                    <a:pt x="7564202" y="769625"/>
                    <a:pt x="7564148" y="764375"/>
                  </a:cubicBezTo>
                  <a:cubicBezTo>
                    <a:pt x="7559348" y="376346"/>
                    <a:pt x="7296229" y="119927"/>
                    <a:pt x="6989794" y="57597"/>
                  </a:cubicBezTo>
                  <a:lnTo>
                    <a:pt x="6871344" y="44586"/>
                  </a:lnTo>
                  <a:lnTo>
                    <a:pt x="6871344" y="44585"/>
                  </a:lnTo>
                  <a:lnTo>
                    <a:pt x="5333404" y="47281"/>
                  </a:lnTo>
                  <a:lnTo>
                    <a:pt x="5214954" y="60293"/>
                  </a:lnTo>
                  <a:cubicBezTo>
                    <a:pt x="4908519" y="122623"/>
                    <a:pt x="4645400" y="379042"/>
                    <a:pt x="4640600" y="767071"/>
                  </a:cubicBezTo>
                  <a:cubicBezTo>
                    <a:pt x="4640546" y="772321"/>
                    <a:pt x="4640491" y="777572"/>
                    <a:pt x="4640437" y="782822"/>
                  </a:cubicBezTo>
                  <a:lnTo>
                    <a:pt x="4640255" y="782822"/>
                  </a:lnTo>
                  <a:cubicBezTo>
                    <a:pt x="4640266" y="787573"/>
                    <a:pt x="4640278" y="792324"/>
                    <a:pt x="4640290" y="797075"/>
                  </a:cubicBezTo>
                  <a:cubicBezTo>
                    <a:pt x="4640096" y="815685"/>
                    <a:pt x="4639904" y="834295"/>
                    <a:pt x="4639711" y="852905"/>
                  </a:cubicBezTo>
                  <a:lnTo>
                    <a:pt x="4640423" y="852905"/>
                  </a:lnTo>
                  <a:cubicBezTo>
                    <a:pt x="4640529" y="897033"/>
                    <a:pt x="4640636" y="941162"/>
                    <a:pt x="4640742" y="985290"/>
                  </a:cubicBezTo>
                  <a:cubicBezTo>
                    <a:pt x="4641416" y="1242211"/>
                    <a:pt x="4642187" y="1502330"/>
                    <a:pt x="4642187" y="1736862"/>
                  </a:cubicBezTo>
                  <a:cubicBezTo>
                    <a:pt x="4642187" y="1920647"/>
                    <a:pt x="4507777" y="2057800"/>
                    <a:pt x="4313020" y="2057800"/>
                  </a:cubicBezTo>
                  <a:lnTo>
                    <a:pt x="1588750" y="2047422"/>
                  </a:lnTo>
                  <a:cubicBezTo>
                    <a:pt x="1445014" y="2047422"/>
                    <a:pt x="1279424" y="1941565"/>
                    <a:pt x="1272750" y="1784088"/>
                  </a:cubicBezTo>
                  <a:cubicBezTo>
                    <a:pt x="1267533" y="1660987"/>
                    <a:pt x="1294329" y="1466625"/>
                    <a:pt x="1575584" y="1435171"/>
                  </a:cubicBezTo>
                  <a:cubicBezTo>
                    <a:pt x="1856839" y="1403716"/>
                    <a:pt x="2297192" y="1191221"/>
                    <a:pt x="2287682" y="731850"/>
                  </a:cubicBezTo>
                  <a:cubicBezTo>
                    <a:pt x="2278172" y="272478"/>
                    <a:pt x="1968756" y="2560"/>
                    <a:pt x="1562418" y="0"/>
                  </a:cubicBezTo>
                  <a:lnTo>
                    <a:pt x="0" y="0"/>
                  </a:lnTo>
                  <a:lnTo>
                    <a:pt x="0" y="425381"/>
                  </a:lnTo>
                  <a:lnTo>
                    <a:pt x="258915" y="423016"/>
                  </a:lnTo>
                  <a:lnTo>
                    <a:pt x="1562418" y="401585"/>
                  </a:lnTo>
                  <a:cubicBezTo>
                    <a:pt x="1980094" y="400487"/>
                    <a:pt x="2004598" y="997378"/>
                    <a:pt x="1639223" y="1020420"/>
                  </a:cubicBezTo>
                  <a:cubicBezTo>
                    <a:pt x="1273848" y="1043461"/>
                    <a:pt x="837152" y="1269489"/>
                    <a:pt x="851416" y="1790671"/>
                  </a:cubicBezTo>
                  <a:cubicBezTo>
                    <a:pt x="863897" y="2246705"/>
                    <a:pt x="1195602" y="2440220"/>
                    <a:pt x="1637040" y="2453908"/>
                  </a:cubicBezTo>
                  <a:cubicBezTo>
                    <a:pt x="1700103" y="2455864"/>
                    <a:pt x="1765405" y="2454149"/>
                    <a:pt x="1832335" y="2449006"/>
                  </a:cubicBezTo>
                  <a:lnTo>
                    <a:pt x="4337708" y="2452801"/>
                  </a:lnTo>
                  <a:cubicBezTo>
                    <a:pt x="4702534" y="2455544"/>
                    <a:pt x="5028958" y="2301933"/>
                    <a:pt x="5061876" y="1761550"/>
                  </a:cubicBezTo>
                  <a:lnTo>
                    <a:pt x="5061876" y="782822"/>
                  </a:lnTo>
                  <a:lnTo>
                    <a:pt x="5060288" y="782822"/>
                  </a:lnTo>
                  <a:lnTo>
                    <a:pt x="5060288" y="758841"/>
                  </a:lnTo>
                  <a:cubicBezTo>
                    <a:pt x="5060288" y="588429"/>
                    <a:pt x="5168972" y="499397"/>
                    <a:pt x="5292619" y="482788"/>
                  </a:cubicBezTo>
                  <a:lnTo>
                    <a:pt x="5333405" y="480727"/>
                  </a:lnTo>
                  <a:lnTo>
                    <a:pt x="5333405" y="479745"/>
                  </a:lnTo>
                  <a:lnTo>
                    <a:pt x="6802794" y="479745"/>
                  </a:lnTo>
                  <a:lnTo>
                    <a:pt x="6871343" y="477049"/>
                  </a:lnTo>
                  <a:lnTo>
                    <a:pt x="6871343" y="478031"/>
                  </a:lnTo>
                  <a:lnTo>
                    <a:pt x="6912130" y="480092"/>
                  </a:lnTo>
                  <a:cubicBezTo>
                    <a:pt x="7035776" y="496701"/>
                    <a:pt x="7144460" y="585733"/>
                    <a:pt x="7144460" y="756145"/>
                  </a:cubicBezTo>
                  <a:lnTo>
                    <a:pt x="7144460" y="780126"/>
                  </a:lnTo>
                  <a:lnTo>
                    <a:pt x="7142873" y="780126"/>
                  </a:lnTo>
                  <a:lnTo>
                    <a:pt x="7142873" y="1758854"/>
                  </a:lnTo>
                  <a:cubicBezTo>
                    <a:pt x="7171675" y="2231689"/>
                    <a:pt x="7425194" y="2408402"/>
                    <a:pt x="7732530" y="2443354"/>
                  </a:cubicBezTo>
                  <a:lnTo>
                    <a:pt x="7841974" y="2448847"/>
                  </a:lnTo>
                  <a:lnTo>
                    <a:pt x="7870850" y="2455131"/>
                  </a:lnTo>
                  <a:cubicBezTo>
                    <a:pt x="7990884" y="2486151"/>
                    <a:pt x="8088271" y="2555739"/>
                    <a:pt x="8103471" y="2844161"/>
                  </a:cubicBezTo>
                  <a:cubicBezTo>
                    <a:pt x="8120844" y="3173785"/>
                    <a:pt x="8435382" y="3473236"/>
                    <a:pt x="8794723" y="3466836"/>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18">
              <a:extLst>
                <a:ext uri="{FF2B5EF4-FFF2-40B4-BE49-F238E27FC236}">
                  <a16:creationId xmlns:a16="http://schemas.microsoft.com/office/drawing/2014/main" id="{25E761D4-648A-467C-93AE-CC0428157CBA}"/>
                </a:ext>
              </a:extLst>
            </p:cNvPr>
            <p:cNvSpPr/>
            <p:nvPr/>
          </p:nvSpPr>
          <p:spPr bwMode="auto">
            <a:xfrm flipH="1">
              <a:off x="7841436" y="916215"/>
              <a:ext cx="4340680" cy="2902196"/>
            </a:xfrm>
            <a:custGeom>
              <a:avLst/>
              <a:gdLst>
                <a:gd name="connsiteX0" fmla="*/ 0 w 4565650"/>
                <a:gd name="connsiteY0" fmla="*/ 1022350 h 3359150"/>
                <a:gd name="connsiteX1" fmla="*/ 0 w 4565650"/>
                <a:gd name="connsiteY1" fmla="*/ 2800350 h 3359150"/>
                <a:gd name="connsiteX2" fmla="*/ 558800 w 4565650"/>
                <a:gd name="connsiteY2" fmla="*/ 3359150 h 3359150"/>
                <a:gd name="connsiteX3" fmla="*/ 2273300 w 4565650"/>
                <a:gd name="connsiteY3" fmla="*/ 3359150 h 3359150"/>
                <a:gd name="connsiteX4" fmla="*/ 2863850 w 4565650"/>
                <a:gd name="connsiteY4" fmla="*/ 2768600 h 3359150"/>
                <a:gd name="connsiteX5" fmla="*/ 2863850 w 4565650"/>
                <a:gd name="connsiteY5" fmla="*/ 539750 h 3359150"/>
                <a:gd name="connsiteX6" fmla="*/ 3479800 w 4565650"/>
                <a:gd name="connsiteY6" fmla="*/ 0 h 3359150"/>
                <a:gd name="connsiteX7" fmla="*/ 4019550 w 4565650"/>
                <a:gd name="connsiteY7" fmla="*/ 469900 h 3359150"/>
                <a:gd name="connsiteX8" fmla="*/ 4565650 w 4565650"/>
                <a:gd name="connsiteY8" fmla="*/ 1219200 h 3359150"/>
                <a:gd name="connsiteX0" fmla="*/ 1107 w 4566757"/>
                <a:gd name="connsiteY0" fmla="*/ 1022350 h 3359150"/>
                <a:gd name="connsiteX1" fmla="*/ 1107 w 4566757"/>
                <a:gd name="connsiteY1" fmla="*/ 2800350 h 3359150"/>
                <a:gd name="connsiteX2" fmla="*/ 559907 w 4566757"/>
                <a:gd name="connsiteY2" fmla="*/ 3359150 h 3359150"/>
                <a:gd name="connsiteX3" fmla="*/ 2274407 w 4566757"/>
                <a:gd name="connsiteY3" fmla="*/ 3359150 h 3359150"/>
                <a:gd name="connsiteX4" fmla="*/ 2864957 w 4566757"/>
                <a:gd name="connsiteY4" fmla="*/ 2768600 h 3359150"/>
                <a:gd name="connsiteX5" fmla="*/ 2864957 w 4566757"/>
                <a:gd name="connsiteY5" fmla="*/ 539750 h 3359150"/>
                <a:gd name="connsiteX6" fmla="*/ 3480907 w 4566757"/>
                <a:gd name="connsiteY6" fmla="*/ 0 h 3359150"/>
                <a:gd name="connsiteX7" fmla="*/ 4020657 w 4566757"/>
                <a:gd name="connsiteY7" fmla="*/ 469900 h 3359150"/>
                <a:gd name="connsiteX8" fmla="*/ 4566757 w 4566757"/>
                <a:gd name="connsiteY8" fmla="*/ 1219200 h 3359150"/>
                <a:gd name="connsiteX0" fmla="*/ 1107 w 4566757"/>
                <a:gd name="connsiteY0" fmla="*/ 1022350 h 3359150"/>
                <a:gd name="connsiteX1" fmla="*/ 1107 w 4566757"/>
                <a:gd name="connsiteY1" fmla="*/ 2800350 h 3359150"/>
                <a:gd name="connsiteX2" fmla="*/ 559907 w 4566757"/>
                <a:gd name="connsiteY2" fmla="*/ 3359150 h 3359150"/>
                <a:gd name="connsiteX3" fmla="*/ 2274407 w 4566757"/>
                <a:gd name="connsiteY3" fmla="*/ 3359150 h 3359150"/>
                <a:gd name="connsiteX4" fmla="*/ 2864957 w 4566757"/>
                <a:gd name="connsiteY4" fmla="*/ 2768600 h 3359150"/>
                <a:gd name="connsiteX5" fmla="*/ 2864957 w 4566757"/>
                <a:gd name="connsiteY5" fmla="*/ 539750 h 3359150"/>
                <a:gd name="connsiteX6" fmla="*/ 3480907 w 4566757"/>
                <a:gd name="connsiteY6" fmla="*/ 0 h 3359150"/>
                <a:gd name="connsiteX7" fmla="*/ 4020657 w 4566757"/>
                <a:gd name="connsiteY7" fmla="*/ 469900 h 3359150"/>
                <a:gd name="connsiteX8" fmla="*/ 4566757 w 4566757"/>
                <a:gd name="connsiteY8" fmla="*/ 1219200 h 3359150"/>
                <a:gd name="connsiteX0" fmla="*/ 1107 w 4566757"/>
                <a:gd name="connsiteY0" fmla="*/ 1022350 h 3359150"/>
                <a:gd name="connsiteX1" fmla="*/ 1107 w 4566757"/>
                <a:gd name="connsiteY1" fmla="*/ 2800350 h 3359150"/>
                <a:gd name="connsiteX2" fmla="*/ 559907 w 4566757"/>
                <a:gd name="connsiteY2" fmla="*/ 3359150 h 3359150"/>
                <a:gd name="connsiteX3" fmla="*/ 2274407 w 4566757"/>
                <a:gd name="connsiteY3" fmla="*/ 3359150 h 3359150"/>
                <a:gd name="connsiteX4" fmla="*/ 2864957 w 4566757"/>
                <a:gd name="connsiteY4" fmla="*/ 2768600 h 3359150"/>
                <a:gd name="connsiteX5" fmla="*/ 2864957 w 4566757"/>
                <a:gd name="connsiteY5" fmla="*/ 539750 h 3359150"/>
                <a:gd name="connsiteX6" fmla="*/ 3480907 w 4566757"/>
                <a:gd name="connsiteY6" fmla="*/ 0 h 3359150"/>
                <a:gd name="connsiteX7" fmla="*/ 4020657 w 4566757"/>
                <a:gd name="connsiteY7" fmla="*/ 469900 h 3359150"/>
                <a:gd name="connsiteX8" fmla="*/ 4566757 w 4566757"/>
                <a:gd name="connsiteY8" fmla="*/ 1219200 h 3359150"/>
                <a:gd name="connsiteX0" fmla="*/ 1107 w 4566757"/>
                <a:gd name="connsiteY0" fmla="*/ 1022350 h 3359150"/>
                <a:gd name="connsiteX1" fmla="*/ 1107 w 4566757"/>
                <a:gd name="connsiteY1" fmla="*/ 2800350 h 3359150"/>
                <a:gd name="connsiteX2" fmla="*/ 559907 w 4566757"/>
                <a:gd name="connsiteY2" fmla="*/ 3359150 h 3359150"/>
                <a:gd name="connsiteX3" fmla="*/ 2274407 w 4566757"/>
                <a:gd name="connsiteY3" fmla="*/ 3359150 h 3359150"/>
                <a:gd name="connsiteX4" fmla="*/ 2864957 w 4566757"/>
                <a:gd name="connsiteY4" fmla="*/ 2768600 h 3359150"/>
                <a:gd name="connsiteX5" fmla="*/ 2864957 w 4566757"/>
                <a:gd name="connsiteY5" fmla="*/ 539750 h 3359150"/>
                <a:gd name="connsiteX6" fmla="*/ 3480907 w 4566757"/>
                <a:gd name="connsiteY6" fmla="*/ 0 h 3359150"/>
                <a:gd name="connsiteX7" fmla="*/ 4020657 w 4566757"/>
                <a:gd name="connsiteY7" fmla="*/ 469900 h 3359150"/>
                <a:gd name="connsiteX8" fmla="*/ 4566757 w 4566757"/>
                <a:gd name="connsiteY8" fmla="*/ 1219200 h 3359150"/>
                <a:gd name="connsiteX0" fmla="*/ 1107 w 4566757"/>
                <a:gd name="connsiteY0" fmla="*/ 1022350 h 3359150"/>
                <a:gd name="connsiteX1" fmla="*/ 1107 w 4566757"/>
                <a:gd name="connsiteY1" fmla="*/ 2800350 h 3359150"/>
                <a:gd name="connsiteX2" fmla="*/ 559907 w 4566757"/>
                <a:gd name="connsiteY2" fmla="*/ 3359150 h 3359150"/>
                <a:gd name="connsiteX3" fmla="*/ 2274407 w 4566757"/>
                <a:gd name="connsiteY3" fmla="*/ 3359150 h 3359150"/>
                <a:gd name="connsiteX4" fmla="*/ 2864957 w 4566757"/>
                <a:gd name="connsiteY4" fmla="*/ 2768600 h 3359150"/>
                <a:gd name="connsiteX5" fmla="*/ 2864957 w 4566757"/>
                <a:gd name="connsiteY5" fmla="*/ 539750 h 3359150"/>
                <a:gd name="connsiteX6" fmla="*/ 3480907 w 4566757"/>
                <a:gd name="connsiteY6" fmla="*/ 0 h 3359150"/>
                <a:gd name="connsiteX7" fmla="*/ 4020657 w 4566757"/>
                <a:gd name="connsiteY7" fmla="*/ 469900 h 3359150"/>
                <a:gd name="connsiteX8" fmla="*/ 4566757 w 4566757"/>
                <a:gd name="connsiteY8" fmla="*/ 1219200 h 3359150"/>
                <a:gd name="connsiteX0" fmla="*/ 1107 w 4566757"/>
                <a:gd name="connsiteY0" fmla="*/ 1022412 h 3359212"/>
                <a:gd name="connsiteX1" fmla="*/ 1107 w 4566757"/>
                <a:gd name="connsiteY1" fmla="*/ 2800412 h 3359212"/>
                <a:gd name="connsiteX2" fmla="*/ 559907 w 4566757"/>
                <a:gd name="connsiteY2" fmla="*/ 3359212 h 3359212"/>
                <a:gd name="connsiteX3" fmla="*/ 2274407 w 4566757"/>
                <a:gd name="connsiteY3" fmla="*/ 3359212 h 3359212"/>
                <a:gd name="connsiteX4" fmla="*/ 2864957 w 4566757"/>
                <a:gd name="connsiteY4" fmla="*/ 2768662 h 3359212"/>
                <a:gd name="connsiteX5" fmla="*/ 2864957 w 4566757"/>
                <a:gd name="connsiteY5" fmla="*/ 539812 h 3359212"/>
                <a:gd name="connsiteX6" fmla="*/ 3480907 w 4566757"/>
                <a:gd name="connsiteY6" fmla="*/ 62 h 3359212"/>
                <a:gd name="connsiteX7" fmla="*/ 4020657 w 4566757"/>
                <a:gd name="connsiteY7" fmla="*/ 469962 h 3359212"/>
                <a:gd name="connsiteX8" fmla="*/ 4566757 w 4566757"/>
                <a:gd name="connsiteY8" fmla="*/ 1219262 h 3359212"/>
                <a:gd name="connsiteX0" fmla="*/ 1107 w 4566757"/>
                <a:gd name="connsiteY0" fmla="*/ 1022393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1107 w 4566757"/>
                <a:gd name="connsiteY0" fmla="*/ 1022393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1107 w 4566757"/>
                <a:gd name="connsiteY0" fmla="*/ 1022393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1107 w 4566757"/>
                <a:gd name="connsiteY0" fmla="*/ 1022393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1107 w 4566757"/>
                <a:gd name="connsiteY0" fmla="*/ 1022393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1107 w 4566757"/>
                <a:gd name="connsiteY0" fmla="*/ 1055468 h 3359193"/>
                <a:gd name="connsiteX1" fmla="*/ 1107 w 4566757"/>
                <a:gd name="connsiteY1" fmla="*/ 2800393 h 3359193"/>
                <a:gd name="connsiteX2" fmla="*/ 559907 w 4566757"/>
                <a:gd name="connsiteY2" fmla="*/ 3359193 h 3359193"/>
                <a:gd name="connsiteX3" fmla="*/ 2274407 w 4566757"/>
                <a:gd name="connsiteY3" fmla="*/ 3359193 h 3359193"/>
                <a:gd name="connsiteX4" fmla="*/ 2864957 w 4566757"/>
                <a:gd name="connsiteY4" fmla="*/ 2768643 h 3359193"/>
                <a:gd name="connsiteX5" fmla="*/ 2864957 w 4566757"/>
                <a:gd name="connsiteY5" fmla="*/ 539793 h 3359193"/>
                <a:gd name="connsiteX6" fmla="*/ 3480907 w 4566757"/>
                <a:gd name="connsiteY6" fmla="*/ 43 h 3359193"/>
                <a:gd name="connsiteX7" fmla="*/ 4020657 w 4566757"/>
                <a:gd name="connsiteY7" fmla="*/ 469943 h 3359193"/>
                <a:gd name="connsiteX8" fmla="*/ 4566757 w 4566757"/>
                <a:gd name="connsiteY8" fmla="*/ 1219243 h 3359193"/>
                <a:gd name="connsiteX0" fmla="*/ 42670 w 4608320"/>
                <a:gd name="connsiteY0" fmla="*/ 1055468 h 3359193"/>
                <a:gd name="connsiteX1" fmla="*/ 38905 w 4608320"/>
                <a:gd name="connsiteY1" fmla="*/ 1990421 h 3359193"/>
                <a:gd name="connsiteX2" fmla="*/ 42670 w 4608320"/>
                <a:gd name="connsiteY2" fmla="*/ 2800393 h 3359193"/>
                <a:gd name="connsiteX3" fmla="*/ 601470 w 4608320"/>
                <a:gd name="connsiteY3" fmla="*/ 3359193 h 3359193"/>
                <a:gd name="connsiteX4" fmla="*/ 2315970 w 4608320"/>
                <a:gd name="connsiteY4" fmla="*/ 3359193 h 3359193"/>
                <a:gd name="connsiteX5" fmla="*/ 2906520 w 4608320"/>
                <a:gd name="connsiteY5" fmla="*/ 2768643 h 3359193"/>
                <a:gd name="connsiteX6" fmla="*/ 2906520 w 4608320"/>
                <a:gd name="connsiteY6" fmla="*/ 539793 h 3359193"/>
                <a:gd name="connsiteX7" fmla="*/ 3522470 w 4608320"/>
                <a:gd name="connsiteY7" fmla="*/ 43 h 3359193"/>
                <a:gd name="connsiteX8" fmla="*/ 4062220 w 4608320"/>
                <a:gd name="connsiteY8" fmla="*/ 469943 h 3359193"/>
                <a:gd name="connsiteX9" fmla="*/ 4608320 w 4608320"/>
                <a:gd name="connsiteY9" fmla="*/ 1219243 h 3359193"/>
                <a:gd name="connsiteX0" fmla="*/ 42526 w 4608176"/>
                <a:gd name="connsiteY0" fmla="*/ 1055468 h 3359193"/>
                <a:gd name="connsiteX1" fmla="*/ 38763 w 4608176"/>
                <a:gd name="connsiteY1" fmla="*/ 1380379 h 3359193"/>
                <a:gd name="connsiteX2" fmla="*/ 38761 w 4608176"/>
                <a:gd name="connsiteY2" fmla="*/ 1990421 h 3359193"/>
                <a:gd name="connsiteX3" fmla="*/ 42526 w 4608176"/>
                <a:gd name="connsiteY3" fmla="*/ 2800393 h 3359193"/>
                <a:gd name="connsiteX4" fmla="*/ 601326 w 4608176"/>
                <a:gd name="connsiteY4" fmla="*/ 3359193 h 3359193"/>
                <a:gd name="connsiteX5" fmla="*/ 2315826 w 4608176"/>
                <a:gd name="connsiteY5" fmla="*/ 3359193 h 3359193"/>
                <a:gd name="connsiteX6" fmla="*/ 2906376 w 4608176"/>
                <a:gd name="connsiteY6" fmla="*/ 2768643 h 3359193"/>
                <a:gd name="connsiteX7" fmla="*/ 2906376 w 4608176"/>
                <a:gd name="connsiteY7" fmla="*/ 539793 h 3359193"/>
                <a:gd name="connsiteX8" fmla="*/ 3522326 w 4608176"/>
                <a:gd name="connsiteY8" fmla="*/ 43 h 3359193"/>
                <a:gd name="connsiteX9" fmla="*/ 4062076 w 4608176"/>
                <a:gd name="connsiteY9" fmla="*/ 469943 h 3359193"/>
                <a:gd name="connsiteX10" fmla="*/ 4608176 w 4608176"/>
                <a:gd name="connsiteY10" fmla="*/ 1219243 h 3359193"/>
                <a:gd name="connsiteX0" fmla="*/ 0 w 5241841"/>
                <a:gd name="connsiteY0" fmla="*/ 1279640 h 3359193"/>
                <a:gd name="connsiteX1" fmla="*/ 672428 w 5241841"/>
                <a:gd name="connsiteY1" fmla="*/ 1380379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490518 w 5241841"/>
                <a:gd name="connsiteY1" fmla="*/ 144652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490518 w 5241841"/>
                <a:gd name="connsiteY1" fmla="*/ 144652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490518 w 5241841"/>
                <a:gd name="connsiteY1" fmla="*/ 144652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490518 w 5241841"/>
                <a:gd name="connsiteY1" fmla="*/ 144652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1 w 5241842"/>
                <a:gd name="connsiteY0" fmla="*/ 1279640 h 3359193"/>
                <a:gd name="connsiteX1" fmla="*/ 347196 w 5241842"/>
                <a:gd name="connsiteY1" fmla="*/ 1358329 h 3359193"/>
                <a:gd name="connsiteX2" fmla="*/ 672427 w 5241842"/>
                <a:gd name="connsiteY2" fmla="*/ 1990421 h 3359193"/>
                <a:gd name="connsiteX3" fmla="*/ 676192 w 5241842"/>
                <a:gd name="connsiteY3" fmla="*/ 2800393 h 3359193"/>
                <a:gd name="connsiteX4" fmla="*/ 1234992 w 5241842"/>
                <a:gd name="connsiteY4" fmla="*/ 3359193 h 3359193"/>
                <a:gd name="connsiteX5" fmla="*/ 2949492 w 5241842"/>
                <a:gd name="connsiteY5" fmla="*/ 3359193 h 3359193"/>
                <a:gd name="connsiteX6" fmla="*/ 3540042 w 5241842"/>
                <a:gd name="connsiteY6" fmla="*/ 2768643 h 3359193"/>
                <a:gd name="connsiteX7" fmla="*/ 3540042 w 5241842"/>
                <a:gd name="connsiteY7" fmla="*/ 539793 h 3359193"/>
                <a:gd name="connsiteX8" fmla="*/ 4155992 w 5241842"/>
                <a:gd name="connsiteY8" fmla="*/ 43 h 3359193"/>
                <a:gd name="connsiteX9" fmla="*/ 4695742 w 5241842"/>
                <a:gd name="connsiteY9" fmla="*/ 469943 h 3359193"/>
                <a:gd name="connsiteX10" fmla="*/ 5241842 w 5241842"/>
                <a:gd name="connsiteY10" fmla="*/ 1219243 h 3359193"/>
                <a:gd name="connsiteX0" fmla="*/ 1 w 5241842"/>
                <a:gd name="connsiteY0" fmla="*/ 1279640 h 3359193"/>
                <a:gd name="connsiteX1" fmla="*/ 347196 w 5241842"/>
                <a:gd name="connsiteY1" fmla="*/ 1358329 h 3359193"/>
                <a:gd name="connsiteX2" fmla="*/ 672427 w 5241842"/>
                <a:gd name="connsiteY2" fmla="*/ 1990421 h 3359193"/>
                <a:gd name="connsiteX3" fmla="*/ 676192 w 5241842"/>
                <a:gd name="connsiteY3" fmla="*/ 2800393 h 3359193"/>
                <a:gd name="connsiteX4" fmla="*/ 1234992 w 5241842"/>
                <a:gd name="connsiteY4" fmla="*/ 3359193 h 3359193"/>
                <a:gd name="connsiteX5" fmla="*/ 2949492 w 5241842"/>
                <a:gd name="connsiteY5" fmla="*/ 3359193 h 3359193"/>
                <a:gd name="connsiteX6" fmla="*/ 3540042 w 5241842"/>
                <a:gd name="connsiteY6" fmla="*/ 2768643 h 3359193"/>
                <a:gd name="connsiteX7" fmla="*/ 3540042 w 5241842"/>
                <a:gd name="connsiteY7" fmla="*/ 539793 h 3359193"/>
                <a:gd name="connsiteX8" fmla="*/ 4155992 w 5241842"/>
                <a:gd name="connsiteY8" fmla="*/ 43 h 3359193"/>
                <a:gd name="connsiteX9" fmla="*/ 4695742 w 5241842"/>
                <a:gd name="connsiteY9" fmla="*/ 469943 h 3359193"/>
                <a:gd name="connsiteX10" fmla="*/ 5241842 w 5241842"/>
                <a:gd name="connsiteY10" fmla="*/ 1219243 h 3359193"/>
                <a:gd name="connsiteX0" fmla="*/ 0 w 5241841"/>
                <a:gd name="connsiteY0" fmla="*/ 1279640 h 3359193"/>
                <a:gd name="connsiteX1" fmla="*/ 347195 w 5241841"/>
                <a:gd name="connsiteY1" fmla="*/ 1358329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47195 w 5241841"/>
                <a:gd name="connsiteY1" fmla="*/ 1358329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47195 w 5241841"/>
                <a:gd name="connsiteY1" fmla="*/ 1358329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1363 w 5241841"/>
                <a:gd name="connsiteY1" fmla="*/ 13307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1363 w 5241841"/>
                <a:gd name="connsiteY1" fmla="*/ 13307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1363 w 5241841"/>
                <a:gd name="connsiteY1" fmla="*/ 13307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7964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18713 w 5241841"/>
                <a:gd name="connsiteY1" fmla="*/ 1316068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333413 w 5241841"/>
                <a:gd name="connsiteY1" fmla="*/ 1327093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301690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96177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96177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96177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96177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41841"/>
                <a:gd name="connsiteY0" fmla="*/ 1296177 h 3359193"/>
                <a:gd name="connsiteX1" fmla="*/ 228677 w 5241841"/>
                <a:gd name="connsiteY1" fmla="*/ 1310555 h 3359193"/>
                <a:gd name="connsiteX2" fmla="*/ 672426 w 5241841"/>
                <a:gd name="connsiteY2" fmla="*/ 1990421 h 3359193"/>
                <a:gd name="connsiteX3" fmla="*/ 676191 w 5241841"/>
                <a:gd name="connsiteY3" fmla="*/ 2800393 h 3359193"/>
                <a:gd name="connsiteX4" fmla="*/ 1234991 w 5241841"/>
                <a:gd name="connsiteY4" fmla="*/ 3359193 h 3359193"/>
                <a:gd name="connsiteX5" fmla="*/ 2949491 w 5241841"/>
                <a:gd name="connsiteY5" fmla="*/ 3359193 h 3359193"/>
                <a:gd name="connsiteX6" fmla="*/ 3540041 w 5241841"/>
                <a:gd name="connsiteY6" fmla="*/ 2768643 h 3359193"/>
                <a:gd name="connsiteX7" fmla="*/ 3540041 w 5241841"/>
                <a:gd name="connsiteY7" fmla="*/ 539793 h 3359193"/>
                <a:gd name="connsiteX8" fmla="*/ 4155991 w 5241841"/>
                <a:gd name="connsiteY8" fmla="*/ 43 h 3359193"/>
                <a:gd name="connsiteX9" fmla="*/ 4695741 w 5241841"/>
                <a:gd name="connsiteY9" fmla="*/ 469943 h 3359193"/>
                <a:gd name="connsiteX10" fmla="*/ 5241841 w 5241841"/>
                <a:gd name="connsiteY10" fmla="*/ 1219243 h 3359193"/>
                <a:gd name="connsiteX0" fmla="*/ 0 w 5230816"/>
                <a:gd name="connsiteY0" fmla="*/ 1296177 h 3359193"/>
                <a:gd name="connsiteX1" fmla="*/ 228677 w 5230816"/>
                <a:gd name="connsiteY1" fmla="*/ 1310555 h 3359193"/>
                <a:gd name="connsiteX2" fmla="*/ 672426 w 5230816"/>
                <a:gd name="connsiteY2" fmla="*/ 1990421 h 3359193"/>
                <a:gd name="connsiteX3" fmla="*/ 676191 w 5230816"/>
                <a:gd name="connsiteY3" fmla="*/ 2800393 h 3359193"/>
                <a:gd name="connsiteX4" fmla="*/ 1234991 w 5230816"/>
                <a:gd name="connsiteY4" fmla="*/ 3359193 h 3359193"/>
                <a:gd name="connsiteX5" fmla="*/ 2949491 w 5230816"/>
                <a:gd name="connsiteY5" fmla="*/ 3359193 h 3359193"/>
                <a:gd name="connsiteX6" fmla="*/ 3540041 w 5230816"/>
                <a:gd name="connsiteY6" fmla="*/ 2768643 h 3359193"/>
                <a:gd name="connsiteX7" fmla="*/ 3540041 w 5230816"/>
                <a:gd name="connsiteY7" fmla="*/ 539793 h 3359193"/>
                <a:gd name="connsiteX8" fmla="*/ 4155991 w 5230816"/>
                <a:gd name="connsiteY8" fmla="*/ 43 h 3359193"/>
                <a:gd name="connsiteX9" fmla="*/ 4695741 w 5230816"/>
                <a:gd name="connsiteY9" fmla="*/ 469943 h 3359193"/>
                <a:gd name="connsiteX10" fmla="*/ 5230816 w 5230816"/>
                <a:gd name="connsiteY10" fmla="*/ 1204544 h 3359193"/>
                <a:gd name="connsiteX0" fmla="*/ 0 w 5002139"/>
                <a:gd name="connsiteY0" fmla="*/ 1310555 h 3359193"/>
                <a:gd name="connsiteX1" fmla="*/ 443749 w 5002139"/>
                <a:gd name="connsiteY1" fmla="*/ 1990421 h 3359193"/>
                <a:gd name="connsiteX2" fmla="*/ 447514 w 5002139"/>
                <a:gd name="connsiteY2" fmla="*/ 2800393 h 3359193"/>
                <a:gd name="connsiteX3" fmla="*/ 1006314 w 5002139"/>
                <a:gd name="connsiteY3" fmla="*/ 3359193 h 3359193"/>
                <a:gd name="connsiteX4" fmla="*/ 2720814 w 5002139"/>
                <a:gd name="connsiteY4" fmla="*/ 3359193 h 3359193"/>
                <a:gd name="connsiteX5" fmla="*/ 3311364 w 5002139"/>
                <a:gd name="connsiteY5" fmla="*/ 2768643 h 3359193"/>
                <a:gd name="connsiteX6" fmla="*/ 3311364 w 5002139"/>
                <a:gd name="connsiteY6" fmla="*/ 539793 h 3359193"/>
                <a:gd name="connsiteX7" fmla="*/ 3927314 w 5002139"/>
                <a:gd name="connsiteY7" fmla="*/ 43 h 3359193"/>
                <a:gd name="connsiteX8" fmla="*/ 4467064 w 5002139"/>
                <a:gd name="connsiteY8" fmla="*/ 469943 h 3359193"/>
                <a:gd name="connsiteX9" fmla="*/ 5002139 w 5002139"/>
                <a:gd name="connsiteY9" fmla="*/ 1204544 h 3359193"/>
                <a:gd name="connsiteX0" fmla="*/ 0 w 5024189"/>
                <a:gd name="connsiteY0" fmla="*/ 1310555 h 3359193"/>
                <a:gd name="connsiteX1" fmla="*/ 465799 w 5024189"/>
                <a:gd name="connsiteY1" fmla="*/ 1990421 h 3359193"/>
                <a:gd name="connsiteX2" fmla="*/ 469564 w 5024189"/>
                <a:gd name="connsiteY2" fmla="*/ 2800393 h 3359193"/>
                <a:gd name="connsiteX3" fmla="*/ 1028364 w 5024189"/>
                <a:gd name="connsiteY3" fmla="*/ 3359193 h 3359193"/>
                <a:gd name="connsiteX4" fmla="*/ 2742864 w 5024189"/>
                <a:gd name="connsiteY4" fmla="*/ 3359193 h 3359193"/>
                <a:gd name="connsiteX5" fmla="*/ 3333414 w 5024189"/>
                <a:gd name="connsiteY5" fmla="*/ 2768643 h 3359193"/>
                <a:gd name="connsiteX6" fmla="*/ 3333414 w 5024189"/>
                <a:gd name="connsiteY6" fmla="*/ 539793 h 3359193"/>
                <a:gd name="connsiteX7" fmla="*/ 3949364 w 5024189"/>
                <a:gd name="connsiteY7" fmla="*/ 43 h 3359193"/>
                <a:gd name="connsiteX8" fmla="*/ 4489114 w 5024189"/>
                <a:gd name="connsiteY8" fmla="*/ 469943 h 3359193"/>
                <a:gd name="connsiteX9" fmla="*/ 5024189 w 5024189"/>
                <a:gd name="connsiteY9" fmla="*/ 1204544 h 3359193"/>
                <a:gd name="connsiteX0" fmla="*/ 0 w 5024189"/>
                <a:gd name="connsiteY0" fmla="*/ 1310555 h 3359193"/>
                <a:gd name="connsiteX1" fmla="*/ 465799 w 5024189"/>
                <a:gd name="connsiteY1" fmla="*/ 1990421 h 3359193"/>
                <a:gd name="connsiteX2" fmla="*/ 469564 w 5024189"/>
                <a:gd name="connsiteY2" fmla="*/ 2800393 h 3359193"/>
                <a:gd name="connsiteX3" fmla="*/ 1028364 w 5024189"/>
                <a:gd name="connsiteY3" fmla="*/ 3359193 h 3359193"/>
                <a:gd name="connsiteX4" fmla="*/ 2742864 w 5024189"/>
                <a:gd name="connsiteY4" fmla="*/ 3359193 h 3359193"/>
                <a:gd name="connsiteX5" fmla="*/ 3333414 w 5024189"/>
                <a:gd name="connsiteY5" fmla="*/ 2768643 h 3359193"/>
                <a:gd name="connsiteX6" fmla="*/ 3333414 w 5024189"/>
                <a:gd name="connsiteY6" fmla="*/ 539793 h 3359193"/>
                <a:gd name="connsiteX7" fmla="*/ 3949364 w 5024189"/>
                <a:gd name="connsiteY7" fmla="*/ 43 h 3359193"/>
                <a:gd name="connsiteX8" fmla="*/ 4489114 w 5024189"/>
                <a:gd name="connsiteY8" fmla="*/ 469943 h 3359193"/>
                <a:gd name="connsiteX9" fmla="*/ 5024189 w 5024189"/>
                <a:gd name="connsiteY9" fmla="*/ 1204544 h 3359193"/>
                <a:gd name="connsiteX0" fmla="*/ 0 w 5024189"/>
                <a:gd name="connsiteY0" fmla="*/ 1310555 h 3359193"/>
                <a:gd name="connsiteX1" fmla="*/ 465799 w 5024189"/>
                <a:gd name="connsiteY1" fmla="*/ 1990421 h 3359193"/>
                <a:gd name="connsiteX2" fmla="*/ 469564 w 5024189"/>
                <a:gd name="connsiteY2" fmla="*/ 2800393 h 3359193"/>
                <a:gd name="connsiteX3" fmla="*/ 1028364 w 5024189"/>
                <a:gd name="connsiteY3" fmla="*/ 3359193 h 3359193"/>
                <a:gd name="connsiteX4" fmla="*/ 2742864 w 5024189"/>
                <a:gd name="connsiteY4" fmla="*/ 3359193 h 3359193"/>
                <a:gd name="connsiteX5" fmla="*/ 3333414 w 5024189"/>
                <a:gd name="connsiteY5" fmla="*/ 2768643 h 3359193"/>
                <a:gd name="connsiteX6" fmla="*/ 3333414 w 5024189"/>
                <a:gd name="connsiteY6" fmla="*/ 539793 h 3359193"/>
                <a:gd name="connsiteX7" fmla="*/ 3949364 w 5024189"/>
                <a:gd name="connsiteY7" fmla="*/ 43 h 3359193"/>
                <a:gd name="connsiteX8" fmla="*/ 4489114 w 5024189"/>
                <a:gd name="connsiteY8" fmla="*/ 469943 h 3359193"/>
                <a:gd name="connsiteX9" fmla="*/ 5024189 w 5024189"/>
                <a:gd name="connsiteY9" fmla="*/ 1204544 h 335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24189" h="3359193">
                  <a:moveTo>
                    <a:pt x="0" y="1310555"/>
                  </a:moveTo>
                  <a:cubicBezTo>
                    <a:pt x="440753" y="1354288"/>
                    <a:pt x="446337" y="1698016"/>
                    <a:pt x="465799" y="1990421"/>
                  </a:cubicBezTo>
                  <a:cubicBezTo>
                    <a:pt x="485261" y="2282826"/>
                    <a:pt x="464002" y="2495090"/>
                    <a:pt x="469564" y="2800393"/>
                  </a:cubicBezTo>
                  <a:cubicBezTo>
                    <a:pt x="471681" y="3304160"/>
                    <a:pt x="937347" y="3344376"/>
                    <a:pt x="1028364" y="3359193"/>
                  </a:cubicBezTo>
                  <a:lnTo>
                    <a:pt x="2742864" y="3359193"/>
                  </a:lnTo>
                  <a:cubicBezTo>
                    <a:pt x="2984164" y="3359193"/>
                    <a:pt x="3314364" y="3238543"/>
                    <a:pt x="3333414" y="2768643"/>
                  </a:cubicBezTo>
                  <a:lnTo>
                    <a:pt x="3333414" y="539793"/>
                  </a:lnTo>
                  <a:cubicBezTo>
                    <a:pt x="3341881" y="175726"/>
                    <a:pt x="3676390" y="-3187"/>
                    <a:pt x="3949364" y="43"/>
                  </a:cubicBezTo>
                  <a:cubicBezTo>
                    <a:pt x="4307081" y="4276"/>
                    <a:pt x="4481559" y="256503"/>
                    <a:pt x="4489114" y="469943"/>
                  </a:cubicBezTo>
                  <a:cubicBezTo>
                    <a:pt x="4506047" y="948310"/>
                    <a:pt x="4722805" y="1134875"/>
                    <a:pt x="5024189" y="1204544"/>
                  </a:cubicBezTo>
                </a:path>
              </a:pathLst>
            </a:custGeom>
            <a:noFill/>
            <a:ln>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97"/>
              <a:endParaRPr lang="en-US">
                <a:solidFill>
                  <a:srgbClr val="FFFFFF"/>
                </a:solidFill>
                <a:latin typeface="Segoe UI"/>
              </a:endParaRPr>
            </a:p>
          </p:txBody>
        </p:sp>
        <p:sp>
          <p:nvSpPr>
            <p:cNvPr id="23" name="Freeform 119">
              <a:extLst>
                <a:ext uri="{FF2B5EF4-FFF2-40B4-BE49-F238E27FC236}">
                  <a16:creationId xmlns:a16="http://schemas.microsoft.com/office/drawing/2014/main" id="{DAAE6CF8-97E1-4756-9FAF-6458F228D3FC}"/>
                </a:ext>
              </a:extLst>
            </p:cNvPr>
            <p:cNvSpPr/>
            <p:nvPr/>
          </p:nvSpPr>
          <p:spPr bwMode="auto">
            <a:xfrm flipV="1">
              <a:off x="5186" y="1916962"/>
              <a:ext cx="7836802" cy="2037472"/>
            </a:xfrm>
            <a:custGeom>
              <a:avLst/>
              <a:gdLst>
                <a:gd name="connsiteX0" fmla="*/ 1143000 w 6233160"/>
                <a:gd name="connsiteY0" fmla="*/ 320040 h 2385060"/>
                <a:gd name="connsiteX1" fmla="*/ 579120 w 6233160"/>
                <a:gd name="connsiteY1" fmla="*/ 1143000 h 2385060"/>
                <a:gd name="connsiteX2" fmla="*/ 0 w 6233160"/>
                <a:gd name="connsiteY2" fmla="*/ 563880 h 2385060"/>
                <a:gd name="connsiteX3" fmla="*/ 640080 w 6233160"/>
                <a:gd name="connsiteY3" fmla="*/ 0 h 2385060"/>
                <a:gd name="connsiteX4" fmla="*/ 2781300 w 6233160"/>
                <a:gd name="connsiteY4" fmla="*/ 0 h 2385060"/>
                <a:gd name="connsiteX5" fmla="*/ 3421380 w 6233160"/>
                <a:gd name="connsiteY5" fmla="*/ 563880 h 2385060"/>
                <a:gd name="connsiteX6" fmla="*/ 2933700 w 6233160"/>
                <a:gd name="connsiteY6" fmla="*/ 1181100 h 2385060"/>
                <a:gd name="connsiteX7" fmla="*/ 2225040 w 6233160"/>
                <a:gd name="connsiteY7" fmla="*/ 1821180 h 2385060"/>
                <a:gd name="connsiteX8" fmla="*/ 2865120 w 6233160"/>
                <a:gd name="connsiteY8" fmla="*/ 2385060 h 2385060"/>
                <a:gd name="connsiteX9" fmla="*/ 6233160 w 6233160"/>
                <a:gd name="connsiteY9" fmla="*/ 2385060 h 2385060"/>
                <a:gd name="connsiteX0" fmla="*/ 1143000 w 6233160"/>
                <a:gd name="connsiteY0" fmla="*/ 320040 h 2385060"/>
                <a:gd name="connsiteX1" fmla="*/ 579120 w 6233160"/>
                <a:gd name="connsiteY1" fmla="*/ 1143000 h 2385060"/>
                <a:gd name="connsiteX2" fmla="*/ 0 w 6233160"/>
                <a:gd name="connsiteY2" fmla="*/ 563880 h 2385060"/>
                <a:gd name="connsiteX3" fmla="*/ 640080 w 6233160"/>
                <a:gd name="connsiteY3" fmla="*/ 0 h 2385060"/>
                <a:gd name="connsiteX4" fmla="*/ 2781300 w 6233160"/>
                <a:gd name="connsiteY4" fmla="*/ 0 h 2385060"/>
                <a:gd name="connsiteX5" fmla="*/ 3421380 w 6233160"/>
                <a:gd name="connsiteY5" fmla="*/ 563880 h 2385060"/>
                <a:gd name="connsiteX6" fmla="*/ 2933700 w 6233160"/>
                <a:gd name="connsiteY6" fmla="*/ 1181100 h 2385060"/>
                <a:gd name="connsiteX7" fmla="*/ 2225040 w 6233160"/>
                <a:gd name="connsiteY7" fmla="*/ 1821180 h 2385060"/>
                <a:gd name="connsiteX8" fmla="*/ 2865120 w 6233160"/>
                <a:gd name="connsiteY8" fmla="*/ 2385060 h 2385060"/>
                <a:gd name="connsiteX9" fmla="*/ 6233160 w 6233160"/>
                <a:gd name="connsiteY9" fmla="*/ 2385060 h 2385060"/>
                <a:gd name="connsiteX0" fmla="*/ 1144231 w 6234391"/>
                <a:gd name="connsiteY0" fmla="*/ 320040 h 2385060"/>
                <a:gd name="connsiteX1" fmla="*/ 580351 w 6234391"/>
                <a:gd name="connsiteY1" fmla="*/ 1143000 h 2385060"/>
                <a:gd name="connsiteX2" fmla="*/ 1231 w 6234391"/>
                <a:gd name="connsiteY2" fmla="*/ 563880 h 2385060"/>
                <a:gd name="connsiteX3" fmla="*/ 641311 w 6234391"/>
                <a:gd name="connsiteY3" fmla="*/ 0 h 2385060"/>
                <a:gd name="connsiteX4" fmla="*/ 2782531 w 6234391"/>
                <a:gd name="connsiteY4" fmla="*/ 0 h 2385060"/>
                <a:gd name="connsiteX5" fmla="*/ 3422611 w 6234391"/>
                <a:gd name="connsiteY5" fmla="*/ 563880 h 2385060"/>
                <a:gd name="connsiteX6" fmla="*/ 2934931 w 6234391"/>
                <a:gd name="connsiteY6" fmla="*/ 1181100 h 2385060"/>
                <a:gd name="connsiteX7" fmla="*/ 2226271 w 6234391"/>
                <a:gd name="connsiteY7" fmla="*/ 1821180 h 2385060"/>
                <a:gd name="connsiteX8" fmla="*/ 2866351 w 6234391"/>
                <a:gd name="connsiteY8" fmla="*/ 2385060 h 2385060"/>
                <a:gd name="connsiteX9" fmla="*/ 6234391 w 6234391"/>
                <a:gd name="connsiteY9" fmla="*/ 2385060 h 2385060"/>
                <a:gd name="connsiteX0" fmla="*/ 1144828 w 6234988"/>
                <a:gd name="connsiteY0" fmla="*/ 320040 h 2385060"/>
                <a:gd name="connsiteX1" fmla="*/ 580948 w 6234988"/>
                <a:gd name="connsiteY1" fmla="*/ 1143000 h 2385060"/>
                <a:gd name="connsiteX2" fmla="*/ 1828 w 6234988"/>
                <a:gd name="connsiteY2" fmla="*/ 563880 h 2385060"/>
                <a:gd name="connsiteX3" fmla="*/ 641908 w 6234988"/>
                <a:gd name="connsiteY3" fmla="*/ 0 h 2385060"/>
                <a:gd name="connsiteX4" fmla="*/ 2783128 w 6234988"/>
                <a:gd name="connsiteY4" fmla="*/ 0 h 2385060"/>
                <a:gd name="connsiteX5" fmla="*/ 3423208 w 6234988"/>
                <a:gd name="connsiteY5" fmla="*/ 563880 h 2385060"/>
                <a:gd name="connsiteX6" fmla="*/ 2935528 w 6234988"/>
                <a:gd name="connsiteY6" fmla="*/ 1181100 h 2385060"/>
                <a:gd name="connsiteX7" fmla="*/ 2226868 w 6234988"/>
                <a:gd name="connsiteY7" fmla="*/ 1821180 h 2385060"/>
                <a:gd name="connsiteX8" fmla="*/ 2866948 w 6234988"/>
                <a:gd name="connsiteY8" fmla="*/ 2385060 h 2385060"/>
                <a:gd name="connsiteX9" fmla="*/ 6234988 w 6234988"/>
                <a:gd name="connsiteY9" fmla="*/ 2385060 h 2385060"/>
                <a:gd name="connsiteX0" fmla="*/ 1144828 w 6234988"/>
                <a:gd name="connsiteY0" fmla="*/ 320040 h 2385060"/>
                <a:gd name="connsiteX1" fmla="*/ 580948 w 6234988"/>
                <a:gd name="connsiteY1" fmla="*/ 1143000 h 2385060"/>
                <a:gd name="connsiteX2" fmla="*/ 1828 w 6234988"/>
                <a:gd name="connsiteY2" fmla="*/ 563880 h 2385060"/>
                <a:gd name="connsiteX3" fmla="*/ 641908 w 6234988"/>
                <a:gd name="connsiteY3" fmla="*/ 0 h 2385060"/>
                <a:gd name="connsiteX4" fmla="*/ 2783128 w 6234988"/>
                <a:gd name="connsiteY4" fmla="*/ 0 h 2385060"/>
                <a:gd name="connsiteX5" fmla="*/ 3423208 w 6234988"/>
                <a:gd name="connsiteY5" fmla="*/ 563880 h 2385060"/>
                <a:gd name="connsiteX6" fmla="*/ 2935528 w 6234988"/>
                <a:gd name="connsiteY6" fmla="*/ 1181100 h 2385060"/>
                <a:gd name="connsiteX7" fmla="*/ 2226868 w 6234988"/>
                <a:gd name="connsiteY7" fmla="*/ 1821180 h 2385060"/>
                <a:gd name="connsiteX8" fmla="*/ 2866948 w 6234988"/>
                <a:gd name="connsiteY8" fmla="*/ 2385060 h 2385060"/>
                <a:gd name="connsiteX9" fmla="*/ 6234988 w 6234988"/>
                <a:gd name="connsiteY9" fmla="*/ 2385060 h 2385060"/>
                <a:gd name="connsiteX0" fmla="*/ 1144828 w 6234988"/>
                <a:gd name="connsiteY0" fmla="*/ 320040 h 2385060"/>
                <a:gd name="connsiteX1" fmla="*/ 580948 w 6234988"/>
                <a:gd name="connsiteY1" fmla="*/ 1143000 h 2385060"/>
                <a:gd name="connsiteX2" fmla="*/ 1828 w 6234988"/>
                <a:gd name="connsiteY2" fmla="*/ 563880 h 2385060"/>
                <a:gd name="connsiteX3" fmla="*/ 641908 w 6234988"/>
                <a:gd name="connsiteY3" fmla="*/ 0 h 2385060"/>
                <a:gd name="connsiteX4" fmla="*/ 2783128 w 6234988"/>
                <a:gd name="connsiteY4" fmla="*/ 0 h 2385060"/>
                <a:gd name="connsiteX5" fmla="*/ 3423208 w 6234988"/>
                <a:gd name="connsiteY5" fmla="*/ 563880 h 2385060"/>
                <a:gd name="connsiteX6" fmla="*/ 2935528 w 6234988"/>
                <a:gd name="connsiteY6" fmla="*/ 1181100 h 2385060"/>
                <a:gd name="connsiteX7" fmla="*/ 2226868 w 6234988"/>
                <a:gd name="connsiteY7" fmla="*/ 1821180 h 2385060"/>
                <a:gd name="connsiteX8" fmla="*/ 2866948 w 6234988"/>
                <a:gd name="connsiteY8" fmla="*/ 2385060 h 2385060"/>
                <a:gd name="connsiteX9" fmla="*/ 6234988 w 6234988"/>
                <a:gd name="connsiteY9" fmla="*/ 2385060 h 2385060"/>
                <a:gd name="connsiteX0" fmla="*/ 1144011 w 6234171"/>
                <a:gd name="connsiteY0" fmla="*/ 320040 h 2385060"/>
                <a:gd name="connsiteX1" fmla="*/ 580131 w 6234171"/>
                <a:gd name="connsiteY1" fmla="*/ 1143000 h 2385060"/>
                <a:gd name="connsiteX2" fmla="*/ 1011 w 6234171"/>
                <a:gd name="connsiteY2" fmla="*/ 563880 h 2385060"/>
                <a:gd name="connsiteX3" fmla="*/ 641091 w 6234171"/>
                <a:gd name="connsiteY3" fmla="*/ 0 h 2385060"/>
                <a:gd name="connsiteX4" fmla="*/ 2782311 w 6234171"/>
                <a:gd name="connsiteY4" fmla="*/ 0 h 2385060"/>
                <a:gd name="connsiteX5" fmla="*/ 3422391 w 6234171"/>
                <a:gd name="connsiteY5" fmla="*/ 563880 h 2385060"/>
                <a:gd name="connsiteX6" fmla="*/ 2934711 w 6234171"/>
                <a:gd name="connsiteY6" fmla="*/ 1181100 h 2385060"/>
                <a:gd name="connsiteX7" fmla="*/ 2226051 w 6234171"/>
                <a:gd name="connsiteY7" fmla="*/ 1821180 h 2385060"/>
                <a:gd name="connsiteX8" fmla="*/ 2866131 w 6234171"/>
                <a:gd name="connsiteY8" fmla="*/ 2385060 h 2385060"/>
                <a:gd name="connsiteX9" fmla="*/ 6234171 w 6234171"/>
                <a:gd name="connsiteY9" fmla="*/ 2385060 h 2385060"/>
                <a:gd name="connsiteX0" fmla="*/ 1144011 w 6234171"/>
                <a:gd name="connsiteY0" fmla="*/ 320052 h 2385072"/>
                <a:gd name="connsiteX1" fmla="*/ 580131 w 6234171"/>
                <a:gd name="connsiteY1" fmla="*/ 1143012 h 2385072"/>
                <a:gd name="connsiteX2" fmla="*/ 1011 w 6234171"/>
                <a:gd name="connsiteY2" fmla="*/ 563892 h 2385072"/>
                <a:gd name="connsiteX3" fmla="*/ 641091 w 6234171"/>
                <a:gd name="connsiteY3" fmla="*/ 12 h 2385072"/>
                <a:gd name="connsiteX4" fmla="*/ 2782311 w 6234171"/>
                <a:gd name="connsiteY4" fmla="*/ 12 h 2385072"/>
                <a:gd name="connsiteX5" fmla="*/ 3422391 w 6234171"/>
                <a:gd name="connsiteY5" fmla="*/ 563892 h 2385072"/>
                <a:gd name="connsiteX6" fmla="*/ 2934711 w 6234171"/>
                <a:gd name="connsiteY6" fmla="*/ 1181112 h 2385072"/>
                <a:gd name="connsiteX7" fmla="*/ 2226051 w 6234171"/>
                <a:gd name="connsiteY7" fmla="*/ 1821192 h 2385072"/>
                <a:gd name="connsiteX8" fmla="*/ 2866131 w 6234171"/>
                <a:gd name="connsiteY8" fmla="*/ 2385072 h 2385072"/>
                <a:gd name="connsiteX9" fmla="*/ 6234171 w 6234171"/>
                <a:gd name="connsiteY9" fmla="*/ 2385072 h 2385072"/>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234171 w 6234171"/>
                <a:gd name="connsiteY9" fmla="*/ 2385081 h 2385081"/>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234171 w 6234171"/>
                <a:gd name="connsiteY9" fmla="*/ 2385081 h 2385081"/>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234171 w 6234171"/>
                <a:gd name="connsiteY9" fmla="*/ 2385081 h 2385081"/>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234171 w 6234171"/>
                <a:gd name="connsiteY9" fmla="*/ 2385081 h 2385081"/>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234171 w 6234171"/>
                <a:gd name="connsiteY9" fmla="*/ 2385081 h 2385081"/>
                <a:gd name="connsiteX0" fmla="*/ 1144011 w 6234171"/>
                <a:gd name="connsiteY0" fmla="*/ 320061 h 2385081"/>
                <a:gd name="connsiteX1" fmla="*/ 580131 w 6234171"/>
                <a:gd name="connsiteY1" fmla="*/ 1143021 h 2385081"/>
                <a:gd name="connsiteX2" fmla="*/ 1011 w 6234171"/>
                <a:gd name="connsiteY2" fmla="*/ 563901 h 2385081"/>
                <a:gd name="connsiteX3" fmla="*/ 641091 w 6234171"/>
                <a:gd name="connsiteY3" fmla="*/ 21 h 2385081"/>
                <a:gd name="connsiteX4" fmla="*/ 2782311 w 6234171"/>
                <a:gd name="connsiteY4" fmla="*/ 21 h 2385081"/>
                <a:gd name="connsiteX5" fmla="*/ 3422391 w 6234171"/>
                <a:gd name="connsiteY5" fmla="*/ 563901 h 2385081"/>
                <a:gd name="connsiteX6" fmla="*/ 2934711 w 6234171"/>
                <a:gd name="connsiteY6" fmla="*/ 1181121 h 2385081"/>
                <a:gd name="connsiteX7" fmla="*/ 2226051 w 6234171"/>
                <a:gd name="connsiteY7" fmla="*/ 1821201 h 2385081"/>
                <a:gd name="connsiteX8" fmla="*/ 2866131 w 6234171"/>
                <a:gd name="connsiteY8" fmla="*/ 2385081 h 2385081"/>
                <a:gd name="connsiteX9" fmla="*/ 6130032 w 6234171"/>
                <a:gd name="connsiteY9" fmla="*/ 2378732 h 2385081"/>
                <a:gd name="connsiteX10" fmla="*/ 6234171 w 6234171"/>
                <a:gd name="connsiteY10" fmla="*/ 2385081 h 2385081"/>
                <a:gd name="connsiteX0" fmla="*/ 1144011 w 6130032"/>
                <a:gd name="connsiteY0" fmla="*/ 843280 h 2908300"/>
                <a:gd name="connsiteX1" fmla="*/ 580131 w 6130032"/>
                <a:gd name="connsiteY1" fmla="*/ 1666240 h 2908300"/>
                <a:gd name="connsiteX2" fmla="*/ 1011 w 6130032"/>
                <a:gd name="connsiteY2" fmla="*/ 1087120 h 2908300"/>
                <a:gd name="connsiteX3" fmla="*/ 641091 w 6130032"/>
                <a:gd name="connsiteY3" fmla="*/ 523240 h 2908300"/>
                <a:gd name="connsiteX4" fmla="*/ 2782311 w 6130032"/>
                <a:gd name="connsiteY4" fmla="*/ 523240 h 2908300"/>
                <a:gd name="connsiteX5" fmla="*/ 3422391 w 6130032"/>
                <a:gd name="connsiteY5" fmla="*/ 1087120 h 2908300"/>
                <a:gd name="connsiteX6" fmla="*/ 2934711 w 6130032"/>
                <a:gd name="connsiteY6" fmla="*/ 1704340 h 2908300"/>
                <a:gd name="connsiteX7" fmla="*/ 2226051 w 6130032"/>
                <a:gd name="connsiteY7" fmla="*/ 2344420 h 2908300"/>
                <a:gd name="connsiteX8" fmla="*/ 2866131 w 6130032"/>
                <a:gd name="connsiteY8" fmla="*/ 2908300 h 2908300"/>
                <a:gd name="connsiteX9" fmla="*/ 6130032 w 6130032"/>
                <a:gd name="connsiteY9" fmla="*/ 2901951 h 2908300"/>
                <a:gd name="connsiteX10" fmla="*/ 4735571 w 6130032"/>
                <a:gd name="connsiteY10" fmla="*/ 0 h 2908300"/>
                <a:gd name="connsiteX0" fmla="*/ 1144011 w 6130032"/>
                <a:gd name="connsiteY0" fmla="*/ 843280 h 2908300"/>
                <a:gd name="connsiteX1" fmla="*/ 580131 w 6130032"/>
                <a:gd name="connsiteY1" fmla="*/ 1666240 h 2908300"/>
                <a:gd name="connsiteX2" fmla="*/ 1011 w 6130032"/>
                <a:gd name="connsiteY2" fmla="*/ 1087120 h 2908300"/>
                <a:gd name="connsiteX3" fmla="*/ 641091 w 6130032"/>
                <a:gd name="connsiteY3" fmla="*/ 523240 h 2908300"/>
                <a:gd name="connsiteX4" fmla="*/ 2782311 w 6130032"/>
                <a:gd name="connsiteY4" fmla="*/ 523240 h 2908300"/>
                <a:gd name="connsiteX5" fmla="*/ 3422391 w 6130032"/>
                <a:gd name="connsiteY5" fmla="*/ 1087120 h 2908300"/>
                <a:gd name="connsiteX6" fmla="*/ 2934711 w 6130032"/>
                <a:gd name="connsiteY6" fmla="*/ 1704340 h 2908300"/>
                <a:gd name="connsiteX7" fmla="*/ 2226051 w 6130032"/>
                <a:gd name="connsiteY7" fmla="*/ 2344420 h 2908300"/>
                <a:gd name="connsiteX8" fmla="*/ 2866131 w 6130032"/>
                <a:gd name="connsiteY8" fmla="*/ 2908300 h 2908300"/>
                <a:gd name="connsiteX9" fmla="*/ 6130032 w 6130032"/>
                <a:gd name="connsiteY9" fmla="*/ 2901951 h 2908300"/>
                <a:gd name="connsiteX10" fmla="*/ 4735571 w 6130032"/>
                <a:gd name="connsiteY10" fmla="*/ 0 h 2908300"/>
                <a:gd name="connsiteX0" fmla="*/ 1144011 w 6130032"/>
                <a:gd name="connsiteY0" fmla="*/ 843280 h 2908300"/>
                <a:gd name="connsiteX1" fmla="*/ 580131 w 6130032"/>
                <a:gd name="connsiteY1" fmla="*/ 1666240 h 2908300"/>
                <a:gd name="connsiteX2" fmla="*/ 1011 w 6130032"/>
                <a:gd name="connsiteY2" fmla="*/ 1087120 h 2908300"/>
                <a:gd name="connsiteX3" fmla="*/ 641091 w 6130032"/>
                <a:gd name="connsiteY3" fmla="*/ 523240 h 2908300"/>
                <a:gd name="connsiteX4" fmla="*/ 2782311 w 6130032"/>
                <a:gd name="connsiteY4" fmla="*/ 523240 h 2908300"/>
                <a:gd name="connsiteX5" fmla="*/ 3422391 w 6130032"/>
                <a:gd name="connsiteY5" fmla="*/ 1087120 h 2908300"/>
                <a:gd name="connsiteX6" fmla="*/ 2934711 w 6130032"/>
                <a:gd name="connsiteY6" fmla="*/ 1704340 h 2908300"/>
                <a:gd name="connsiteX7" fmla="*/ 2226051 w 6130032"/>
                <a:gd name="connsiteY7" fmla="*/ 2344420 h 2908300"/>
                <a:gd name="connsiteX8" fmla="*/ 2866131 w 6130032"/>
                <a:gd name="connsiteY8" fmla="*/ 2908300 h 2908300"/>
                <a:gd name="connsiteX9" fmla="*/ 6130032 w 6130032"/>
                <a:gd name="connsiteY9" fmla="*/ 2901951 h 2908300"/>
                <a:gd name="connsiteX10" fmla="*/ 5901432 w 6130032"/>
                <a:gd name="connsiteY10" fmla="*/ 2413001 h 2908300"/>
                <a:gd name="connsiteX11" fmla="*/ 4735571 w 6130032"/>
                <a:gd name="connsiteY11" fmla="*/ 0 h 2908300"/>
                <a:gd name="connsiteX0" fmla="*/ 1144011 w 6968232"/>
                <a:gd name="connsiteY0" fmla="*/ 843280 h 2908300"/>
                <a:gd name="connsiteX1" fmla="*/ 580131 w 6968232"/>
                <a:gd name="connsiteY1" fmla="*/ 1666240 h 2908300"/>
                <a:gd name="connsiteX2" fmla="*/ 1011 w 6968232"/>
                <a:gd name="connsiteY2" fmla="*/ 1087120 h 2908300"/>
                <a:gd name="connsiteX3" fmla="*/ 641091 w 6968232"/>
                <a:gd name="connsiteY3" fmla="*/ 523240 h 2908300"/>
                <a:gd name="connsiteX4" fmla="*/ 2782311 w 6968232"/>
                <a:gd name="connsiteY4" fmla="*/ 523240 h 2908300"/>
                <a:gd name="connsiteX5" fmla="*/ 3422391 w 6968232"/>
                <a:gd name="connsiteY5" fmla="*/ 1087120 h 2908300"/>
                <a:gd name="connsiteX6" fmla="*/ 2934711 w 6968232"/>
                <a:gd name="connsiteY6" fmla="*/ 1704340 h 2908300"/>
                <a:gd name="connsiteX7" fmla="*/ 2226051 w 6968232"/>
                <a:gd name="connsiteY7" fmla="*/ 2344420 h 2908300"/>
                <a:gd name="connsiteX8" fmla="*/ 2866131 w 6968232"/>
                <a:gd name="connsiteY8" fmla="*/ 2908300 h 2908300"/>
                <a:gd name="connsiteX9" fmla="*/ 6130032 w 6968232"/>
                <a:gd name="connsiteY9" fmla="*/ 2901951 h 2908300"/>
                <a:gd name="connsiteX10" fmla="*/ 6968232 w 6968232"/>
                <a:gd name="connsiteY10" fmla="*/ 2438401 h 2908300"/>
                <a:gd name="connsiteX11" fmla="*/ 4735571 w 6968232"/>
                <a:gd name="connsiteY11" fmla="*/ 0 h 2908300"/>
                <a:gd name="connsiteX0" fmla="*/ 1144011 w 6968232"/>
                <a:gd name="connsiteY0" fmla="*/ 843280 h 2908300"/>
                <a:gd name="connsiteX1" fmla="*/ 580131 w 6968232"/>
                <a:gd name="connsiteY1" fmla="*/ 1666240 h 2908300"/>
                <a:gd name="connsiteX2" fmla="*/ 1011 w 6968232"/>
                <a:gd name="connsiteY2" fmla="*/ 1087120 h 2908300"/>
                <a:gd name="connsiteX3" fmla="*/ 641091 w 6968232"/>
                <a:gd name="connsiteY3" fmla="*/ 523240 h 2908300"/>
                <a:gd name="connsiteX4" fmla="*/ 2782311 w 6968232"/>
                <a:gd name="connsiteY4" fmla="*/ 523240 h 2908300"/>
                <a:gd name="connsiteX5" fmla="*/ 3422391 w 6968232"/>
                <a:gd name="connsiteY5" fmla="*/ 1087120 h 2908300"/>
                <a:gd name="connsiteX6" fmla="*/ 2934711 w 6968232"/>
                <a:gd name="connsiteY6" fmla="*/ 1704340 h 2908300"/>
                <a:gd name="connsiteX7" fmla="*/ 2226051 w 6968232"/>
                <a:gd name="connsiteY7" fmla="*/ 2344420 h 2908300"/>
                <a:gd name="connsiteX8" fmla="*/ 2866131 w 6968232"/>
                <a:gd name="connsiteY8" fmla="*/ 2908300 h 2908300"/>
                <a:gd name="connsiteX9" fmla="*/ 6130032 w 6968232"/>
                <a:gd name="connsiteY9" fmla="*/ 2901951 h 2908300"/>
                <a:gd name="connsiteX10" fmla="*/ 6968232 w 6968232"/>
                <a:gd name="connsiteY10" fmla="*/ 2438401 h 2908300"/>
                <a:gd name="connsiteX11" fmla="*/ 6142732 w 6968232"/>
                <a:gd name="connsiteY11" fmla="*/ 1524001 h 2908300"/>
                <a:gd name="connsiteX12" fmla="*/ 4735571 w 6968232"/>
                <a:gd name="connsiteY12" fmla="*/ 0 h 2908300"/>
                <a:gd name="connsiteX0" fmla="*/ 1144011 w 6968232"/>
                <a:gd name="connsiteY0" fmla="*/ 843280 h 2908300"/>
                <a:gd name="connsiteX1" fmla="*/ 580131 w 6968232"/>
                <a:gd name="connsiteY1" fmla="*/ 1666240 h 2908300"/>
                <a:gd name="connsiteX2" fmla="*/ 1011 w 6968232"/>
                <a:gd name="connsiteY2" fmla="*/ 1087120 h 2908300"/>
                <a:gd name="connsiteX3" fmla="*/ 641091 w 6968232"/>
                <a:gd name="connsiteY3" fmla="*/ 523240 h 2908300"/>
                <a:gd name="connsiteX4" fmla="*/ 2782311 w 6968232"/>
                <a:gd name="connsiteY4" fmla="*/ 523240 h 2908300"/>
                <a:gd name="connsiteX5" fmla="*/ 3422391 w 6968232"/>
                <a:gd name="connsiteY5" fmla="*/ 1087120 h 2908300"/>
                <a:gd name="connsiteX6" fmla="*/ 2934711 w 6968232"/>
                <a:gd name="connsiteY6" fmla="*/ 1704340 h 2908300"/>
                <a:gd name="connsiteX7" fmla="*/ 2226051 w 6968232"/>
                <a:gd name="connsiteY7" fmla="*/ 2344420 h 2908300"/>
                <a:gd name="connsiteX8" fmla="*/ 2866131 w 6968232"/>
                <a:gd name="connsiteY8" fmla="*/ 2908300 h 2908300"/>
                <a:gd name="connsiteX9" fmla="*/ 6130032 w 6968232"/>
                <a:gd name="connsiteY9" fmla="*/ 2901951 h 2908300"/>
                <a:gd name="connsiteX10" fmla="*/ 6968232 w 6968232"/>
                <a:gd name="connsiteY10" fmla="*/ 2438401 h 2908300"/>
                <a:gd name="connsiteX11" fmla="*/ 6961882 w 6968232"/>
                <a:gd name="connsiteY11" fmla="*/ 1492251 h 2908300"/>
                <a:gd name="connsiteX12" fmla="*/ 4735571 w 6968232"/>
                <a:gd name="connsiteY12" fmla="*/ 0 h 2908300"/>
                <a:gd name="connsiteX0" fmla="*/ 1144011 w 6968232"/>
                <a:gd name="connsiteY0" fmla="*/ 843280 h 2908300"/>
                <a:gd name="connsiteX1" fmla="*/ 580131 w 6968232"/>
                <a:gd name="connsiteY1" fmla="*/ 1666240 h 2908300"/>
                <a:gd name="connsiteX2" fmla="*/ 1011 w 6968232"/>
                <a:gd name="connsiteY2" fmla="*/ 1087120 h 2908300"/>
                <a:gd name="connsiteX3" fmla="*/ 641091 w 6968232"/>
                <a:gd name="connsiteY3" fmla="*/ 523240 h 2908300"/>
                <a:gd name="connsiteX4" fmla="*/ 2782311 w 6968232"/>
                <a:gd name="connsiteY4" fmla="*/ 523240 h 2908300"/>
                <a:gd name="connsiteX5" fmla="*/ 3422391 w 6968232"/>
                <a:gd name="connsiteY5" fmla="*/ 1087120 h 2908300"/>
                <a:gd name="connsiteX6" fmla="*/ 2934711 w 6968232"/>
                <a:gd name="connsiteY6" fmla="*/ 1704340 h 2908300"/>
                <a:gd name="connsiteX7" fmla="*/ 2226051 w 6968232"/>
                <a:gd name="connsiteY7" fmla="*/ 2344420 h 2908300"/>
                <a:gd name="connsiteX8" fmla="*/ 2866131 w 6968232"/>
                <a:gd name="connsiteY8" fmla="*/ 2908300 h 2908300"/>
                <a:gd name="connsiteX9" fmla="*/ 6130032 w 6968232"/>
                <a:gd name="connsiteY9" fmla="*/ 2901951 h 2908300"/>
                <a:gd name="connsiteX10" fmla="*/ 6968232 w 6968232"/>
                <a:gd name="connsiteY10" fmla="*/ 2438401 h 2908300"/>
                <a:gd name="connsiteX11" fmla="*/ 6961882 w 6968232"/>
                <a:gd name="connsiteY11" fmla="*/ 1492251 h 2908300"/>
                <a:gd name="connsiteX12" fmla="*/ 4735571 w 6968232"/>
                <a:gd name="connsiteY12" fmla="*/ 0 h 2908300"/>
                <a:gd name="connsiteX0" fmla="*/ 1144011 w 6969973"/>
                <a:gd name="connsiteY0" fmla="*/ 843280 h 2908300"/>
                <a:gd name="connsiteX1" fmla="*/ 580131 w 6969973"/>
                <a:gd name="connsiteY1" fmla="*/ 1666240 h 2908300"/>
                <a:gd name="connsiteX2" fmla="*/ 1011 w 6969973"/>
                <a:gd name="connsiteY2" fmla="*/ 1087120 h 2908300"/>
                <a:gd name="connsiteX3" fmla="*/ 641091 w 6969973"/>
                <a:gd name="connsiteY3" fmla="*/ 523240 h 2908300"/>
                <a:gd name="connsiteX4" fmla="*/ 2782311 w 6969973"/>
                <a:gd name="connsiteY4" fmla="*/ 523240 h 2908300"/>
                <a:gd name="connsiteX5" fmla="*/ 3422391 w 6969973"/>
                <a:gd name="connsiteY5" fmla="*/ 1087120 h 2908300"/>
                <a:gd name="connsiteX6" fmla="*/ 2934711 w 6969973"/>
                <a:gd name="connsiteY6" fmla="*/ 1704340 h 2908300"/>
                <a:gd name="connsiteX7" fmla="*/ 2226051 w 6969973"/>
                <a:gd name="connsiteY7" fmla="*/ 2344420 h 2908300"/>
                <a:gd name="connsiteX8" fmla="*/ 2866131 w 6969973"/>
                <a:gd name="connsiteY8" fmla="*/ 2908300 h 2908300"/>
                <a:gd name="connsiteX9" fmla="*/ 6130032 w 6969973"/>
                <a:gd name="connsiteY9" fmla="*/ 2901951 h 2908300"/>
                <a:gd name="connsiteX10" fmla="*/ 6968232 w 6969973"/>
                <a:gd name="connsiteY10" fmla="*/ 2438401 h 2908300"/>
                <a:gd name="connsiteX11" fmla="*/ 6961882 w 6969973"/>
                <a:gd name="connsiteY11" fmla="*/ 1492251 h 2908300"/>
                <a:gd name="connsiteX12" fmla="*/ 4735571 w 6969973"/>
                <a:gd name="connsiteY12" fmla="*/ 0 h 2908300"/>
                <a:gd name="connsiteX0" fmla="*/ 1144011 w 6972913"/>
                <a:gd name="connsiteY0" fmla="*/ 843280 h 2908300"/>
                <a:gd name="connsiteX1" fmla="*/ 580131 w 6972913"/>
                <a:gd name="connsiteY1" fmla="*/ 1666240 h 2908300"/>
                <a:gd name="connsiteX2" fmla="*/ 1011 w 6972913"/>
                <a:gd name="connsiteY2" fmla="*/ 1087120 h 2908300"/>
                <a:gd name="connsiteX3" fmla="*/ 641091 w 6972913"/>
                <a:gd name="connsiteY3" fmla="*/ 523240 h 2908300"/>
                <a:gd name="connsiteX4" fmla="*/ 2782311 w 6972913"/>
                <a:gd name="connsiteY4" fmla="*/ 523240 h 2908300"/>
                <a:gd name="connsiteX5" fmla="*/ 3422391 w 6972913"/>
                <a:gd name="connsiteY5" fmla="*/ 1087120 h 2908300"/>
                <a:gd name="connsiteX6" fmla="*/ 2934711 w 6972913"/>
                <a:gd name="connsiteY6" fmla="*/ 1704340 h 2908300"/>
                <a:gd name="connsiteX7" fmla="*/ 2226051 w 6972913"/>
                <a:gd name="connsiteY7" fmla="*/ 2344420 h 2908300"/>
                <a:gd name="connsiteX8" fmla="*/ 2866131 w 6972913"/>
                <a:gd name="connsiteY8" fmla="*/ 2908300 h 2908300"/>
                <a:gd name="connsiteX9" fmla="*/ 6130032 w 6972913"/>
                <a:gd name="connsiteY9" fmla="*/ 2901951 h 2908300"/>
                <a:gd name="connsiteX10" fmla="*/ 6968232 w 6972913"/>
                <a:gd name="connsiteY10" fmla="*/ 2438401 h 2908300"/>
                <a:gd name="connsiteX11" fmla="*/ 6961882 w 6972913"/>
                <a:gd name="connsiteY11" fmla="*/ 1492251 h 2908300"/>
                <a:gd name="connsiteX12" fmla="*/ 4735571 w 6972913"/>
                <a:gd name="connsiteY12" fmla="*/ 0 h 2908300"/>
                <a:gd name="connsiteX0" fmla="*/ 1144011 w 6972913"/>
                <a:gd name="connsiteY0" fmla="*/ 843280 h 2908300"/>
                <a:gd name="connsiteX1" fmla="*/ 580131 w 6972913"/>
                <a:gd name="connsiteY1" fmla="*/ 1666240 h 2908300"/>
                <a:gd name="connsiteX2" fmla="*/ 1011 w 6972913"/>
                <a:gd name="connsiteY2" fmla="*/ 1087120 h 2908300"/>
                <a:gd name="connsiteX3" fmla="*/ 641091 w 6972913"/>
                <a:gd name="connsiteY3" fmla="*/ 523240 h 2908300"/>
                <a:gd name="connsiteX4" fmla="*/ 2782311 w 6972913"/>
                <a:gd name="connsiteY4" fmla="*/ 523240 h 2908300"/>
                <a:gd name="connsiteX5" fmla="*/ 3422391 w 6972913"/>
                <a:gd name="connsiteY5" fmla="*/ 1087120 h 2908300"/>
                <a:gd name="connsiteX6" fmla="*/ 2934711 w 6972913"/>
                <a:gd name="connsiteY6" fmla="*/ 1704340 h 2908300"/>
                <a:gd name="connsiteX7" fmla="*/ 2226051 w 6972913"/>
                <a:gd name="connsiteY7" fmla="*/ 2344420 h 2908300"/>
                <a:gd name="connsiteX8" fmla="*/ 2866131 w 6972913"/>
                <a:gd name="connsiteY8" fmla="*/ 2908300 h 2908300"/>
                <a:gd name="connsiteX9" fmla="*/ 6130032 w 6972913"/>
                <a:gd name="connsiteY9" fmla="*/ 2901951 h 2908300"/>
                <a:gd name="connsiteX10" fmla="*/ 6968232 w 6972913"/>
                <a:gd name="connsiteY10" fmla="*/ 2368551 h 2908300"/>
                <a:gd name="connsiteX11" fmla="*/ 6961882 w 6972913"/>
                <a:gd name="connsiteY11" fmla="*/ 1492251 h 2908300"/>
                <a:gd name="connsiteX12" fmla="*/ 4735571 w 6972913"/>
                <a:gd name="connsiteY12" fmla="*/ 0 h 2908300"/>
                <a:gd name="connsiteX0" fmla="*/ 1144011 w 6972913"/>
                <a:gd name="connsiteY0" fmla="*/ 843280 h 2908300"/>
                <a:gd name="connsiteX1" fmla="*/ 580131 w 6972913"/>
                <a:gd name="connsiteY1" fmla="*/ 1666240 h 2908300"/>
                <a:gd name="connsiteX2" fmla="*/ 1011 w 6972913"/>
                <a:gd name="connsiteY2" fmla="*/ 1087120 h 2908300"/>
                <a:gd name="connsiteX3" fmla="*/ 641091 w 6972913"/>
                <a:gd name="connsiteY3" fmla="*/ 523240 h 2908300"/>
                <a:gd name="connsiteX4" fmla="*/ 2782311 w 6972913"/>
                <a:gd name="connsiteY4" fmla="*/ 523240 h 2908300"/>
                <a:gd name="connsiteX5" fmla="*/ 3422391 w 6972913"/>
                <a:gd name="connsiteY5" fmla="*/ 1087120 h 2908300"/>
                <a:gd name="connsiteX6" fmla="*/ 2934711 w 6972913"/>
                <a:gd name="connsiteY6" fmla="*/ 1704340 h 2908300"/>
                <a:gd name="connsiteX7" fmla="*/ 2226051 w 6972913"/>
                <a:gd name="connsiteY7" fmla="*/ 2344420 h 2908300"/>
                <a:gd name="connsiteX8" fmla="*/ 2866131 w 6972913"/>
                <a:gd name="connsiteY8" fmla="*/ 2908300 h 2908300"/>
                <a:gd name="connsiteX9" fmla="*/ 6130032 w 6972913"/>
                <a:gd name="connsiteY9" fmla="*/ 2901951 h 2908300"/>
                <a:gd name="connsiteX10" fmla="*/ 6968232 w 6972913"/>
                <a:gd name="connsiteY10" fmla="*/ 2368551 h 2908300"/>
                <a:gd name="connsiteX11" fmla="*/ 6961882 w 6972913"/>
                <a:gd name="connsiteY11" fmla="*/ 1492251 h 2908300"/>
                <a:gd name="connsiteX12" fmla="*/ 4735571 w 6972913"/>
                <a:gd name="connsiteY12" fmla="*/ 0 h 2908300"/>
                <a:gd name="connsiteX0" fmla="*/ 1144011 w 6972913"/>
                <a:gd name="connsiteY0" fmla="*/ 843280 h 2908300"/>
                <a:gd name="connsiteX1" fmla="*/ 580131 w 6972913"/>
                <a:gd name="connsiteY1" fmla="*/ 1666240 h 2908300"/>
                <a:gd name="connsiteX2" fmla="*/ 1011 w 6972913"/>
                <a:gd name="connsiteY2" fmla="*/ 1087120 h 2908300"/>
                <a:gd name="connsiteX3" fmla="*/ 641091 w 6972913"/>
                <a:gd name="connsiteY3" fmla="*/ 523240 h 2908300"/>
                <a:gd name="connsiteX4" fmla="*/ 2782311 w 6972913"/>
                <a:gd name="connsiteY4" fmla="*/ 523240 h 2908300"/>
                <a:gd name="connsiteX5" fmla="*/ 3422391 w 6972913"/>
                <a:gd name="connsiteY5" fmla="*/ 1087120 h 2908300"/>
                <a:gd name="connsiteX6" fmla="*/ 2934711 w 6972913"/>
                <a:gd name="connsiteY6" fmla="*/ 1704340 h 2908300"/>
                <a:gd name="connsiteX7" fmla="*/ 2226051 w 6972913"/>
                <a:gd name="connsiteY7" fmla="*/ 2344420 h 2908300"/>
                <a:gd name="connsiteX8" fmla="*/ 2866131 w 6972913"/>
                <a:gd name="connsiteY8" fmla="*/ 2908300 h 2908300"/>
                <a:gd name="connsiteX9" fmla="*/ 6130032 w 6972913"/>
                <a:gd name="connsiteY9" fmla="*/ 2901951 h 2908300"/>
                <a:gd name="connsiteX10" fmla="*/ 6968232 w 6972913"/>
                <a:gd name="connsiteY10" fmla="*/ 2368551 h 2908300"/>
                <a:gd name="connsiteX11" fmla="*/ 6961882 w 6972913"/>
                <a:gd name="connsiteY11" fmla="*/ 1492251 h 2908300"/>
                <a:gd name="connsiteX12" fmla="*/ 4735571 w 6972913"/>
                <a:gd name="connsiteY12" fmla="*/ 0 h 2908300"/>
                <a:gd name="connsiteX0" fmla="*/ 1144011 w 7027780"/>
                <a:gd name="connsiteY0" fmla="*/ 843280 h 2908300"/>
                <a:gd name="connsiteX1" fmla="*/ 580131 w 7027780"/>
                <a:gd name="connsiteY1" fmla="*/ 1666240 h 2908300"/>
                <a:gd name="connsiteX2" fmla="*/ 1011 w 7027780"/>
                <a:gd name="connsiteY2" fmla="*/ 1087120 h 2908300"/>
                <a:gd name="connsiteX3" fmla="*/ 641091 w 7027780"/>
                <a:gd name="connsiteY3" fmla="*/ 523240 h 2908300"/>
                <a:gd name="connsiteX4" fmla="*/ 2782311 w 7027780"/>
                <a:gd name="connsiteY4" fmla="*/ 523240 h 2908300"/>
                <a:gd name="connsiteX5" fmla="*/ 3422391 w 7027780"/>
                <a:gd name="connsiteY5" fmla="*/ 1087120 h 2908300"/>
                <a:gd name="connsiteX6" fmla="*/ 2934711 w 7027780"/>
                <a:gd name="connsiteY6" fmla="*/ 1704340 h 2908300"/>
                <a:gd name="connsiteX7" fmla="*/ 2226051 w 7027780"/>
                <a:gd name="connsiteY7" fmla="*/ 2344420 h 2908300"/>
                <a:gd name="connsiteX8" fmla="*/ 2866131 w 7027780"/>
                <a:gd name="connsiteY8" fmla="*/ 2908300 h 2908300"/>
                <a:gd name="connsiteX9" fmla="*/ 6130032 w 7027780"/>
                <a:gd name="connsiteY9" fmla="*/ 2901951 h 2908300"/>
                <a:gd name="connsiteX10" fmla="*/ 6968232 w 7027780"/>
                <a:gd name="connsiteY10" fmla="*/ 2368551 h 2908300"/>
                <a:gd name="connsiteX11" fmla="*/ 6961882 w 7027780"/>
                <a:gd name="connsiteY11" fmla="*/ 1492251 h 2908300"/>
                <a:gd name="connsiteX12" fmla="*/ 6142732 w 7027780"/>
                <a:gd name="connsiteY12" fmla="*/ 933451 h 2908300"/>
                <a:gd name="connsiteX13" fmla="*/ 4735571 w 7027780"/>
                <a:gd name="connsiteY13" fmla="*/ 0 h 2908300"/>
                <a:gd name="connsiteX0" fmla="*/ 1144011 w 7027780"/>
                <a:gd name="connsiteY0" fmla="*/ 843280 h 2908300"/>
                <a:gd name="connsiteX1" fmla="*/ 580131 w 7027780"/>
                <a:gd name="connsiteY1" fmla="*/ 1666240 h 2908300"/>
                <a:gd name="connsiteX2" fmla="*/ 1011 w 7027780"/>
                <a:gd name="connsiteY2" fmla="*/ 1087120 h 2908300"/>
                <a:gd name="connsiteX3" fmla="*/ 641091 w 7027780"/>
                <a:gd name="connsiteY3" fmla="*/ 523240 h 2908300"/>
                <a:gd name="connsiteX4" fmla="*/ 2782311 w 7027780"/>
                <a:gd name="connsiteY4" fmla="*/ 523240 h 2908300"/>
                <a:gd name="connsiteX5" fmla="*/ 3422391 w 7027780"/>
                <a:gd name="connsiteY5" fmla="*/ 1087120 h 2908300"/>
                <a:gd name="connsiteX6" fmla="*/ 2934711 w 7027780"/>
                <a:gd name="connsiteY6" fmla="*/ 1704340 h 2908300"/>
                <a:gd name="connsiteX7" fmla="*/ 2226051 w 7027780"/>
                <a:gd name="connsiteY7" fmla="*/ 2344420 h 2908300"/>
                <a:gd name="connsiteX8" fmla="*/ 2866131 w 7027780"/>
                <a:gd name="connsiteY8" fmla="*/ 2908300 h 2908300"/>
                <a:gd name="connsiteX9" fmla="*/ 6130032 w 7027780"/>
                <a:gd name="connsiteY9" fmla="*/ 2901951 h 2908300"/>
                <a:gd name="connsiteX10" fmla="*/ 6968232 w 7027780"/>
                <a:gd name="connsiteY10" fmla="*/ 2368551 h 2908300"/>
                <a:gd name="connsiteX11" fmla="*/ 6961882 w 7027780"/>
                <a:gd name="connsiteY11" fmla="*/ 1492251 h 2908300"/>
                <a:gd name="connsiteX12" fmla="*/ 6371332 w 7027780"/>
                <a:gd name="connsiteY12" fmla="*/ 939801 h 2908300"/>
                <a:gd name="connsiteX13" fmla="*/ 4735571 w 7027780"/>
                <a:gd name="connsiteY13" fmla="*/ 0 h 2908300"/>
                <a:gd name="connsiteX0" fmla="*/ 1144011 w 6971638"/>
                <a:gd name="connsiteY0" fmla="*/ 843280 h 2908300"/>
                <a:gd name="connsiteX1" fmla="*/ 580131 w 6971638"/>
                <a:gd name="connsiteY1" fmla="*/ 1666240 h 2908300"/>
                <a:gd name="connsiteX2" fmla="*/ 1011 w 6971638"/>
                <a:gd name="connsiteY2" fmla="*/ 1087120 h 2908300"/>
                <a:gd name="connsiteX3" fmla="*/ 641091 w 6971638"/>
                <a:gd name="connsiteY3" fmla="*/ 523240 h 2908300"/>
                <a:gd name="connsiteX4" fmla="*/ 2782311 w 6971638"/>
                <a:gd name="connsiteY4" fmla="*/ 523240 h 2908300"/>
                <a:gd name="connsiteX5" fmla="*/ 3422391 w 6971638"/>
                <a:gd name="connsiteY5" fmla="*/ 1087120 h 2908300"/>
                <a:gd name="connsiteX6" fmla="*/ 2934711 w 6971638"/>
                <a:gd name="connsiteY6" fmla="*/ 1704340 h 2908300"/>
                <a:gd name="connsiteX7" fmla="*/ 2226051 w 6971638"/>
                <a:gd name="connsiteY7" fmla="*/ 2344420 h 2908300"/>
                <a:gd name="connsiteX8" fmla="*/ 2866131 w 6971638"/>
                <a:gd name="connsiteY8" fmla="*/ 2908300 h 2908300"/>
                <a:gd name="connsiteX9" fmla="*/ 6130032 w 6971638"/>
                <a:gd name="connsiteY9" fmla="*/ 2901951 h 2908300"/>
                <a:gd name="connsiteX10" fmla="*/ 6968232 w 6971638"/>
                <a:gd name="connsiteY10" fmla="*/ 2368551 h 2908300"/>
                <a:gd name="connsiteX11" fmla="*/ 6961882 w 6971638"/>
                <a:gd name="connsiteY11" fmla="*/ 1492251 h 2908300"/>
                <a:gd name="connsiteX12" fmla="*/ 6371332 w 6971638"/>
                <a:gd name="connsiteY12" fmla="*/ 939801 h 2908300"/>
                <a:gd name="connsiteX13" fmla="*/ 4735571 w 6971638"/>
                <a:gd name="connsiteY13" fmla="*/ 0 h 2908300"/>
                <a:gd name="connsiteX0" fmla="*/ 1144011 w 6971638"/>
                <a:gd name="connsiteY0" fmla="*/ 843280 h 2908300"/>
                <a:gd name="connsiteX1" fmla="*/ 580131 w 6971638"/>
                <a:gd name="connsiteY1" fmla="*/ 1666240 h 2908300"/>
                <a:gd name="connsiteX2" fmla="*/ 1011 w 6971638"/>
                <a:gd name="connsiteY2" fmla="*/ 1087120 h 2908300"/>
                <a:gd name="connsiteX3" fmla="*/ 641091 w 6971638"/>
                <a:gd name="connsiteY3" fmla="*/ 523240 h 2908300"/>
                <a:gd name="connsiteX4" fmla="*/ 2782311 w 6971638"/>
                <a:gd name="connsiteY4" fmla="*/ 523240 h 2908300"/>
                <a:gd name="connsiteX5" fmla="*/ 3422391 w 6971638"/>
                <a:gd name="connsiteY5" fmla="*/ 1087120 h 2908300"/>
                <a:gd name="connsiteX6" fmla="*/ 2934711 w 6971638"/>
                <a:gd name="connsiteY6" fmla="*/ 1704340 h 2908300"/>
                <a:gd name="connsiteX7" fmla="*/ 2226051 w 6971638"/>
                <a:gd name="connsiteY7" fmla="*/ 2344420 h 2908300"/>
                <a:gd name="connsiteX8" fmla="*/ 2866131 w 6971638"/>
                <a:gd name="connsiteY8" fmla="*/ 2908300 h 2908300"/>
                <a:gd name="connsiteX9" fmla="*/ 6130032 w 6971638"/>
                <a:gd name="connsiteY9" fmla="*/ 2901951 h 2908300"/>
                <a:gd name="connsiteX10" fmla="*/ 6968232 w 6971638"/>
                <a:gd name="connsiteY10" fmla="*/ 2368551 h 2908300"/>
                <a:gd name="connsiteX11" fmla="*/ 6961882 w 6971638"/>
                <a:gd name="connsiteY11" fmla="*/ 1492251 h 2908300"/>
                <a:gd name="connsiteX12" fmla="*/ 6371332 w 6971638"/>
                <a:gd name="connsiteY12" fmla="*/ 939801 h 2908300"/>
                <a:gd name="connsiteX13" fmla="*/ 4735571 w 6971638"/>
                <a:gd name="connsiteY13" fmla="*/ 0 h 2908300"/>
                <a:gd name="connsiteX0" fmla="*/ 1144011 w 6971638"/>
                <a:gd name="connsiteY0" fmla="*/ 843280 h 2908300"/>
                <a:gd name="connsiteX1" fmla="*/ 580131 w 6971638"/>
                <a:gd name="connsiteY1" fmla="*/ 1666240 h 2908300"/>
                <a:gd name="connsiteX2" fmla="*/ 1011 w 6971638"/>
                <a:gd name="connsiteY2" fmla="*/ 1087120 h 2908300"/>
                <a:gd name="connsiteX3" fmla="*/ 641091 w 6971638"/>
                <a:gd name="connsiteY3" fmla="*/ 523240 h 2908300"/>
                <a:gd name="connsiteX4" fmla="*/ 2782311 w 6971638"/>
                <a:gd name="connsiteY4" fmla="*/ 523240 h 2908300"/>
                <a:gd name="connsiteX5" fmla="*/ 3422391 w 6971638"/>
                <a:gd name="connsiteY5" fmla="*/ 1087120 h 2908300"/>
                <a:gd name="connsiteX6" fmla="*/ 2934711 w 6971638"/>
                <a:gd name="connsiteY6" fmla="*/ 1704340 h 2908300"/>
                <a:gd name="connsiteX7" fmla="*/ 2226051 w 6971638"/>
                <a:gd name="connsiteY7" fmla="*/ 2344420 h 2908300"/>
                <a:gd name="connsiteX8" fmla="*/ 2866131 w 6971638"/>
                <a:gd name="connsiteY8" fmla="*/ 2908300 h 2908300"/>
                <a:gd name="connsiteX9" fmla="*/ 6130032 w 6971638"/>
                <a:gd name="connsiteY9" fmla="*/ 2901951 h 2908300"/>
                <a:gd name="connsiteX10" fmla="*/ 6968232 w 6971638"/>
                <a:gd name="connsiteY10" fmla="*/ 2368551 h 2908300"/>
                <a:gd name="connsiteX11" fmla="*/ 6961882 w 6971638"/>
                <a:gd name="connsiteY11" fmla="*/ 1492251 h 2908300"/>
                <a:gd name="connsiteX12" fmla="*/ 6371332 w 6971638"/>
                <a:gd name="connsiteY12" fmla="*/ 939801 h 2908300"/>
                <a:gd name="connsiteX13" fmla="*/ 4735571 w 6971638"/>
                <a:gd name="connsiteY13"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4735571 w 6974607"/>
                <a:gd name="connsiteY13"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285481 w 6974607"/>
                <a:gd name="connsiteY13" fmla="*/ 4000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4011 w 6974607"/>
                <a:gd name="connsiteY0" fmla="*/ 843280 h 2908300"/>
                <a:gd name="connsiteX1" fmla="*/ 580131 w 6974607"/>
                <a:gd name="connsiteY1" fmla="*/ 1666240 h 2908300"/>
                <a:gd name="connsiteX2" fmla="*/ 1011 w 6974607"/>
                <a:gd name="connsiteY2" fmla="*/ 1087120 h 2908300"/>
                <a:gd name="connsiteX3" fmla="*/ 641091 w 6974607"/>
                <a:gd name="connsiteY3" fmla="*/ 523240 h 2908300"/>
                <a:gd name="connsiteX4" fmla="*/ 2782311 w 6974607"/>
                <a:gd name="connsiteY4" fmla="*/ 523240 h 2908300"/>
                <a:gd name="connsiteX5" fmla="*/ 3422391 w 6974607"/>
                <a:gd name="connsiteY5" fmla="*/ 1087120 h 2908300"/>
                <a:gd name="connsiteX6" fmla="*/ 2934711 w 6974607"/>
                <a:gd name="connsiteY6" fmla="*/ 1704340 h 2908300"/>
                <a:gd name="connsiteX7" fmla="*/ 2226051 w 6974607"/>
                <a:gd name="connsiteY7" fmla="*/ 2344420 h 2908300"/>
                <a:gd name="connsiteX8" fmla="*/ 2866131 w 6974607"/>
                <a:gd name="connsiteY8" fmla="*/ 2908300 h 2908300"/>
                <a:gd name="connsiteX9" fmla="*/ 6130032 w 6974607"/>
                <a:gd name="connsiteY9" fmla="*/ 2901951 h 2908300"/>
                <a:gd name="connsiteX10" fmla="*/ 6968232 w 6974607"/>
                <a:gd name="connsiteY10" fmla="*/ 2368551 h 2908300"/>
                <a:gd name="connsiteX11" fmla="*/ 6961882 w 6974607"/>
                <a:gd name="connsiteY11" fmla="*/ 1492251 h 2908300"/>
                <a:gd name="connsiteX12" fmla="*/ 6371332 w 6974607"/>
                <a:gd name="connsiteY12" fmla="*/ 939801 h 2908300"/>
                <a:gd name="connsiteX13" fmla="*/ 5006081 w 6974607"/>
                <a:gd name="connsiteY13" fmla="*/ 844551 h 2908300"/>
                <a:gd name="connsiteX14" fmla="*/ 4735571 w 6974607"/>
                <a:gd name="connsiteY14" fmla="*/ 0 h 2908300"/>
                <a:gd name="connsiteX0" fmla="*/ 1143409 w 6974005"/>
                <a:gd name="connsiteY0" fmla="*/ 843280 h 2908300"/>
                <a:gd name="connsiteX1" fmla="*/ 579529 w 6974005"/>
                <a:gd name="connsiteY1" fmla="*/ 1723390 h 2908300"/>
                <a:gd name="connsiteX2" fmla="*/ 409 w 6974005"/>
                <a:gd name="connsiteY2" fmla="*/ 1087120 h 2908300"/>
                <a:gd name="connsiteX3" fmla="*/ 640489 w 6974005"/>
                <a:gd name="connsiteY3" fmla="*/ 523240 h 2908300"/>
                <a:gd name="connsiteX4" fmla="*/ 2781709 w 6974005"/>
                <a:gd name="connsiteY4" fmla="*/ 523240 h 2908300"/>
                <a:gd name="connsiteX5" fmla="*/ 3421789 w 6974005"/>
                <a:gd name="connsiteY5" fmla="*/ 1087120 h 2908300"/>
                <a:gd name="connsiteX6" fmla="*/ 2934109 w 6974005"/>
                <a:gd name="connsiteY6" fmla="*/ 1704340 h 2908300"/>
                <a:gd name="connsiteX7" fmla="*/ 2225449 w 6974005"/>
                <a:gd name="connsiteY7" fmla="*/ 2344420 h 2908300"/>
                <a:gd name="connsiteX8" fmla="*/ 2865529 w 6974005"/>
                <a:gd name="connsiteY8" fmla="*/ 2908300 h 2908300"/>
                <a:gd name="connsiteX9" fmla="*/ 6129430 w 6974005"/>
                <a:gd name="connsiteY9" fmla="*/ 2901951 h 2908300"/>
                <a:gd name="connsiteX10" fmla="*/ 6967630 w 6974005"/>
                <a:gd name="connsiteY10" fmla="*/ 2368551 h 2908300"/>
                <a:gd name="connsiteX11" fmla="*/ 6961280 w 6974005"/>
                <a:gd name="connsiteY11" fmla="*/ 1492251 h 2908300"/>
                <a:gd name="connsiteX12" fmla="*/ 6370730 w 6974005"/>
                <a:gd name="connsiteY12" fmla="*/ 939801 h 2908300"/>
                <a:gd name="connsiteX13" fmla="*/ 5005479 w 6974005"/>
                <a:gd name="connsiteY13" fmla="*/ 844551 h 2908300"/>
                <a:gd name="connsiteX14" fmla="*/ 4734969 w 6974005"/>
                <a:gd name="connsiteY14" fmla="*/ 0 h 2908300"/>
                <a:gd name="connsiteX0" fmla="*/ 1145203 w 6975799"/>
                <a:gd name="connsiteY0" fmla="*/ 843280 h 2908300"/>
                <a:gd name="connsiteX1" fmla="*/ 581323 w 6975799"/>
                <a:gd name="connsiteY1" fmla="*/ 1723390 h 2908300"/>
                <a:gd name="connsiteX2" fmla="*/ 2203 w 6975799"/>
                <a:gd name="connsiteY2" fmla="*/ 1087120 h 2908300"/>
                <a:gd name="connsiteX3" fmla="*/ 642283 w 6975799"/>
                <a:gd name="connsiteY3" fmla="*/ 523240 h 2908300"/>
                <a:gd name="connsiteX4" fmla="*/ 2783503 w 6975799"/>
                <a:gd name="connsiteY4" fmla="*/ 523240 h 2908300"/>
                <a:gd name="connsiteX5" fmla="*/ 3423583 w 6975799"/>
                <a:gd name="connsiteY5" fmla="*/ 1087120 h 2908300"/>
                <a:gd name="connsiteX6" fmla="*/ 2935903 w 6975799"/>
                <a:gd name="connsiteY6" fmla="*/ 1704340 h 2908300"/>
                <a:gd name="connsiteX7" fmla="*/ 2227243 w 6975799"/>
                <a:gd name="connsiteY7" fmla="*/ 2344420 h 2908300"/>
                <a:gd name="connsiteX8" fmla="*/ 2867323 w 6975799"/>
                <a:gd name="connsiteY8" fmla="*/ 2908300 h 2908300"/>
                <a:gd name="connsiteX9" fmla="*/ 6131224 w 6975799"/>
                <a:gd name="connsiteY9" fmla="*/ 2901951 h 2908300"/>
                <a:gd name="connsiteX10" fmla="*/ 6969424 w 6975799"/>
                <a:gd name="connsiteY10" fmla="*/ 2368551 h 2908300"/>
                <a:gd name="connsiteX11" fmla="*/ 6963074 w 6975799"/>
                <a:gd name="connsiteY11" fmla="*/ 1492251 h 2908300"/>
                <a:gd name="connsiteX12" fmla="*/ 6372524 w 6975799"/>
                <a:gd name="connsiteY12" fmla="*/ 939801 h 2908300"/>
                <a:gd name="connsiteX13" fmla="*/ 5007273 w 6975799"/>
                <a:gd name="connsiteY13" fmla="*/ 844551 h 2908300"/>
                <a:gd name="connsiteX14" fmla="*/ 4736763 w 6975799"/>
                <a:gd name="connsiteY14" fmla="*/ 0 h 2908300"/>
                <a:gd name="connsiteX0" fmla="*/ 1145068 w 6975664"/>
                <a:gd name="connsiteY0" fmla="*/ 843280 h 2908300"/>
                <a:gd name="connsiteX1" fmla="*/ 581188 w 6975664"/>
                <a:gd name="connsiteY1" fmla="*/ 1723390 h 2908300"/>
                <a:gd name="connsiteX2" fmla="*/ 2068 w 6975664"/>
                <a:gd name="connsiteY2" fmla="*/ 1087120 h 2908300"/>
                <a:gd name="connsiteX3" fmla="*/ 642148 w 6975664"/>
                <a:gd name="connsiteY3" fmla="*/ 523240 h 2908300"/>
                <a:gd name="connsiteX4" fmla="*/ 2783368 w 6975664"/>
                <a:gd name="connsiteY4" fmla="*/ 523240 h 2908300"/>
                <a:gd name="connsiteX5" fmla="*/ 3423448 w 6975664"/>
                <a:gd name="connsiteY5" fmla="*/ 1087120 h 2908300"/>
                <a:gd name="connsiteX6" fmla="*/ 2935768 w 6975664"/>
                <a:gd name="connsiteY6" fmla="*/ 1704340 h 2908300"/>
                <a:gd name="connsiteX7" fmla="*/ 2227108 w 6975664"/>
                <a:gd name="connsiteY7" fmla="*/ 2344420 h 2908300"/>
                <a:gd name="connsiteX8" fmla="*/ 2867188 w 6975664"/>
                <a:gd name="connsiteY8" fmla="*/ 2908300 h 2908300"/>
                <a:gd name="connsiteX9" fmla="*/ 6131089 w 6975664"/>
                <a:gd name="connsiteY9" fmla="*/ 2901951 h 2908300"/>
                <a:gd name="connsiteX10" fmla="*/ 6969289 w 6975664"/>
                <a:gd name="connsiteY10" fmla="*/ 2368551 h 2908300"/>
                <a:gd name="connsiteX11" fmla="*/ 6962939 w 6975664"/>
                <a:gd name="connsiteY11" fmla="*/ 1492251 h 2908300"/>
                <a:gd name="connsiteX12" fmla="*/ 6372389 w 6975664"/>
                <a:gd name="connsiteY12" fmla="*/ 939801 h 2908300"/>
                <a:gd name="connsiteX13" fmla="*/ 5007138 w 6975664"/>
                <a:gd name="connsiteY13" fmla="*/ 844551 h 2908300"/>
                <a:gd name="connsiteX14" fmla="*/ 4736628 w 6975664"/>
                <a:gd name="connsiteY14" fmla="*/ 0 h 2908300"/>
                <a:gd name="connsiteX0" fmla="*/ 1145068 w 6975664"/>
                <a:gd name="connsiteY0" fmla="*/ 843280 h 2908300"/>
                <a:gd name="connsiteX1" fmla="*/ 581188 w 6975664"/>
                <a:gd name="connsiteY1" fmla="*/ 1723390 h 2908300"/>
                <a:gd name="connsiteX2" fmla="*/ 2068 w 6975664"/>
                <a:gd name="connsiteY2" fmla="*/ 1087120 h 2908300"/>
                <a:gd name="connsiteX3" fmla="*/ 642148 w 6975664"/>
                <a:gd name="connsiteY3" fmla="*/ 523240 h 2908300"/>
                <a:gd name="connsiteX4" fmla="*/ 2783368 w 6975664"/>
                <a:gd name="connsiteY4" fmla="*/ 523240 h 2908300"/>
                <a:gd name="connsiteX5" fmla="*/ 3423448 w 6975664"/>
                <a:gd name="connsiteY5" fmla="*/ 1087120 h 2908300"/>
                <a:gd name="connsiteX6" fmla="*/ 2935768 w 6975664"/>
                <a:gd name="connsiteY6" fmla="*/ 1704340 h 2908300"/>
                <a:gd name="connsiteX7" fmla="*/ 2227108 w 6975664"/>
                <a:gd name="connsiteY7" fmla="*/ 2344420 h 2908300"/>
                <a:gd name="connsiteX8" fmla="*/ 2867188 w 6975664"/>
                <a:gd name="connsiteY8" fmla="*/ 2908300 h 2908300"/>
                <a:gd name="connsiteX9" fmla="*/ 6131089 w 6975664"/>
                <a:gd name="connsiteY9" fmla="*/ 2901951 h 2908300"/>
                <a:gd name="connsiteX10" fmla="*/ 6969289 w 6975664"/>
                <a:gd name="connsiteY10" fmla="*/ 2368551 h 2908300"/>
                <a:gd name="connsiteX11" fmla="*/ 6962939 w 6975664"/>
                <a:gd name="connsiteY11" fmla="*/ 1492251 h 2908300"/>
                <a:gd name="connsiteX12" fmla="*/ 6372389 w 6975664"/>
                <a:gd name="connsiteY12" fmla="*/ 939801 h 2908300"/>
                <a:gd name="connsiteX13" fmla="*/ 5007138 w 6975664"/>
                <a:gd name="connsiteY13" fmla="*/ 844551 h 2908300"/>
                <a:gd name="connsiteX14" fmla="*/ 4736628 w 6975664"/>
                <a:gd name="connsiteY14" fmla="*/ 0 h 2908300"/>
                <a:gd name="connsiteX0" fmla="*/ 1145068 w 6975664"/>
                <a:gd name="connsiteY0" fmla="*/ 320062 h 2385082"/>
                <a:gd name="connsiteX1" fmla="*/ 581188 w 6975664"/>
                <a:gd name="connsiteY1" fmla="*/ 1200172 h 2385082"/>
                <a:gd name="connsiteX2" fmla="*/ 2068 w 6975664"/>
                <a:gd name="connsiteY2" fmla="*/ 563902 h 2385082"/>
                <a:gd name="connsiteX3" fmla="*/ 642148 w 6975664"/>
                <a:gd name="connsiteY3" fmla="*/ 22 h 2385082"/>
                <a:gd name="connsiteX4" fmla="*/ 2783368 w 6975664"/>
                <a:gd name="connsiteY4" fmla="*/ 22 h 2385082"/>
                <a:gd name="connsiteX5" fmla="*/ 3423448 w 6975664"/>
                <a:gd name="connsiteY5" fmla="*/ 563902 h 2385082"/>
                <a:gd name="connsiteX6" fmla="*/ 2935768 w 6975664"/>
                <a:gd name="connsiteY6" fmla="*/ 1181122 h 2385082"/>
                <a:gd name="connsiteX7" fmla="*/ 2227108 w 6975664"/>
                <a:gd name="connsiteY7" fmla="*/ 1821202 h 2385082"/>
                <a:gd name="connsiteX8" fmla="*/ 2867188 w 6975664"/>
                <a:gd name="connsiteY8" fmla="*/ 2385082 h 2385082"/>
                <a:gd name="connsiteX9" fmla="*/ 6131089 w 6975664"/>
                <a:gd name="connsiteY9" fmla="*/ 2378733 h 2385082"/>
                <a:gd name="connsiteX10" fmla="*/ 6969289 w 6975664"/>
                <a:gd name="connsiteY10" fmla="*/ 1845333 h 2385082"/>
                <a:gd name="connsiteX11" fmla="*/ 6962939 w 6975664"/>
                <a:gd name="connsiteY11" fmla="*/ 969033 h 2385082"/>
                <a:gd name="connsiteX12" fmla="*/ 6372389 w 6975664"/>
                <a:gd name="connsiteY12" fmla="*/ 416583 h 2385082"/>
                <a:gd name="connsiteX13" fmla="*/ 5007138 w 6975664"/>
                <a:gd name="connsiteY13" fmla="*/ 321333 h 2385082"/>
                <a:gd name="connsiteX0" fmla="*/ 1145068 w 6975664"/>
                <a:gd name="connsiteY0" fmla="*/ 320062 h 2385082"/>
                <a:gd name="connsiteX1" fmla="*/ 581188 w 6975664"/>
                <a:gd name="connsiteY1" fmla="*/ 1200172 h 2385082"/>
                <a:gd name="connsiteX2" fmla="*/ 2068 w 6975664"/>
                <a:gd name="connsiteY2" fmla="*/ 563902 h 2385082"/>
                <a:gd name="connsiteX3" fmla="*/ 642148 w 6975664"/>
                <a:gd name="connsiteY3" fmla="*/ 22 h 2385082"/>
                <a:gd name="connsiteX4" fmla="*/ 2783368 w 6975664"/>
                <a:gd name="connsiteY4" fmla="*/ 22 h 2385082"/>
                <a:gd name="connsiteX5" fmla="*/ 3423448 w 6975664"/>
                <a:gd name="connsiteY5" fmla="*/ 563902 h 2385082"/>
                <a:gd name="connsiteX6" fmla="*/ 2935768 w 6975664"/>
                <a:gd name="connsiteY6" fmla="*/ 1181122 h 2385082"/>
                <a:gd name="connsiteX7" fmla="*/ 2227108 w 6975664"/>
                <a:gd name="connsiteY7" fmla="*/ 1821202 h 2385082"/>
                <a:gd name="connsiteX8" fmla="*/ 2867188 w 6975664"/>
                <a:gd name="connsiteY8" fmla="*/ 2385082 h 2385082"/>
                <a:gd name="connsiteX9" fmla="*/ 6131089 w 6975664"/>
                <a:gd name="connsiteY9" fmla="*/ 2378733 h 2385082"/>
                <a:gd name="connsiteX10" fmla="*/ 6969289 w 6975664"/>
                <a:gd name="connsiteY10" fmla="*/ 1845333 h 2385082"/>
                <a:gd name="connsiteX11" fmla="*/ 6962939 w 6975664"/>
                <a:gd name="connsiteY11" fmla="*/ 969033 h 2385082"/>
                <a:gd name="connsiteX12" fmla="*/ 6372389 w 6975664"/>
                <a:gd name="connsiteY12" fmla="*/ 416583 h 2385082"/>
                <a:gd name="connsiteX0" fmla="*/ 1145068 w 6975664"/>
                <a:gd name="connsiteY0" fmla="*/ 320062 h 2385082"/>
                <a:gd name="connsiteX1" fmla="*/ 581188 w 6975664"/>
                <a:gd name="connsiteY1" fmla="*/ 1200172 h 2385082"/>
                <a:gd name="connsiteX2" fmla="*/ 2068 w 6975664"/>
                <a:gd name="connsiteY2" fmla="*/ 563902 h 2385082"/>
                <a:gd name="connsiteX3" fmla="*/ 642148 w 6975664"/>
                <a:gd name="connsiteY3" fmla="*/ 22 h 2385082"/>
                <a:gd name="connsiteX4" fmla="*/ 2783368 w 6975664"/>
                <a:gd name="connsiteY4" fmla="*/ 22 h 2385082"/>
                <a:gd name="connsiteX5" fmla="*/ 3423448 w 6975664"/>
                <a:gd name="connsiteY5" fmla="*/ 563902 h 2385082"/>
                <a:gd name="connsiteX6" fmla="*/ 2935768 w 6975664"/>
                <a:gd name="connsiteY6" fmla="*/ 1181122 h 2385082"/>
                <a:gd name="connsiteX7" fmla="*/ 2227108 w 6975664"/>
                <a:gd name="connsiteY7" fmla="*/ 1821202 h 2385082"/>
                <a:gd name="connsiteX8" fmla="*/ 2867188 w 6975664"/>
                <a:gd name="connsiteY8" fmla="*/ 2385082 h 2385082"/>
                <a:gd name="connsiteX9" fmla="*/ 6131089 w 6975664"/>
                <a:gd name="connsiteY9" fmla="*/ 2378733 h 2385082"/>
                <a:gd name="connsiteX10" fmla="*/ 6969289 w 6975664"/>
                <a:gd name="connsiteY10" fmla="*/ 1845333 h 2385082"/>
                <a:gd name="connsiteX11" fmla="*/ 6962939 w 6975664"/>
                <a:gd name="connsiteY11" fmla="*/ 969033 h 2385082"/>
                <a:gd name="connsiteX0" fmla="*/ 1145068 w 6969289"/>
                <a:gd name="connsiteY0" fmla="*/ 320062 h 2385082"/>
                <a:gd name="connsiteX1" fmla="*/ 581188 w 6969289"/>
                <a:gd name="connsiteY1" fmla="*/ 1200172 h 2385082"/>
                <a:gd name="connsiteX2" fmla="*/ 2068 w 6969289"/>
                <a:gd name="connsiteY2" fmla="*/ 563902 h 2385082"/>
                <a:gd name="connsiteX3" fmla="*/ 642148 w 6969289"/>
                <a:gd name="connsiteY3" fmla="*/ 22 h 2385082"/>
                <a:gd name="connsiteX4" fmla="*/ 2783368 w 6969289"/>
                <a:gd name="connsiteY4" fmla="*/ 22 h 2385082"/>
                <a:gd name="connsiteX5" fmla="*/ 3423448 w 6969289"/>
                <a:gd name="connsiteY5" fmla="*/ 563902 h 2385082"/>
                <a:gd name="connsiteX6" fmla="*/ 2935768 w 6969289"/>
                <a:gd name="connsiteY6" fmla="*/ 1181122 h 2385082"/>
                <a:gd name="connsiteX7" fmla="*/ 2227108 w 6969289"/>
                <a:gd name="connsiteY7" fmla="*/ 1821202 h 2385082"/>
                <a:gd name="connsiteX8" fmla="*/ 2867188 w 6969289"/>
                <a:gd name="connsiteY8" fmla="*/ 2385082 h 2385082"/>
                <a:gd name="connsiteX9" fmla="*/ 6131089 w 6969289"/>
                <a:gd name="connsiteY9" fmla="*/ 2378733 h 2385082"/>
                <a:gd name="connsiteX10" fmla="*/ 6969289 w 6969289"/>
                <a:gd name="connsiteY10" fmla="*/ 1845333 h 2385082"/>
                <a:gd name="connsiteX0" fmla="*/ 1145068 w 6131089"/>
                <a:gd name="connsiteY0" fmla="*/ 320062 h 2385082"/>
                <a:gd name="connsiteX1" fmla="*/ 581188 w 6131089"/>
                <a:gd name="connsiteY1" fmla="*/ 1200172 h 2385082"/>
                <a:gd name="connsiteX2" fmla="*/ 2068 w 6131089"/>
                <a:gd name="connsiteY2" fmla="*/ 563902 h 2385082"/>
                <a:gd name="connsiteX3" fmla="*/ 642148 w 6131089"/>
                <a:gd name="connsiteY3" fmla="*/ 22 h 2385082"/>
                <a:gd name="connsiteX4" fmla="*/ 2783368 w 6131089"/>
                <a:gd name="connsiteY4" fmla="*/ 22 h 2385082"/>
                <a:gd name="connsiteX5" fmla="*/ 3423448 w 6131089"/>
                <a:gd name="connsiteY5" fmla="*/ 563902 h 2385082"/>
                <a:gd name="connsiteX6" fmla="*/ 2935768 w 6131089"/>
                <a:gd name="connsiteY6" fmla="*/ 1181122 h 2385082"/>
                <a:gd name="connsiteX7" fmla="*/ 2227108 w 6131089"/>
                <a:gd name="connsiteY7" fmla="*/ 1821202 h 2385082"/>
                <a:gd name="connsiteX8" fmla="*/ 2867188 w 6131089"/>
                <a:gd name="connsiteY8" fmla="*/ 2385082 h 2385082"/>
                <a:gd name="connsiteX9" fmla="*/ 6131089 w 6131089"/>
                <a:gd name="connsiteY9" fmla="*/ 2378733 h 2385082"/>
                <a:gd name="connsiteX0" fmla="*/ 1145068 w 6325409"/>
                <a:gd name="connsiteY0" fmla="*/ 320062 h 2386506"/>
                <a:gd name="connsiteX1" fmla="*/ 581188 w 6325409"/>
                <a:gd name="connsiteY1" fmla="*/ 1200172 h 2386506"/>
                <a:gd name="connsiteX2" fmla="*/ 2068 w 6325409"/>
                <a:gd name="connsiteY2" fmla="*/ 563902 h 2386506"/>
                <a:gd name="connsiteX3" fmla="*/ 642148 w 6325409"/>
                <a:gd name="connsiteY3" fmla="*/ 22 h 2386506"/>
                <a:gd name="connsiteX4" fmla="*/ 2783368 w 6325409"/>
                <a:gd name="connsiteY4" fmla="*/ 22 h 2386506"/>
                <a:gd name="connsiteX5" fmla="*/ 3423448 w 6325409"/>
                <a:gd name="connsiteY5" fmla="*/ 563902 h 2386506"/>
                <a:gd name="connsiteX6" fmla="*/ 2935768 w 6325409"/>
                <a:gd name="connsiteY6" fmla="*/ 1181122 h 2386506"/>
                <a:gd name="connsiteX7" fmla="*/ 2227108 w 6325409"/>
                <a:gd name="connsiteY7" fmla="*/ 1821202 h 2386506"/>
                <a:gd name="connsiteX8" fmla="*/ 2867188 w 6325409"/>
                <a:gd name="connsiteY8" fmla="*/ 2385082 h 2386506"/>
                <a:gd name="connsiteX9" fmla="*/ 6325409 w 6325409"/>
                <a:gd name="connsiteY9" fmla="*/ 2386506 h 2386506"/>
                <a:gd name="connsiteX0" fmla="*/ 1145068 w 8891998"/>
                <a:gd name="connsiteY0" fmla="*/ 320062 h 2385082"/>
                <a:gd name="connsiteX1" fmla="*/ 581188 w 8891998"/>
                <a:gd name="connsiteY1" fmla="*/ 1200172 h 2385082"/>
                <a:gd name="connsiteX2" fmla="*/ 2068 w 8891998"/>
                <a:gd name="connsiteY2" fmla="*/ 563902 h 2385082"/>
                <a:gd name="connsiteX3" fmla="*/ 642148 w 8891998"/>
                <a:gd name="connsiteY3" fmla="*/ 22 h 2385082"/>
                <a:gd name="connsiteX4" fmla="*/ 2783368 w 8891998"/>
                <a:gd name="connsiteY4" fmla="*/ 22 h 2385082"/>
                <a:gd name="connsiteX5" fmla="*/ 3423448 w 8891998"/>
                <a:gd name="connsiteY5" fmla="*/ 563902 h 2385082"/>
                <a:gd name="connsiteX6" fmla="*/ 2935768 w 8891998"/>
                <a:gd name="connsiteY6" fmla="*/ 1181122 h 2385082"/>
                <a:gd name="connsiteX7" fmla="*/ 2227108 w 8891998"/>
                <a:gd name="connsiteY7" fmla="*/ 1821202 h 2385082"/>
                <a:gd name="connsiteX8" fmla="*/ 2867188 w 8891998"/>
                <a:gd name="connsiteY8" fmla="*/ 2385082 h 2385082"/>
                <a:gd name="connsiteX9" fmla="*/ 8891998 w 8891998"/>
                <a:gd name="connsiteY9" fmla="*/ 2377686 h 2385082"/>
                <a:gd name="connsiteX0" fmla="*/ 1145068 w 8891998"/>
                <a:gd name="connsiteY0" fmla="*/ 320062 h 2396061"/>
                <a:gd name="connsiteX1" fmla="*/ 581188 w 8891998"/>
                <a:gd name="connsiteY1" fmla="*/ 1200172 h 2396061"/>
                <a:gd name="connsiteX2" fmla="*/ 2068 w 8891998"/>
                <a:gd name="connsiteY2" fmla="*/ 563902 h 2396061"/>
                <a:gd name="connsiteX3" fmla="*/ 642148 w 8891998"/>
                <a:gd name="connsiteY3" fmla="*/ 22 h 2396061"/>
                <a:gd name="connsiteX4" fmla="*/ 2783368 w 8891998"/>
                <a:gd name="connsiteY4" fmla="*/ 22 h 2396061"/>
                <a:gd name="connsiteX5" fmla="*/ 3423448 w 8891998"/>
                <a:gd name="connsiteY5" fmla="*/ 563902 h 2396061"/>
                <a:gd name="connsiteX6" fmla="*/ 2935768 w 8891998"/>
                <a:gd name="connsiteY6" fmla="*/ 1181122 h 2396061"/>
                <a:gd name="connsiteX7" fmla="*/ 2227108 w 8891998"/>
                <a:gd name="connsiteY7" fmla="*/ 1821202 h 2396061"/>
                <a:gd name="connsiteX8" fmla="*/ 2867188 w 8891998"/>
                <a:gd name="connsiteY8" fmla="*/ 2385082 h 2396061"/>
                <a:gd name="connsiteX9" fmla="*/ 8891998 w 8891998"/>
                <a:gd name="connsiteY9" fmla="*/ 2396061 h 2396061"/>
                <a:gd name="connsiteX0" fmla="*/ 1145068 w 8875460"/>
                <a:gd name="connsiteY0" fmla="*/ 320062 h 2390549"/>
                <a:gd name="connsiteX1" fmla="*/ 581188 w 8875460"/>
                <a:gd name="connsiteY1" fmla="*/ 1200172 h 2390549"/>
                <a:gd name="connsiteX2" fmla="*/ 2068 w 8875460"/>
                <a:gd name="connsiteY2" fmla="*/ 563902 h 2390549"/>
                <a:gd name="connsiteX3" fmla="*/ 642148 w 8875460"/>
                <a:gd name="connsiteY3" fmla="*/ 22 h 2390549"/>
                <a:gd name="connsiteX4" fmla="*/ 2783368 w 8875460"/>
                <a:gd name="connsiteY4" fmla="*/ 22 h 2390549"/>
                <a:gd name="connsiteX5" fmla="*/ 3423448 w 8875460"/>
                <a:gd name="connsiteY5" fmla="*/ 563902 h 2390549"/>
                <a:gd name="connsiteX6" fmla="*/ 2935768 w 8875460"/>
                <a:gd name="connsiteY6" fmla="*/ 1181122 h 2390549"/>
                <a:gd name="connsiteX7" fmla="*/ 2227108 w 8875460"/>
                <a:gd name="connsiteY7" fmla="*/ 1821202 h 2390549"/>
                <a:gd name="connsiteX8" fmla="*/ 2867188 w 8875460"/>
                <a:gd name="connsiteY8" fmla="*/ 2385082 h 2390549"/>
                <a:gd name="connsiteX9" fmla="*/ 8875460 w 8875460"/>
                <a:gd name="connsiteY9" fmla="*/ 2390549 h 2390549"/>
                <a:gd name="connsiteX0" fmla="*/ 1145068 w 8891997"/>
                <a:gd name="connsiteY0" fmla="*/ 320062 h 2390549"/>
                <a:gd name="connsiteX1" fmla="*/ 581188 w 8891997"/>
                <a:gd name="connsiteY1" fmla="*/ 1200172 h 2390549"/>
                <a:gd name="connsiteX2" fmla="*/ 2068 w 8891997"/>
                <a:gd name="connsiteY2" fmla="*/ 563902 h 2390549"/>
                <a:gd name="connsiteX3" fmla="*/ 642148 w 8891997"/>
                <a:gd name="connsiteY3" fmla="*/ 22 h 2390549"/>
                <a:gd name="connsiteX4" fmla="*/ 2783368 w 8891997"/>
                <a:gd name="connsiteY4" fmla="*/ 22 h 2390549"/>
                <a:gd name="connsiteX5" fmla="*/ 3423448 w 8891997"/>
                <a:gd name="connsiteY5" fmla="*/ 563902 h 2390549"/>
                <a:gd name="connsiteX6" fmla="*/ 2935768 w 8891997"/>
                <a:gd name="connsiteY6" fmla="*/ 1181122 h 2390549"/>
                <a:gd name="connsiteX7" fmla="*/ 2227108 w 8891997"/>
                <a:gd name="connsiteY7" fmla="*/ 1821202 h 2390549"/>
                <a:gd name="connsiteX8" fmla="*/ 2867188 w 8891997"/>
                <a:gd name="connsiteY8" fmla="*/ 2385082 h 2390549"/>
                <a:gd name="connsiteX9" fmla="*/ 8891997 w 8891997"/>
                <a:gd name="connsiteY9" fmla="*/ 2390549 h 2390549"/>
                <a:gd name="connsiteX0" fmla="*/ 1145068 w 8891997"/>
                <a:gd name="connsiteY0" fmla="*/ 320062 h 2392145"/>
                <a:gd name="connsiteX1" fmla="*/ 581188 w 8891997"/>
                <a:gd name="connsiteY1" fmla="*/ 1200172 h 2392145"/>
                <a:gd name="connsiteX2" fmla="*/ 2068 w 8891997"/>
                <a:gd name="connsiteY2" fmla="*/ 563902 h 2392145"/>
                <a:gd name="connsiteX3" fmla="*/ 642148 w 8891997"/>
                <a:gd name="connsiteY3" fmla="*/ 22 h 2392145"/>
                <a:gd name="connsiteX4" fmla="*/ 2783368 w 8891997"/>
                <a:gd name="connsiteY4" fmla="*/ 22 h 2392145"/>
                <a:gd name="connsiteX5" fmla="*/ 3423448 w 8891997"/>
                <a:gd name="connsiteY5" fmla="*/ 563902 h 2392145"/>
                <a:gd name="connsiteX6" fmla="*/ 2935768 w 8891997"/>
                <a:gd name="connsiteY6" fmla="*/ 1181122 h 2392145"/>
                <a:gd name="connsiteX7" fmla="*/ 2227108 w 8891997"/>
                <a:gd name="connsiteY7" fmla="*/ 1821202 h 2392145"/>
                <a:gd name="connsiteX8" fmla="*/ 2867188 w 8891997"/>
                <a:gd name="connsiteY8" fmla="*/ 2385082 h 2392145"/>
                <a:gd name="connsiteX9" fmla="*/ 5937150 w 8891997"/>
                <a:gd name="connsiteY9" fmla="*/ 2392145 h 2392145"/>
                <a:gd name="connsiteX10" fmla="*/ 8891997 w 8891997"/>
                <a:gd name="connsiteY10" fmla="*/ 2390549 h 2392145"/>
                <a:gd name="connsiteX0" fmla="*/ 1145068 w 8891997"/>
                <a:gd name="connsiteY0" fmla="*/ 320062 h 2392145"/>
                <a:gd name="connsiteX1" fmla="*/ 581188 w 8891997"/>
                <a:gd name="connsiteY1" fmla="*/ 1200172 h 2392145"/>
                <a:gd name="connsiteX2" fmla="*/ 2068 w 8891997"/>
                <a:gd name="connsiteY2" fmla="*/ 563902 h 2392145"/>
                <a:gd name="connsiteX3" fmla="*/ 642148 w 8891997"/>
                <a:gd name="connsiteY3" fmla="*/ 22 h 2392145"/>
                <a:gd name="connsiteX4" fmla="*/ 2783368 w 8891997"/>
                <a:gd name="connsiteY4" fmla="*/ 22 h 2392145"/>
                <a:gd name="connsiteX5" fmla="*/ 3423448 w 8891997"/>
                <a:gd name="connsiteY5" fmla="*/ 563902 h 2392145"/>
                <a:gd name="connsiteX6" fmla="*/ 2935768 w 8891997"/>
                <a:gd name="connsiteY6" fmla="*/ 1181122 h 2392145"/>
                <a:gd name="connsiteX7" fmla="*/ 2227108 w 8891997"/>
                <a:gd name="connsiteY7" fmla="*/ 1821202 h 2392145"/>
                <a:gd name="connsiteX8" fmla="*/ 2867188 w 8891997"/>
                <a:gd name="connsiteY8" fmla="*/ 2385082 h 2392145"/>
                <a:gd name="connsiteX9" fmla="*/ 5937150 w 8891997"/>
                <a:gd name="connsiteY9" fmla="*/ 2392145 h 2392145"/>
                <a:gd name="connsiteX10" fmla="*/ 8891997 w 8891997"/>
                <a:gd name="connsiteY10" fmla="*/ 2390549 h 2392145"/>
                <a:gd name="connsiteX0" fmla="*/ 1145068 w 8891997"/>
                <a:gd name="connsiteY0" fmla="*/ 320062 h 2392145"/>
                <a:gd name="connsiteX1" fmla="*/ 581188 w 8891997"/>
                <a:gd name="connsiteY1" fmla="*/ 1200172 h 2392145"/>
                <a:gd name="connsiteX2" fmla="*/ 2068 w 8891997"/>
                <a:gd name="connsiteY2" fmla="*/ 563902 h 2392145"/>
                <a:gd name="connsiteX3" fmla="*/ 642148 w 8891997"/>
                <a:gd name="connsiteY3" fmla="*/ 22 h 2392145"/>
                <a:gd name="connsiteX4" fmla="*/ 2783368 w 8891997"/>
                <a:gd name="connsiteY4" fmla="*/ 22 h 2392145"/>
                <a:gd name="connsiteX5" fmla="*/ 3423448 w 8891997"/>
                <a:gd name="connsiteY5" fmla="*/ 563902 h 2392145"/>
                <a:gd name="connsiteX6" fmla="*/ 2935768 w 8891997"/>
                <a:gd name="connsiteY6" fmla="*/ 1181122 h 2392145"/>
                <a:gd name="connsiteX7" fmla="*/ 2227108 w 8891997"/>
                <a:gd name="connsiteY7" fmla="*/ 1821202 h 2392145"/>
                <a:gd name="connsiteX8" fmla="*/ 2867188 w 8891997"/>
                <a:gd name="connsiteY8" fmla="*/ 2385082 h 2392145"/>
                <a:gd name="connsiteX9" fmla="*/ 5937150 w 8891997"/>
                <a:gd name="connsiteY9" fmla="*/ 2392145 h 2392145"/>
                <a:gd name="connsiteX10" fmla="*/ 6598642 w 8891997"/>
                <a:gd name="connsiteY10" fmla="*/ 2392144 h 2392145"/>
                <a:gd name="connsiteX11" fmla="*/ 8891997 w 8891997"/>
                <a:gd name="connsiteY11" fmla="*/ 2390549 h 2392145"/>
                <a:gd name="connsiteX0" fmla="*/ 1145068 w 8891997"/>
                <a:gd name="connsiteY0" fmla="*/ 320062 h 2392145"/>
                <a:gd name="connsiteX1" fmla="*/ 581188 w 8891997"/>
                <a:gd name="connsiteY1" fmla="*/ 1200172 h 2392145"/>
                <a:gd name="connsiteX2" fmla="*/ 2068 w 8891997"/>
                <a:gd name="connsiteY2" fmla="*/ 563902 h 2392145"/>
                <a:gd name="connsiteX3" fmla="*/ 642148 w 8891997"/>
                <a:gd name="connsiteY3" fmla="*/ 22 h 2392145"/>
                <a:gd name="connsiteX4" fmla="*/ 2783368 w 8891997"/>
                <a:gd name="connsiteY4" fmla="*/ 22 h 2392145"/>
                <a:gd name="connsiteX5" fmla="*/ 3423448 w 8891997"/>
                <a:gd name="connsiteY5" fmla="*/ 563902 h 2392145"/>
                <a:gd name="connsiteX6" fmla="*/ 2935768 w 8891997"/>
                <a:gd name="connsiteY6" fmla="*/ 1181122 h 2392145"/>
                <a:gd name="connsiteX7" fmla="*/ 2227108 w 8891997"/>
                <a:gd name="connsiteY7" fmla="*/ 1821202 h 2392145"/>
                <a:gd name="connsiteX8" fmla="*/ 2867188 w 8891997"/>
                <a:gd name="connsiteY8" fmla="*/ 2385082 h 2392145"/>
                <a:gd name="connsiteX9" fmla="*/ 5937150 w 8891997"/>
                <a:gd name="connsiteY9" fmla="*/ 2392145 h 2392145"/>
                <a:gd name="connsiteX10" fmla="*/ 6642741 w 8891997"/>
                <a:gd name="connsiteY10" fmla="*/ 1789451 h 2392145"/>
                <a:gd name="connsiteX11" fmla="*/ 8891997 w 8891997"/>
                <a:gd name="connsiteY11" fmla="*/ 2390549 h 2392145"/>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8906697 w 8906697"/>
                <a:gd name="connsiteY11"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7936326 w 8906697"/>
                <a:gd name="connsiteY11" fmla="*/ 1195955 h 3353154"/>
                <a:gd name="connsiteX12" fmla="*/ 8906697 w 8906697"/>
                <a:gd name="connsiteY12"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6635392 w 8906697"/>
                <a:gd name="connsiteY11" fmla="*/ 501389 h 3353154"/>
                <a:gd name="connsiteX12" fmla="*/ 8906697 w 8906697"/>
                <a:gd name="connsiteY12"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6635392 w 8906697"/>
                <a:gd name="connsiteY11" fmla="*/ 501389 h 3353154"/>
                <a:gd name="connsiteX12" fmla="*/ 8906697 w 8906697"/>
                <a:gd name="connsiteY12"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6635392 w 8906697"/>
                <a:gd name="connsiteY11" fmla="*/ 501389 h 3353154"/>
                <a:gd name="connsiteX12" fmla="*/ 8906697 w 8906697"/>
                <a:gd name="connsiteY12"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6635392 w 8906697"/>
                <a:gd name="connsiteY11" fmla="*/ 501389 h 3353154"/>
                <a:gd name="connsiteX12" fmla="*/ 8906697 w 8906697"/>
                <a:gd name="connsiteY12" fmla="*/ 0 h 3353154"/>
                <a:gd name="connsiteX0" fmla="*/ 1145068 w 8906697"/>
                <a:gd name="connsiteY0" fmla="*/ 1281071 h 3353154"/>
                <a:gd name="connsiteX1" fmla="*/ 581188 w 8906697"/>
                <a:gd name="connsiteY1" fmla="*/ 2161181 h 3353154"/>
                <a:gd name="connsiteX2" fmla="*/ 2068 w 8906697"/>
                <a:gd name="connsiteY2" fmla="*/ 1524911 h 3353154"/>
                <a:gd name="connsiteX3" fmla="*/ 642148 w 8906697"/>
                <a:gd name="connsiteY3" fmla="*/ 961031 h 3353154"/>
                <a:gd name="connsiteX4" fmla="*/ 2783368 w 8906697"/>
                <a:gd name="connsiteY4" fmla="*/ 961031 h 3353154"/>
                <a:gd name="connsiteX5" fmla="*/ 3423448 w 8906697"/>
                <a:gd name="connsiteY5" fmla="*/ 1524911 h 3353154"/>
                <a:gd name="connsiteX6" fmla="*/ 2935768 w 8906697"/>
                <a:gd name="connsiteY6" fmla="*/ 2142131 h 3353154"/>
                <a:gd name="connsiteX7" fmla="*/ 2227108 w 8906697"/>
                <a:gd name="connsiteY7" fmla="*/ 2782211 h 3353154"/>
                <a:gd name="connsiteX8" fmla="*/ 2867188 w 8906697"/>
                <a:gd name="connsiteY8" fmla="*/ 3346091 h 3353154"/>
                <a:gd name="connsiteX9" fmla="*/ 5937150 w 8906697"/>
                <a:gd name="connsiteY9" fmla="*/ 3353154 h 3353154"/>
                <a:gd name="connsiteX10" fmla="*/ 6642741 w 8906697"/>
                <a:gd name="connsiteY10" fmla="*/ 2750460 h 3353154"/>
                <a:gd name="connsiteX11" fmla="*/ 6635392 w 8906697"/>
                <a:gd name="connsiteY11" fmla="*/ 501389 h 3353154"/>
                <a:gd name="connsiteX12" fmla="*/ 7462257 w 8906697"/>
                <a:gd name="connsiteY12" fmla="*/ 313966 h 3353154"/>
                <a:gd name="connsiteX13" fmla="*/ 8906697 w 8906697"/>
                <a:gd name="connsiteY13" fmla="*/ 0 h 335315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42741 w 8906697"/>
                <a:gd name="connsiteY10" fmla="*/ 2767240 h 3369934"/>
                <a:gd name="connsiteX11" fmla="*/ 6635392 w 8906697"/>
                <a:gd name="connsiteY11" fmla="*/ 518169 h 3369934"/>
                <a:gd name="connsiteX12" fmla="*/ 7285860 w 8906697"/>
                <a:gd name="connsiteY12" fmla="*/ 0 h 3369934"/>
                <a:gd name="connsiteX13" fmla="*/ 8906697 w 8906697"/>
                <a:gd name="connsiteY13" fmla="*/ 16780 h 336993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42741 w 8906697"/>
                <a:gd name="connsiteY10" fmla="*/ 2767240 h 3369934"/>
                <a:gd name="connsiteX11" fmla="*/ 6591292 w 8906697"/>
                <a:gd name="connsiteY11" fmla="*/ 518169 h 3369934"/>
                <a:gd name="connsiteX12" fmla="*/ 7285860 w 8906697"/>
                <a:gd name="connsiteY12" fmla="*/ 0 h 3369934"/>
                <a:gd name="connsiteX13" fmla="*/ 8906697 w 8906697"/>
                <a:gd name="connsiteY13" fmla="*/ 16780 h 336993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09667 w 8906697"/>
                <a:gd name="connsiteY10" fmla="*/ 2789290 h 3369934"/>
                <a:gd name="connsiteX11" fmla="*/ 6591292 w 8906697"/>
                <a:gd name="connsiteY11" fmla="*/ 518169 h 3369934"/>
                <a:gd name="connsiteX12" fmla="*/ 7285860 w 8906697"/>
                <a:gd name="connsiteY12" fmla="*/ 0 h 3369934"/>
                <a:gd name="connsiteX13" fmla="*/ 8906697 w 8906697"/>
                <a:gd name="connsiteY13" fmla="*/ 16780 h 336993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09667 w 8906697"/>
                <a:gd name="connsiteY10" fmla="*/ 2789290 h 3369934"/>
                <a:gd name="connsiteX11" fmla="*/ 6602317 w 8906697"/>
                <a:gd name="connsiteY11" fmla="*/ 518169 h 3369934"/>
                <a:gd name="connsiteX12" fmla="*/ 7285860 w 8906697"/>
                <a:gd name="connsiteY12" fmla="*/ 0 h 3369934"/>
                <a:gd name="connsiteX13" fmla="*/ 8906697 w 8906697"/>
                <a:gd name="connsiteY13" fmla="*/ 16780 h 336993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09667 w 8906697"/>
                <a:gd name="connsiteY10" fmla="*/ 2789290 h 3369934"/>
                <a:gd name="connsiteX11" fmla="*/ 6602317 w 8906697"/>
                <a:gd name="connsiteY11" fmla="*/ 518169 h 3369934"/>
                <a:gd name="connsiteX12" fmla="*/ 7285860 w 8906697"/>
                <a:gd name="connsiteY12" fmla="*/ 0 h 3369934"/>
                <a:gd name="connsiteX13" fmla="*/ 8906697 w 8906697"/>
                <a:gd name="connsiteY13" fmla="*/ 16780 h 3369934"/>
                <a:gd name="connsiteX0" fmla="*/ 1145068 w 8906697"/>
                <a:gd name="connsiteY0" fmla="*/ 1297851 h 3369934"/>
                <a:gd name="connsiteX1" fmla="*/ 581188 w 8906697"/>
                <a:gd name="connsiteY1" fmla="*/ 2177961 h 3369934"/>
                <a:gd name="connsiteX2" fmla="*/ 2068 w 8906697"/>
                <a:gd name="connsiteY2" fmla="*/ 1541691 h 3369934"/>
                <a:gd name="connsiteX3" fmla="*/ 642148 w 8906697"/>
                <a:gd name="connsiteY3" fmla="*/ 977811 h 3369934"/>
                <a:gd name="connsiteX4" fmla="*/ 2783368 w 8906697"/>
                <a:gd name="connsiteY4" fmla="*/ 977811 h 3369934"/>
                <a:gd name="connsiteX5" fmla="*/ 3423448 w 8906697"/>
                <a:gd name="connsiteY5" fmla="*/ 1541691 h 3369934"/>
                <a:gd name="connsiteX6" fmla="*/ 2935768 w 8906697"/>
                <a:gd name="connsiteY6" fmla="*/ 2158911 h 3369934"/>
                <a:gd name="connsiteX7" fmla="*/ 2227108 w 8906697"/>
                <a:gd name="connsiteY7" fmla="*/ 2798991 h 3369934"/>
                <a:gd name="connsiteX8" fmla="*/ 2867188 w 8906697"/>
                <a:gd name="connsiteY8" fmla="*/ 3362871 h 3369934"/>
                <a:gd name="connsiteX9" fmla="*/ 5937150 w 8906697"/>
                <a:gd name="connsiteY9" fmla="*/ 3369934 h 3369934"/>
                <a:gd name="connsiteX10" fmla="*/ 6609667 w 8906697"/>
                <a:gd name="connsiteY10" fmla="*/ 2789290 h 3369934"/>
                <a:gd name="connsiteX11" fmla="*/ 6602317 w 8906697"/>
                <a:gd name="connsiteY11" fmla="*/ 518169 h 3369934"/>
                <a:gd name="connsiteX12" fmla="*/ 7285860 w 8906697"/>
                <a:gd name="connsiteY12" fmla="*/ 0 h 3369934"/>
                <a:gd name="connsiteX13" fmla="*/ 8906697 w 8906697"/>
                <a:gd name="connsiteY13" fmla="*/ 16780 h 3369934"/>
                <a:gd name="connsiteX0" fmla="*/ 1145068 w 8873622"/>
                <a:gd name="connsiteY0" fmla="*/ 1303121 h 3375204"/>
                <a:gd name="connsiteX1" fmla="*/ 581188 w 8873622"/>
                <a:gd name="connsiteY1" fmla="*/ 2183231 h 3375204"/>
                <a:gd name="connsiteX2" fmla="*/ 2068 w 8873622"/>
                <a:gd name="connsiteY2" fmla="*/ 1546961 h 3375204"/>
                <a:gd name="connsiteX3" fmla="*/ 642148 w 8873622"/>
                <a:gd name="connsiteY3" fmla="*/ 983081 h 3375204"/>
                <a:gd name="connsiteX4" fmla="*/ 2783368 w 8873622"/>
                <a:gd name="connsiteY4" fmla="*/ 983081 h 3375204"/>
                <a:gd name="connsiteX5" fmla="*/ 3423448 w 8873622"/>
                <a:gd name="connsiteY5" fmla="*/ 1546961 h 3375204"/>
                <a:gd name="connsiteX6" fmla="*/ 2935768 w 8873622"/>
                <a:gd name="connsiteY6" fmla="*/ 2164181 h 3375204"/>
                <a:gd name="connsiteX7" fmla="*/ 2227108 w 8873622"/>
                <a:gd name="connsiteY7" fmla="*/ 2804261 h 3375204"/>
                <a:gd name="connsiteX8" fmla="*/ 2867188 w 8873622"/>
                <a:gd name="connsiteY8" fmla="*/ 3368141 h 3375204"/>
                <a:gd name="connsiteX9" fmla="*/ 5937150 w 8873622"/>
                <a:gd name="connsiteY9" fmla="*/ 3375204 h 3375204"/>
                <a:gd name="connsiteX10" fmla="*/ 6609667 w 8873622"/>
                <a:gd name="connsiteY10" fmla="*/ 2794560 h 3375204"/>
                <a:gd name="connsiteX11" fmla="*/ 6602317 w 8873622"/>
                <a:gd name="connsiteY11" fmla="*/ 523439 h 3375204"/>
                <a:gd name="connsiteX12" fmla="*/ 7285860 w 8873622"/>
                <a:gd name="connsiteY12" fmla="*/ 5270 h 3375204"/>
                <a:gd name="connsiteX13" fmla="*/ 8873622 w 8873622"/>
                <a:gd name="connsiteY13" fmla="*/ 0 h 3375204"/>
                <a:gd name="connsiteX0" fmla="*/ 1145068 w 8873622"/>
                <a:gd name="connsiteY0" fmla="*/ 1303121 h 3375204"/>
                <a:gd name="connsiteX1" fmla="*/ 581188 w 8873622"/>
                <a:gd name="connsiteY1" fmla="*/ 2183231 h 3375204"/>
                <a:gd name="connsiteX2" fmla="*/ 2068 w 8873622"/>
                <a:gd name="connsiteY2" fmla="*/ 1546961 h 3375204"/>
                <a:gd name="connsiteX3" fmla="*/ 642148 w 8873622"/>
                <a:gd name="connsiteY3" fmla="*/ 983081 h 3375204"/>
                <a:gd name="connsiteX4" fmla="*/ 2783368 w 8873622"/>
                <a:gd name="connsiteY4" fmla="*/ 983081 h 3375204"/>
                <a:gd name="connsiteX5" fmla="*/ 3423448 w 8873622"/>
                <a:gd name="connsiteY5" fmla="*/ 1546961 h 3375204"/>
                <a:gd name="connsiteX6" fmla="*/ 2935768 w 8873622"/>
                <a:gd name="connsiteY6" fmla="*/ 2164181 h 3375204"/>
                <a:gd name="connsiteX7" fmla="*/ 2227108 w 8873622"/>
                <a:gd name="connsiteY7" fmla="*/ 2804261 h 3375204"/>
                <a:gd name="connsiteX8" fmla="*/ 2867188 w 8873622"/>
                <a:gd name="connsiteY8" fmla="*/ 3368141 h 3375204"/>
                <a:gd name="connsiteX9" fmla="*/ 5937150 w 8873622"/>
                <a:gd name="connsiteY9" fmla="*/ 3375204 h 3375204"/>
                <a:gd name="connsiteX10" fmla="*/ 6609667 w 8873622"/>
                <a:gd name="connsiteY10" fmla="*/ 2794560 h 3375204"/>
                <a:gd name="connsiteX11" fmla="*/ 6619957 w 8873622"/>
                <a:gd name="connsiteY11" fmla="*/ 1634745 h 3375204"/>
                <a:gd name="connsiteX12" fmla="*/ 7285860 w 8873622"/>
                <a:gd name="connsiteY12" fmla="*/ 5270 h 3375204"/>
                <a:gd name="connsiteX13" fmla="*/ 8873622 w 8873622"/>
                <a:gd name="connsiteY13" fmla="*/ 0 h 3375204"/>
                <a:gd name="connsiteX0" fmla="*/ 1145068 w 8873622"/>
                <a:gd name="connsiteY0" fmla="*/ 1303121 h 3375204"/>
                <a:gd name="connsiteX1" fmla="*/ 581188 w 8873622"/>
                <a:gd name="connsiteY1" fmla="*/ 2183231 h 3375204"/>
                <a:gd name="connsiteX2" fmla="*/ 2068 w 8873622"/>
                <a:gd name="connsiteY2" fmla="*/ 1546961 h 3375204"/>
                <a:gd name="connsiteX3" fmla="*/ 642148 w 8873622"/>
                <a:gd name="connsiteY3" fmla="*/ 983081 h 3375204"/>
                <a:gd name="connsiteX4" fmla="*/ 2783368 w 8873622"/>
                <a:gd name="connsiteY4" fmla="*/ 983081 h 3375204"/>
                <a:gd name="connsiteX5" fmla="*/ 3423448 w 8873622"/>
                <a:gd name="connsiteY5" fmla="*/ 1546961 h 3375204"/>
                <a:gd name="connsiteX6" fmla="*/ 2935768 w 8873622"/>
                <a:gd name="connsiteY6" fmla="*/ 2164181 h 3375204"/>
                <a:gd name="connsiteX7" fmla="*/ 2227108 w 8873622"/>
                <a:gd name="connsiteY7" fmla="*/ 2804261 h 3375204"/>
                <a:gd name="connsiteX8" fmla="*/ 2867188 w 8873622"/>
                <a:gd name="connsiteY8" fmla="*/ 3368141 h 3375204"/>
                <a:gd name="connsiteX9" fmla="*/ 5937150 w 8873622"/>
                <a:gd name="connsiteY9" fmla="*/ 3375204 h 3375204"/>
                <a:gd name="connsiteX10" fmla="*/ 6609667 w 8873622"/>
                <a:gd name="connsiteY10" fmla="*/ 2794560 h 3375204"/>
                <a:gd name="connsiteX11" fmla="*/ 6619957 w 8873622"/>
                <a:gd name="connsiteY11" fmla="*/ 1634745 h 3375204"/>
                <a:gd name="connsiteX12" fmla="*/ 7215302 w 8873622"/>
                <a:gd name="connsiteY12" fmla="*/ 1063657 h 3375204"/>
                <a:gd name="connsiteX13" fmla="*/ 8873622 w 8873622"/>
                <a:gd name="connsiteY13" fmla="*/ 0 h 3375204"/>
                <a:gd name="connsiteX0" fmla="*/ 1145068 w 8855982"/>
                <a:gd name="connsiteY0" fmla="*/ 320062 h 2392145"/>
                <a:gd name="connsiteX1" fmla="*/ 581188 w 8855982"/>
                <a:gd name="connsiteY1" fmla="*/ 1200172 h 2392145"/>
                <a:gd name="connsiteX2" fmla="*/ 2068 w 8855982"/>
                <a:gd name="connsiteY2" fmla="*/ 563902 h 2392145"/>
                <a:gd name="connsiteX3" fmla="*/ 642148 w 8855982"/>
                <a:gd name="connsiteY3" fmla="*/ 22 h 2392145"/>
                <a:gd name="connsiteX4" fmla="*/ 2783368 w 8855982"/>
                <a:gd name="connsiteY4" fmla="*/ 22 h 2392145"/>
                <a:gd name="connsiteX5" fmla="*/ 3423448 w 8855982"/>
                <a:gd name="connsiteY5" fmla="*/ 563902 h 2392145"/>
                <a:gd name="connsiteX6" fmla="*/ 2935768 w 8855982"/>
                <a:gd name="connsiteY6" fmla="*/ 1181122 h 2392145"/>
                <a:gd name="connsiteX7" fmla="*/ 2227108 w 8855982"/>
                <a:gd name="connsiteY7" fmla="*/ 1821202 h 2392145"/>
                <a:gd name="connsiteX8" fmla="*/ 2867188 w 8855982"/>
                <a:gd name="connsiteY8" fmla="*/ 2385082 h 2392145"/>
                <a:gd name="connsiteX9" fmla="*/ 5937150 w 8855982"/>
                <a:gd name="connsiteY9" fmla="*/ 2392145 h 2392145"/>
                <a:gd name="connsiteX10" fmla="*/ 6609667 w 8855982"/>
                <a:gd name="connsiteY10" fmla="*/ 1811501 h 2392145"/>
                <a:gd name="connsiteX11" fmla="*/ 6619957 w 8855982"/>
                <a:gd name="connsiteY11" fmla="*/ 651686 h 2392145"/>
                <a:gd name="connsiteX12" fmla="*/ 7215302 w 8855982"/>
                <a:gd name="connsiteY12" fmla="*/ 80598 h 2392145"/>
                <a:gd name="connsiteX13" fmla="*/ 8855982 w 8855982"/>
                <a:gd name="connsiteY13" fmla="*/ 75328 h 2392145"/>
                <a:gd name="connsiteX0" fmla="*/ 1145068 w 9440300"/>
                <a:gd name="connsiteY0" fmla="*/ 320062 h 2392145"/>
                <a:gd name="connsiteX1" fmla="*/ 581188 w 9440300"/>
                <a:gd name="connsiteY1" fmla="*/ 1200172 h 2392145"/>
                <a:gd name="connsiteX2" fmla="*/ 2068 w 9440300"/>
                <a:gd name="connsiteY2" fmla="*/ 563902 h 2392145"/>
                <a:gd name="connsiteX3" fmla="*/ 642148 w 9440300"/>
                <a:gd name="connsiteY3" fmla="*/ 22 h 2392145"/>
                <a:gd name="connsiteX4" fmla="*/ 2783368 w 9440300"/>
                <a:gd name="connsiteY4" fmla="*/ 22 h 2392145"/>
                <a:gd name="connsiteX5" fmla="*/ 3423448 w 9440300"/>
                <a:gd name="connsiteY5" fmla="*/ 563902 h 2392145"/>
                <a:gd name="connsiteX6" fmla="*/ 2935768 w 9440300"/>
                <a:gd name="connsiteY6" fmla="*/ 1181122 h 2392145"/>
                <a:gd name="connsiteX7" fmla="*/ 2227108 w 9440300"/>
                <a:gd name="connsiteY7" fmla="*/ 1821202 h 2392145"/>
                <a:gd name="connsiteX8" fmla="*/ 2867188 w 9440300"/>
                <a:gd name="connsiteY8" fmla="*/ 2385082 h 2392145"/>
                <a:gd name="connsiteX9" fmla="*/ 5937150 w 9440300"/>
                <a:gd name="connsiteY9" fmla="*/ 2392145 h 2392145"/>
                <a:gd name="connsiteX10" fmla="*/ 6609667 w 9440300"/>
                <a:gd name="connsiteY10" fmla="*/ 1811501 h 2392145"/>
                <a:gd name="connsiteX11" fmla="*/ 6619957 w 9440300"/>
                <a:gd name="connsiteY11" fmla="*/ 651686 h 2392145"/>
                <a:gd name="connsiteX12" fmla="*/ 7215302 w 9440300"/>
                <a:gd name="connsiteY12" fmla="*/ 80598 h 2392145"/>
                <a:gd name="connsiteX13" fmla="*/ 9440300 w 9440300"/>
                <a:gd name="connsiteY13" fmla="*/ 75328 h 2392145"/>
                <a:gd name="connsiteX0" fmla="*/ 581188 w 9440300"/>
                <a:gd name="connsiteY0" fmla="*/ 1200172 h 2392145"/>
                <a:gd name="connsiteX1" fmla="*/ 2068 w 9440300"/>
                <a:gd name="connsiteY1" fmla="*/ 563902 h 2392145"/>
                <a:gd name="connsiteX2" fmla="*/ 642148 w 9440300"/>
                <a:gd name="connsiteY2" fmla="*/ 22 h 2392145"/>
                <a:gd name="connsiteX3" fmla="*/ 2783368 w 9440300"/>
                <a:gd name="connsiteY3" fmla="*/ 22 h 2392145"/>
                <a:gd name="connsiteX4" fmla="*/ 3423448 w 9440300"/>
                <a:gd name="connsiteY4" fmla="*/ 563902 h 2392145"/>
                <a:gd name="connsiteX5" fmla="*/ 2935768 w 9440300"/>
                <a:gd name="connsiteY5" fmla="*/ 1181122 h 2392145"/>
                <a:gd name="connsiteX6" fmla="*/ 2227108 w 9440300"/>
                <a:gd name="connsiteY6" fmla="*/ 1821202 h 2392145"/>
                <a:gd name="connsiteX7" fmla="*/ 2867188 w 9440300"/>
                <a:gd name="connsiteY7" fmla="*/ 2385082 h 2392145"/>
                <a:gd name="connsiteX8" fmla="*/ 5937150 w 9440300"/>
                <a:gd name="connsiteY8" fmla="*/ 2392145 h 2392145"/>
                <a:gd name="connsiteX9" fmla="*/ 6609667 w 9440300"/>
                <a:gd name="connsiteY9" fmla="*/ 1811501 h 2392145"/>
                <a:gd name="connsiteX10" fmla="*/ 6619957 w 9440300"/>
                <a:gd name="connsiteY10" fmla="*/ 651686 h 2392145"/>
                <a:gd name="connsiteX11" fmla="*/ 7215302 w 9440300"/>
                <a:gd name="connsiteY11" fmla="*/ 80598 h 2392145"/>
                <a:gd name="connsiteX12" fmla="*/ 9440300 w 9440300"/>
                <a:gd name="connsiteY12" fmla="*/ 75328 h 2392145"/>
                <a:gd name="connsiteX0" fmla="*/ 0 w 9438232"/>
                <a:gd name="connsiteY0" fmla="*/ 563902 h 2392145"/>
                <a:gd name="connsiteX1" fmla="*/ 640080 w 9438232"/>
                <a:gd name="connsiteY1" fmla="*/ 22 h 2392145"/>
                <a:gd name="connsiteX2" fmla="*/ 2781300 w 9438232"/>
                <a:gd name="connsiteY2" fmla="*/ 22 h 2392145"/>
                <a:gd name="connsiteX3" fmla="*/ 3421380 w 9438232"/>
                <a:gd name="connsiteY3" fmla="*/ 563902 h 2392145"/>
                <a:gd name="connsiteX4" fmla="*/ 2933700 w 9438232"/>
                <a:gd name="connsiteY4" fmla="*/ 1181122 h 2392145"/>
                <a:gd name="connsiteX5" fmla="*/ 2225040 w 9438232"/>
                <a:gd name="connsiteY5" fmla="*/ 1821202 h 2392145"/>
                <a:gd name="connsiteX6" fmla="*/ 2865120 w 9438232"/>
                <a:gd name="connsiteY6" fmla="*/ 2385082 h 2392145"/>
                <a:gd name="connsiteX7" fmla="*/ 5935082 w 9438232"/>
                <a:gd name="connsiteY7" fmla="*/ 2392145 h 2392145"/>
                <a:gd name="connsiteX8" fmla="*/ 6607599 w 9438232"/>
                <a:gd name="connsiteY8" fmla="*/ 1811501 h 2392145"/>
                <a:gd name="connsiteX9" fmla="*/ 6617889 w 9438232"/>
                <a:gd name="connsiteY9" fmla="*/ 651686 h 2392145"/>
                <a:gd name="connsiteX10" fmla="*/ 7213234 w 9438232"/>
                <a:gd name="connsiteY10" fmla="*/ 80598 h 2392145"/>
                <a:gd name="connsiteX11" fmla="*/ 9438232 w 9438232"/>
                <a:gd name="connsiteY11" fmla="*/ 75328 h 2392145"/>
                <a:gd name="connsiteX0" fmla="*/ 0 w 8798152"/>
                <a:gd name="connsiteY0" fmla="*/ 22 h 2392145"/>
                <a:gd name="connsiteX1" fmla="*/ 2141220 w 8798152"/>
                <a:gd name="connsiteY1" fmla="*/ 22 h 2392145"/>
                <a:gd name="connsiteX2" fmla="*/ 2781300 w 8798152"/>
                <a:gd name="connsiteY2" fmla="*/ 563902 h 2392145"/>
                <a:gd name="connsiteX3" fmla="*/ 2293620 w 8798152"/>
                <a:gd name="connsiteY3" fmla="*/ 1181122 h 2392145"/>
                <a:gd name="connsiteX4" fmla="*/ 1584960 w 8798152"/>
                <a:gd name="connsiteY4" fmla="*/ 1821202 h 2392145"/>
                <a:gd name="connsiteX5" fmla="*/ 2225040 w 8798152"/>
                <a:gd name="connsiteY5" fmla="*/ 2385082 h 2392145"/>
                <a:gd name="connsiteX6" fmla="*/ 5295002 w 8798152"/>
                <a:gd name="connsiteY6" fmla="*/ 2392145 h 2392145"/>
                <a:gd name="connsiteX7" fmla="*/ 5967519 w 8798152"/>
                <a:gd name="connsiteY7" fmla="*/ 1811501 h 2392145"/>
                <a:gd name="connsiteX8" fmla="*/ 5977809 w 8798152"/>
                <a:gd name="connsiteY8" fmla="*/ 651686 h 2392145"/>
                <a:gd name="connsiteX9" fmla="*/ 6573154 w 8798152"/>
                <a:gd name="connsiteY9" fmla="*/ 80598 h 2392145"/>
                <a:gd name="connsiteX10" fmla="*/ 8798152 w 8798152"/>
                <a:gd name="connsiteY10" fmla="*/ 75328 h 2392145"/>
                <a:gd name="connsiteX0" fmla="*/ 0 w 8798152"/>
                <a:gd name="connsiteY0" fmla="*/ 22 h 2392145"/>
                <a:gd name="connsiteX1" fmla="*/ 2141220 w 8798152"/>
                <a:gd name="connsiteY1" fmla="*/ 22 h 2392145"/>
                <a:gd name="connsiteX2" fmla="*/ 2781300 w 8798152"/>
                <a:gd name="connsiteY2" fmla="*/ 563902 h 2392145"/>
                <a:gd name="connsiteX3" fmla="*/ 2293620 w 8798152"/>
                <a:gd name="connsiteY3" fmla="*/ 1181122 h 2392145"/>
                <a:gd name="connsiteX4" fmla="*/ 1584960 w 8798152"/>
                <a:gd name="connsiteY4" fmla="*/ 1821202 h 2392145"/>
                <a:gd name="connsiteX5" fmla="*/ 2225040 w 8798152"/>
                <a:gd name="connsiteY5" fmla="*/ 2385082 h 2392145"/>
                <a:gd name="connsiteX6" fmla="*/ 5295002 w 8798152"/>
                <a:gd name="connsiteY6" fmla="*/ 2392145 h 2392145"/>
                <a:gd name="connsiteX7" fmla="*/ 5967519 w 8798152"/>
                <a:gd name="connsiteY7" fmla="*/ 1811501 h 2392145"/>
                <a:gd name="connsiteX8" fmla="*/ 5977809 w 8798152"/>
                <a:gd name="connsiteY8" fmla="*/ 651686 h 2392145"/>
                <a:gd name="connsiteX9" fmla="*/ 6573154 w 8798152"/>
                <a:gd name="connsiteY9" fmla="*/ 80598 h 2392145"/>
                <a:gd name="connsiteX10" fmla="*/ 8189649 w 8798152"/>
                <a:gd name="connsiteY10" fmla="*/ 68757 h 2392145"/>
                <a:gd name="connsiteX11" fmla="*/ 8798152 w 8798152"/>
                <a:gd name="connsiteY11" fmla="*/ 75328 h 2392145"/>
                <a:gd name="connsiteX0" fmla="*/ 0 w 9106848"/>
                <a:gd name="connsiteY0" fmla="*/ 22 h 2392145"/>
                <a:gd name="connsiteX1" fmla="*/ 2141220 w 9106848"/>
                <a:gd name="connsiteY1" fmla="*/ 22 h 2392145"/>
                <a:gd name="connsiteX2" fmla="*/ 2781300 w 9106848"/>
                <a:gd name="connsiteY2" fmla="*/ 563902 h 2392145"/>
                <a:gd name="connsiteX3" fmla="*/ 2293620 w 9106848"/>
                <a:gd name="connsiteY3" fmla="*/ 1181122 h 2392145"/>
                <a:gd name="connsiteX4" fmla="*/ 1584960 w 9106848"/>
                <a:gd name="connsiteY4" fmla="*/ 1821202 h 2392145"/>
                <a:gd name="connsiteX5" fmla="*/ 2225040 w 9106848"/>
                <a:gd name="connsiteY5" fmla="*/ 2385082 h 2392145"/>
                <a:gd name="connsiteX6" fmla="*/ 5295002 w 9106848"/>
                <a:gd name="connsiteY6" fmla="*/ 2392145 h 2392145"/>
                <a:gd name="connsiteX7" fmla="*/ 5967519 w 9106848"/>
                <a:gd name="connsiteY7" fmla="*/ 1811501 h 2392145"/>
                <a:gd name="connsiteX8" fmla="*/ 5977809 w 9106848"/>
                <a:gd name="connsiteY8" fmla="*/ 651686 h 2392145"/>
                <a:gd name="connsiteX9" fmla="*/ 6573154 w 9106848"/>
                <a:gd name="connsiteY9" fmla="*/ 80598 h 2392145"/>
                <a:gd name="connsiteX10" fmla="*/ 8189649 w 9106848"/>
                <a:gd name="connsiteY10" fmla="*/ 68757 h 2392145"/>
                <a:gd name="connsiteX11" fmla="*/ 9106848 w 9106848"/>
                <a:gd name="connsiteY11" fmla="*/ 2333220 h 2392145"/>
                <a:gd name="connsiteX0" fmla="*/ 0 w 9106848"/>
                <a:gd name="connsiteY0" fmla="*/ 22 h 2392145"/>
                <a:gd name="connsiteX1" fmla="*/ 2141220 w 9106848"/>
                <a:gd name="connsiteY1" fmla="*/ 22 h 2392145"/>
                <a:gd name="connsiteX2" fmla="*/ 2781300 w 9106848"/>
                <a:gd name="connsiteY2" fmla="*/ 563902 h 2392145"/>
                <a:gd name="connsiteX3" fmla="*/ 2293620 w 9106848"/>
                <a:gd name="connsiteY3" fmla="*/ 1181122 h 2392145"/>
                <a:gd name="connsiteX4" fmla="*/ 1584960 w 9106848"/>
                <a:gd name="connsiteY4" fmla="*/ 1821202 h 2392145"/>
                <a:gd name="connsiteX5" fmla="*/ 2225040 w 9106848"/>
                <a:gd name="connsiteY5" fmla="*/ 2385082 h 2392145"/>
                <a:gd name="connsiteX6" fmla="*/ 5295002 w 9106848"/>
                <a:gd name="connsiteY6" fmla="*/ 2392145 h 2392145"/>
                <a:gd name="connsiteX7" fmla="*/ 5967519 w 9106848"/>
                <a:gd name="connsiteY7" fmla="*/ 1811501 h 2392145"/>
                <a:gd name="connsiteX8" fmla="*/ 5977809 w 9106848"/>
                <a:gd name="connsiteY8" fmla="*/ 651686 h 2392145"/>
                <a:gd name="connsiteX9" fmla="*/ 6573154 w 9106848"/>
                <a:gd name="connsiteY9" fmla="*/ 80598 h 2392145"/>
                <a:gd name="connsiteX10" fmla="*/ 8189649 w 9106848"/>
                <a:gd name="connsiteY10" fmla="*/ 68757 h 2392145"/>
                <a:gd name="connsiteX11" fmla="*/ 8524805 w 9106848"/>
                <a:gd name="connsiteY11" fmla="*/ 880187 h 2392145"/>
                <a:gd name="connsiteX12" fmla="*/ 9106848 w 9106848"/>
                <a:gd name="connsiteY12" fmla="*/ 2333220 h 2392145"/>
                <a:gd name="connsiteX0" fmla="*/ 0 w 9106848"/>
                <a:gd name="connsiteY0" fmla="*/ 22 h 2392145"/>
                <a:gd name="connsiteX1" fmla="*/ 2141220 w 9106848"/>
                <a:gd name="connsiteY1" fmla="*/ 22 h 2392145"/>
                <a:gd name="connsiteX2" fmla="*/ 2781300 w 9106848"/>
                <a:gd name="connsiteY2" fmla="*/ 563902 h 2392145"/>
                <a:gd name="connsiteX3" fmla="*/ 2293620 w 9106848"/>
                <a:gd name="connsiteY3" fmla="*/ 1181122 h 2392145"/>
                <a:gd name="connsiteX4" fmla="*/ 1584960 w 9106848"/>
                <a:gd name="connsiteY4" fmla="*/ 1821202 h 2392145"/>
                <a:gd name="connsiteX5" fmla="*/ 2225040 w 9106848"/>
                <a:gd name="connsiteY5" fmla="*/ 2385082 h 2392145"/>
                <a:gd name="connsiteX6" fmla="*/ 5295002 w 9106848"/>
                <a:gd name="connsiteY6" fmla="*/ 2392145 h 2392145"/>
                <a:gd name="connsiteX7" fmla="*/ 5967519 w 9106848"/>
                <a:gd name="connsiteY7" fmla="*/ 1811501 h 2392145"/>
                <a:gd name="connsiteX8" fmla="*/ 5977809 w 9106848"/>
                <a:gd name="connsiteY8" fmla="*/ 651686 h 2392145"/>
                <a:gd name="connsiteX9" fmla="*/ 6573154 w 9106848"/>
                <a:gd name="connsiteY9" fmla="*/ 80598 h 2392145"/>
                <a:gd name="connsiteX10" fmla="*/ 8189649 w 9106848"/>
                <a:gd name="connsiteY10" fmla="*/ 68757 h 2392145"/>
                <a:gd name="connsiteX11" fmla="*/ 8842322 w 9106848"/>
                <a:gd name="connsiteY11" fmla="*/ 615590 h 2392145"/>
                <a:gd name="connsiteX12" fmla="*/ 9106848 w 9106848"/>
                <a:gd name="connsiteY12" fmla="*/ 2333220 h 2392145"/>
                <a:gd name="connsiteX0" fmla="*/ 0 w 9106848"/>
                <a:gd name="connsiteY0" fmla="*/ 22 h 2392145"/>
                <a:gd name="connsiteX1" fmla="*/ 2141220 w 9106848"/>
                <a:gd name="connsiteY1" fmla="*/ 22 h 2392145"/>
                <a:gd name="connsiteX2" fmla="*/ 2781300 w 9106848"/>
                <a:gd name="connsiteY2" fmla="*/ 563902 h 2392145"/>
                <a:gd name="connsiteX3" fmla="*/ 2293620 w 9106848"/>
                <a:gd name="connsiteY3" fmla="*/ 1181122 h 2392145"/>
                <a:gd name="connsiteX4" fmla="*/ 1584960 w 9106848"/>
                <a:gd name="connsiteY4" fmla="*/ 1821202 h 2392145"/>
                <a:gd name="connsiteX5" fmla="*/ 2225040 w 9106848"/>
                <a:gd name="connsiteY5" fmla="*/ 2385082 h 2392145"/>
                <a:gd name="connsiteX6" fmla="*/ 5295002 w 9106848"/>
                <a:gd name="connsiteY6" fmla="*/ 2392145 h 2392145"/>
                <a:gd name="connsiteX7" fmla="*/ 5967519 w 9106848"/>
                <a:gd name="connsiteY7" fmla="*/ 1811501 h 2392145"/>
                <a:gd name="connsiteX8" fmla="*/ 5977809 w 9106848"/>
                <a:gd name="connsiteY8" fmla="*/ 651686 h 2392145"/>
                <a:gd name="connsiteX9" fmla="*/ 6573154 w 9106848"/>
                <a:gd name="connsiteY9" fmla="*/ 80598 h 2392145"/>
                <a:gd name="connsiteX10" fmla="*/ 8189649 w 9106848"/>
                <a:gd name="connsiteY10" fmla="*/ 68757 h 2392145"/>
                <a:gd name="connsiteX11" fmla="*/ 8842322 w 9106848"/>
                <a:gd name="connsiteY11" fmla="*/ 615590 h 2392145"/>
                <a:gd name="connsiteX12" fmla="*/ 9001079 w 9106848"/>
                <a:gd name="connsiteY12" fmla="*/ 1735716 h 2392145"/>
                <a:gd name="connsiteX13" fmla="*/ 9106848 w 9106848"/>
                <a:gd name="connsiteY13" fmla="*/ 2333220 h 2392145"/>
                <a:gd name="connsiteX0" fmla="*/ 0 w 9106848"/>
                <a:gd name="connsiteY0" fmla="*/ 22 h 2392145"/>
                <a:gd name="connsiteX1" fmla="*/ 2141220 w 9106848"/>
                <a:gd name="connsiteY1" fmla="*/ 22 h 2392145"/>
                <a:gd name="connsiteX2" fmla="*/ 2781300 w 9106848"/>
                <a:gd name="connsiteY2" fmla="*/ 563902 h 2392145"/>
                <a:gd name="connsiteX3" fmla="*/ 2293620 w 9106848"/>
                <a:gd name="connsiteY3" fmla="*/ 1181122 h 2392145"/>
                <a:gd name="connsiteX4" fmla="*/ 1584960 w 9106848"/>
                <a:gd name="connsiteY4" fmla="*/ 1821202 h 2392145"/>
                <a:gd name="connsiteX5" fmla="*/ 2225040 w 9106848"/>
                <a:gd name="connsiteY5" fmla="*/ 2385082 h 2392145"/>
                <a:gd name="connsiteX6" fmla="*/ 5295002 w 9106848"/>
                <a:gd name="connsiteY6" fmla="*/ 2392145 h 2392145"/>
                <a:gd name="connsiteX7" fmla="*/ 5967519 w 9106848"/>
                <a:gd name="connsiteY7" fmla="*/ 1811501 h 2392145"/>
                <a:gd name="connsiteX8" fmla="*/ 5977809 w 9106848"/>
                <a:gd name="connsiteY8" fmla="*/ 651686 h 2392145"/>
                <a:gd name="connsiteX9" fmla="*/ 6573154 w 9106848"/>
                <a:gd name="connsiteY9" fmla="*/ 80598 h 2392145"/>
                <a:gd name="connsiteX10" fmla="*/ 8189649 w 9106848"/>
                <a:gd name="connsiteY10" fmla="*/ 68757 h 2392145"/>
                <a:gd name="connsiteX11" fmla="*/ 8842322 w 9106848"/>
                <a:gd name="connsiteY11" fmla="*/ 615590 h 2392145"/>
                <a:gd name="connsiteX12" fmla="*/ 8868780 w 9106848"/>
                <a:gd name="connsiteY12" fmla="*/ 1841555 h 2392145"/>
                <a:gd name="connsiteX13" fmla="*/ 9106848 w 9106848"/>
                <a:gd name="connsiteY13" fmla="*/ 2333220 h 2392145"/>
                <a:gd name="connsiteX0" fmla="*/ 0 w 9397904"/>
                <a:gd name="connsiteY0" fmla="*/ 22 h 2553717"/>
                <a:gd name="connsiteX1" fmla="*/ 2141220 w 9397904"/>
                <a:gd name="connsiteY1" fmla="*/ 22 h 2553717"/>
                <a:gd name="connsiteX2" fmla="*/ 2781300 w 9397904"/>
                <a:gd name="connsiteY2" fmla="*/ 563902 h 2553717"/>
                <a:gd name="connsiteX3" fmla="*/ 2293620 w 9397904"/>
                <a:gd name="connsiteY3" fmla="*/ 1181122 h 2553717"/>
                <a:gd name="connsiteX4" fmla="*/ 1584960 w 9397904"/>
                <a:gd name="connsiteY4" fmla="*/ 1821202 h 2553717"/>
                <a:gd name="connsiteX5" fmla="*/ 2225040 w 9397904"/>
                <a:gd name="connsiteY5" fmla="*/ 2385082 h 2553717"/>
                <a:gd name="connsiteX6" fmla="*/ 5295002 w 9397904"/>
                <a:gd name="connsiteY6" fmla="*/ 2392145 h 2553717"/>
                <a:gd name="connsiteX7" fmla="*/ 5967519 w 9397904"/>
                <a:gd name="connsiteY7" fmla="*/ 1811501 h 2553717"/>
                <a:gd name="connsiteX8" fmla="*/ 5977809 w 9397904"/>
                <a:gd name="connsiteY8" fmla="*/ 651686 h 2553717"/>
                <a:gd name="connsiteX9" fmla="*/ 6573154 w 9397904"/>
                <a:gd name="connsiteY9" fmla="*/ 80598 h 2553717"/>
                <a:gd name="connsiteX10" fmla="*/ 8189649 w 9397904"/>
                <a:gd name="connsiteY10" fmla="*/ 68757 h 2553717"/>
                <a:gd name="connsiteX11" fmla="*/ 8842322 w 9397904"/>
                <a:gd name="connsiteY11" fmla="*/ 615590 h 2553717"/>
                <a:gd name="connsiteX12" fmla="*/ 8868780 w 9397904"/>
                <a:gd name="connsiteY12" fmla="*/ 1841555 h 2553717"/>
                <a:gd name="connsiteX13" fmla="*/ 9397904 w 9397904"/>
                <a:gd name="connsiteY13" fmla="*/ 2553717 h 2553717"/>
                <a:gd name="connsiteX0" fmla="*/ 0 w 9397904"/>
                <a:gd name="connsiteY0" fmla="*/ 22 h 2553717"/>
                <a:gd name="connsiteX1" fmla="*/ 2141220 w 9397904"/>
                <a:gd name="connsiteY1" fmla="*/ 22 h 2553717"/>
                <a:gd name="connsiteX2" fmla="*/ 2781300 w 9397904"/>
                <a:gd name="connsiteY2" fmla="*/ 563902 h 2553717"/>
                <a:gd name="connsiteX3" fmla="*/ 2293620 w 9397904"/>
                <a:gd name="connsiteY3" fmla="*/ 1181122 h 2553717"/>
                <a:gd name="connsiteX4" fmla="*/ 1584960 w 9397904"/>
                <a:gd name="connsiteY4" fmla="*/ 1821202 h 2553717"/>
                <a:gd name="connsiteX5" fmla="*/ 2225040 w 9397904"/>
                <a:gd name="connsiteY5" fmla="*/ 2385082 h 2553717"/>
                <a:gd name="connsiteX6" fmla="*/ 5295002 w 9397904"/>
                <a:gd name="connsiteY6" fmla="*/ 2392145 h 2553717"/>
                <a:gd name="connsiteX7" fmla="*/ 5967519 w 9397904"/>
                <a:gd name="connsiteY7" fmla="*/ 1811501 h 2553717"/>
                <a:gd name="connsiteX8" fmla="*/ 5977809 w 9397904"/>
                <a:gd name="connsiteY8" fmla="*/ 651686 h 2553717"/>
                <a:gd name="connsiteX9" fmla="*/ 6573154 w 9397904"/>
                <a:gd name="connsiteY9" fmla="*/ 80598 h 2553717"/>
                <a:gd name="connsiteX10" fmla="*/ 8189649 w 9397904"/>
                <a:gd name="connsiteY10" fmla="*/ 68757 h 2553717"/>
                <a:gd name="connsiteX11" fmla="*/ 8842322 w 9397904"/>
                <a:gd name="connsiteY11" fmla="*/ 615590 h 2553717"/>
                <a:gd name="connsiteX12" fmla="*/ 8868780 w 9397904"/>
                <a:gd name="connsiteY12" fmla="*/ 1841555 h 2553717"/>
                <a:gd name="connsiteX13" fmla="*/ 9151016 w 9397904"/>
                <a:gd name="connsiteY13" fmla="*/ 2229629 h 2553717"/>
                <a:gd name="connsiteX14" fmla="*/ 9397904 w 9397904"/>
                <a:gd name="connsiteY14" fmla="*/ 2553717 h 2553717"/>
                <a:gd name="connsiteX0" fmla="*/ 0 w 9397904"/>
                <a:gd name="connsiteY0" fmla="*/ 22 h 2553717"/>
                <a:gd name="connsiteX1" fmla="*/ 2141220 w 9397904"/>
                <a:gd name="connsiteY1" fmla="*/ 22 h 2553717"/>
                <a:gd name="connsiteX2" fmla="*/ 2781300 w 9397904"/>
                <a:gd name="connsiteY2" fmla="*/ 563902 h 2553717"/>
                <a:gd name="connsiteX3" fmla="*/ 2293620 w 9397904"/>
                <a:gd name="connsiteY3" fmla="*/ 1181122 h 2553717"/>
                <a:gd name="connsiteX4" fmla="*/ 1584960 w 9397904"/>
                <a:gd name="connsiteY4" fmla="*/ 1821202 h 2553717"/>
                <a:gd name="connsiteX5" fmla="*/ 2225040 w 9397904"/>
                <a:gd name="connsiteY5" fmla="*/ 2385082 h 2553717"/>
                <a:gd name="connsiteX6" fmla="*/ 5295002 w 9397904"/>
                <a:gd name="connsiteY6" fmla="*/ 2392145 h 2553717"/>
                <a:gd name="connsiteX7" fmla="*/ 5967519 w 9397904"/>
                <a:gd name="connsiteY7" fmla="*/ 1811501 h 2553717"/>
                <a:gd name="connsiteX8" fmla="*/ 5977809 w 9397904"/>
                <a:gd name="connsiteY8" fmla="*/ 651686 h 2553717"/>
                <a:gd name="connsiteX9" fmla="*/ 6573154 w 9397904"/>
                <a:gd name="connsiteY9" fmla="*/ 80598 h 2553717"/>
                <a:gd name="connsiteX10" fmla="*/ 8189649 w 9397904"/>
                <a:gd name="connsiteY10" fmla="*/ 68757 h 2553717"/>
                <a:gd name="connsiteX11" fmla="*/ 8842322 w 9397904"/>
                <a:gd name="connsiteY11" fmla="*/ 615590 h 2553717"/>
                <a:gd name="connsiteX12" fmla="*/ 8868780 w 9397904"/>
                <a:gd name="connsiteY12" fmla="*/ 1841555 h 2553717"/>
                <a:gd name="connsiteX13" fmla="*/ 9106917 w 9397904"/>
                <a:gd name="connsiteY13" fmla="*/ 2291368 h 2553717"/>
                <a:gd name="connsiteX14" fmla="*/ 9397904 w 9397904"/>
                <a:gd name="connsiteY14" fmla="*/ 2553717 h 2553717"/>
                <a:gd name="connsiteX0" fmla="*/ 0 w 9453028"/>
                <a:gd name="connsiteY0" fmla="*/ 22 h 2392145"/>
                <a:gd name="connsiteX1" fmla="*/ 2141220 w 9453028"/>
                <a:gd name="connsiteY1" fmla="*/ 22 h 2392145"/>
                <a:gd name="connsiteX2" fmla="*/ 2781300 w 9453028"/>
                <a:gd name="connsiteY2" fmla="*/ 563902 h 2392145"/>
                <a:gd name="connsiteX3" fmla="*/ 2293620 w 9453028"/>
                <a:gd name="connsiteY3" fmla="*/ 1181122 h 2392145"/>
                <a:gd name="connsiteX4" fmla="*/ 1584960 w 9453028"/>
                <a:gd name="connsiteY4" fmla="*/ 1821202 h 2392145"/>
                <a:gd name="connsiteX5" fmla="*/ 2225040 w 9453028"/>
                <a:gd name="connsiteY5" fmla="*/ 2385082 h 2392145"/>
                <a:gd name="connsiteX6" fmla="*/ 5295002 w 9453028"/>
                <a:gd name="connsiteY6" fmla="*/ 2392145 h 2392145"/>
                <a:gd name="connsiteX7" fmla="*/ 5967519 w 9453028"/>
                <a:gd name="connsiteY7" fmla="*/ 1811501 h 2392145"/>
                <a:gd name="connsiteX8" fmla="*/ 5977809 w 9453028"/>
                <a:gd name="connsiteY8" fmla="*/ 651686 h 2392145"/>
                <a:gd name="connsiteX9" fmla="*/ 6573154 w 9453028"/>
                <a:gd name="connsiteY9" fmla="*/ 80598 h 2392145"/>
                <a:gd name="connsiteX10" fmla="*/ 8189649 w 9453028"/>
                <a:gd name="connsiteY10" fmla="*/ 68757 h 2392145"/>
                <a:gd name="connsiteX11" fmla="*/ 8842322 w 9453028"/>
                <a:gd name="connsiteY11" fmla="*/ 615590 h 2392145"/>
                <a:gd name="connsiteX12" fmla="*/ 8868780 w 9453028"/>
                <a:gd name="connsiteY12" fmla="*/ 1841555 h 2392145"/>
                <a:gd name="connsiteX13" fmla="*/ 9106917 w 9453028"/>
                <a:gd name="connsiteY13" fmla="*/ 2291368 h 2392145"/>
                <a:gd name="connsiteX14" fmla="*/ 9453028 w 9453028"/>
                <a:gd name="connsiteY14" fmla="*/ 2349756 h 2392145"/>
                <a:gd name="connsiteX0" fmla="*/ 0 w 9397904"/>
                <a:gd name="connsiteY0" fmla="*/ 22 h 2392145"/>
                <a:gd name="connsiteX1" fmla="*/ 2141220 w 9397904"/>
                <a:gd name="connsiteY1" fmla="*/ 22 h 2392145"/>
                <a:gd name="connsiteX2" fmla="*/ 2781300 w 9397904"/>
                <a:gd name="connsiteY2" fmla="*/ 563902 h 2392145"/>
                <a:gd name="connsiteX3" fmla="*/ 2293620 w 9397904"/>
                <a:gd name="connsiteY3" fmla="*/ 1181122 h 2392145"/>
                <a:gd name="connsiteX4" fmla="*/ 1584960 w 9397904"/>
                <a:gd name="connsiteY4" fmla="*/ 1821202 h 2392145"/>
                <a:gd name="connsiteX5" fmla="*/ 2225040 w 9397904"/>
                <a:gd name="connsiteY5" fmla="*/ 2385082 h 2392145"/>
                <a:gd name="connsiteX6" fmla="*/ 5295002 w 9397904"/>
                <a:gd name="connsiteY6" fmla="*/ 2392145 h 2392145"/>
                <a:gd name="connsiteX7" fmla="*/ 5967519 w 9397904"/>
                <a:gd name="connsiteY7" fmla="*/ 1811501 h 2392145"/>
                <a:gd name="connsiteX8" fmla="*/ 5977809 w 9397904"/>
                <a:gd name="connsiteY8" fmla="*/ 651686 h 2392145"/>
                <a:gd name="connsiteX9" fmla="*/ 6573154 w 9397904"/>
                <a:gd name="connsiteY9" fmla="*/ 80598 h 2392145"/>
                <a:gd name="connsiteX10" fmla="*/ 8189649 w 9397904"/>
                <a:gd name="connsiteY10" fmla="*/ 68757 h 2392145"/>
                <a:gd name="connsiteX11" fmla="*/ 8842322 w 9397904"/>
                <a:gd name="connsiteY11" fmla="*/ 615590 h 2392145"/>
                <a:gd name="connsiteX12" fmla="*/ 8868780 w 9397904"/>
                <a:gd name="connsiteY12" fmla="*/ 1841555 h 2392145"/>
                <a:gd name="connsiteX13" fmla="*/ 9106917 w 9397904"/>
                <a:gd name="connsiteY13" fmla="*/ 2291368 h 2392145"/>
                <a:gd name="connsiteX14" fmla="*/ 9397904 w 9397904"/>
                <a:gd name="connsiteY14" fmla="*/ 2335975 h 2392145"/>
                <a:gd name="connsiteX0" fmla="*/ 0 w 9397904"/>
                <a:gd name="connsiteY0" fmla="*/ 22 h 2392145"/>
                <a:gd name="connsiteX1" fmla="*/ 2141220 w 9397904"/>
                <a:gd name="connsiteY1" fmla="*/ 22 h 2392145"/>
                <a:gd name="connsiteX2" fmla="*/ 2781300 w 9397904"/>
                <a:gd name="connsiteY2" fmla="*/ 563902 h 2392145"/>
                <a:gd name="connsiteX3" fmla="*/ 2293620 w 9397904"/>
                <a:gd name="connsiteY3" fmla="*/ 1181122 h 2392145"/>
                <a:gd name="connsiteX4" fmla="*/ 1584960 w 9397904"/>
                <a:gd name="connsiteY4" fmla="*/ 1821202 h 2392145"/>
                <a:gd name="connsiteX5" fmla="*/ 2225040 w 9397904"/>
                <a:gd name="connsiteY5" fmla="*/ 2385082 h 2392145"/>
                <a:gd name="connsiteX6" fmla="*/ 5295002 w 9397904"/>
                <a:gd name="connsiteY6" fmla="*/ 2392145 h 2392145"/>
                <a:gd name="connsiteX7" fmla="*/ 5967519 w 9397904"/>
                <a:gd name="connsiteY7" fmla="*/ 1811501 h 2392145"/>
                <a:gd name="connsiteX8" fmla="*/ 5977809 w 9397904"/>
                <a:gd name="connsiteY8" fmla="*/ 651686 h 2392145"/>
                <a:gd name="connsiteX9" fmla="*/ 6573154 w 9397904"/>
                <a:gd name="connsiteY9" fmla="*/ 80598 h 2392145"/>
                <a:gd name="connsiteX10" fmla="*/ 8189649 w 9397904"/>
                <a:gd name="connsiteY10" fmla="*/ 68757 h 2392145"/>
                <a:gd name="connsiteX11" fmla="*/ 8842322 w 9397904"/>
                <a:gd name="connsiteY11" fmla="*/ 615590 h 2392145"/>
                <a:gd name="connsiteX12" fmla="*/ 8868780 w 9397904"/>
                <a:gd name="connsiteY12" fmla="*/ 1841555 h 2392145"/>
                <a:gd name="connsiteX13" fmla="*/ 9106917 w 9397904"/>
                <a:gd name="connsiteY13" fmla="*/ 2291368 h 2392145"/>
                <a:gd name="connsiteX14" fmla="*/ 9397904 w 9397904"/>
                <a:gd name="connsiteY14" fmla="*/ 2335975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5435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401579"/>
                <a:gd name="connsiteY0" fmla="*/ 22 h 2392145"/>
                <a:gd name="connsiteX1" fmla="*/ 2141220 w 9401579"/>
                <a:gd name="connsiteY1" fmla="*/ 22 h 2392145"/>
                <a:gd name="connsiteX2" fmla="*/ 2781300 w 9401579"/>
                <a:gd name="connsiteY2" fmla="*/ 563902 h 2392145"/>
                <a:gd name="connsiteX3" fmla="*/ 2293620 w 9401579"/>
                <a:gd name="connsiteY3" fmla="*/ 1181122 h 2392145"/>
                <a:gd name="connsiteX4" fmla="*/ 1584960 w 9401579"/>
                <a:gd name="connsiteY4" fmla="*/ 1821202 h 2392145"/>
                <a:gd name="connsiteX5" fmla="*/ 2225040 w 9401579"/>
                <a:gd name="connsiteY5" fmla="*/ 2385082 h 2392145"/>
                <a:gd name="connsiteX6" fmla="*/ 5295002 w 9401579"/>
                <a:gd name="connsiteY6" fmla="*/ 2392145 h 2392145"/>
                <a:gd name="connsiteX7" fmla="*/ 5967519 w 9401579"/>
                <a:gd name="connsiteY7" fmla="*/ 1811501 h 2392145"/>
                <a:gd name="connsiteX8" fmla="*/ 5977809 w 9401579"/>
                <a:gd name="connsiteY8" fmla="*/ 651686 h 2392145"/>
                <a:gd name="connsiteX9" fmla="*/ 6573154 w 9401579"/>
                <a:gd name="connsiteY9" fmla="*/ 80598 h 2392145"/>
                <a:gd name="connsiteX10" fmla="*/ 8189649 w 9401579"/>
                <a:gd name="connsiteY10" fmla="*/ 68757 h 2392145"/>
                <a:gd name="connsiteX11" fmla="*/ 8842322 w 9401579"/>
                <a:gd name="connsiteY11" fmla="*/ 615590 h 2392145"/>
                <a:gd name="connsiteX12" fmla="*/ 8868780 w 9401579"/>
                <a:gd name="connsiteY12" fmla="*/ 1841555 h 2392145"/>
                <a:gd name="connsiteX13" fmla="*/ 9106917 w 9401579"/>
                <a:gd name="connsiteY13" fmla="*/ 2291368 h 2392145"/>
                <a:gd name="connsiteX14" fmla="*/ 9401579 w 9401579"/>
                <a:gd name="connsiteY14" fmla="*/ 2347000 h 2392145"/>
                <a:gd name="connsiteX0" fmla="*/ 0 w 9048783"/>
                <a:gd name="connsiteY0" fmla="*/ 11047 h 2392145"/>
                <a:gd name="connsiteX1" fmla="*/ 1788424 w 9048783"/>
                <a:gd name="connsiteY1" fmla="*/ 22 h 2392145"/>
                <a:gd name="connsiteX2" fmla="*/ 2428504 w 9048783"/>
                <a:gd name="connsiteY2" fmla="*/ 563902 h 2392145"/>
                <a:gd name="connsiteX3" fmla="*/ 1940824 w 9048783"/>
                <a:gd name="connsiteY3" fmla="*/ 1181122 h 2392145"/>
                <a:gd name="connsiteX4" fmla="*/ 1232164 w 9048783"/>
                <a:gd name="connsiteY4" fmla="*/ 1821202 h 2392145"/>
                <a:gd name="connsiteX5" fmla="*/ 1872244 w 9048783"/>
                <a:gd name="connsiteY5" fmla="*/ 2385082 h 2392145"/>
                <a:gd name="connsiteX6" fmla="*/ 4942206 w 9048783"/>
                <a:gd name="connsiteY6" fmla="*/ 2392145 h 2392145"/>
                <a:gd name="connsiteX7" fmla="*/ 5614723 w 9048783"/>
                <a:gd name="connsiteY7" fmla="*/ 1811501 h 2392145"/>
                <a:gd name="connsiteX8" fmla="*/ 5625013 w 9048783"/>
                <a:gd name="connsiteY8" fmla="*/ 651686 h 2392145"/>
                <a:gd name="connsiteX9" fmla="*/ 6220358 w 9048783"/>
                <a:gd name="connsiteY9" fmla="*/ 80598 h 2392145"/>
                <a:gd name="connsiteX10" fmla="*/ 7836853 w 9048783"/>
                <a:gd name="connsiteY10" fmla="*/ 68757 h 2392145"/>
                <a:gd name="connsiteX11" fmla="*/ 8489526 w 9048783"/>
                <a:gd name="connsiteY11" fmla="*/ 615590 h 2392145"/>
                <a:gd name="connsiteX12" fmla="*/ 8515984 w 9048783"/>
                <a:gd name="connsiteY12" fmla="*/ 1841555 h 2392145"/>
                <a:gd name="connsiteX13" fmla="*/ 8754121 w 9048783"/>
                <a:gd name="connsiteY13" fmla="*/ 2291368 h 2392145"/>
                <a:gd name="connsiteX14" fmla="*/ 9048783 w 9048783"/>
                <a:gd name="connsiteY14" fmla="*/ 2347000 h 2392145"/>
                <a:gd name="connsiteX0" fmla="*/ 0 w 9070833"/>
                <a:gd name="connsiteY0" fmla="*/ 16560 h 2392145"/>
                <a:gd name="connsiteX1" fmla="*/ 1810474 w 9070833"/>
                <a:gd name="connsiteY1" fmla="*/ 22 h 2392145"/>
                <a:gd name="connsiteX2" fmla="*/ 2450554 w 9070833"/>
                <a:gd name="connsiteY2" fmla="*/ 563902 h 2392145"/>
                <a:gd name="connsiteX3" fmla="*/ 1962874 w 9070833"/>
                <a:gd name="connsiteY3" fmla="*/ 1181122 h 2392145"/>
                <a:gd name="connsiteX4" fmla="*/ 1254214 w 9070833"/>
                <a:gd name="connsiteY4" fmla="*/ 1821202 h 2392145"/>
                <a:gd name="connsiteX5" fmla="*/ 1894294 w 9070833"/>
                <a:gd name="connsiteY5" fmla="*/ 2385082 h 2392145"/>
                <a:gd name="connsiteX6" fmla="*/ 4964256 w 9070833"/>
                <a:gd name="connsiteY6" fmla="*/ 2392145 h 2392145"/>
                <a:gd name="connsiteX7" fmla="*/ 5636773 w 9070833"/>
                <a:gd name="connsiteY7" fmla="*/ 1811501 h 2392145"/>
                <a:gd name="connsiteX8" fmla="*/ 5647063 w 9070833"/>
                <a:gd name="connsiteY8" fmla="*/ 651686 h 2392145"/>
                <a:gd name="connsiteX9" fmla="*/ 6242408 w 9070833"/>
                <a:gd name="connsiteY9" fmla="*/ 80598 h 2392145"/>
                <a:gd name="connsiteX10" fmla="*/ 7858903 w 9070833"/>
                <a:gd name="connsiteY10" fmla="*/ 68757 h 2392145"/>
                <a:gd name="connsiteX11" fmla="*/ 8511576 w 9070833"/>
                <a:gd name="connsiteY11" fmla="*/ 615590 h 2392145"/>
                <a:gd name="connsiteX12" fmla="*/ 8538034 w 9070833"/>
                <a:gd name="connsiteY12" fmla="*/ 1841555 h 2392145"/>
                <a:gd name="connsiteX13" fmla="*/ 8776171 w 9070833"/>
                <a:gd name="connsiteY13" fmla="*/ 2291368 h 2392145"/>
                <a:gd name="connsiteX14" fmla="*/ 9070833 w 9070833"/>
                <a:gd name="connsiteY14" fmla="*/ 2347000 h 2392145"/>
                <a:gd name="connsiteX0" fmla="*/ 0 w 9070833"/>
                <a:gd name="connsiteY0" fmla="*/ 16560 h 2392145"/>
                <a:gd name="connsiteX1" fmla="*/ 8697 w 9070833"/>
                <a:gd name="connsiteY1" fmla="*/ 17269 h 2392145"/>
                <a:gd name="connsiteX2" fmla="*/ 1810474 w 9070833"/>
                <a:gd name="connsiteY2" fmla="*/ 22 h 2392145"/>
                <a:gd name="connsiteX3" fmla="*/ 2450554 w 9070833"/>
                <a:gd name="connsiteY3" fmla="*/ 563902 h 2392145"/>
                <a:gd name="connsiteX4" fmla="*/ 1962874 w 9070833"/>
                <a:gd name="connsiteY4" fmla="*/ 1181122 h 2392145"/>
                <a:gd name="connsiteX5" fmla="*/ 1254214 w 9070833"/>
                <a:gd name="connsiteY5" fmla="*/ 1821202 h 2392145"/>
                <a:gd name="connsiteX6" fmla="*/ 1894294 w 9070833"/>
                <a:gd name="connsiteY6" fmla="*/ 2385082 h 2392145"/>
                <a:gd name="connsiteX7" fmla="*/ 4964256 w 9070833"/>
                <a:gd name="connsiteY7" fmla="*/ 2392145 h 2392145"/>
                <a:gd name="connsiteX8" fmla="*/ 5636773 w 9070833"/>
                <a:gd name="connsiteY8" fmla="*/ 1811501 h 2392145"/>
                <a:gd name="connsiteX9" fmla="*/ 5647063 w 9070833"/>
                <a:gd name="connsiteY9" fmla="*/ 651686 h 2392145"/>
                <a:gd name="connsiteX10" fmla="*/ 6242408 w 9070833"/>
                <a:gd name="connsiteY10" fmla="*/ 80598 h 2392145"/>
                <a:gd name="connsiteX11" fmla="*/ 7858903 w 9070833"/>
                <a:gd name="connsiteY11" fmla="*/ 68757 h 2392145"/>
                <a:gd name="connsiteX12" fmla="*/ 8511576 w 9070833"/>
                <a:gd name="connsiteY12" fmla="*/ 615590 h 2392145"/>
                <a:gd name="connsiteX13" fmla="*/ 8538034 w 9070833"/>
                <a:gd name="connsiteY13" fmla="*/ 1841555 h 2392145"/>
                <a:gd name="connsiteX14" fmla="*/ 8776171 w 9070833"/>
                <a:gd name="connsiteY14" fmla="*/ 2291368 h 2392145"/>
                <a:gd name="connsiteX15" fmla="*/ 9070833 w 9070833"/>
                <a:gd name="connsiteY15" fmla="*/ 2347000 h 239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70833" h="2392145">
                  <a:moveTo>
                    <a:pt x="0" y="16560"/>
                  </a:moveTo>
                  <a:cubicBezTo>
                    <a:pt x="7799" y="18021"/>
                    <a:pt x="898" y="15808"/>
                    <a:pt x="8697" y="17269"/>
                  </a:cubicBezTo>
                  <a:lnTo>
                    <a:pt x="1810474" y="22"/>
                  </a:lnTo>
                  <a:cubicBezTo>
                    <a:pt x="2163534" y="-2518"/>
                    <a:pt x="2428964" y="218462"/>
                    <a:pt x="2450554" y="563902"/>
                  </a:cubicBezTo>
                  <a:cubicBezTo>
                    <a:pt x="2472144" y="909342"/>
                    <a:pt x="2227034" y="1140482"/>
                    <a:pt x="1962874" y="1181122"/>
                  </a:cubicBezTo>
                  <a:cubicBezTo>
                    <a:pt x="1421854" y="1210332"/>
                    <a:pt x="1225004" y="1506242"/>
                    <a:pt x="1254214" y="1821202"/>
                  </a:cubicBezTo>
                  <a:cubicBezTo>
                    <a:pt x="1283424" y="2136162"/>
                    <a:pt x="1430302" y="2378123"/>
                    <a:pt x="1894294" y="2385082"/>
                  </a:cubicBezTo>
                  <a:lnTo>
                    <a:pt x="4964256" y="2392145"/>
                  </a:lnTo>
                  <a:cubicBezTo>
                    <a:pt x="5464050" y="2367645"/>
                    <a:pt x="5622074" y="2166747"/>
                    <a:pt x="5636773" y="1811501"/>
                  </a:cubicBezTo>
                  <a:cubicBezTo>
                    <a:pt x="5634323" y="1061811"/>
                    <a:pt x="5649513" y="1401376"/>
                    <a:pt x="5647063" y="651686"/>
                  </a:cubicBezTo>
                  <a:cubicBezTo>
                    <a:pt x="5676464" y="280515"/>
                    <a:pt x="5871237" y="87948"/>
                    <a:pt x="6242408" y="80598"/>
                  </a:cubicBezTo>
                  <a:lnTo>
                    <a:pt x="7858903" y="68757"/>
                  </a:lnTo>
                  <a:cubicBezTo>
                    <a:pt x="8126073" y="74637"/>
                    <a:pt x="8501655" y="258753"/>
                    <a:pt x="8511576" y="615590"/>
                  </a:cubicBezTo>
                  <a:cubicBezTo>
                    <a:pt x="8521497" y="972427"/>
                    <a:pt x="8529215" y="1432900"/>
                    <a:pt x="8538034" y="1841555"/>
                  </a:cubicBezTo>
                  <a:cubicBezTo>
                    <a:pt x="8551815" y="2101557"/>
                    <a:pt x="8645720" y="2223502"/>
                    <a:pt x="8776171" y="2291368"/>
                  </a:cubicBezTo>
                  <a:cubicBezTo>
                    <a:pt x="8884449" y="2347698"/>
                    <a:pt x="8922389" y="2327536"/>
                    <a:pt x="9070833" y="2347000"/>
                  </a:cubicBezTo>
                </a:path>
              </a:pathLst>
            </a:custGeom>
            <a:noFill/>
            <a:ln>
              <a:solidFill>
                <a:schemeClr val="bg1"/>
              </a:solidFill>
              <a:prstDash val="lgDash"/>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597"/>
              <a:endParaRPr lang="en-US">
                <a:solidFill>
                  <a:srgbClr val="FFFFFF"/>
                </a:solidFill>
                <a:latin typeface="Segoe UI"/>
              </a:endParaRPr>
            </a:p>
          </p:txBody>
        </p:sp>
      </p:grpSp>
      <p:sp>
        <p:nvSpPr>
          <p:cNvPr id="10" name="TextBox 9">
            <a:extLst>
              <a:ext uri="{FF2B5EF4-FFF2-40B4-BE49-F238E27FC236}">
                <a16:creationId xmlns:a16="http://schemas.microsoft.com/office/drawing/2014/main" id="{44994890-50A4-4CB1-865C-F077F5C2114E}"/>
              </a:ext>
            </a:extLst>
          </p:cNvPr>
          <p:cNvSpPr txBox="1">
            <a:spLocks/>
          </p:cNvSpPr>
          <p:nvPr/>
        </p:nvSpPr>
        <p:spPr>
          <a:xfrm>
            <a:off x="600856" y="5109944"/>
            <a:ext cx="1493626" cy="1184392"/>
          </a:xfrm>
          <a:prstGeom prst="homePlate">
            <a:avLst>
              <a:gd name="adj" fmla="val 30342"/>
            </a:avLst>
          </a:prstGeom>
          <a:solidFill>
            <a:schemeClr val="accent3">
              <a:lumMod val="20000"/>
              <a:lumOff val="80000"/>
            </a:schemeClr>
          </a:solidFill>
        </p:spPr>
        <p:txBody>
          <a:bodyPr wrap="square" lIns="93260" tIns="0" rIns="0" bIns="0" rtlCol="0" anchor="ctr">
            <a:noAutofit/>
          </a:bodyPr>
          <a:lstStyle/>
          <a:p>
            <a:pPr defTabSz="932597"/>
            <a:r>
              <a:rPr lang="en-US" sz="1836" b="1">
                <a:solidFill>
                  <a:srgbClr val="D83B01"/>
                </a:solidFill>
                <a:latin typeface="Segoe UI"/>
              </a:rPr>
              <a:t>Top Migration Barriers</a:t>
            </a:r>
          </a:p>
        </p:txBody>
      </p:sp>
      <p:grpSp>
        <p:nvGrpSpPr>
          <p:cNvPr id="12" name="Group 11">
            <a:extLst>
              <a:ext uri="{FF2B5EF4-FFF2-40B4-BE49-F238E27FC236}">
                <a16:creationId xmlns:a16="http://schemas.microsoft.com/office/drawing/2014/main" id="{37A0724B-14BE-4313-A33A-6BE1F0796B5B}"/>
              </a:ext>
            </a:extLst>
          </p:cNvPr>
          <p:cNvGrpSpPr/>
          <p:nvPr/>
        </p:nvGrpSpPr>
        <p:grpSpPr>
          <a:xfrm>
            <a:off x="2764824" y="2527921"/>
            <a:ext cx="5862724" cy="1238138"/>
            <a:chOff x="3096552" y="2168453"/>
            <a:chExt cx="6474345" cy="1213971"/>
          </a:xfrm>
          <a:solidFill>
            <a:schemeClr val="bg1"/>
          </a:solidFill>
        </p:grpSpPr>
        <p:sp>
          <p:nvSpPr>
            <p:cNvPr id="27" name="Isosceles Triangle 26">
              <a:extLst>
                <a:ext uri="{FF2B5EF4-FFF2-40B4-BE49-F238E27FC236}">
                  <a16:creationId xmlns:a16="http://schemas.microsoft.com/office/drawing/2014/main" id="{C9F0FD81-E59F-4BF5-A0F8-7545A5F9CF52}"/>
                </a:ext>
              </a:extLst>
            </p:cNvPr>
            <p:cNvSpPr/>
            <p:nvPr/>
          </p:nvSpPr>
          <p:spPr bwMode="auto">
            <a:xfrm rot="5400000">
              <a:off x="3057778" y="2207227"/>
              <a:ext cx="174841" cy="9729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F4A87BCB-1582-4EE2-9CF6-F85535A37048}"/>
                </a:ext>
              </a:extLst>
            </p:cNvPr>
            <p:cNvSpPr/>
            <p:nvPr/>
          </p:nvSpPr>
          <p:spPr bwMode="auto">
            <a:xfrm rot="5400000">
              <a:off x="3331128" y="3246357"/>
              <a:ext cx="174841" cy="9729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10766D70-F87B-401C-830F-FE4B1E9091E4}"/>
                </a:ext>
              </a:extLst>
            </p:cNvPr>
            <p:cNvSpPr/>
            <p:nvPr/>
          </p:nvSpPr>
          <p:spPr bwMode="auto">
            <a:xfrm rot="5400000">
              <a:off x="5738739" y="2234695"/>
              <a:ext cx="174841" cy="9729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445A3D74-4A00-4E70-BC29-D535EE2B0048}"/>
                </a:ext>
              </a:extLst>
            </p:cNvPr>
            <p:cNvSpPr/>
            <p:nvPr/>
          </p:nvSpPr>
          <p:spPr bwMode="auto">
            <a:xfrm rot="5400000">
              <a:off x="8591562" y="2265815"/>
              <a:ext cx="174841" cy="9729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Isosceles Triangle 32">
              <a:extLst>
                <a:ext uri="{FF2B5EF4-FFF2-40B4-BE49-F238E27FC236}">
                  <a16:creationId xmlns:a16="http://schemas.microsoft.com/office/drawing/2014/main" id="{65A3224F-6058-43BF-808D-D97DA1550E2D}"/>
                </a:ext>
              </a:extLst>
            </p:cNvPr>
            <p:cNvSpPr/>
            <p:nvPr/>
          </p:nvSpPr>
          <p:spPr bwMode="auto">
            <a:xfrm rot="10800000">
              <a:off x="9396056" y="2723311"/>
              <a:ext cx="174841" cy="9729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A2C84CC4-B0C8-43D2-9872-FB2319CF9E95}"/>
              </a:ext>
            </a:extLst>
          </p:cNvPr>
          <p:cNvGrpSpPr/>
          <p:nvPr/>
        </p:nvGrpSpPr>
        <p:grpSpPr>
          <a:xfrm>
            <a:off x="8752148" y="2141181"/>
            <a:ext cx="3089235" cy="2457071"/>
            <a:chOff x="8580451" y="2099388"/>
            <a:chExt cx="3028937" cy="2409112"/>
          </a:xfrm>
        </p:grpSpPr>
        <p:sp>
          <p:nvSpPr>
            <p:cNvPr id="3" name="Rectangle: Rounded Corners 2">
              <a:extLst>
                <a:ext uri="{FF2B5EF4-FFF2-40B4-BE49-F238E27FC236}">
                  <a16:creationId xmlns:a16="http://schemas.microsoft.com/office/drawing/2014/main" id="{A0550FB5-73F1-43AE-8E7C-D5F9E280D2B3}"/>
                </a:ext>
              </a:extLst>
            </p:cNvPr>
            <p:cNvSpPr/>
            <p:nvPr/>
          </p:nvSpPr>
          <p:spPr bwMode="auto">
            <a:xfrm>
              <a:off x="8580451" y="2099388"/>
              <a:ext cx="3028937" cy="2409112"/>
            </a:xfrm>
            <a:prstGeom prst="roundRect">
              <a:avLst>
                <a:gd name="adj" fmla="val 9045"/>
              </a:avLst>
            </a:prstGeom>
            <a:solidFill>
              <a:schemeClr val="bg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ts val="204"/>
                </a:spcAft>
              </a:pPr>
              <a:endParaRPr lang="en-US" sz="2040" b="1">
                <a:solidFill>
                  <a:srgbClr val="107C10"/>
                </a:solidFill>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451FFC6B-E4E2-4130-ADA1-DC5ACE2FA76E}"/>
                </a:ext>
              </a:extLst>
            </p:cNvPr>
            <p:cNvSpPr/>
            <p:nvPr/>
          </p:nvSpPr>
          <p:spPr bwMode="auto">
            <a:xfrm>
              <a:off x="8702690" y="2215552"/>
              <a:ext cx="2784460" cy="2176784"/>
            </a:xfrm>
            <a:prstGeom prst="roundRect">
              <a:avLst>
                <a:gd name="adj" fmla="val 607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ts val="204"/>
                </a:spcAft>
              </a:pPr>
              <a:r>
                <a:rPr lang="en-US" sz="3264" b="1">
                  <a:solidFill>
                    <a:srgbClr val="107C10"/>
                  </a:solidFill>
                  <a:latin typeface="Segoe UI"/>
                  <a:ea typeface="Segoe UI" pitchFamily="34" charset="0"/>
                  <a:cs typeface="Segoe UI" pitchFamily="34" charset="0"/>
                </a:rPr>
                <a:t>Windows 10</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Modern</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Faster </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More Secure</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Best User Experience</a:t>
              </a:r>
            </a:p>
          </p:txBody>
        </p:sp>
      </p:grpSp>
      <p:grpSp>
        <p:nvGrpSpPr>
          <p:cNvPr id="43" name="Group 42">
            <a:extLst>
              <a:ext uri="{FF2B5EF4-FFF2-40B4-BE49-F238E27FC236}">
                <a16:creationId xmlns:a16="http://schemas.microsoft.com/office/drawing/2014/main" id="{E5AFEB6C-1E87-42D0-ABA2-884949D04C22}"/>
              </a:ext>
            </a:extLst>
          </p:cNvPr>
          <p:cNvGrpSpPr/>
          <p:nvPr/>
        </p:nvGrpSpPr>
        <p:grpSpPr>
          <a:xfrm>
            <a:off x="583758" y="2256066"/>
            <a:ext cx="2295298" cy="2135227"/>
            <a:chOff x="657841" y="2292351"/>
            <a:chExt cx="2077814" cy="1932910"/>
          </a:xfrm>
        </p:grpSpPr>
        <p:sp>
          <p:nvSpPr>
            <p:cNvPr id="36" name="Graphic 25">
              <a:extLst>
                <a:ext uri="{FF2B5EF4-FFF2-40B4-BE49-F238E27FC236}">
                  <a16:creationId xmlns:a16="http://schemas.microsoft.com/office/drawing/2014/main" id="{CA43FEDE-4AB0-4993-AA0C-E3999CCF9C56}"/>
                </a:ext>
              </a:extLst>
            </p:cNvPr>
            <p:cNvSpPr/>
            <p:nvPr/>
          </p:nvSpPr>
          <p:spPr>
            <a:xfrm>
              <a:off x="657841" y="2292351"/>
              <a:ext cx="2077814" cy="1932910"/>
            </a:xfrm>
            <a:custGeom>
              <a:avLst/>
              <a:gdLst>
                <a:gd name="connsiteX0" fmla="*/ 493633 w 695325"/>
                <a:gd name="connsiteY0" fmla="*/ 621030 h 619125"/>
                <a:gd name="connsiteX1" fmla="*/ 204073 w 695325"/>
                <a:gd name="connsiteY1" fmla="*/ 621030 h 619125"/>
                <a:gd name="connsiteX2" fmla="*/ 151686 w 695325"/>
                <a:gd name="connsiteY2" fmla="*/ 590550 h 619125"/>
                <a:gd name="connsiteX3" fmla="*/ 7858 w 695325"/>
                <a:gd name="connsiteY3" fmla="*/ 340995 h 619125"/>
                <a:gd name="connsiteX4" fmla="*/ 7858 w 695325"/>
                <a:gd name="connsiteY4" fmla="*/ 280988 h 619125"/>
                <a:gd name="connsiteX5" fmla="*/ 152638 w 695325"/>
                <a:gd name="connsiteY5" fmla="*/ 30480 h 619125"/>
                <a:gd name="connsiteX6" fmla="*/ 205026 w 695325"/>
                <a:gd name="connsiteY6" fmla="*/ 0 h 619125"/>
                <a:gd name="connsiteX7" fmla="*/ 493633 w 695325"/>
                <a:gd name="connsiteY7" fmla="*/ 0 h 619125"/>
                <a:gd name="connsiteX8" fmla="*/ 546021 w 695325"/>
                <a:gd name="connsiteY8" fmla="*/ 30480 h 619125"/>
                <a:gd name="connsiteX9" fmla="*/ 690801 w 695325"/>
                <a:gd name="connsiteY9" fmla="*/ 280988 h 619125"/>
                <a:gd name="connsiteX10" fmla="*/ 690801 w 695325"/>
                <a:gd name="connsiteY10" fmla="*/ 340995 h 619125"/>
                <a:gd name="connsiteX11" fmla="*/ 546021 w 695325"/>
                <a:gd name="connsiteY11" fmla="*/ 591503 h 619125"/>
                <a:gd name="connsiteX12" fmla="*/ 493633 w 695325"/>
                <a:gd name="connsiteY12" fmla="*/ 62103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19125">
                  <a:moveTo>
                    <a:pt x="493633" y="621030"/>
                  </a:moveTo>
                  <a:lnTo>
                    <a:pt x="204073" y="621030"/>
                  </a:lnTo>
                  <a:cubicBezTo>
                    <a:pt x="182166" y="621030"/>
                    <a:pt x="162163" y="609600"/>
                    <a:pt x="151686" y="590550"/>
                  </a:cubicBezTo>
                  <a:lnTo>
                    <a:pt x="7858" y="340995"/>
                  </a:lnTo>
                  <a:cubicBezTo>
                    <a:pt x="-2619" y="321945"/>
                    <a:pt x="-2619" y="299085"/>
                    <a:pt x="7858" y="280988"/>
                  </a:cubicBezTo>
                  <a:lnTo>
                    <a:pt x="152638" y="30480"/>
                  </a:lnTo>
                  <a:cubicBezTo>
                    <a:pt x="163116" y="11430"/>
                    <a:pt x="183118" y="0"/>
                    <a:pt x="205026" y="0"/>
                  </a:cubicBezTo>
                  <a:lnTo>
                    <a:pt x="493633" y="0"/>
                  </a:lnTo>
                  <a:cubicBezTo>
                    <a:pt x="515541" y="0"/>
                    <a:pt x="535543" y="11430"/>
                    <a:pt x="546021" y="30480"/>
                  </a:cubicBezTo>
                  <a:lnTo>
                    <a:pt x="690801" y="280988"/>
                  </a:lnTo>
                  <a:cubicBezTo>
                    <a:pt x="701278" y="300038"/>
                    <a:pt x="701278" y="322898"/>
                    <a:pt x="690801" y="340995"/>
                  </a:cubicBezTo>
                  <a:lnTo>
                    <a:pt x="546021" y="591503"/>
                  </a:lnTo>
                  <a:cubicBezTo>
                    <a:pt x="534591" y="609600"/>
                    <a:pt x="514588" y="621030"/>
                    <a:pt x="493633" y="621030"/>
                  </a:cubicBezTo>
                  <a:close/>
                </a:path>
              </a:pathLst>
            </a:custGeom>
            <a:solidFill>
              <a:schemeClr val="bg1"/>
            </a:solidFill>
            <a:ln w="15875">
              <a:solidFill>
                <a:schemeClr val="accent3"/>
              </a:solidFill>
              <a:prstDash val="dash"/>
            </a:ln>
          </p:spPr>
          <p:txBody>
            <a:bodyPr wrap="none" lIns="0" tIns="0" rIns="0" bIns="0" anchor="ctr">
              <a:noAutofit/>
            </a:bodyPr>
            <a:lstStyle/>
            <a:p>
              <a:pPr algn="ctr" defTabSz="951304"/>
              <a:endParaRPr lang="en-US" sz="1836" b="1">
                <a:solidFill>
                  <a:srgbClr val="FFFFFF"/>
                </a:solidFill>
                <a:latin typeface="Segoe UI"/>
              </a:endParaRPr>
            </a:p>
          </p:txBody>
        </p:sp>
        <p:sp>
          <p:nvSpPr>
            <p:cNvPr id="47" name="Graphic 25">
              <a:extLst>
                <a:ext uri="{FF2B5EF4-FFF2-40B4-BE49-F238E27FC236}">
                  <a16:creationId xmlns:a16="http://schemas.microsoft.com/office/drawing/2014/main" id="{31CCFC0D-4FDB-40D9-A9AF-FD9B7A17B813}"/>
                </a:ext>
              </a:extLst>
            </p:cNvPr>
            <p:cNvSpPr/>
            <p:nvPr/>
          </p:nvSpPr>
          <p:spPr>
            <a:xfrm>
              <a:off x="713796" y="2344404"/>
              <a:ext cx="1965904" cy="1828804"/>
            </a:xfrm>
            <a:custGeom>
              <a:avLst/>
              <a:gdLst>
                <a:gd name="connsiteX0" fmla="*/ 493633 w 695325"/>
                <a:gd name="connsiteY0" fmla="*/ 621030 h 619125"/>
                <a:gd name="connsiteX1" fmla="*/ 204073 w 695325"/>
                <a:gd name="connsiteY1" fmla="*/ 621030 h 619125"/>
                <a:gd name="connsiteX2" fmla="*/ 151686 w 695325"/>
                <a:gd name="connsiteY2" fmla="*/ 590550 h 619125"/>
                <a:gd name="connsiteX3" fmla="*/ 7858 w 695325"/>
                <a:gd name="connsiteY3" fmla="*/ 340995 h 619125"/>
                <a:gd name="connsiteX4" fmla="*/ 7858 w 695325"/>
                <a:gd name="connsiteY4" fmla="*/ 280988 h 619125"/>
                <a:gd name="connsiteX5" fmla="*/ 152638 w 695325"/>
                <a:gd name="connsiteY5" fmla="*/ 30480 h 619125"/>
                <a:gd name="connsiteX6" fmla="*/ 205026 w 695325"/>
                <a:gd name="connsiteY6" fmla="*/ 0 h 619125"/>
                <a:gd name="connsiteX7" fmla="*/ 493633 w 695325"/>
                <a:gd name="connsiteY7" fmla="*/ 0 h 619125"/>
                <a:gd name="connsiteX8" fmla="*/ 546021 w 695325"/>
                <a:gd name="connsiteY8" fmla="*/ 30480 h 619125"/>
                <a:gd name="connsiteX9" fmla="*/ 690801 w 695325"/>
                <a:gd name="connsiteY9" fmla="*/ 280988 h 619125"/>
                <a:gd name="connsiteX10" fmla="*/ 690801 w 695325"/>
                <a:gd name="connsiteY10" fmla="*/ 340995 h 619125"/>
                <a:gd name="connsiteX11" fmla="*/ 546021 w 695325"/>
                <a:gd name="connsiteY11" fmla="*/ 591503 h 619125"/>
                <a:gd name="connsiteX12" fmla="*/ 493633 w 695325"/>
                <a:gd name="connsiteY12" fmla="*/ 62103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19125">
                  <a:moveTo>
                    <a:pt x="493633" y="621030"/>
                  </a:moveTo>
                  <a:lnTo>
                    <a:pt x="204073" y="621030"/>
                  </a:lnTo>
                  <a:cubicBezTo>
                    <a:pt x="182166" y="621030"/>
                    <a:pt x="162163" y="609600"/>
                    <a:pt x="151686" y="590550"/>
                  </a:cubicBezTo>
                  <a:lnTo>
                    <a:pt x="7858" y="340995"/>
                  </a:lnTo>
                  <a:cubicBezTo>
                    <a:pt x="-2619" y="321945"/>
                    <a:pt x="-2619" y="299085"/>
                    <a:pt x="7858" y="280988"/>
                  </a:cubicBezTo>
                  <a:lnTo>
                    <a:pt x="152638" y="30480"/>
                  </a:lnTo>
                  <a:cubicBezTo>
                    <a:pt x="163116" y="11430"/>
                    <a:pt x="183118" y="0"/>
                    <a:pt x="205026" y="0"/>
                  </a:cubicBezTo>
                  <a:lnTo>
                    <a:pt x="493633" y="0"/>
                  </a:lnTo>
                  <a:cubicBezTo>
                    <a:pt x="515541" y="0"/>
                    <a:pt x="535543" y="11430"/>
                    <a:pt x="546021" y="30480"/>
                  </a:cubicBezTo>
                  <a:lnTo>
                    <a:pt x="690801" y="280988"/>
                  </a:lnTo>
                  <a:cubicBezTo>
                    <a:pt x="701278" y="300038"/>
                    <a:pt x="701278" y="322898"/>
                    <a:pt x="690801" y="340995"/>
                  </a:cubicBezTo>
                  <a:lnTo>
                    <a:pt x="546021" y="591503"/>
                  </a:lnTo>
                  <a:cubicBezTo>
                    <a:pt x="534591" y="609600"/>
                    <a:pt x="514588" y="621030"/>
                    <a:pt x="493633" y="621030"/>
                  </a:cubicBezTo>
                  <a:close/>
                </a:path>
              </a:pathLst>
            </a:custGeom>
            <a:solidFill>
              <a:schemeClr val="accent3"/>
            </a:solidFill>
            <a:ln w="9525" cap="flat">
              <a:noFill/>
              <a:prstDash val="solid"/>
              <a:miter/>
            </a:ln>
          </p:spPr>
          <p:txBody>
            <a:bodyPr lIns="0" rIns="0" rtlCol="0" anchor="ctr"/>
            <a:lstStyle/>
            <a:p>
              <a:pPr algn="ctr" defTabSz="951304">
                <a:defRPr/>
              </a:pPr>
              <a:r>
                <a:rPr lang="en-US" sz="2040" b="1">
                  <a:solidFill>
                    <a:srgbClr val="FFFFFF"/>
                  </a:solidFill>
                  <a:latin typeface="Segoe UI"/>
                </a:rPr>
                <a:t>Windows 7</a:t>
              </a:r>
              <a:br>
                <a:rPr lang="en-US" sz="1836" b="1">
                  <a:solidFill>
                    <a:srgbClr val="FFFFFF"/>
                  </a:solidFill>
                  <a:latin typeface="Segoe UI"/>
                </a:rPr>
              </a:br>
              <a:r>
                <a:rPr lang="en-US" sz="1836" b="1">
                  <a:solidFill>
                    <a:srgbClr val="FFFFFF"/>
                  </a:solidFill>
                  <a:latin typeface="Segoe UI"/>
                </a:rPr>
                <a:t>desktops nearing</a:t>
              </a:r>
              <a:br>
                <a:rPr lang="en-US" sz="1836" b="1">
                  <a:solidFill>
                    <a:srgbClr val="FFFFFF"/>
                  </a:solidFill>
                  <a:latin typeface="Segoe UI"/>
                </a:rPr>
              </a:br>
              <a:r>
                <a:rPr lang="en-US" sz="1836" b="1">
                  <a:solidFill>
                    <a:srgbClr val="FFFFFF"/>
                  </a:solidFill>
                  <a:latin typeface="Segoe UI"/>
                </a:rPr>
                <a:t>End of Support </a:t>
              </a:r>
            </a:p>
          </p:txBody>
        </p:sp>
      </p:grpSp>
      <p:sp>
        <p:nvSpPr>
          <p:cNvPr id="49" name="Rectangle 48">
            <a:extLst>
              <a:ext uri="{FF2B5EF4-FFF2-40B4-BE49-F238E27FC236}">
                <a16:creationId xmlns:a16="http://schemas.microsoft.com/office/drawing/2014/main" id="{F50B829E-8F4C-434F-AB84-CF79485CCC74}"/>
              </a:ext>
            </a:extLst>
          </p:cNvPr>
          <p:cNvSpPr/>
          <p:nvPr/>
        </p:nvSpPr>
        <p:spPr bwMode="auto">
          <a:xfrm>
            <a:off x="2185213" y="4917882"/>
            <a:ext cx="3462804" cy="180892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ts val="204"/>
              </a:spcBef>
              <a:spcAft>
                <a:spcPts val="204"/>
              </a:spcAft>
            </a:pPr>
            <a:r>
              <a:rPr lang="en-US" sz="1632" b="1">
                <a:solidFill>
                  <a:srgbClr val="000000"/>
                </a:solidFill>
                <a:latin typeface="Segoe UI"/>
                <a:ea typeface="Segoe UI" pitchFamily="34" charset="0"/>
                <a:cs typeface="Segoe UI" pitchFamily="34" charset="0"/>
              </a:rPr>
              <a:t>Incompatible Legacy Applications</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Cost to refactor</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ISV or developer not available to refactor</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Cost of application testing</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Time for application testing</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Legacy web browser dependencies </a:t>
            </a:r>
          </a:p>
        </p:txBody>
      </p:sp>
      <p:sp>
        <p:nvSpPr>
          <p:cNvPr id="50" name="Rectangle 49">
            <a:extLst>
              <a:ext uri="{FF2B5EF4-FFF2-40B4-BE49-F238E27FC236}">
                <a16:creationId xmlns:a16="http://schemas.microsoft.com/office/drawing/2014/main" id="{5F19781A-0140-45CD-9D78-D291DE6825E7}"/>
              </a:ext>
            </a:extLst>
          </p:cNvPr>
          <p:cNvSpPr/>
          <p:nvPr/>
        </p:nvSpPr>
        <p:spPr bwMode="auto">
          <a:xfrm>
            <a:off x="5786003" y="4917882"/>
            <a:ext cx="3305865" cy="180892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0" bIns="46630" numCol="1" spcCol="0" rtlCol="0" fromWordArt="0" anchor="t" anchorCtr="0" forceAA="0" compatLnSpc="1">
            <a:prstTxWarp prst="textNoShape">
              <a:avLst/>
            </a:prstTxWarp>
            <a:noAutofit/>
          </a:bodyPr>
          <a:lstStyle/>
          <a:p>
            <a:pPr defTabSz="951028" fontAlgn="base">
              <a:spcBef>
                <a:spcPts val="204"/>
              </a:spcBef>
              <a:spcAft>
                <a:spcPts val="204"/>
              </a:spcAft>
            </a:pPr>
            <a:r>
              <a:rPr lang="en-US" sz="1632" b="1">
                <a:solidFill>
                  <a:srgbClr val="000000"/>
                </a:solidFill>
                <a:latin typeface="Segoe UI"/>
                <a:ea typeface="Segoe UI" pitchFamily="34" charset="0"/>
                <a:cs typeface="Segoe UI" pitchFamily="34" charset="0"/>
              </a:rPr>
              <a:t>Incompatible Legacy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Older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Unsupported (out-of-warranty)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OS embedded in specialty hardware</a:t>
            </a:r>
          </a:p>
        </p:txBody>
      </p:sp>
      <p:sp>
        <p:nvSpPr>
          <p:cNvPr id="46" name="Graphic 44">
            <a:extLst>
              <a:ext uri="{FF2B5EF4-FFF2-40B4-BE49-F238E27FC236}">
                <a16:creationId xmlns:a16="http://schemas.microsoft.com/office/drawing/2014/main" id="{22D2E830-A820-4092-9549-C6DAB9AE6FEF}"/>
              </a:ext>
            </a:extLst>
          </p:cNvPr>
          <p:cNvSpPr/>
          <p:nvPr/>
        </p:nvSpPr>
        <p:spPr>
          <a:xfrm>
            <a:off x="3988659" y="3199365"/>
            <a:ext cx="876471" cy="764199"/>
          </a:xfrm>
          <a:custGeom>
            <a:avLst/>
            <a:gdLst>
              <a:gd name="connsiteX0" fmla="*/ 238401 w 876300"/>
              <a:gd name="connsiteY0" fmla="*/ 468840 h 695325"/>
              <a:gd name="connsiteX1" fmla="*/ 168031 w 876300"/>
              <a:gd name="connsiteY1" fmla="*/ 611115 h 695325"/>
              <a:gd name="connsiteX2" fmla="*/ 342357 w 876300"/>
              <a:gd name="connsiteY2" fmla="*/ 522599 h 695325"/>
              <a:gd name="connsiteX3" fmla="*/ 435045 w 876300"/>
              <a:gd name="connsiteY3" fmla="*/ 701945 h 695325"/>
              <a:gd name="connsiteX4" fmla="*/ 516779 w 876300"/>
              <a:gd name="connsiteY4" fmla="*/ 507702 h 695325"/>
              <a:gd name="connsiteX5" fmla="*/ 776173 w 876300"/>
              <a:gd name="connsiteY5" fmla="*/ 612858 h 695325"/>
              <a:gd name="connsiteX6" fmla="*/ 654548 w 876300"/>
              <a:gd name="connsiteY6" fmla="*/ 433197 h 695325"/>
              <a:gd name="connsiteX7" fmla="*/ 878243 w 876300"/>
              <a:gd name="connsiteY7" fmla="*/ 413957 h 695325"/>
              <a:gd name="connsiteX8" fmla="*/ 654949 w 876300"/>
              <a:gd name="connsiteY8" fmla="*/ 329641 h 695325"/>
              <a:gd name="connsiteX9" fmla="*/ 837552 w 876300"/>
              <a:gd name="connsiteY9" fmla="*/ 143532 h 695325"/>
              <a:gd name="connsiteX10" fmla="*/ 595884 w 876300"/>
              <a:gd name="connsiteY10" fmla="*/ 219589 h 695325"/>
              <a:gd name="connsiteX11" fmla="*/ 571881 w 876300"/>
              <a:gd name="connsiteY11" fmla="*/ 43358 h 695325"/>
              <a:gd name="connsiteX12" fmla="*/ 453047 w 876300"/>
              <a:gd name="connsiteY12" fmla="*/ 174269 h 695325"/>
              <a:gd name="connsiteX13" fmla="*/ 358321 w 876300"/>
              <a:gd name="connsiteY13" fmla="*/ 0 h 695325"/>
              <a:gd name="connsiteX14" fmla="*/ 327193 w 876300"/>
              <a:gd name="connsiteY14" fmla="*/ 189976 h 695325"/>
              <a:gd name="connsiteX15" fmla="*/ 118253 w 876300"/>
              <a:gd name="connsiteY15" fmla="*/ 87516 h 695325"/>
              <a:gd name="connsiteX16" fmla="*/ 199568 w 876300"/>
              <a:gd name="connsiteY16" fmla="*/ 282807 h 695325"/>
              <a:gd name="connsiteX17" fmla="*/ 18221 w 876300"/>
              <a:gd name="connsiteY17" fmla="*/ 286903 h 695325"/>
              <a:gd name="connsiteX18" fmla="*/ 180327 w 876300"/>
              <a:gd name="connsiteY18" fmla="*/ 372161 h 695325"/>
              <a:gd name="connsiteX19" fmla="*/ 0 w 876300"/>
              <a:gd name="connsiteY19" fmla="*/ 50651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300" h="695325">
                <a:moveTo>
                  <a:pt x="238401" y="468840"/>
                </a:moveTo>
                <a:lnTo>
                  <a:pt x="168031" y="611115"/>
                </a:lnTo>
                <a:lnTo>
                  <a:pt x="342357" y="522599"/>
                </a:lnTo>
                <a:lnTo>
                  <a:pt x="435045" y="701945"/>
                </a:lnTo>
                <a:lnTo>
                  <a:pt x="516779" y="507702"/>
                </a:lnTo>
                <a:lnTo>
                  <a:pt x="776173" y="612858"/>
                </a:lnTo>
                <a:lnTo>
                  <a:pt x="654548" y="433197"/>
                </a:lnTo>
                <a:lnTo>
                  <a:pt x="878243" y="413957"/>
                </a:lnTo>
                <a:lnTo>
                  <a:pt x="654949" y="329641"/>
                </a:lnTo>
                <a:lnTo>
                  <a:pt x="837552" y="143532"/>
                </a:lnTo>
                <a:lnTo>
                  <a:pt x="595884" y="219589"/>
                </a:lnTo>
                <a:lnTo>
                  <a:pt x="571881" y="43358"/>
                </a:lnTo>
                <a:lnTo>
                  <a:pt x="453047" y="174269"/>
                </a:lnTo>
                <a:lnTo>
                  <a:pt x="358321" y="0"/>
                </a:lnTo>
                <a:lnTo>
                  <a:pt x="327193" y="189976"/>
                </a:lnTo>
                <a:lnTo>
                  <a:pt x="118253" y="87516"/>
                </a:lnTo>
                <a:lnTo>
                  <a:pt x="199568" y="282807"/>
                </a:lnTo>
                <a:lnTo>
                  <a:pt x="18221" y="286903"/>
                </a:lnTo>
                <a:lnTo>
                  <a:pt x="180327" y="372161"/>
                </a:lnTo>
                <a:lnTo>
                  <a:pt x="0" y="506511"/>
                </a:lnTo>
                <a:close/>
              </a:path>
            </a:pathLst>
          </a:custGeom>
          <a:solidFill>
            <a:srgbClr val="FFC000"/>
          </a:solidFill>
          <a:ln w="28575">
            <a:noFill/>
            <a:headEnd type="none" w="med" len="med"/>
            <a:tailEnd type="none" w="med" len="med"/>
          </a:ln>
          <a:effectLst>
            <a:outerShdw blurRad="635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cs typeface="Segoe UI" pitchFamily="34" charset="0"/>
            </a:endParaRPr>
          </a:p>
        </p:txBody>
      </p:sp>
      <p:sp>
        <p:nvSpPr>
          <p:cNvPr id="59" name="Graphic 44">
            <a:extLst>
              <a:ext uri="{FF2B5EF4-FFF2-40B4-BE49-F238E27FC236}">
                <a16:creationId xmlns:a16="http://schemas.microsoft.com/office/drawing/2014/main" id="{F7F96F65-92FD-4414-A8EB-A3A963E6181B}"/>
              </a:ext>
            </a:extLst>
          </p:cNvPr>
          <p:cNvSpPr/>
          <p:nvPr/>
        </p:nvSpPr>
        <p:spPr>
          <a:xfrm>
            <a:off x="6189916" y="3251315"/>
            <a:ext cx="876471" cy="764199"/>
          </a:xfrm>
          <a:custGeom>
            <a:avLst/>
            <a:gdLst>
              <a:gd name="connsiteX0" fmla="*/ 238401 w 876300"/>
              <a:gd name="connsiteY0" fmla="*/ 468840 h 695325"/>
              <a:gd name="connsiteX1" fmla="*/ 168031 w 876300"/>
              <a:gd name="connsiteY1" fmla="*/ 611115 h 695325"/>
              <a:gd name="connsiteX2" fmla="*/ 342357 w 876300"/>
              <a:gd name="connsiteY2" fmla="*/ 522599 h 695325"/>
              <a:gd name="connsiteX3" fmla="*/ 435045 w 876300"/>
              <a:gd name="connsiteY3" fmla="*/ 701945 h 695325"/>
              <a:gd name="connsiteX4" fmla="*/ 516779 w 876300"/>
              <a:gd name="connsiteY4" fmla="*/ 507702 h 695325"/>
              <a:gd name="connsiteX5" fmla="*/ 776173 w 876300"/>
              <a:gd name="connsiteY5" fmla="*/ 612858 h 695325"/>
              <a:gd name="connsiteX6" fmla="*/ 654548 w 876300"/>
              <a:gd name="connsiteY6" fmla="*/ 433197 h 695325"/>
              <a:gd name="connsiteX7" fmla="*/ 878243 w 876300"/>
              <a:gd name="connsiteY7" fmla="*/ 413957 h 695325"/>
              <a:gd name="connsiteX8" fmla="*/ 654949 w 876300"/>
              <a:gd name="connsiteY8" fmla="*/ 329641 h 695325"/>
              <a:gd name="connsiteX9" fmla="*/ 837552 w 876300"/>
              <a:gd name="connsiteY9" fmla="*/ 143532 h 695325"/>
              <a:gd name="connsiteX10" fmla="*/ 595884 w 876300"/>
              <a:gd name="connsiteY10" fmla="*/ 219589 h 695325"/>
              <a:gd name="connsiteX11" fmla="*/ 571881 w 876300"/>
              <a:gd name="connsiteY11" fmla="*/ 43358 h 695325"/>
              <a:gd name="connsiteX12" fmla="*/ 453047 w 876300"/>
              <a:gd name="connsiteY12" fmla="*/ 174269 h 695325"/>
              <a:gd name="connsiteX13" fmla="*/ 358321 w 876300"/>
              <a:gd name="connsiteY13" fmla="*/ 0 h 695325"/>
              <a:gd name="connsiteX14" fmla="*/ 327193 w 876300"/>
              <a:gd name="connsiteY14" fmla="*/ 189976 h 695325"/>
              <a:gd name="connsiteX15" fmla="*/ 118253 w 876300"/>
              <a:gd name="connsiteY15" fmla="*/ 87516 h 695325"/>
              <a:gd name="connsiteX16" fmla="*/ 199568 w 876300"/>
              <a:gd name="connsiteY16" fmla="*/ 282807 h 695325"/>
              <a:gd name="connsiteX17" fmla="*/ 18221 w 876300"/>
              <a:gd name="connsiteY17" fmla="*/ 286903 h 695325"/>
              <a:gd name="connsiteX18" fmla="*/ 180327 w 876300"/>
              <a:gd name="connsiteY18" fmla="*/ 372161 h 695325"/>
              <a:gd name="connsiteX19" fmla="*/ 0 w 876300"/>
              <a:gd name="connsiteY19" fmla="*/ 50651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300" h="695325">
                <a:moveTo>
                  <a:pt x="238401" y="468840"/>
                </a:moveTo>
                <a:lnTo>
                  <a:pt x="168031" y="611115"/>
                </a:lnTo>
                <a:lnTo>
                  <a:pt x="342357" y="522599"/>
                </a:lnTo>
                <a:lnTo>
                  <a:pt x="435045" y="701945"/>
                </a:lnTo>
                <a:lnTo>
                  <a:pt x="516779" y="507702"/>
                </a:lnTo>
                <a:lnTo>
                  <a:pt x="776173" y="612858"/>
                </a:lnTo>
                <a:lnTo>
                  <a:pt x="654548" y="433197"/>
                </a:lnTo>
                <a:lnTo>
                  <a:pt x="878243" y="413957"/>
                </a:lnTo>
                <a:lnTo>
                  <a:pt x="654949" y="329641"/>
                </a:lnTo>
                <a:lnTo>
                  <a:pt x="837552" y="143532"/>
                </a:lnTo>
                <a:lnTo>
                  <a:pt x="595884" y="219589"/>
                </a:lnTo>
                <a:lnTo>
                  <a:pt x="571881" y="43358"/>
                </a:lnTo>
                <a:lnTo>
                  <a:pt x="453047" y="174269"/>
                </a:lnTo>
                <a:lnTo>
                  <a:pt x="358321" y="0"/>
                </a:lnTo>
                <a:lnTo>
                  <a:pt x="327193" y="189976"/>
                </a:lnTo>
                <a:lnTo>
                  <a:pt x="118253" y="87516"/>
                </a:lnTo>
                <a:lnTo>
                  <a:pt x="199568" y="282807"/>
                </a:lnTo>
                <a:lnTo>
                  <a:pt x="18221" y="286903"/>
                </a:lnTo>
                <a:lnTo>
                  <a:pt x="180327" y="372161"/>
                </a:lnTo>
                <a:lnTo>
                  <a:pt x="0" y="506511"/>
                </a:lnTo>
                <a:close/>
              </a:path>
            </a:pathLst>
          </a:custGeom>
          <a:solidFill>
            <a:srgbClr val="FFC000"/>
          </a:solidFill>
          <a:ln w="28575">
            <a:noFill/>
            <a:headEnd type="none" w="med" len="med"/>
            <a:tailEnd type="none" w="med" len="med"/>
          </a:ln>
          <a:effectLst>
            <a:outerShdw blurRad="635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cs typeface="Segoe UI" pitchFamily="34" charset="0"/>
            </a:endParaRPr>
          </a:p>
        </p:txBody>
      </p:sp>
      <p:pic>
        <p:nvPicPr>
          <p:cNvPr id="16" name="Picture 15">
            <a:extLst>
              <a:ext uri="{FF2B5EF4-FFF2-40B4-BE49-F238E27FC236}">
                <a16:creationId xmlns:a16="http://schemas.microsoft.com/office/drawing/2014/main" id="{0A7A4310-1E58-4503-BBC6-D466FB6F5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3852" y="2194678"/>
            <a:ext cx="1025864" cy="900836"/>
          </a:xfrm>
          <a:prstGeom prst="rect">
            <a:avLst/>
          </a:prstGeom>
        </p:spPr>
      </p:pic>
    </p:spTree>
    <p:extLst>
      <p:ext uri="{BB962C8B-B14F-4D97-AF65-F5344CB8AC3E}">
        <p14:creationId xmlns:p14="http://schemas.microsoft.com/office/powerpoint/2010/main" val="19006173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Object 56" hidden="1">
            <a:extLst>
              <a:ext uri="{FF2B5EF4-FFF2-40B4-BE49-F238E27FC236}">
                <a16:creationId xmlns:a16="http://schemas.microsoft.com/office/drawing/2014/main" id="{DE2E53AA-43BB-4C34-93F9-D4D83A1E0EFA}"/>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1266" name="think-cell Slide" r:id="rId6" imgW="425" imgH="424" progId="TCLayout.ActiveDocument.1">
                  <p:embed/>
                </p:oleObj>
              </mc:Choice>
              <mc:Fallback>
                <p:oleObj name="think-cell Slide" r:id="rId6" imgW="425" imgH="424" progId="TCLayout.ActiveDocument.1">
                  <p:embed/>
                  <p:pic>
                    <p:nvPicPr>
                      <p:cNvPr id="57" name="Object 56" hidden="1">
                        <a:extLst>
                          <a:ext uri="{FF2B5EF4-FFF2-40B4-BE49-F238E27FC236}">
                            <a16:creationId xmlns:a16="http://schemas.microsoft.com/office/drawing/2014/main" id="{DE2E53AA-43BB-4C34-93F9-D4D83A1E0EFA}"/>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56" name="Rectangle 55" hidden="1">
            <a:extLst>
              <a:ext uri="{FF2B5EF4-FFF2-40B4-BE49-F238E27FC236}">
                <a16:creationId xmlns:a16="http://schemas.microsoft.com/office/drawing/2014/main" id="{083B023C-8487-4DF4-9FF5-AD7A60FB6E2F}"/>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31B0AF6F-D37B-4C19-AE9E-76F25FD9040E}"/>
              </a:ext>
            </a:extLst>
          </p:cNvPr>
          <p:cNvSpPr>
            <a:spLocks noGrp="1"/>
          </p:cNvSpPr>
          <p:nvPr>
            <p:ph type="title"/>
          </p:nvPr>
        </p:nvSpPr>
        <p:spPr>
          <a:xfrm>
            <a:off x="600855" y="466301"/>
            <a:ext cx="11237870" cy="878930"/>
          </a:xfrm>
        </p:spPr>
        <p:txBody>
          <a:bodyPr/>
          <a:lstStyle/>
          <a:p>
            <a:r>
              <a:rPr lang="en-US"/>
              <a:t>WVD unblocks the customer and puts them on a path to a modern desktop </a:t>
            </a:r>
          </a:p>
        </p:txBody>
      </p:sp>
      <p:grpSp>
        <p:nvGrpSpPr>
          <p:cNvPr id="4" name="Group 3">
            <a:extLst>
              <a:ext uri="{FF2B5EF4-FFF2-40B4-BE49-F238E27FC236}">
                <a16:creationId xmlns:a16="http://schemas.microsoft.com/office/drawing/2014/main" id="{813A6C46-1876-437F-8309-F481A738C852}"/>
              </a:ext>
            </a:extLst>
          </p:cNvPr>
          <p:cNvGrpSpPr/>
          <p:nvPr/>
        </p:nvGrpSpPr>
        <p:grpSpPr>
          <a:xfrm>
            <a:off x="2082977" y="3188962"/>
            <a:ext cx="7726082" cy="269447"/>
            <a:chOff x="1751343" y="2937143"/>
            <a:chExt cx="7575278" cy="364266"/>
          </a:xfrm>
        </p:grpSpPr>
        <p:sp>
          <p:nvSpPr>
            <p:cNvPr id="58" name="Rectangle 57">
              <a:extLst>
                <a:ext uri="{FF2B5EF4-FFF2-40B4-BE49-F238E27FC236}">
                  <a16:creationId xmlns:a16="http://schemas.microsoft.com/office/drawing/2014/main" id="{ED9E8FC0-2CD8-4F23-A171-C13320A81D07}"/>
                </a:ext>
              </a:extLst>
            </p:cNvPr>
            <p:cNvSpPr/>
            <p:nvPr/>
          </p:nvSpPr>
          <p:spPr bwMode="auto">
            <a:xfrm>
              <a:off x="2337486" y="2937143"/>
              <a:ext cx="6989135" cy="36426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 name="Rectangle 4">
              <a:extLst>
                <a:ext uri="{FF2B5EF4-FFF2-40B4-BE49-F238E27FC236}">
                  <a16:creationId xmlns:a16="http://schemas.microsoft.com/office/drawing/2014/main" id="{A1B5A99E-232A-4BB6-9A31-9B534E3A5F7E}"/>
                </a:ext>
              </a:extLst>
            </p:cNvPr>
            <p:cNvSpPr/>
            <p:nvPr/>
          </p:nvSpPr>
          <p:spPr bwMode="auto">
            <a:xfrm>
              <a:off x="1751343" y="2937143"/>
              <a:ext cx="6989135" cy="36426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cxnSp>
          <p:nvCxnSpPr>
            <p:cNvPr id="12" name="Straight Connector 11">
              <a:extLst>
                <a:ext uri="{FF2B5EF4-FFF2-40B4-BE49-F238E27FC236}">
                  <a16:creationId xmlns:a16="http://schemas.microsoft.com/office/drawing/2014/main" id="{B2BCE83D-C860-480C-843C-EFE511B1D1D9}"/>
                </a:ext>
              </a:extLst>
            </p:cNvPr>
            <p:cNvCxnSpPr/>
            <p:nvPr/>
          </p:nvCxnSpPr>
          <p:spPr>
            <a:xfrm>
              <a:off x="1751343" y="3119278"/>
              <a:ext cx="6989135" cy="0"/>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9E54099-9984-4B2A-B9F5-2A1733F12385}"/>
                </a:ext>
              </a:extLst>
            </p:cNvPr>
            <p:cNvGrpSpPr/>
            <p:nvPr/>
          </p:nvGrpSpPr>
          <p:grpSpPr>
            <a:xfrm>
              <a:off x="2833187" y="3031849"/>
              <a:ext cx="5178731" cy="174850"/>
              <a:chOff x="2833187" y="3042341"/>
              <a:chExt cx="5178731" cy="174850"/>
            </a:xfrm>
          </p:grpSpPr>
          <p:sp>
            <p:nvSpPr>
              <p:cNvPr id="27" name="Isosceles Triangle 26">
                <a:extLst>
                  <a:ext uri="{FF2B5EF4-FFF2-40B4-BE49-F238E27FC236}">
                    <a16:creationId xmlns:a16="http://schemas.microsoft.com/office/drawing/2014/main" id="{98225BDB-C494-4574-B9A4-40928FD9563E}"/>
                  </a:ext>
                </a:extLst>
              </p:cNvPr>
              <p:cNvSpPr/>
              <p:nvPr/>
            </p:nvSpPr>
            <p:spPr bwMode="auto">
              <a:xfrm rot="5400000">
                <a:off x="2788959" y="3086569"/>
                <a:ext cx="174840"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D49399B9-C558-45AA-8A2D-008355642B8F}"/>
                  </a:ext>
                </a:extLst>
              </p:cNvPr>
              <p:cNvSpPr/>
              <p:nvPr/>
            </p:nvSpPr>
            <p:spPr bwMode="auto">
              <a:xfrm rot="5400000">
                <a:off x="5335133" y="3086579"/>
                <a:ext cx="174841"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E8217D60-305E-480F-8673-C0D55FE89251}"/>
                  </a:ext>
                </a:extLst>
              </p:cNvPr>
              <p:cNvSpPr/>
              <p:nvPr/>
            </p:nvSpPr>
            <p:spPr bwMode="auto">
              <a:xfrm rot="5400000">
                <a:off x="7881306" y="3086579"/>
                <a:ext cx="174841"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Isosceles Triangle 58">
                <a:extLst>
                  <a:ext uri="{FF2B5EF4-FFF2-40B4-BE49-F238E27FC236}">
                    <a16:creationId xmlns:a16="http://schemas.microsoft.com/office/drawing/2014/main" id="{5F290732-BE14-4FDD-B968-790FFC967C4C}"/>
                  </a:ext>
                </a:extLst>
              </p:cNvPr>
              <p:cNvSpPr/>
              <p:nvPr/>
            </p:nvSpPr>
            <p:spPr bwMode="auto">
              <a:xfrm rot="5400000">
                <a:off x="3384292" y="3086570"/>
                <a:ext cx="174840"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Isosceles Triangle 59">
                <a:extLst>
                  <a:ext uri="{FF2B5EF4-FFF2-40B4-BE49-F238E27FC236}">
                    <a16:creationId xmlns:a16="http://schemas.microsoft.com/office/drawing/2014/main" id="{CCF09900-528B-45BF-BFD8-0A8B5B487108}"/>
                  </a:ext>
                </a:extLst>
              </p:cNvPr>
              <p:cNvSpPr/>
              <p:nvPr/>
            </p:nvSpPr>
            <p:spPr bwMode="auto">
              <a:xfrm rot="5400000">
                <a:off x="4705798" y="3086570"/>
                <a:ext cx="174840"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Isosceles Triangle 60">
                <a:extLst>
                  <a:ext uri="{FF2B5EF4-FFF2-40B4-BE49-F238E27FC236}">
                    <a16:creationId xmlns:a16="http://schemas.microsoft.com/office/drawing/2014/main" id="{1CBD47B8-54FA-4031-9E35-CC7571B587F0}"/>
                  </a:ext>
                </a:extLst>
              </p:cNvPr>
              <p:cNvSpPr/>
              <p:nvPr/>
            </p:nvSpPr>
            <p:spPr bwMode="auto">
              <a:xfrm rot="5400000">
                <a:off x="5971676" y="3086570"/>
                <a:ext cx="174840"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Isosceles Triangle 61">
                <a:extLst>
                  <a:ext uri="{FF2B5EF4-FFF2-40B4-BE49-F238E27FC236}">
                    <a16:creationId xmlns:a16="http://schemas.microsoft.com/office/drawing/2014/main" id="{977644DE-E95A-4EA0-A640-0CB708F9B76B}"/>
                  </a:ext>
                </a:extLst>
              </p:cNvPr>
              <p:cNvSpPr/>
              <p:nvPr/>
            </p:nvSpPr>
            <p:spPr bwMode="auto">
              <a:xfrm rot="5400000">
                <a:off x="7248311" y="3086570"/>
                <a:ext cx="174840"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 name="Isosceles Triangle 32">
              <a:extLst>
                <a:ext uri="{FF2B5EF4-FFF2-40B4-BE49-F238E27FC236}">
                  <a16:creationId xmlns:a16="http://schemas.microsoft.com/office/drawing/2014/main" id="{9F1B5477-AA99-4AC4-84D8-53E76A6BF28F}"/>
                </a:ext>
              </a:extLst>
            </p:cNvPr>
            <p:cNvSpPr/>
            <p:nvPr/>
          </p:nvSpPr>
          <p:spPr bwMode="auto">
            <a:xfrm rot="5400000">
              <a:off x="4062046" y="3076087"/>
              <a:ext cx="174841"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41676B1D-C43F-4B68-A9CF-31F591D1F794}"/>
                </a:ext>
              </a:extLst>
            </p:cNvPr>
            <p:cNvSpPr/>
            <p:nvPr/>
          </p:nvSpPr>
          <p:spPr bwMode="auto">
            <a:xfrm rot="5400000">
              <a:off x="6608220" y="3076087"/>
              <a:ext cx="174841" cy="8638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IN"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B7BA6DCF-8AA0-4ACF-AB84-97D4EB398EB0}"/>
              </a:ext>
            </a:extLst>
          </p:cNvPr>
          <p:cNvSpPr/>
          <p:nvPr/>
        </p:nvSpPr>
        <p:spPr>
          <a:xfrm>
            <a:off x="597552" y="1717794"/>
            <a:ext cx="2420263" cy="320182"/>
          </a:xfrm>
          <a:prstGeom prst="rect">
            <a:avLst/>
          </a:prstGeom>
        </p:spPr>
        <p:txBody>
          <a:bodyPr wrap="none" lIns="0" tIns="0" rIns="0" bIns="0" anchor="ctr">
            <a:spAutoFit/>
          </a:bodyPr>
          <a:lstStyle/>
          <a:p>
            <a:pPr algn="ctr" defTabSz="932597"/>
            <a:r>
              <a:rPr lang="en-US" sz="2040" b="1">
                <a:solidFill>
                  <a:srgbClr val="D83B01"/>
                </a:solidFill>
                <a:latin typeface="Segoe UI"/>
              </a:rPr>
              <a:t>Customer Situation</a:t>
            </a:r>
            <a:endParaRPr lang="en-US" sz="2040">
              <a:solidFill>
                <a:srgbClr val="D83B01"/>
              </a:solidFill>
              <a:latin typeface="Segoe UI"/>
            </a:endParaRPr>
          </a:p>
        </p:txBody>
      </p:sp>
      <p:sp>
        <p:nvSpPr>
          <p:cNvPr id="31" name="Rectangle 30">
            <a:extLst>
              <a:ext uri="{FF2B5EF4-FFF2-40B4-BE49-F238E27FC236}">
                <a16:creationId xmlns:a16="http://schemas.microsoft.com/office/drawing/2014/main" id="{202773B8-5A38-42B0-B095-4F93F3350C72}"/>
              </a:ext>
            </a:extLst>
          </p:cNvPr>
          <p:cNvSpPr/>
          <p:nvPr/>
        </p:nvSpPr>
        <p:spPr>
          <a:xfrm>
            <a:off x="8932134" y="1717794"/>
            <a:ext cx="2729262" cy="320182"/>
          </a:xfrm>
          <a:prstGeom prst="rect">
            <a:avLst/>
          </a:prstGeom>
        </p:spPr>
        <p:txBody>
          <a:bodyPr wrap="none" lIns="0" tIns="0" rIns="0" bIns="0" anchor="ctr">
            <a:spAutoFit/>
          </a:bodyPr>
          <a:lstStyle/>
          <a:p>
            <a:pPr algn="ctr" defTabSz="932597"/>
            <a:r>
              <a:rPr lang="en-US" sz="2040" b="1">
                <a:solidFill>
                  <a:srgbClr val="107C10"/>
                </a:solidFill>
                <a:latin typeface="Segoe UI"/>
              </a:rPr>
              <a:t>Customer Destination</a:t>
            </a:r>
            <a:endParaRPr lang="en-US" sz="2040">
              <a:solidFill>
                <a:srgbClr val="107C10"/>
              </a:solidFill>
              <a:latin typeface="Segoe UI"/>
            </a:endParaRPr>
          </a:p>
        </p:txBody>
      </p:sp>
      <p:grpSp>
        <p:nvGrpSpPr>
          <p:cNvPr id="36" name="Group 35">
            <a:extLst>
              <a:ext uri="{FF2B5EF4-FFF2-40B4-BE49-F238E27FC236}">
                <a16:creationId xmlns:a16="http://schemas.microsoft.com/office/drawing/2014/main" id="{4B3532E9-8D79-4554-A1B5-6BEA2DFF82DE}"/>
              </a:ext>
            </a:extLst>
          </p:cNvPr>
          <p:cNvGrpSpPr/>
          <p:nvPr/>
        </p:nvGrpSpPr>
        <p:grpSpPr>
          <a:xfrm>
            <a:off x="8752148" y="2141181"/>
            <a:ext cx="3089235" cy="2457071"/>
            <a:chOff x="8580451" y="2099388"/>
            <a:chExt cx="3028937" cy="2409112"/>
          </a:xfrm>
        </p:grpSpPr>
        <p:sp>
          <p:nvSpPr>
            <p:cNvPr id="37" name="Rectangle: Rounded Corners 36">
              <a:extLst>
                <a:ext uri="{FF2B5EF4-FFF2-40B4-BE49-F238E27FC236}">
                  <a16:creationId xmlns:a16="http://schemas.microsoft.com/office/drawing/2014/main" id="{AAFF22B1-A5CA-44FC-AEA7-698B432B2C0A}"/>
                </a:ext>
              </a:extLst>
            </p:cNvPr>
            <p:cNvSpPr/>
            <p:nvPr/>
          </p:nvSpPr>
          <p:spPr bwMode="auto">
            <a:xfrm>
              <a:off x="8580451" y="2099388"/>
              <a:ext cx="3028937" cy="2409112"/>
            </a:xfrm>
            <a:prstGeom prst="roundRect">
              <a:avLst>
                <a:gd name="adj" fmla="val 9045"/>
              </a:avLst>
            </a:prstGeom>
            <a:solidFill>
              <a:schemeClr val="bg1"/>
            </a:solidFill>
            <a:ln>
              <a:noFill/>
              <a:headEnd type="none" w="med" len="med"/>
              <a:tailEnd type="none" w="med" len="med"/>
            </a:ln>
            <a:effectLst>
              <a:outerShdw blurRad="127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ts val="204"/>
                </a:spcAft>
              </a:pPr>
              <a:endParaRPr lang="en-US" sz="2040" b="1">
                <a:solidFill>
                  <a:srgbClr val="107C1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1138327A-254C-41F4-8F91-1055141CF743}"/>
                </a:ext>
              </a:extLst>
            </p:cNvPr>
            <p:cNvSpPr/>
            <p:nvPr/>
          </p:nvSpPr>
          <p:spPr bwMode="auto">
            <a:xfrm>
              <a:off x="8702690" y="2215552"/>
              <a:ext cx="2784460" cy="2176784"/>
            </a:xfrm>
            <a:prstGeom prst="roundRect">
              <a:avLst>
                <a:gd name="adj" fmla="val 607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ts val="204"/>
                </a:spcAft>
              </a:pPr>
              <a:r>
                <a:rPr lang="en-US" sz="3264" b="1">
                  <a:solidFill>
                    <a:srgbClr val="107C10"/>
                  </a:solidFill>
                  <a:latin typeface="Segoe UI"/>
                  <a:ea typeface="Segoe UI" pitchFamily="34" charset="0"/>
                  <a:cs typeface="Segoe UI" pitchFamily="34" charset="0"/>
                </a:rPr>
                <a:t>Windows 10</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Modern</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Faster </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More Secure</a:t>
              </a:r>
            </a:p>
            <a:p>
              <a:pPr algn="ctr" defTabSz="951028" fontAlgn="base">
                <a:spcBef>
                  <a:spcPct val="0"/>
                </a:spcBef>
                <a:spcAft>
                  <a:spcPts val="204"/>
                </a:spcAft>
              </a:pPr>
              <a:r>
                <a:rPr lang="en-US" sz="2040" b="1">
                  <a:solidFill>
                    <a:srgbClr val="107C10"/>
                  </a:solidFill>
                  <a:latin typeface="Segoe UI"/>
                  <a:ea typeface="Segoe UI" pitchFamily="34" charset="0"/>
                  <a:cs typeface="Segoe UI" pitchFamily="34" charset="0"/>
                </a:rPr>
                <a:t>Best User Experience</a:t>
              </a:r>
            </a:p>
          </p:txBody>
        </p:sp>
      </p:grpSp>
      <p:sp>
        <p:nvSpPr>
          <p:cNvPr id="39" name="TextBox 38">
            <a:extLst>
              <a:ext uri="{FF2B5EF4-FFF2-40B4-BE49-F238E27FC236}">
                <a16:creationId xmlns:a16="http://schemas.microsoft.com/office/drawing/2014/main" id="{B9065D03-B08F-40C4-9D9D-FED5FCD8C700}"/>
              </a:ext>
            </a:extLst>
          </p:cNvPr>
          <p:cNvSpPr txBox="1">
            <a:spLocks/>
          </p:cNvSpPr>
          <p:nvPr/>
        </p:nvSpPr>
        <p:spPr>
          <a:xfrm>
            <a:off x="600856" y="5109944"/>
            <a:ext cx="1493626" cy="1184392"/>
          </a:xfrm>
          <a:prstGeom prst="homePlate">
            <a:avLst>
              <a:gd name="adj" fmla="val 30342"/>
            </a:avLst>
          </a:prstGeom>
          <a:solidFill>
            <a:schemeClr val="accent3">
              <a:lumMod val="20000"/>
              <a:lumOff val="80000"/>
            </a:schemeClr>
          </a:solidFill>
        </p:spPr>
        <p:txBody>
          <a:bodyPr wrap="square" lIns="93260" tIns="0" rIns="0" bIns="0" rtlCol="0" anchor="ctr">
            <a:noAutofit/>
          </a:bodyPr>
          <a:lstStyle/>
          <a:p>
            <a:pPr defTabSz="932597"/>
            <a:r>
              <a:rPr lang="en-US" sz="1836" b="1">
                <a:solidFill>
                  <a:srgbClr val="D83B01"/>
                </a:solidFill>
                <a:latin typeface="Segoe UI"/>
              </a:rPr>
              <a:t>Top Migration Barriers</a:t>
            </a:r>
          </a:p>
        </p:txBody>
      </p:sp>
      <p:grpSp>
        <p:nvGrpSpPr>
          <p:cNvPr id="15" name="Group 14">
            <a:extLst>
              <a:ext uri="{FF2B5EF4-FFF2-40B4-BE49-F238E27FC236}">
                <a16:creationId xmlns:a16="http://schemas.microsoft.com/office/drawing/2014/main" id="{90D267C0-98C3-45EE-A731-8FFFB04B1337}"/>
              </a:ext>
            </a:extLst>
          </p:cNvPr>
          <p:cNvGrpSpPr/>
          <p:nvPr/>
        </p:nvGrpSpPr>
        <p:grpSpPr>
          <a:xfrm>
            <a:off x="6809833" y="1953542"/>
            <a:ext cx="807804" cy="1150376"/>
            <a:chOff x="5324253" y="1627890"/>
            <a:chExt cx="792037" cy="1127922"/>
          </a:xfrm>
        </p:grpSpPr>
        <p:grpSp>
          <p:nvGrpSpPr>
            <p:cNvPr id="40" name="Group 39">
              <a:extLst>
                <a:ext uri="{FF2B5EF4-FFF2-40B4-BE49-F238E27FC236}">
                  <a16:creationId xmlns:a16="http://schemas.microsoft.com/office/drawing/2014/main" id="{5920B98D-F857-42D6-AC13-0D286149E067}"/>
                </a:ext>
              </a:extLst>
            </p:cNvPr>
            <p:cNvGrpSpPr/>
            <p:nvPr/>
          </p:nvGrpSpPr>
          <p:grpSpPr>
            <a:xfrm>
              <a:off x="5646379" y="2309984"/>
              <a:ext cx="132571" cy="445828"/>
              <a:chOff x="3631223" y="2513188"/>
              <a:chExt cx="96313" cy="323896"/>
            </a:xfrm>
          </p:grpSpPr>
          <p:sp>
            <p:nvSpPr>
              <p:cNvPr id="41" name="Oval 40">
                <a:extLst>
                  <a:ext uri="{FF2B5EF4-FFF2-40B4-BE49-F238E27FC236}">
                    <a16:creationId xmlns:a16="http://schemas.microsoft.com/office/drawing/2014/main" id="{B9071C99-DF96-4952-8DC3-1EB1D4D273A7}"/>
                  </a:ext>
                </a:extLst>
              </p:cNvPr>
              <p:cNvSpPr/>
              <p:nvPr/>
            </p:nvSpPr>
            <p:spPr bwMode="auto">
              <a:xfrm>
                <a:off x="3631223" y="2791365"/>
                <a:ext cx="96313" cy="457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0A17F55-D057-46FE-8102-613673D3FFF9}"/>
                  </a:ext>
                </a:extLst>
              </p:cNvPr>
              <p:cNvSpPr/>
              <p:nvPr/>
            </p:nvSpPr>
            <p:spPr bwMode="auto">
              <a:xfrm>
                <a:off x="3665663" y="2513188"/>
                <a:ext cx="27432" cy="297043"/>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C9C82218-8EED-4AE5-B0FD-E1C6503C9DC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4253" y="1627890"/>
              <a:ext cx="792037" cy="792037"/>
            </a:xfrm>
            <a:prstGeom prst="rect">
              <a:avLst/>
            </a:prstGeom>
          </p:spPr>
        </p:pic>
      </p:grpSp>
      <p:sp>
        <p:nvSpPr>
          <p:cNvPr id="35" name="Arrow: Pentagon 34">
            <a:extLst>
              <a:ext uri="{FF2B5EF4-FFF2-40B4-BE49-F238E27FC236}">
                <a16:creationId xmlns:a16="http://schemas.microsoft.com/office/drawing/2014/main" id="{850FC7D4-489F-4B56-B8AD-7BB2CC796BE2}"/>
              </a:ext>
            </a:extLst>
          </p:cNvPr>
          <p:cNvSpPr>
            <a:spLocks noChangeAspect="1"/>
          </p:cNvSpPr>
          <p:nvPr/>
        </p:nvSpPr>
        <p:spPr bwMode="auto">
          <a:xfrm>
            <a:off x="2364081" y="3545173"/>
            <a:ext cx="6450403" cy="488050"/>
          </a:xfrm>
          <a:prstGeom prst="homePlate">
            <a:avLst>
              <a:gd name="adj" fmla="val 35204"/>
            </a:avLst>
          </a:prstGeom>
          <a:gradFill flip="none" rotWithShape="1">
            <a:gsLst>
              <a:gs pos="0">
                <a:schemeClr val="accent1">
                  <a:lumMod val="20000"/>
                  <a:lumOff val="80000"/>
                  <a:alpha val="14000"/>
                </a:schemeClr>
              </a:gs>
              <a:gs pos="100000">
                <a:schemeClr val="accent1">
                  <a:lumMod val="60000"/>
                  <a:lumOff val="4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i="1">
                <a:solidFill>
                  <a:srgbClr val="0078D4"/>
                </a:solidFill>
                <a:latin typeface="Segoe UI"/>
                <a:ea typeface="Segoe UI" pitchFamily="34" charset="0"/>
                <a:cs typeface="Segoe UI" pitchFamily="34" charset="0"/>
              </a:rPr>
              <a:t>Virtualize Windows 7 Desktops on Azure</a:t>
            </a:r>
          </a:p>
        </p:txBody>
      </p:sp>
      <p:grpSp>
        <p:nvGrpSpPr>
          <p:cNvPr id="44" name="Group 43">
            <a:extLst>
              <a:ext uri="{FF2B5EF4-FFF2-40B4-BE49-F238E27FC236}">
                <a16:creationId xmlns:a16="http://schemas.microsoft.com/office/drawing/2014/main" id="{6B6A7526-3878-4268-A646-5E5E9B7DCB98}"/>
              </a:ext>
            </a:extLst>
          </p:cNvPr>
          <p:cNvGrpSpPr/>
          <p:nvPr/>
        </p:nvGrpSpPr>
        <p:grpSpPr>
          <a:xfrm>
            <a:off x="583758" y="2256066"/>
            <a:ext cx="2295298" cy="2135227"/>
            <a:chOff x="657841" y="2292351"/>
            <a:chExt cx="2077814" cy="1932910"/>
          </a:xfrm>
        </p:grpSpPr>
        <p:sp>
          <p:nvSpPr>
            <p:cNvPr id="45" name="Graphic 25">
              <a:extLst>
                <a:ext uri="{FF2B5EF4-FFF2-40B4-BE49-F238E27FC236}">
                  <a16:creationId xmlns:a16="http://schemas.microsoft.com/office/drawing/2014/main" id="{CABAE5AE-CB0F-4EDE-BFA8-A560F45C63A7}"/>
                </a:ext>
              </a:extLst>
            </p:cNvPr>
            <p:cNvSpPr/>
            <p:nvPr/>
          </p:nvSpPr>
          <p:spPr>
            <a:xfrm>
              <a:off x="657841" y="2292351"/>
              <a:ext cx="2077814" cy="1932910"/>
            </a:xfrm>
            <a:custGeom>
              <a:avLst/>
              <a:gdLst>
                <a:gd name="connsiteX0" fmla="*/ 493633 w 695325"/>
                <a:gd name="connsiteY0" fmla="*/ 621030 h 619125"/>
                <a:gd name="connsiteX1" fmla="*/ 204073 w 695325"/>
                <a:gd name="connsiteY1" fmla="*/ 621030 h 619125"/>
                <a:gd name="connsiteX2" fmla="*/ 151686 w 695325"/>
                <a:gd name="connsiteY2" fmla="*/ 590550 h 619125"/>
                <a:gd name="connsiteX3" fmla="*/ 7858 w 695325"/>
                <a:gd name="connsiteY3" fmla="*/ 340995 h 619125"/>
                <a:gd name="connsiteX4" fmla="*/ 7858 w 695325"/>
                <a:gd name="connsiteY4" fmla="*/ 280988 h 619125"/>
                <a:gd name="connsiteX5" fmla="*/ 152638 w 695325"/>
                <a:gd name="connsiteY5" fmla="*/ 30480 h 619125"/>
                <a:gd name="connsiteX6" fmla="*/ 205026 w 695325"/>
                <a:gd name="connsiteY6" fmla="*/ 0 h 619125"/>
                <a:gd name="connsiteX7" fmla="*/ 493633 w 695325"/>
                <a:gd name="connsiteY7" fmla="*/ 0 h 619125"/>
                <a:gd name="connsiteX8" fmla="*/ 546021 w 695325"/>
                <a:gd name="connsiteY8" fmla="*/ 30480 h 619125"/>
                <a:gd name="connsiteX9" fmla="*/ 690801 w 695325"/>
                <a:gd name="connsiteY9" fmla="*/ 280988 h 619125"/>
                <a:gd name="connsiteX10" fmla="*/ 690801 w 695325"/>
                <a:gd name="connsiteY10" fmla="*/ 340995 h 619125"/>
                <a:gd name="connsiteX11" fmla="*/ 546021 w 695325"/>
                <a:gd name="connsiteY11" fmla="*/ 591503 h 619125"/>
                <a:gd name="connsiteX12" fmla="*/ 493633 w 695325"/>
                <a:gd name="connsiteY12" fmla="*/ 62103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19125">
                  <a:moveTo>
                    <a:pt x="493633" y="621030"/>
                  </a:moveTo>
                  <a:lnTo>
                    <a:pt x="204073" y="621030"/>
                  </a:lnTo>
                  <a:cubicBezTo>
                    <a:pt x="182166" y="621030"/>
                    <a:pt x="162163" y="609600"/>
                    <a:pt x="151686" y="590550"/>
                  </a:cubicBezTo>
                  <a:lnTo>
                    <a:pt x="7858" y="340995"/>
                  </a:lnTo>
                  <a:cubicBezTo>
                    <a:pt x="-2619" y="321945"/>
                    <a:pt x="-2619" y="299085"/>
                    <a:pt x="7858" y="280988"/>
                  </a:cubicBezTo>
                  <a:lnTo>
                    <a:pt x="152638" y="30480"/>
                  </a:lnTo>
                  <a:cubicBezTo>
                    <a:pt x="163116" y="11430"/>
                    <a:pt x="183118" y="0"/>
                    <a:pt x="205026" y="0"/>
                  </a:cubicBezTo>
                  <a:lnTo>
                    <a:pt x="493633" y="0"/>
                  </a:lnTo>
                  <a:cubicBezTo>
                    <a:pt x="515541" y="0"/>
                    <a:pt x="535543" y="11430"/>
                    <a:pt x="546021" y="30480"/>
                  </a:cubicBezTo>
                  <a:lnTo>
                    <a:pt x="690801" y="280988"/>
                  </a:lnTo>
                  <a:cubicBezTo>
                    <a:pt x="701278" y="300038"/>
                    <a:pt x="701278" y="322898"/>
                    <a:pt x="690801" y="340995"/>
                  </a:cubicBezTo>
                  <a:lnTo>
                    <a:pt x="546021" y="591503"/>
                  </a:lnTo>
                  <a:cubicBezTo>
                    <a:pt x="534591" y="609600"/>
                    <a:pt x="514588" y="621030"/>
                    <a:pt x="493633" y="621030"/>
                  </a:cubicBezTo>
                  <a:close/>
                </a:path>
              </a:pathLst>
            </a:custGeom>
            <a:solidFill>
              <a:schemeClr val="bg1"/>
            </a:solidFill>
            <a:ln w="15875">
              <a:solidFill>
                <a:schemeClr val="accent3"/>
              </a:solidFill>
              <a:prstDash val="dash"/>
            </a:ln>
          </p:spPr>
          <p:txBody>
            <a:bodyPr wrap="none" lIns="0" tIns="0" rIns="0" bIns="0" anchor="ctr">
              <a:noAutofit/>
            </a:bodyPr>
            <a:lstStyle/>
            <a:p>
              <a:pPr algn="ctr" defTabSz="951304"/>
              <a:endParaRPr lang="en-US" sz="1836" b="1">
                <a:solidFill>
                  <a:srgbClr val="FFFFFF"/>
                </a:solidFill>
                <a:latin typeface="Segoe UI"/>
              </a:endParaRPr>
            </a:p>
          </p:txBody>
        </p:sp>
        <p:sp>
          <p:nvSpPr>
            <p:cNvPr id="46" name="Graphic 25">
              <a:extLst>
                <a:ext uri="{FF2B5EF4-FFF2-40B4-BE49-F238E27FC236}">
                  <a16:creationId xmlns:a16="http://schemas.microsoft.com/office/drawing/2014/main" id="{9A791A70-F9A8-4A17-9B3D-36EE5434AD46}"/>
                </a:ext>
              </a:extLst>
            </p:cNvPr>
            <p:cNvSpPr/>
            <p:nvPr/>
          </p:nvSpPr>
          <p:spPr>
            <a:xfrm>
              <a:off x="713796" y="2344404"/>
              <a:ext cx="1965904" cy="1828804"/>
            </a:xfrm>
            <a:custGeom>
              <a:avLst/>
              <a:gdLst>
                <a:gd name="connsiteX0" fmla="*/ 493633 w 695325"/>
                <a:gd name="connsiteY0" fmla="*/ 621030 h 619125"/>
                <a:gd name="connsiteX1" fmla="*/ 204073 w 695325"/>
                <a:gd name="connsiteY1" fmla="*/ 621030 h 619125"/>
                <a:gd name="connsiteX2" fmla="*/ 151686 w 695325"/>
                <a:gd name="connsiteY2" fmla="*/ 590550 h 619125"/>
                <a:gd name="connsiteX3" fmla="*/ 7858 w 695325"/>
                <a:gd name="connsiteY3" fmla="*/ 340995 h 619125"/>
                <a:gd name="connsiteX4" fmla="*/ 7858 w 695325"/>
                <a:gd name="connsiteY4" fmla="*/ 280988 h 619125"/>
                <a:gd name="connsiteX5" fmla="*/ 152638 w 695325"/>
                <a:gd name="connsiteY5" fmla="*/ 30480 h 619125"/>
                <a:gd name="connsiteX6" fmla="*/ 205026 w 695325"/>
                <a:gd name="connsiteY6" fmla="*/ 0 h 619125"/>
                <a:gd name="connsiteX7" fmla="*/ 493633 w 695325"/>
                <a:gd name="connsiteY7" fmla="*/ 0 h 619125"/>
                <a:gd name="connsiteX8" fmla="*/ 546021 w 695325"/>
                <a:gd name="connsiteY8" fmla="*/ 30480 h 619125"/>
                <a:gd name="connsiteX9" fmla="*/ 690801 w 695325"/>
                <a:gd name="connsiteY9" fmla="*/ 280988 h 619125"/>
                <a:gd name="connsiteX10" fmla="*/ 690801 w 695325"/>
                <a:gd name="connsiteY10" fmla="*/ 340995 h 619125"/>
                <a:gd name="connsiteX11" fmla="*/ 546021 w 695325"/>
                <a:gd name="connsiteY11" fmla="*/ 591503 h 619125"/>
                <a:gd name="connsiteX12" fmla="*/ 493633 w 695325"/>
                <a:gd name="connsiteY12" fmla="*/ 62103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19125">
                  <a:moveTo>
                    <a:pt x="493633" y="621030"/>
                  </a:moveTo>
                  <a:lnTo>
                    <a:pt x="204073" y="621030"/>
                  </a:lnTo>
                  <a:cubicBezTo>
                    <a:pt x="182166" y="621030"/>
                    <a:pt x="162163" y="609600"/>
                    <a:pt x="151686" y="590550"/>
                  </a:cubicBezTo>
                  <a:lnTo>
                    <a:pt x="7858" y="340995"/>
                  </a:lnTo>
                  <a:cubicBezTo>
                    <a:pt x="-2619" y="321945"/>
                    <a:pt x="-2619" y="299085"/>
                    <a:pt x="7858" y="280988"/>
                  </a:cubicBezTo>
                  <a:lnTo>
                    <a:pt x="152638" y="30480"/>
                  </a:lnTo>
                  <a:cubicBezTo>
                    <a:pt x="163116" y="11430"/>
                    <a:pt x="183118" y="0"/>
                    <a:pt x="205026" y="0"/>
                  </a:cubicBezTo>
                  <a:lnTo>
                    <a:pt x="493633" y="0"/>
                  </a:lnTo>
                  <a:cubicBezTo>
                    <a:pt x="515541" y="0"/>
                    <a:pt x="535543" y="11430"/>
                    <a:pt x="546021" y="30480"/>
                  </a:cubicBezTo>
                  <a:lnTo>
                    <a:pt x="690801" y="280988"/>
                  </a:lnTo>
                  <a:cubicBezTo>
                    <a:pt x="701278" y="300038"/>
                    <a:pt x="701278" y="322898"/>
                    <a:pt x="690801" y="340995"/>
                  </a:cubicBezTo>
                  <a:lnTo>
                    <a:pt x="546021" y="591503"/>
                  </a:lnTo>
                  <a:cubicBezTo>
                    <a:pt x="534591" y="609600"/>
                    <a:pt x="514588" y="621030"/>
                    <a:pt x="493633" y="621030"/>
                  </a:cubicBezTo>
                  <a:close/>
                </a:path>
              </a:pathLst>
            </a:custGeom>
            <a:solidFill>
              <a:schemeClr val="accent3"/>
            </a:solidFill>
            <a:ln w="9525" cap="flat">
              <a:noFill/>
              <a:prstDash val="solid"/>
              <a:miter/>
            </a:ln>
          </p:spPr>
          <p:txBody>
            <a:bodyPr lIns="0" rIns="0" rtlCol="0" anchor="ctr"/>
            <a:lstStyle/>
            <a:p>
              <a:pPr algn="ctr" defTabSz="951304">
                <a:defRPr/>
              </a:pPr>
              <a:r>
                <a:rPr lang="en-US" sz="2040" b="1">
                  <a:solidFill>
                    <a:srgbClr val="FFFFFF"/>
                  </a:solidFill>
                  <a:latin typeface="Segoe UI"/>
                </a:rPr>
                <a:t>Windows 7</a:t>
              </a:r>
              <a:br>
                <a:rPr lang="en-US" sz="1836" b="1">
                  <a:solidFill>
                    <a:srgbClr val="FFFFFF"/>
                  </a:solidFill>
                  <a:latin typeface="Segoe UI"/>
                </a:rPr>
              </a:br>
              <a:r>
                <a:rPr lang="en-US" sz="1836" b="1">
                  <a:solidFill>
                    <a:srgbClr val="FFFFFF"/>
                  </a:solidFill>
                  <a:latin typeface="Segoe UI"/>
                </a:rPr>
                <a:t>desktops nearing</a:t>
              </a:r>
              <a:br>
                <a:rPr lang="en-US" sz="1836" b="1">
                  <a:solidFill>
                    <a:srgbClr val="FFFFFF"/>
                  </a:solidFill>
                  <a:latin typeface="Segoe UI"/>
                </a:rPr>
              </a:br>
              <a:r>
                <a:rPr lang="en-US" sz="1836" b="1">
                  <a:solidFill>
                    <a:srgbClr val="FFFFFF"/>
                  </a:solidFill>
                  <a:latin typeface="Segoe UI"/>
                </a:rPr>
                <a:t>End of Support </a:t>
              </a:r>
            </a:p>
          </p:txBody>
        </p:sp>
      </p:grpSp>
      <p:sp>
        <p:nvSpPr>
          <p:cNvPr id="42" name="Rectangle 41">
            <a:extLst>
              <a:ext uri="{FF2B5EF4-FFF2-40B4-BE49-F238E27FC236}">
                <a16:creationId xmlns:a16="http://schemas.microsoft.com/office/drawing/2014/main" id="{44532BCB-E4BC-493E-B169-DD6FD07D0C10}"/>
              </a:ext>
            </a:extLst>
          </p:cNvPr>
          <p:cNvSpPr/>
          <p:nvPr/>
        </p:nvSpPr>
        <p:spPr bwMode="auto">
          <a:xfrm>
            <a:off x="2185213" y="4917882"/>
            <a:ext cx="3462804" cy="150364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ts val="204"/>
              </a:spcBef>
              <a:spcAft>
                <a:spcPts val="204"/>
              </a:spcAft>
            </a:pPr>
            <a:r>
              <a:rPr lang="en-US" sz="1632" b="1">
                <a:solidFill>
                  <a:srgbClr val="000000"/>
                </a:solidFill>
                <a:latin typeface="Segoe UI"/>
                <a:ea typeface="Segoe UI" pitchFamily="34" charset="0"/>
                <a:cs typeface="Segoe UI" pitchFamily="34" charset="0"/>
              </a:rPr>
              <a:t>Incompatible Legacy Applications</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Cost to refactor</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ISV or developer not available to refactor</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Cost of application testing</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Time for application testing</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ea typeface="Segoe UI" pitchFamily="34" charset="0"/>
                <a:cs typeface="Segoe UI" pitchFamily="34" charset="0"/>
              </a:rPr>
              <a:t>Legacy web browser dependencies </a:t>
            </a:r>
          </a:p>
        </p:txBody>
      </p:sp>
      <p:sp>
        <p:nvSpPr>
          <p:cNvPr id="47" name="Rectangle 46">
            <a:extLst>
              <a:ext uri="{FF2B5EF4-FFF2-40B4-BE49-F238E27FC236}">
                <a16:creationId xmlns:a16="http://schemas.microsoft.com/office/drawing/2014/main" id="{7832EA41-7F14-478A-A680-4EBDA24025D5}"/>
              </a:ext>
            </a:extLst>
          </p:cNvPr>
          <p:cNvSpPr/>
          <p:nvPr/>
        </p:nvSpPr>
        <p:spPr bwMode="auto">
          <a:xfrm>
            <a:off x="5786003" y="4917882"/>
            <a:ext cx="3305865" cy="150364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0" bIns="46630" numCol="1" spcCol="0" rtlCol="0" fromWordArt="0" anchor="t" anchorCtr="0" forceAA="0" compatLnSpc="1">
            <a:prstTxWarp prst="textNoShape">
              <a:avLst/>
            </a:prstTxWarp>
            <a:noAutofit/>
          </a:bodyPr>
          <a:lstStyle/>
          <a:p>
            <a:pPr defTabSz="951028" fontAlgn="base">
              <a:spcBef>
                <a:spcPts val="204"/>
              </a:spcBef>
              <a:spcAft>
                <a:spcPts val="204"/>
              </a:spcAft>
            </a:pPr>
            <a:r>
              <a:rPr lang="en-US" sz="1632" b="1">
                <a:solidFill>
                  <a:srgbClr val="000000"/>
                </a:solidFill>
                <a:latin typeface="Segoe UI"/>
                <a:ea typeface="Segoe UI" pitchFamily="34" charset="0"/>
                <a:cs typeface="Segoe UI" pitchFamily="34" charset="0"/>
              </a:rPr>
              <a:t>Incompatible Legacy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Older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Unsupported (out-of-warranty) hardware</a:t>
            </a:r>
          </a:p>
          <a:p>
            <a:pPr marL="233149" indent="-174862" defTabSz="951028" fontAlgn="base">
              <a:lnSpc>
                <a:spcPct val="90000"/>
              </a:lnSpc>
              <a:spcBef>
                <a:spcPts val="204"/>
              </a:spcBef>
              <a:spcAft>
                <a:spcPts val="204"/>
              </a:spcAft>
              <a:buFont typeface="Arial" panose="020B0604020202020204" pitchFamily="34" charset="0"/>
              <a:buChar char="•"/>
            </a:pPr>
            <a:r>
              <a:rPr lang="en-US" sz="1224">
                <a:solidFill>
                  <a:srgbClr val="000000"/>
                </a:solidFill>
                <a:latin typeface="Segoe UI"/>
                <a:cs typeface="Segoe UI" pitchFamily="34" charset="0"/>
              </a:rPr>
              <a:t>OS embedded in specialty hardware</a:t>
            </a:r>
          </a:p>
        </p:txBody>
      </p:sp>
      <p:sp>
        <p:nvSpPr>
          <p:cNvPr id="8" name="Rectangle 7">
            <a:extLst>
              <a:ext uri="{FF2B5EF4-FFF2-40B4-BE49-F238E27FC236}">
                <a16:creationId xmlns:a16="http://schemas.microsoft.com/office/drawing/2014/main" id="{36B1A499-4C18-4CDE-A451-E0ABF1CA800B}"/>
              </a:ext>
            </a:extLst>
          </p:cNvPr>
          <p:cNvSpPr/>
          <p:nvPr/>
        </p:nvSpPr>
        <p:spPr bwMode="auto">
          <a:xfrm>
            <a:off x="2082977" y="4876641"/>
            <a:ext cx="7325034" cy="176616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9960C79-D676-4FFC-AF9A-1CF61AF6560B}"/>
              </a:ext>
            </a:extLst>
          </p:cNvPr>
          <p:cNvSpPr/>
          <p:nvPr/>
        </p:nvSpPr>
        <p:spPr>
          <a:xfrm>
            <a:off x="2597128" y="4013778"/>
            <a:ext cx="6217356" cy="862712"/>
          </a:xfrm>
          <a:prstGeom prst="rect">
            <a:avLst/>
          </a:prstGeom>
        </p:spPr>
        <p:txBody>
          <a:bodyPr>
            <a:spAutoFit/>
          </a:bodyPr>
          <a:lstStyle/>
          <a:p>
            <a:pPr algn="ctr" defTabSz="951028" fontAlgn="base">
              <a:spcBef>
                <a:spcPct val="0"/>
              </a:spcBef>
              <a:spcAft>
                <a:spcPct val="0"/>
              </a:spcAft>
            </a:pPr>
            <a:r>
              <a:rPr lang="en-US" sz="1224" b="1">
                <a:solidFill>
                  <a:srgbClr val="000000">
                    <a:lumMod val="75000"/>
                    <a:lumOff val="25000"/>
                  </a:srgbClr>
                </a:solidFill>
                <a:latin typeface="Segoe UI"/>
                <a:ea typeface="Segoe UI" pitchFamily="34" charset="0"/>
                <a:cs typeface="Segoe UI" pitchFamily="34" charset="0"/>
              </a:rPr>
              <a:t>Move to Windows 10 at their own pace</a:t>
            </a:r>
          </a:p>
          <a:p>
            <a:pPr algn="ctr" defTabSz="951028" fontAlgn="base">
              <a:spcBef>
                <a:spcPct val="0"/>
              </a:spcBef>
              <a:spcAft>
                <a:spcPct val="0"/>
              </a:spcAft>
            </a:pPr>
            <a:r>
              <a:rPr lang="en-US" sz="1224" b="1">
                <a:solidFill>
                  <a:srgbClr val="000000">
                    <a:lumMod val="75000"/>
                    <a:lumOff val="25000"/>
                  </a:srgbClr>
                </a:solidFill>
                <a:latin typeface="Segoe UI"/>
                <a:ea typeface="Segoe UI" pitchFamily="34" charset="0"/>
                <a:cs typeface="Segoe UI" pitchFamily="34" charset="0"/>
              </a:rPr>
              <a:t>Avoid Windows 7 ESU costs </a:t>
            </a:r>
          </a:p>
          <a:p>
            <a:pPr algn="ctr" defTabSz="951028" fontAlgn="base">
              <a:spcBef>
                <a:spcPct val="0"/>
              </a:spcBef>
              <a:spcAft>
                <a:spcPct val="0"/>
              </a:spcAft>
            </a:pPr>
            <a:r>
              <a:rPr lang="en-US" sz="1224" b="1">
                <a:solidFill>
                  <a:srgbClr val="000000">
                    <a:lumMod val="75000"/>
                    <a:lumOff val="25000"/>
                  </a:srgbClr>
                </a:solidFill>
                <a:latin typeface="Segoe UI"/>
                <a:ea typeface="Segoe UI" pitchFamily="34" charset="0"/>
                <a:cs typeface="Segoe UI" pitchFamily="34" charset="0"/>
              </a:rPr>
              <a:t>Refactor or retire Windows 7 Apps</a:t>
            </a:r>
          </a:p>
          <a:p>
            <a:pPr algn="ctr" defTabSz="951028" fontAlgn="base">
              <a:spcBef>
                <a:spcPct val="0"/>
              </a:spcBef>
              <a:spcAft>
                <a:spcPct val="0"/>
              </a:spcAft>
            </a:pPr>
            <a:r>
              <a:rPr lang="en-US" sz="1224" b="1">
                <a:solidFill>
                  <a:srgbClr val="000000">
                    <a:lumMod val="75000"/>
                    <a:lumOff val="25000"/>
                  </a:srgbClr>
                </a:solidFill>
                <a:latin typeface="Segoe UI"/>
                <a:ea typeface="Segoe UI" pitchFamily="34" charset="0"/>
                <a:cs typeface="Segoe UI" pitchFamily="34" charset="0"/>
              </a:rPr>
              <a:t>Manage the pace of hardware refresh</a:t>
            </a:r>
          </a:p>
        </p:txBody>
      </p:sp>
    </p:spTree>
    <p:extLst>
      <p:ext uri="{BB962C8B-B14F-4D97-AF65-F5344CB8AC3E}">
        <p14:creationId xmlns:p14="http://schemas.microsoft.com/office/powerpoint/2010/main" val="14141013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7EDA-52A0-4557-8EE7-2065F7A5E632}"/>
              </a:ext>
            </a:extLst>
          </p:cNvPr>
          <p:cNvSpPr>
            <a:spLocks noGrp="1"/>
          </p:cNvSpPr>
          <p:nvPr>
            <p:ph type="title"/>
          </p:nvPr>
        </p:nvSpPr>
        <p:spPr/>
        <p:txBody>
          <a:bodyPr/>
          <a:lstStyle/>
          <a:p>
            <a:r>
              <a:rPr lang="en-US"/>
              <a:t>Windows Server Opportunity</a:t>
            </a:r>
          </a:p>
        </p:txBody>
      </p:sp>
    </p:spTree>
    <p:extLst>
      <p:ext uri="{BB962C8B-B14F-4D97-AF65-F5344CB8AC3E}">
        <p14:creationId xmlns:p14="http://schemas.microsoft.com/office/powerpoint/2010/main" val="37154438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descr="Microsoft runs the majority of on-premises workloads"/>
          <p:cNvSpPr txBox="1">
            <a:spLocks/>
          </p:cNvSpPr>
          <p:nvPr/>
        </p:nvSpPr>
        <p:spPr>
          <a:xfrm>
            <a:off x="223320" y="314711"/>
            <a:ext cx="12122987" cy="935590"/>
          </a:xfrm>
          <a:prstGeom prst="rect">
            <a:avLst/>
          </a:prstGeom>
        </p:spPr>
        <p:txBody>
          <a:bodyPr vert="horz" wrap="square" lIns="149177" tIns="93235" rIns="149177" bIns="93235"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14086">
              <a:defRPr/>
            </a:pPr>
            <a:endParaRPr lang="en-US" sz="4992" spc="-101">
              <a:solidFill>
                <a:srgbClr val="0070C0"/>
              </a:solidFill>
              <a:latin typeface="Segoe UI Light"/>
            </a:endParaRPr>
          </a:p>
        </p:txBody>
      </p:sp>
      <p:graphicFrame>
        <p:nvGraphicFramePr>
          <p:cNvPr id="15" name="Chart 14" descr="72% of on premises workloads run on Microsoft - chart"/>
          <p:cNvGraphicFramePr/>
          <p:nvPr/>
        </p:nvGraphicFramePr>
        <p:xfrm>
          <a:off x="435795" y="1455910"/>
          <a:ext cx="3988749" cy="40265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a:spLocks noChangeAspect="1"/>
          </p:cNvSpPr>
          <p:nvPr/>
        </p:nvSpPr>
        <p:spPr>
          <a:xfrm>
            <a:off x="798112" y="1837103"/>
            <a:ext cx="3264112" cy="3264112"/>
          </a:xfrm>
          <a:prstGeom prst="ellipse">
            <a:avLst/>
          </a:prstGeom>
          <a:solidFill>
            <a:schemeClr val="bg2"/>
          </a:solidFill>
          <a:ln w="19050">
            <a:solidFill>
              <a:schemeClr val="bg1">
                <a:lumMod val="85000"/>
              </a:schemeClr>
            </a:solidFill>
          </a:ln>
        </p:spPr>
        <p:txBody>
          <a:bodyPr wrap="square" lIns="0" tIns="279781" rIns="0" bIns="0" rtlCol="0" anchor="ctr" anchorCtr="0">
            <a:noAutofit/>
          </a:bodyPr>
          <a:lstStyle/>
          <a:p>
            <a:pPr algn="ctr" defTabSz="950952">
              <a:defRPr/>
            </a:pPr>
            <a:r>
              <a:rPr lang="en-US" sz="7198">
                <a:solidFill>
                  <a:srgbClr val="1A1A1A"/>
                </a:solidFill>
                <a:latin typeface="Segoe UI Semibold"/>
                <a:ea typeface="Segoe UI Black" panose="020B0A02040204020203" pitchFamily="34" charset="0"/>
                <a:cs typeface="Segoe UI Semibold" panose="020B0702040204020203" pitchFamily="34" charset="0"/>
              </a:rPr>
              <a:t>72%</a:t>
            </a:r>
            <a:endParaRPr lang="en-US" sz="2000">
              <a:solidFill>
                <a:srgbClr val="1A1A1A"/>
              </a:solidFill>
              <a:latin typeface="Segoe UI Semibold"/>
              <a:cs typeface="Segoe UI Light" panose="020B0502040204020203" pitchFamily="34" charset="0"/>
            </a:endParaRPr>
          </a:p>
          <a:p>
            <a:pPr algn="ctr" defTabSz="950952">
              <a:defRPr/>
            </a:pPr>
            <a:endParaRPr lang="en-US" sz="1632">
              <a:solidFill>
                <a:srgbClr val="0070C0"/>
              </a:solidFill>
              <a:latin typeface="Segoe UI Semibold"/>
              <a:cs typeface="Segoe UI Light" panose="020B0502040204020203" pitchFamily="34" charset="0"/>
            </a:endParaRPr>
          </a:p>
        </p:txBody>
      </p:sp>
      <p:sp>
        <p:nvSpPr>
          <p:cNvPr id="2" name="Title 1" descr="Microsoft runs the majority of on-premises workloads"/>
          <p:cNvSpPr>
            <a:spLocks noGrp="1"/>
          </p:cNvSpPr>
          <p:nvPr>
            <p:ph type="title"/>
          </p:nvPr>
        </p:nvSpPr>
        <p:spPr/>
        <p:txBody>
          <a:bodyPr/>
          <a:lstStyle/>
          <a:p>
            <a:r>
              <a:rPr lang="en-US"/>
              <a:t>Windows runs the majority of on-premises workloads</a:t>
            </a:r>
          </a:p>
        </p:txBody>
      </p:sp>
      <p:sp>
        <p:nvSpPr>
          <p:cNvPr id="4" name="TextBox 3">
            <a:extLst>
              <a:ext uri="{FF2B5EF4-FFF2-40B4-BE49-F238E27FC236}">
                <a16:creationId xmlns:a16="http://schemas.microsoft.com/office/drawing/2014/main" id="{5D824CD1-2B56-4394-9067-88970F056173}"/>
              </a:ext>
            </a:extLst>
          </p:cNvPr>
          <p:cNvSpPr txBox="1"/>
          <p:nvPr/>
        </p:nvSpPr>
        <p:spPr>
          <a:xfrm>
            <a:off x="600855" y="6028215"/>
            <a:ext cx="6212723" cy="384271"/>
          </a:xfrm>
          <a:prstGeom prst="rect">
            <a:avLst/>
          </a:prstGeom>
          <a:noFill/>
        </p:spPr>
        <p:txBody>
          <a:bodyPr wrap="square" lIns="0" tIns="0" rIns="0" bIns="0" rtlCol="0">
            <a:spAutoFit/>
          </a:bodyPr>
          <a:lstStyle/>
          <a:p>
            <a:pPr defTabSz="932563">
              <a:defRPr/>
            </a:pPr>
            <a:r>
              <a:rPr lang="en-US" sz="1224">
                <a:solidFill>
                  <a:srgbClr val="1A1A1A"/>
                </a:solidFill>
                <a:latin typeface="Segoe UI"/>
              </a:rPr>
              <a:t>IDC, </a:t>
            </a:r>
            <a:r>
              <a:rPr lang="en-US" sz="1224">
                <a:solidFill>
                  <a:srgbClr val="1A1A1A"/>
                </a:solidFill>
                <a:latin typeface="Segoe UI"/>
                <a:hlinkClick r:id="rId4"/>
              </a:rPr>
              <a:t>Worldwide Operating Systems and Subsystems Market Shares, 2017: </a:t>
            </a:r>
            <a:br>
              <a:rPr lang="en-US" sz="1224">
                <a:solidFill>
                  <a:srgbClr val="1A1A1A"/>
                </a:solidFill>
                <a:latin typeface="Segoe UI"/>
                <a:hlinkClick r:id="rId4"/>
              </a:rPr>
            </a:br>
            <a:r>
              <a:rPr lang="en-US" sz="1224">
                <a:solidFill>
                  <a:srgbClr val="1A1A1A"/>
                </a:solidFill>
                <a:latin typeface="Segoe UI"/>
                <a:hlinkClick r:id="rId4"/>
              </a:rPr>
              <a:t>A Market Rebounds and Is Poised for Strong Gains</a:t>
            </a:r>
            <a:r>
              <a:rPr lang="en-US" sz="1224">
                <a:solidFill>
                  <a:srgbClr val="1A1A1A"/>
                </a:solidFill>
                <a:latin typeface="Segoe UI"/>
              </a:rPr>
              <a:t>, Doc #US43753318, May 2018</a:t>
            </a:r>
            <a:endParaRPr lang="en-US" sz="1428">
              <a:gradFill>
                <a:gsLst>
                  <a:gs pos="2917">
                    <a:srgbClr val="1A1A1A"/>
                  </a:gs>
                  <a:gs pos="30000">
                    <a:srgbClr val="1A1A1A"/>
                  </a:gs>
                </a:gsLst>
                <a:lin ang="5400000" scaled="0"/>
              </a:gradFill>
              <a:latin typeface="Segoe UI"/>
            </a:endParaRPr>
          </a:p>
        </p:txBody>
      </p:sp>
      <p:graphicFrame>
        <p:nvGraphicFramePr>
          <p:cNvPr id="10" name="Table 9">
            <a:extLst>
              <a:ext uri="{FF2B5EF4-FFF2-40B4-BE49-F238E27FC236}">
                <a16:creationId xmlns:a16="http://schemas.microsoft.com/office/drawing/2014/main" id="{057D388F-CAE7-4BD7-B49C-5D87B48EA079}"/>
              </a:ext>
            </a:extLst>
          </p:cNvPr>
          <p:cNvGraphicFramePr>
            <a:graphicFrameLocks noGrp="1"/>
          </p:cNvGraphicFramePr>
          <p:nvPr/>
        </p:nvGraphicFramePr>
        <p:xfrm>
          <a:off x="4838801" y="1577133"/>
          <a:ext cx="6779405" cy="3864293"/>
        </p:xfrm>
        <a:graphic>
          <a:graphicData uri="http://schemas.openxmlformats.org/drawingml/2006/table">
            <a:tbl>
              <a:tblPr firstRow="1" bandRow="1">
                <a:tableStyleId>{5C22544A-7EE6-4342-B048-85BDC9FD1C3A}</a:tableStyleId>
              </a:tblPr>
              <a:tblGrid>
                <a:gridCol w="1952379">
                  <a:extLst>
                    <a:ext uri="{9D8B030D-6E8A-4147-A177-3AD203B41FA5}">
                      <a16:colId xmlns:a16="http://schemas.microsoft.com/office/drawing/2014/main" val="1663496488"/>
                    </a:ext>
                  </a:extLst>
                </a:gridCol>
                <a:gridCol w="2413513">
                  <a:extLst>
                    <a:ext uri="{9D8B030D-6E8A-4147-A177-3AD203B41FA5}">
                      <a16:colId xmlns:a16="http://schemas.microsoft.com/office/drawing/2014/main" val="45112641"/>
                    </a:ext>
                  </a:extLst>
                </a:gridCol>
                <a:gridCol w="2413513">
                  <a:extLst>
                    <a:ext uri="{9D8B030D-6E8A-4147-A177-3AD203B41FA5}">
                      <a16:colId xmlns:a16="http://schemas.microsoft.com/office/drawing/2014/main" val="299381780"/>
                    </a:ext>
                  </a:extLst>
                </a:gridCol>
              </a:tblGrid>
              <a:tr h="623642">
                <a:tc>
                  <a:txBody>
                    <a:bodyPr/>
                    <a:lstStyle/>
                    <a:p>
                      <a:r>
                        <a:rPr lang="en-US" sz="1900">
                          <a:solidFill>
                            <a:schemeClr val="tx1"/>
                          </a:solidFill>
                          <a:latin typeface="+mj-lt"/>
                        </a:rPr>
                        <a:t>Active Directory</a:t>
                      </a:r>
                    </a:p>
                  </a:txBody>
                  <a:tcPr marL="93260" marR="93260" marT="93260" marB="932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l" defTabSz="932742" rtl="0" eaLnBrk="1" latinLnBrk="0" hangingPunct="1"/>
                      <a:r>
                        <a:rPr lang="en-US" sz="1800" b="0" kern="1200">
                          <a:solidFill>
                            <a:schemeClr val="accent1"/>
                          </a:solidFill>
                          <a:latin typeface="+mn-lt"/>
                          <a:ea typeface="+mn-ea"/>
                          <a:cs typeface="+mn-cs"/>
                        </a:rPr>
                        <a:t>Microsoft .NET</a:t>
                      </a:r>
                    </a:p>
                  </a:txBody>
                  <a:tcPr marL="93260" marR="93260" marT="93260" marB="932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33875286"/>
                  </a:ext>
                </a:extLst>
              </a:tr>
              <a:tr h="623642">
                <a:tc>
                  <a:txBody>
                    <a:bodyPr/>
                    <a:lstStyle/>
                    <a:p>
                      <a:r>
                        <a:rPr lang="en-US" sz="1900">
                          <a:solidFill>
                            <a:schemeClr val="tx1"/>
                          </a:solidFill>
                          <a:latin typeface="+mj-lt"/>
                        </a:rPr>
                        <a:t>File/</a:t>
                      </a:r>
                      <a:r>
                        <a:rPr lang="en-US" sz="1800" b="0" kern="1200">
                          <a:solidFill>
                            <a:schemeClr val="tx1"/>
                          </a:solidFill>
                          <a:latin typeface="+mj-lt"/>
                          <a:ea typeface="+mn-ea"/>
                          <a:cs typeface="+mn-cs"/>
                        </a:rPr>
                        <a:t>Print</a:t>
                      </a:r>
                      <a:endParaRPr lang="en-US" sz="1900">
                        <a:solidFill>
                          <a:schemeClr val="tx1"/>
                        </a:solidFill>
                        <a:latin typeface="+mj-lt"/>
                      </a:endParaRPr>
                    </a:p>
                  </a:txBody>
                  <a:tcPr marL="93260" marR="93260" marT="93260" marB="93260" anchor="ctr">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r>
                        <a:rPr lang="en-US" sz="1900">
                          <a:solidFill>
                            <a:schemeClr val="accent1"/>
                          </a:solidFill>
                        </a:rPr>
                        <a:t>Containers</a:t>
                      </a:r>
                    </a:p>
                  </a:txBody>
                  <a:tcPr marL="93260" marR="93260" marT="93260" marB="93260" anchor="ctr">
                    <a:lnL w="12700"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08087685"/>
                  </a:ext>
                </a:extLst>
              </a:tr>
              <a:tr h="623642">
                <a:tc>
                  <a:txBody>
                    <a:bodyPr/>
                    <a:lstStyle/>
                    <a:p>
                      <a:r>
                        <a:rPr lang="en-US" sz="1800" b="1" kern="1200">
                          <a:solidFill>
                            <a:schemeClr val="tx1"/>
                          </a:solidFill>
                          <a:latin typeface="+mj-lt"/>
                          <a:ea typeface="+mn-ea"/>
                          <a:cs typeface="+mn-cs"/>
                        </a:rPr>
                        <a:t>DHCP/DNS</a:t>
                      </a:r>
                      <a:endParaRPr lang="en-US" sz="1900" b="1">
                        <a:solidFill>
                          <a:schemeClr val="tx1"/>
                        </a:solidFill>
                        <a:latin typeface="+mj-lt"/>
                      </a:endParaRPr>
                    </a:p>
                  </a:txBody>
                  <a:tcPr marL="93260" marR="93260" marT="93260" marB="93260" anchor="ctr">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79094961"/>
                  </a:ext>
                </a:extLst>
              </a:tr>
              <a:tr h="623642">
                <a:tc>
                  <a:txBody>
                    <a:bodyPr/>
                    <a:lstStyle/>
                    <a:p>
                      <a:r>
                        <a:rPr lang="en-US" sz="1900">
                          <a:solidFill>
                            <a:schemeClr val="tx1"/>
                          </a:solidFill>
                          <a:latin typeface="+mj-lt"/>
                        </a:rPr>
                        <a:t>IIS servers</a:t>
                      </a:r>
                    </a:p>
                  </a:txBody>
                  <a:tcPr marL="93260" marR="93260" marT="93260" marB="93260" anchor="ctr">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078018698"/>
                  </a:ext>
                </a:extLst>
              </a:tr>
              <a:tr h="623642">
                <a:tc>
                  <a:txBody>
                    <a:bodyPr/>
                    <a:lstStyle/>
                    <a:p>
                      <a:r>
                        <a:rPr lang="en-US" sz="1800" kern="1200">
                          <a:solidFill>
                            <a:schemeClr val="tx1"/>
                          </a:solidFill>
                          <a:latin typeface="+mj-lt"/>
                          <a:ea typeface="+mn-ea"/>
                          <a:cs typeface="+mn-cs"/>
                        </a:rPr>
                        <a:t>Hyper-V</a:t>
                      </a:r>
                    </a:p>
                  </a:txBody>
                  <a:tcPr marL="93260" marR="93260" marT="93260" marB="93260" anchor="ctr">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33844973"/>
                  </a:ext>
                </a:extLst>
              </a:tr>
              <a:tr h="746083">
                <a:tc>
                  <a:txBody>
                    <a:bodyPr/>
                    <a:lstStyle/>
                    <a:p>
                      <a:r>
                        <a:rPr lang="en-US" sz="1800" kern="1200">
                          <a:solidFill>
                            <a:schemeClr val="tx1"/>
                          </a:solidFill>
                          <a:latin typeface="+mj-lt"/>
                          <a:ea typeface="+mn-ea"/>
                          <a:cs typeface="+mn-cs"/>
                        </a:rPr>
                        <a:t>Remote Desktop</a:t>
                      </a:r>
                    </a:p>
                    <a:p>
                      <a:r>
                        <a:rPr lang="en-US" sz="1800" kern="1200">
                          <a:solidFill>
                            <a:schemeClr val="tx1"/>
                          </a:solidFill>
                          <a:latin typeface="+mj-lt"/>
                          <a:ea typeface="+mn-ea"/>
                          <a:cs typeface="+mn-cs"/>
                        </a:rPr>
                        <a:t>Services (RDS)</a:t>
                      </a:r>
                    </a:p>
                  </a:txBody>
                  <a:tcPr marL="93260" marR="93260" marT="93260" marB="93260" anchor="ctr">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noFill/>
                  </a:tcPr>
                </a:tc>
                <a:tc>
                  <a:txBody>
                    <a:bodyPr/>
                    <a:lstStyle/>
                    <a:p>
                      <a:endParaRPr lang="en-US" sz="1900">
                        <a:solidFill>
                          <a:schemeClr val="tx1"/>
                        </a:solidFill>
                      </a:endParaRPr>
                    </a:p>
                  </a:txBody>
                  <a:tcPr marL="93260" marR="93260" marT="93260" marB="93260" anchor="ctr">
                    <a:lnL w="12700" cap="flat" cmpd="sng" algn="ctr">
                      <a:no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noFill/>
                  </a:tcPr>
                </a:tc>
                <a:extLst>
                  <a:ext uri="{0D108BD9-81ED-4DB2-BD59-A6C34878D82A}">
                    <a16:rowId xmlns:a16="http://schemas.microsoft.com/office/drawing/2014/main" val="4088592240"/>
                  </a:ext>
                </a:extLst>
              </a:tr>
            </a:tbl>
          </a:graphicData>
        </a:graphic>
      </p:graphicFrame>
      <p:grpSp>
        <p:nvGrpSpPr>
          <p:cNvPr id="12" name="Group 11">
            <a:extLst>
              <a:ext uri="{FF2B5EF4-FFF2-40B4-BE49-F238E27FC236}">
                <a16:creationId xmlns:a16="http://schemas.microsoft.com/office/drawing/2014/main" id="{0A01D6B5-1B67-4D38-850D-F856123724D9}"/>
              </a:ext>
              <a:ext uri="{C183D7F6-B498-43B3-948B-1728B52AA6E4}">
                <adec:decorative xmlns:adec="http://schemas.microsoft.com/office/drawing/2017/decorative" val="1"/>
              </a:ext>
            </a:extLst>
          </p:cNvPr>
          <p:cNvGrpSpPr/>
          <p:nvPr/>
        </p:nvGrpSpPr>
        <p:grpSpPr>
          <a:xfrm>
            <a:off x="7241509" y="1813696"/>
            <a:ext cx="3555329" cy="2144664"/>
            <a:chOff x="7099298" y="1778295"/>
            <a:chExt cx="3485933" cy="2102803"/>
          </a:xfrm>
        </p:grpSpPr>
        <p:sp>
          <p:nvSpPr>
            <p:cNvPr id="23" name="Freeform 5">
              <a:extLst>
                <a:ext uri="{FF2B5EF4-FFF2-40B4-BE49-F238E27FC236}">
                  <a16:creationId xmlns:a16="http://schemas.microsoft.com/office/drawing/2014/main" id="{99A5DFC5-9327-464D-A225-B9181A931152}"/>
                </a:ext>
              </a:extLst>
            </p:cNvPr>
            <p:cNvSpPr>
              <a:spLocks noChangeAspect="1" noEditPoints="1"/>
            </p:cNvSpPr>
            <p:nvPr/>
          </p:nvSpPr>
          <p:spPr bwMode="black">
            <a:xfrm>
              <a:off x="7099298" y="1778295"/>
              <a:ext cx="1766938" cy="196894"/>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25" name="Freeform 5">
              <a:extLst>
                <a:ext uri="{FF2B5EF4-FFF2-40B4-BE49-F238E27FC236}">
                  <a16:creationId xmlns:a16="http://schemas.microsoft.com/office/drawing/2014/main" id="{3704A4B4-5F39-4481-9808-8E05F2A466EA}"/>
                </a:ext>
              </a:extLst>
            </p:cNvPr>
            <p:cNvSpPr>
              <a:spLocks noChangeAspect="1" noEditPoints="1"/>
            </p:cNvSpPr>
            <p:nvPr/>
          </p:nvSpPr>
          <p:spPr bwMode="black">
            <a:xfrm>
              <a:off x="7099298" y="2351442"/>
              <a:ext cx="1201890" cy="240922"/>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sp>
          <p:nvSpPr>
            <p:cNvPr id="30" name="Freeform 14">
              <a:extLst>
                <a:ext uri="{FF2B5EF4-FFF2-40B4-BE49-F238E27FC236}">
                  <a16:creationId xmlns:a16="http://schemas.microsoft.com/office/drawing/2014/main" id="{7F335C88-0BD6-4BB0-A918-866D80DFEEF4}"/>
                </a:ext>
              </a:extLst>
            </p:cNvPr>
            <p:cNvSpPr>
              <a:spLocks noChangeAspect="1" noEditPoints="1"/>
            </p:cNvSpPr>
            <p:nvPr/>
          </p:nvSpPr>
          <p:spPr bwMode="auto">
            <a:xfrm>
              <a:off x="7099298" y="2988818"/>
              <a:ext cx="1656988" cy="209612"/>
            </a:xfrm>
            <a:custGeom>
              <a:avLst/>
              <a:gdLst>
                <a:gd name="T0" fmla="*/ 122 w 1518"/>
                <a:gd name="T1" fmla="*/ 28 h 189"/>
                <a:gd name="T2" fmla="*/ 14 w 1518"/>
                <a:gd name="T3" fmla="*/ 28 h 189"/>
                <a:gd name="T4" fmla="*/ 0 w 1518"/>
                <a:gd name="T5" fmla="*/ 10 h 189"/>
                <a:gd name="T6" fmla="*/ 75 w 1518"/>
                <a:gd name="T7" fmla="*/ 103 h 189"/>
                <a:gd name="T8" fmla="*/ 178 w 1518"/>
                <a:gd name="T9" fmla="*/ 21 h 189"/>
                <a:gd name="T10" fmla="*/ 171 w 1518"/>
                <a:gd name="T11" fmla="*/ 4 h 189"/>
                <a:gd name="T12" fmla="*/ 163 w 1518"/>
                <a:gd name="T13" fmla="*/ 48 h 189"/>
                <a:gd name="T14" fmla="*/ 208 w 1518"/>
                <a:gd name="T15" fmla="*/ 133 h 189"/>
                <a:gd name="T16" fmla="*/ 268 w 1518"/>
                <a:gd name="T17" fmla="*/ 66 h 189"/>
                <a:gd name="T18" fmla="*/ 244 w 1518"/>
                <a:gd name="T19" fmla="*/ 133 h 189"/>
                <a:gd name="T20" fmla="*/ 307 w 1518"/>
                <a:gd name="T21" fmla="*/ 69 h 189"/>
                <a:gd name="T22" fmla="*/ 300 w 1518"/>
                <a:gd name="T23" fmla="*/ 48 h 189"/>
                <a:gd name="T24" fmla="*/ 335 w 1518"/>
                <a:gd name="T25" fmla="*/ 48 h 189"/>
                <a:gd name="T26" fmla="*/ 348 w 1518"/>
                <a:gd name="T27" fmla="*/ 133 h 189"/>
                <a:gd name="T28" fmla="*/ 430 w 1518"/>
                <a:gd name="T29" fmla="*/ 96 h 189"/>
                <a:gd name="T30" fmla="*/ 351 w 1518"/>
                <a:gd name="T31" fmla="*/ 97 h 189"/>
                <a:gd name="T32" fmla="*/ 499 w 1518"/>
                <a:gd name="T33" fmla="*/ 118 h 189"/>
                <a:gd name="T34" fmla="*/ 465 w 1518"/>
                <a:gd name="T35" fmla="*/ 133 h 189"/>
                <a:gd name="T36" fmla="*/ 441 w 1518"/>
                <a:gd name="T37" fmla="*/ 74 h 189"/>
                <a:gd name="T38" fmla="*/ 473 w 1518"/>
                <a:gd name="T39" fmla="*/ 59 h 189"/>
                <a:gd name="T40" fmla="*/ 492 w 1518"/>
                <a:gd name="T41" fmla="*/ 101 h 189"/>
                <a:gd name="T42" fmla="*/ 520 w 1518"/>
                <a:gd name="T43" fmla="*/ 133 h 189"/>
                <a:gd name="T44" fmla="*/ 603 w 1518"/>
                <a:gd name="T45" fmla="*/ 96 h 189"/>
                <a:gd name="T46" fmla="*/ 524 w 1518"/>
                <a:gd name="T47" fmla="*/ 97 h 189"/>
                <a:gd name="T48" fmla="*/ 664 w 1518"/>
                <a:gd name="T49" fmla="*/ 15 h 189"/>
                <a:gd name="T50" fmla="*/ 660 w 1518"/>
                <a:gd name="T51" fmla="*/ 61 h 189"/>
                <a:gd name="T52" fmla="*/ 606 w 1518"/>
                <a:gd name="T53" fmla="*/ 61 h 189"/>
                <a:gd name="T54" fmla="*/ 653 w 1518"/>
                <a:gd name="T55" fmla="*/ 0 h 189"/>
                <a:gd name="T56" fmla="*/ 678 w 1518"/>
                <a:gd name="T57" fmla="*/ 118 h 189"/>
                <a:gd name="T58" fmla="*/ 678 w 1518"/>
                <a:gd name="T59" fmla="*/ 25 h 189"/>
                <a:gd name="T60" fmla="*/ 694 w 1518"/>
                <a:gd name="T61" fmla="*/ 61 h 189"/>
                <a:gd name="T62" fmla="*/ 718 w 1518"/>
                <a:gd name="T63" fmla="*/ 143 h 189"/>
                <a:gd name="T64" fmla="*/ 780 w 1518"/>
                <a:gd name="T65" fmla="*/ 10 h 189"/>
                <a:gd name="T66" fmla="*/ 796 w 1518"/>
                <a:gd name="T67" fmla="*/ 24 h 189"/>
                <a:gd name="T68" fmla="*/ 983 w 1518"/>
                <a:gd name="T69" fmla="*/ 48 h 189"/>
                <a:gd name="T70" fmla="*/ 904 w 1518"/>
                <a:gd name="T71" fmla="*/ 176 h 189"/>
                <a:gd name="T72" fmla="*/ 935 w 1518"/>
                <a:gd name="T73" fmla="*/ 122 h 189"/>
                <a:gd name="T74" fmla="*/ 983 w 1518"/>
                <a:gd name="T75" fmla="*/ 48 h 189"/>
                <a:gd name="T76" fmla="*/ 1015 w 1518"/>
                <a:gd name="T77" fmla="*/ 67 h 189"/>
                <a:gd name="T78" fmla="*/ 1008 w 1518"/>
                <a:gd name="T79" fmla="*/ 48 h 189"/>
                <a:gd name="T80" fmla="*/ 1072 w 1518"/>
                <a:gd name="T81" fmla="*/ 85 h 189"/>
                <a:gd name="T82" fmla="*/ 1147 w 1518"/>
                <a:gd name="T83" fmla="*/ 129 h 189"/>
                <a:gd name="T84" fmla="*/ 1147 w 1518"/>
                <a:gd name="T85" fmla="*/ 83 h 189"/>
                <a:gd name="T86" fmla="*/ 1129 w 1518"/>
                <a:gd name="T87" fmla="*/ 46 h 189"/>
                <a:gd name="T88" fmla="*/ 1107 w 1518"/>
                <a:gd name="T89" fmla="*/ 105 h 189"/>
                <a:gd name="T90" fmla="*/ 1147 w 1518"/>
                <a:gd name="T91" fmla="*/ 105 h 189"/>
                <a:gd name="T92" fmla="*/ 1301 w 1518"/>
                <a:gd name="T93" fmla="*/ 65 h 189"/>
                <a:gd name="T94" fmla="*/ 1246 w 1518"/>
                <a:gd name="T95" fmla="*/ 144 h 189"/>
                <a:gd name="T96" fmla="*/ 1200 w 1518"/>
                <a:gd name="T97" fmla="*/ 144 h 189"/>
                <a:gd name="T98" fmla="*/ 1201 w 1518"/>
                <a:gd name="T99" fmla="*/ 63 h 189"/>
                <a:gd name="T100" fmla="*/ 1321 w 1518"/>
                <a:gd name="T101" fmla="*/ 85 h 189"/>
                <a:gd name="T102" fmla="*/ 1345 w 1518"/>
                <a:gd name="T103" fmla="*/ 21 h 189"/>
                <a:gd name="T104" fmla="*/ 1362 w 1518"/>
                <a:gd name="T105" fmla="*/ 14 h 189"/>
                <a:gd name="T106" fmla="*/ 1359 w 1518"/>
                <a:gd name="T107" fmla="*/ 144 h 189"/>
                <a:gd name="T108" fmla="*/ 1390 w 1518"/>
                <a:gd name="T109" fmla="*/ 60 h 189"/>
                <a:gd name="T110" fmla="*/ 1402 w 1518"/>
                <a:gd name="T111" fmla="*/ 69 h 189"/>
                <a:gd name="T112" fmla="*/ 1449 w 1518"/>
                <a:gd name="T113" fmla="*/ 140 h 189"/>
                <a:gd name="T114" fmla="*/ 1459 w 1518"/>
                <a:gd name="T115" fmla="*/ 124 h 189"/>
                <a:gd name="T116" fmla="*/ 1465 w 1518"/>
                <a:gd name="T117" fmla="*/ 91 h 189"/>
                <a:gd name="T118" fmla="*/ 1513 w 1518"/>
                <a:gd name="T119" fmla="*/ 66 h 189"/>
                <a:gd name="T120" fmla="*/ 1493 w 1518"/>
                <a:gd name="T121" fmla="*/ 9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8" h="189">
                  <a:moveTo>
                    <a:pt x="137" y="144"/>
                  </a:moveTo>
                  <a:cubicBezTo>
                    <a:pt x="121" y="144"/>
                    <a:pt x="121" y="144"/>
                    <a:pt x="121" y="144"/>
                  </a:cubicBezTo>
                  <a:cubicBezTo>
                    <a:pt x="121" y="54"/>
                    <a:pt x="121" y="54"/>
                    <a:pt x="121" y="54"/>
                  </a:cubicBezTo>
                  <a:cubicBezTo>
                    <a:pt x="121" y="47"/>
                    <a:pt x="121" y="38"/>
                    <a:pt x="122" y="28"/>
                  </a:cubicBezTo>
                  <a:cubicBezTo>
                    <a:pt x="122" y="28"/>
                    <a:pt x="122" y="28"/>
                    <a:pt x="122" y="28"/>
                  </a:cubicBezTo>
                  <a:cubicBezTo>
                    <a:pt x="120" y="34"/>
                    <a:pt x="119" y="38"/>
                    <a:pt x="118" y="41"/>
                  </a:cubicBezTo>
                  <a:cubicBezTo>
                    <a:pt x="72" y="144"/>
                    <a:pt x="72" y="144"/>
                    <a:pt x="72" y="144"/>
                  </a:cubicBezTo>
                  <a:cubicBezTo>
                    <a:pt x="64" y="144"/>
                    <a:pt x="64" y="144"/>
                    <a:pt x="64" y="144"/>
                  </a:cubicBezTo>
                  <a:cubicBezTo>
                    <a:pt x="18" y="42"/>
                    <a:pt x="18" y="42"/>
                    <a:pt x="18" y="42"/>
                  </a:cubicBezTo>
                  <a:cubicBezTo>
                    <a:pt x="17" y="39"/>
                    <a:pt x="16" y="34"/>
                    <a:pt x="14" y="28"/>
                  </a:cubicBezTo>
                  <a:cubicBezTo>
                    <a:pt x="14" y="28"/>
                    <a:pt x="14" y="28"/>
                    <a:pt x="14" y="28"/>
                  </a:cubicBezTo>
                  <a:cubicBezTo>
                    <a:pt x="15" y="33"/>
                    <a:pt x="15" y="42"/>
                    <a:pt x="15" y="54"/>
                  </a:cubicBezTo>
                  <a:cubicBezTo>
                    <a:pt x="15" y="144"/>
                    <a:pt x="15" y="144"/>
                    <a:pt x="15" y="144"/>
                  </a:cubicBezTo>
                  <a:cubicBezTo>
                    <a:pt x="0" y="144"/>
                    <a:pt x="0" y="144"/>
                    <a:pt x="0" y="144"/>
                  </a:cubicBezTo>
                  <a:cubicBezTo>
                    <a:pt x="0" y="10"/>
                    <a:pt x="0" y="10"/>
                    <a:pt x="0" y="10"/>
                  </a:cubicBezTo>
                  <a:cubicBezTo>
                    <a:pt x="20" y="10"/>
                    <a:pt x="20" y="10"/>
                    <a:pt x="20" y="10"/>
                  </a:cubicBezTo>
                  <a:cubicBezTo>
                    <a:pt x="62" y="103"/>
                    <a:pt x="62" y="103"/>
                    <a:pt x="62" y="103"/>
                  </a:cubicBezTo>
                  <a:cubicBezTo>
                    <a:pt x="65" y="110"/>
                    <a:pt x="67" y="116"/>
                    <a:pt x="68" y="120"/>
                  </a:cubicBezTo>
                  <a:cubicBezTo>
                    <a:pt x="68" y="120"/>
                    <a:pt x="68" y="120"/>
                    <a:pt x="68" y="120"/>
                  </a:cubicBezTo>
                  <a:cubicBezTo>
                    <a:pt x="71" y="112"/>
                    <a:pt x="73" y="107"/>
                    <a:pt x="75" y="103"/>
                  </a:cubicBezTo>
                  <a:cubicBezTo>
                    <a:pt x="117" y="10"/>
                    <a:pt x="117" y="10"/>
                    <a:pt x="117" y="10"/>
                  </a:cubicBezTo>
                  <a:cubicBezTo>
                    <a:pt x="137" y="10"/>
                    <a:pt x="137" y="10"/>
                    <a:pt x="137" y="10"/>
                  </a:cubicBezTo>
                  <a:lnTo>
                    <a:pt x="137" y="144"/>
                  </a:lnTo>
                  <a:close/>
                  <a:moveTo>
                    <a:pt x="181" y="14"/>
                  </a:moveTo>
                  <a:cubicBezTo>
                    <a:pt x="181" y="16"/>
                    <a:pt x="180" y="19"/>
                    <a:pt x="178" y="21"/>
                  </a:cubicBezTo>
                  <a:cubicBezTo>
                    <a:pt x="176" y="23"/>
                    <a:pt x="174" y="24"/>
                    <a:pt x="171" y="24"/>
                  </a:cubicBezTo>
                  <a:cubicBezTo>
                    <a:pt x="169" y="24"/>
                    <a:pt x="166" y="23"/>
                    <a:pt x="164" y="21"/>
                  </a:cubicBezTo>
                  <a:cubicBezTo>
                    <a:pt x="162" y="19"/>
                    <a:pt x="161" y="17"/>
                    <a:pt x="161" y="14"/>
                  </a:cubicBezTo>
                  <a:cubicBezTo>
                    <a:pt x="161" y="11"/>
                    <a:pt x="162" y="9"/>
                    <a:pt x="164" y="7"/>
                  </a:cubicBezTo>
                  <a:cubicBezTo>
                    <a:pt x="166" y="5"/>
                    <a:pt x="169" y="4"/>
                    <a:pt x="171" y="4"/>
                  </a:cubicBezTo>
                  <a:cubicBezTo>
                    <a:pt x="174" y="4"/>
                    <a:pt x="176" y="5"/>
                    <a:pt x="178" y="7"/>
                  </a:cubicBezTo>
                  <a:cubicBezTo>
                    <a:pt x="180" y="9"/>
                    <a:pt x="181" y="11"/>
                    <a:pt x="181" y="14"/>
                  </a:cubicBezTo>
                  <a:close/>
                  <a:moveTo>
                    <a:pt x="179" y="144"/>
                  </a:moveTo>
                  <a:cubicBezTo>
                    <a:pt x="163" y="144"/>
                    <a:pt x="163" y="144"/>
                    <a:pt x="163" y="144"/>
                  </a:cubicBezTo>
                  <a:cubicBezTo>
                    <a:pt x="163" y="48"/>
                    <a:pt x="163" y="48"/>
                    <a:pt x="163" y="48"/>
                  </a:cubicBezTo>
                  <a:cubicBezTo>
                    <a:pt x="179" y="48"/>
                    <a:pt x="179" y="48"/>
                    <a:pt x="179" y="48"/>
                  </a:cubicBezTo>
                  <a:lnTo>
                    <a:pt x="179" y="144"/>
                  </a:lnTo>
                  <a:close/>
                  <a:moveTo>
                    <a:pt x="268" y="140"/>
                  </a:moveTo>
                  <a:cubicBezTo>
                    <a:pt x="261" y="144"/>
                    <a:pt x="252" y="146"/>
                    <a:pt x="242" y="146"/>
                  </a:cubicBezTo>
                  <a:cubicBezTo>
                    <a:pt x="228" y="146"/>
                    <a:pt x="217" y="142"/>
                    <a:pt x="208" y="133"/>
                  </a:cubicBezTo>
                  <a:cubicBezTo>
                    <a:pt x="200" y="124"/>
                    <a:pt x="196" y="112"/>
                    <a:pt x="196" y="98"/>
                  </a:cubicBezTo>
                  <a:cubicBezTo>
                    <a:pt x="196" y="83"/>
                    <a:pt x="201" y="70"/>
                    <a:pt x="210" y="60"/>
                  </a:cubicBezTo>
                  <a:cubicBezTo>
                    <a:pt x="219" y="51"/>
                    <a:pt x="231" y="46"/>
                    <a:pt x="246" y="46"/>
                  </a:cubicBezTo>
                  <a:cubicBezTo>
                    <a:pt x="254" y="46"/>
                    <a:pt x="262" y="47"/>
                    <a:pt x="268" y="51"/>
                  </a:cubicBezTo>
                  <a:cubicBezTo>
                    <a:pt x="268" y="66"/>
                    <a:pt x="268" y="66"/>
                    <a:pt x="268" y="66"/>
                  </a:cubicBezTo>
                  <a:cubicBezTo>
                    <a:pt x="261" y="61"/>
                    <a:pt x="254" y="59"/>
                    <a:pt x="245" y="59"/>
                  </a:cubicBezTo>
                  <a:cubicBezTo>
                    <a:pt x="236" y="59"/>
                    <a:pt x="228" y="62"/>
                    <a:pt x="221" y="69"/>
                  </a:cubicBezTo>
                  <a:cubicBezTo>
                    <a:pt x="215" y="76"/>
                    <a:pt x="212" y="85"/>
                    <a:pt x="212" y="97"/>
                  </a:cubicBezTo>
                  <a:cubicBezTo>
                    <a:pt x="212" y="108"/>
                    <a:pt x="215" y="117"/>
                    <a:pt x="221" y="124"/>
                  </a:cubicBezTo>
                  <a:cubicBezTo>
                    <a:pt x="227" y="130"/>
                    <a:pt x="235" y="133"/>
                    <a:pt x="244" y="133"/>
                  </a:cubicBezTo>
                  <a:cubicBezTo>
                    <a:pt x="253" y="133"/>
                    <a:pt x="261" y="131"/>
                    <a:pt x="268" y="125"/>
                  </a:cubicBezTo>
                  <a:lnTo>
                    <a:pt x="268" y="140"/>
                  </a:lnTo>
                  <a:close/>
                  <a:moveTo>
                    <a:pt x="335" y="64"/>
                  </a:moveTo>
                  <a:cubicBezTo>
                    <a:pt x="332" y="62"/>
                    <a:pt x="328" y="61"/>
                    <a:pt x="323" y="61"/>
                  </a:cubicBezTo>
                  <a:cubicBezTo>
                    <a:pt x="317" y="61"/>
                    <a:pt x="312" y="63"/>
                    <a:pt x="307" y="69"/>
                  </a:cubicBezTo>
                  <a:cubicBezTo>
                    <a:pt x="303" y="75"/>
                    <a:pt x="300" y="84"/>
                    <a:pt x="300" y="95"/>
                  </a:cubicBezTo>
                  <a:cubicBezTo>
                    <a:pt x="300" y="144"/>
                    <a:pt x="300" y="144"/>
                    <a:pt x="300" y="144"/>
                  </a:cubicBezTo>
                  <a:cubicBezTo>
                    <a:pt x="285" y="144"/>
                    <a:pt x="285" y="144"/>
                    <a:pt x="285" y="144"/>
                  </a:cubicBezTo>
                  <a:cubicBezTo>
                    <a:pt x="285" y="48"/>
                    <a:pt x="285" y="48"/>
                    <a:pt x="285" y="48"/>
                  </a:cubicBezTo>
                  <a:cubicBezTo>
                    <a:pt x="300" y="48"/>
                    <a:pt x="300" y="48"/>
                    <a:pt x="300" y="48"/>
                  </a:cubicBezTo>
                  <a:cubicBezTo>
                    <a:pt x="300" y="68"/>
                    <a:pt x="300" y="68"/>
                    <a:pt x="300" y="68"/>
                  </a:cubicBezTo>
                  <a:cubicBezTo>
                    <a:pt x="301" y="68"/>
                    <a:pt x="301" y="68"/>
                    <a:pt x="301" y="68"/>
                  </a:cubicBezTo>
                  <a:cubicBezTo>
                    <a:pt x="303" y="61"/>
                    <a:pt x="306" y="55"/>
                    <a:pt x="311" y="52"/>
                  </a:cubicBezTo>
                  <a:cubicBezTo>
                    <a:pt x="315" y="48"/>
                    <a:pt x="320" y="46"/>
                    <a:pt x="326" y="46"/>
                  </a:cubicBezTo>
                  <a:cubicBezTo>
                    <a:pt x="330" y="46"/>
                    <a:pt x="333" y="47"/>
                    <a:pt x="335" y="48"/>
                  </a:cubicBezTo>
                  <a:lnTo>
                    <a:pt x="335" y="64"/>
                  </a:lnTo>
                  <a:close/>
                  <a:moveTo>
                    <a:pt x="430" y="96"/>
                  </a:moveTo>
                  <a:cubicBezTo>
                    <a:pt x="430" y="111"/>
                    <a:pt x="425" y="123"/>
                    <a:pt x="417" y="133"/>
                  </a:cubicBezTo>
                  <a:cubicBezTo>
                    <a:pt x="408" y="142"/>
                    <a:pt x="397" y="146"/>
                    <a:pt x="382" y="146"/>
                  </a:cubicBezTo>
                  <a:cubicBezTo>
                    <a:pt x="368" y="146"/>
                    <a:pt x="356" y="142"/>
                    <a:pt x="348" y="133"/>
                  </a:cubicBezTo>
                  <a:cubicBezTo>
                    <a:pt x="339" y="124"/>
                    <a:pt x="335" y="112"/>
                    <a:pt x="335" y="97"/>
                  </a:cubicBezTo>
                  <a:cubicBezTo>
                    <a:pt x="335" y="81"/>
                    <a:pt x="340" y="68"/>
                    <a:pt x="349" y="58"/>
                  </a:cubicBezTo>
                  <a:cubicBezTo>
                    <a:pt x="358" y="50"/>
                    <a:pt x="370" y="46"/>
                    <a:pt x="384" y="46"/>
                  </a:cubicBezTo>
                  <a:cubicBezTo>
                    <a:pt x="399" y="46"/>
                    <a:pt x="410" y="50"/>
                    <a:pt x="418" y="59"/>
                  </a:cubicBezTo>
                  <a:cubicBezTo>
                    <a:pt x="426" y="68"/>
                    <a:pt x="430" y="80"/>
                    <a:pt x="430" y="96"/>
                  </a:cubicBezTo>
                  <a:close/>
                  <a:moveTo>
                    <a:pt x="414" y="96"/>
                  </a:moveTo>
                  <a:cubicBezTo>
                    <a:pt x="414" y="84"/>
                    <a:pt x="411" y="75"/>
                    <a:pt x="406" y="68"/>
                  </a:cubicBezTo>
                  <a:cubicBezTo>
                    <a:pt x="400" y="62"/>
                    <a:pt x="393" y="59"/>
                    <a:pt x="383" y="59"/>
                  </a:cubicBezTo>
                  <a:cubicBezTo>
                    <a:pt x="374" y="59"/>
                    <a:pt x="366" y="62"/>
                    <a:pt x="360" y="68"/>
                  </a:cubicBezTo>
                  <a:cubicBezTo>
                    <a:pt x="354" y="75"/>
                    <a:pt x="351" y="84"/>
                    <a:pt x="351" y="97"/>
                  </a:cubicBezTo>
                  <a:cubicBezTo>
                    <a:pt x="351" y="108"/>
                    <a:pt x="354" y="117"/>
                    <a:pt x="360" y="124"/>
                  </a:cubicBezTo>
                  <a:cubicBezTo>
                    <a:pt x="366" y="130"/>
                    <a:pt x="373" y="133"/>
                    <a:pt x="383" y="133"/>
                  </a:cubicBezTo>
                  <a:cubicBezTo>
                    <a:pt x="393" y="133"/>
                    <a:pt x="401" y="130"/>
                    <a:pt x="406" y="123"/>
                  </a:cubicBezTo>
                  <a:cubicBezTo>
                    <a:pt x="411" y="117"/>
                    <a:pt x="414" y="108"/>
                    <a:pt x="414" y="96"/>
                  </a:cubicBezTo>
                  <a:close/>
                  <a:moveTo>
                    <a:pt x="499" y="118"/>
                  </a:moveTo>
                  <a:cubicBezTo>
                    <a:pt x="499" y="126"/>
                    <a:pt x="497" y="133"/>
                    <a:pt x="491" y="138"/>
                  </a:cubicBezTo>
                  <a:cubicBezTo>
                    <a:pt x="484" y="144"/>
                    <a:pt x="475" y="146"/>
                    <a:pt x="464" y="146"/>
                  </a:cubicBezTo>
                  <a:cubicBezTo>
                    <a:pt x="455" y="146"/>
                    <a:pt x="447" y="144"/>
                    <a:pt x="440" y="141"/>
                  </a:cubicBezTo>
                  <a:cubicBezTo>
                    <a:pt x="440" y="124"/>
                    <a:pt x="440" y="124"/>
                    <a:pt x="440" y="124"/>
                  </a:cubicBezTo>
                  <a:cubicBezTo>
                    <a:pt x="448" y="130"/>
                    <a:pt x="456" y="133"/>
                    <a:pt x="465" y="133"/>
                  </a:cubicBezTo>
                  <a:cubicBezTo>
                    <a:pt x="478" y="133"/>
                    <a:pt x="484" y="129"/>
                    <a:pt x="484" y="120"/>
                  </a:cubicBezTo>
                  <a:cubicBezTo>
                    <a:pt x="484" y="116"/>
                    <a:pt x="482" y="113"/>
                    <a:pt x="480" y="111"/>
                  </a:cubicBezTo>
                  <a:cubicBezTo>
                    <a:pt x="477" y="108"/>
                    <a:pt x="472" y="105"/>
                    <a:pt x="464" y="102"/>
                  </a:cubicBezTo>
                  <a:cubicBezTo>
                    <a:pt x="456" y="98"/>
                    <a:pt x="450" y="95"/>
                    <a:pt x="447" y="91"/>
                  </a:cubicBezTo>
                  <a:cubicBezTo>
                    <a:pt x="443" y="86"/>
                    <a:pt x="441" y="81"/>
                    <a:pt x="441" y="74"/>
                  </a:cubicBezTo>
                  <a:cubicBezTo>
                    <a:pt x="441" y="66"/>
                    <a:pt x="444" y="59"/>
                    <a:pt x="450" y="54"/>
                  </a:cubicBezTo>
                  <a:cubicBezTo>
                    <a:pt x="456" y="48"/>
                    <a:pt x="465" y="46"/>
                    <a:pt x="475" y="46"/>
                  </a:cubicBezTo>
                  <a:cubicBezTo>
                    <a:pt x="482" y="46"/>
                    <a:pt x="489" y="47"/>
                    <a:pt x="495" y="50"/>
                  </a:cubicBezTo>
                  <a:cubicBezTo>
                    <a:pt x="495" y="66"/>
                    <a:pt x="495" y="66"/>
                    <a:pt x="495" y="66"/>
                  </a:cubicBezTo>
                  <a:cubicBezTo>
                    <a:pt x="489" y="61"/>
                    <a:pt x="481" y="59"/>
                    <a:pt x="473" y="59"/>
                  </a:cubicBezTo>
                  <a:cubicBezTo>
                    <a:pt x="468" y="59"/>
                    <a:pt x="464" y="60"/>
                    <a:pt x="461" y="63"/>
                  </a:cubicBezTo>
                  <a:cubicBezTo>
                    <a:pt x="458" y="65"/>
                    <a:pt x="456" y="68"/>
                    <a:pt x="456" y="72"/>
                  </a:cubicBezTo>
                  <a:cubicBezTo>
                    <a:pt x="456" y="77"/>
                    <a:pt x="458" y="80"/>
                    <a:pt x="460" y="82"/>
                  </a:cubicBezTo>
                  <a:cubicBezTo>
                    <a:pt x="463" y="84"/>
                    <a:pt x="467" y="87"/>
                    <a:pt x="475" y="90"/>
                  </a:cubicBezTo>
                  <a:cubicBezTo>
                    <a:pt x="483" y="94"/>
                    <a:pt x="489" y="97"/>
                    <a:pt x="492" y="101"/>
                  </a:cubicBezTo>
                  <a:cubicBezTo>
                    <a:pt x="497" y="105"/>
                    <a:pt x="499" y="111"/>
                    <a:pt x="499" y="118"/>
                  </a:cubicBezTo>
                  <a:close/>
                  <a:moveTo>
                    <a:pt x="603" y="96"/>
                  </a:moveTo>
                  <a:cubicBezTo>
                    <a:pt x="603" y="111"/>
                    <a:pt x="598" y="123"/>
                    <a:pt x="590" y="133"/>
                  </a:cubicBezTo>
                  <a:cubicBezTo>
                    <a:pt x="581" y="142"/>
                    <a:pt x="569" y="146"/>
                    <a:pt x="555" y="146"/>
                  </a:cubicBezTo>
                  <a:cubicBezTo>
                    <a:pt x="540" y="146"/>
                    <a:pt x="529" y="142"/>
                    <a:pt x="520" y="133"/>
                  </a:cubicBezTo>
                  <a:cubicBezTo>
                    <a:pt x="512" y="124"/>
                    <a:pt x="508" y="112"/>
                    <a:pt x="508" y="97"/>
                  </a:cubicBezTo>
                  <a:cubicBezTo>
                    <a:pt x="508" y="81"/>
                    <a:pt x="513" y="68"/>
                    <a:pt x="522" y="58"/>
                  </a:cubicBezTo>
                  <a:cubicBezTo>
                    <a:pt x="531" y="50"/>
                    <a:pt x="542" y="46"/>
                    <a:pt x="557" y="46"/>
                  </a:cubicBezTo>
                  <a:cubicBezTo>
                    <a:pt x="571" y="46"/>
                    <a:pt x="583" y="50"/>
                    <a:pt x="591" y="59"/>
                  </a:cubicBezTo>
                  <a:cubicBezTo>
                    <a:pt x="599" y="68"/>
                    <a:pt x="603" y="80"/>
                    <a:pt x="603" y="96"/>
                  </a:cubicBezTo>
                  <a:close/>
                  <a:moveTo>
                    <a:pt x="587" y="96"/>
                  </a:moveTo>
                  <a:cubicBezTo>
                    <a:pt x="587" y="84"/>
                    <a:pt x="584" y="75"/>
                    <a:pt x="579" y="68"/>
                  </a:cubicBezTo>
                  <a:cubicBezTo>
                    <a:pt x="573" y="62"/>
                    <a:pt x="566" y="59"/>
                    <a:pt x="556" y="59"/>
                  </a:cubicBezTo>
                  <a:cubicBezTo>
                    <a:pt x="546" y="59"/>
                    <a:pt x="539" y="62"/>
                    <a:pt x="533" y="68"/>
                  </a:cubicBezTo>
                  <a:cubicBezTo>
                    <a:pt x="527" y="75"/>
                    <a:pt x="524" y="84"/>
                    <a:pt x="524" y="97"/>
                  </a:cubicBezTo>
                  <a:cubicBezTo>
                    <a:pt x="524" y="108"/>
                    <a:pt x="527" y="117"/>
                    <a:pt x="533" y="124"/>
                  </a:cubicBezTo>
                  <a:cubicBezTo>
                    <a:pt x="538" y="130"/>
                    <a:pt x="546" y="133"/>
                    <a:pt x="556" y="133"/>
                  </a:cubicBezTo>
                  <a:cubicBezTo>
                    <a:pt x="566" y="133"/>
                    <a:pt x="574" y="130"/>
                    <a:pt x="579" y="123"/>
                  </a:cubicBezTo>
                  <a:cubicBezTo>
                    <a:pt x="584" y="117"/>
                    <a:pt x="587" y="108"/>
                    <a:pt x="587" y="96"/>
                  </a:cubicBezTo>
                  <a:close/>
                  <a:moveTo>
                    <a:pt x="664" y="15"/>
                  </a:moveTo>
                  <a:cubicBezTo>
                    <a:pt x="661" y="14"/>
                    <a:pt x="657" y="13"/>
                    <a:pt x="654" y="13"/>
                  </a:cubicBezTo>
                  <a:cubicBezTo>
                    <a:pt x="643" y="13"/>
                    <a:pt x="638" y="20"/>
                    <a:pt x="638" y="33"/>
                  </a:cubicBezTo>
                  <a:cubicBezTo>
                    <a:pt x="638" y="48"/>
                    <a:pt x="638" y="48"/>
                    <a:pt x="638" y="48"/>
                  </a:cubicBezTo>
                  <a:cubicBezTo>
                    <a:pt x="660" y="48"/>
                    <a:pt x="660" y="48"/>
                    <a:pt x="660" y="48"/>
                  </a:cubicBezTo>
                  <a:cubicBezTo>
                    <a:pt x="660" y="61"/>
                    <a:pt x="660" y="61"/>
                    <a:pt x="660" y="61"/>
                  </a:cubicBezTo>
                  <a:cubicBezTo>
                    <a:pt x="638" y="61"/>
                    <a:pt x="638" y="61"/>
                    <a:pt x="638" y="61"/>
                  </a:cubicBezTo>
                  <a:cubicBezTo>
                    <a:pt x="638" y="144"/>
                    <a:pt x="638" y="144"/>
                    <a:pt x="638" y="144"/>
                  </a:cubicBezTo>
                  <a:cubicBezTo>
                    <a:pt x="622" y="144"/>
                    <a:pt x="622" y="144"/>
                    <a:pt x="622" y="144"/>
                  </a:cubicBezTo>
                  <a:cubicBezTo>
                    <a:pt x="622" y="61"/>
                    <a:pt x="622" y="61"/>
                    <a:pt x="622" y="61"/>
                  </a:cubicBezTo>
                  <a:cubicBezTo>
                    <a:pt x="606" y="61"/>
                    <a:pt x="606" y="61"/>
                    <a:pt x="606" y="61"/>
                  </a:cubicBezTo>
                  <a:cubicBezTo>
                    <a:pt x="606" y="48"/>
                    <a:pt x="606" y="48"/>
                    <a:pt x="606" y="48"/>
                  </a:cubicBezTo>
                  <a:cubicBezTo>
                    <a:pt x="622" y="48"/>
                    <a:pt x="622" y="48"/>
                    <a:pt x="622" y="48"/>
                  </a:cubicBezTo>
                  <a:cubicBezTo>
                    <a:pt x="622" y="33"/>
                    <a:pt x="622" y="33"/>
                    <a:pt x="622" y="33"/>
                  </a:cubicBezTo>
                  <a:cubicBezTo>
                    <a:pt x="622" y="22"/>
                    <a:pt x="625" y="14"/>
                    <a:pt x="632" y="8"/>
                  </a:cubicBezTo>
                  <a:cubicBezTo>
                    <a:pt x="638" y="2"/>
                    <a:pt x="645" y="0"/>
                    <a:pt x="653" y="0"/>
                  </a:cubicBezTo>
                  <a:cubicBezTo>
                    <a:pt x="657" y="0"/>
                    <a:pt x="661" y="0"/>
                    <a:pt x="664" y="2"/>
                  </a:cubicBezTo>
                  <a:lnTo>
                    <a:pt x="664" y="15"/>
                  </a:lnTo>
                  <a:close/>
                  <a:moveTo>
                    <a:pt x="718" y="143"/>
                  </a:moveTo>
                  <a:cubicBezTo>
                    <a:pt x="714" y="145"/>
                    <a:pt x="710" y="146"/>
                    <a:pt x="704" y="146"/>
                  </a:cubicBezTo>
                  <a:cubicBezTo>
                    <a:pt x="687" y="146"/>
                    <a:pt x="678" y="137"/>
                    <a:pt x="678" y="118"/>
                  </a:cubicBezTo>
                  <a:cubicBezTo>
                    <a:pt x="678" y="61"/>
                    <a:pt x="678" y="61"/>
                    <a:pt x="678" y="61"/>
                  </a:cubicBezTo>
                  <a:cubicBezTo>
                    <a:pt x="662" y="61"/>
                    <a:pt x="662" y="61"/>
                    <a:pt x="662" y="61"/>
                  </a:cubicBezTo>
                  <a:cubicBezTo>
                    <a:pt x="662" y="48"/>
                    <a:pt x="662" y="48"/>
                    <a:pt x="662" y="48"/>
                  </a:cubicBezTo>
                  <a:cubicBezTo>
                    <a:pt x="678" y="48"/>
                    <a:pt x="678" y="48"/>
                    <a:pt x="678" y="48"/>
                  </a:cubicBezTo>
                  <a:cubicBezTo>
                    <a:pt x="678" y="25"/>
                    <a:pt x="678" y="25"/>
                    <a:pt x="678" y="25"/>
                  </a:cubicBezTo>
                  <a:cubicBezTo>
                    <a:pt x="683" y="23"/>
                    <a:pt x="688" y="21"/>
                    <a:pt x="694" y="20"/>
                  </a:cubicBezTo>
                  <a:cubicBezTo>
                    <a:pt x="694" y="48"/>
                    <a:pt x="694" y="48"/>
                    <a:pt x="694" y="48"/>
                  </a:cubicBezTo>
                  <a:cubicBezTo>
                    <a:pt x="718" y="48"/>
                    <a:pt x="718" y="48"/>
                    <a:pt x="718" y="48"/>
                  </a:cubicBezTo>
                  <a:cubicBezTo>
                    <a:pt x="718" y="61"/>
                    <a:pt x="718" y="61"/>
                    <a:pt x="718" y="61"/>
                  </a:cubicBezTo>
                  <a:cubicBezTo>
                    <a:pt x="694" y="61"/>
                    <a:pt x="694" y="61"/>
                    <a:pt x="694" y="61"/>
                  </a:cubicBezTo>
                  <a:cubicBezTo>
                    <a:pt x="694" y="115"/>
                    <a:pt x="694" y="115"/>
                    <a:pt x="694" y="115"/>
                  </a:cubicBezTo>
                  <a:cubicBezTo>
                    <a:pt x="694" y="122"/>
                    <a:pt x="695" y="126"/>
                    <a:pt x="697" y="129"/>
                  </a:cubicBezTo>
                  <a:cubicBezTo>
                    <a:pt x="699" y="132"/>
                    <a:pt x="703" y="133"/>
                    <a:pt x="708" y="133"/>
                  </a:cubicBezTo>
                  <a:cubicBezTo>
                    <a:pt x="712" y="133"/>
                    <a:pt x="715" y="132"/>
                    <a:pt x="718" y="130"/>
                  </a:cubicBezTo>
                  <a:lnTo>
                    <a:pt x="718" y="143"/>
                  </a:lnTo>
                  <a:close/>
                  <a:moveTo>
                    <a:pt x="888" y="75"/>
                  </a:moveTo>
                  <a:cubicBezTo>
                    <a:pt x="888" y="96"/>
                    <a:pt x="882" y="112"/>
                    <a:pt x="869" y="125"/>
                  </a:cubicBezTo>
                  <a:cubicBezTo>
                    <a:pt x="856" y="138"/>
                    <a:pt x="838" y="144"/>
                    <a:pt x="816" y="144"/>
                  </a:cubicBezTo>
                  <a:cubicBezTo>
                    <a:pt x="780" y="144"/>
                    <a:pt x="780" y="144"/>
                    <a:pt x="780" y="144"/>
                  </a:cubicBezTo>
                  <a:cubicBezTo>
                    <a:pt x="780" y="10"/>
                    <a:pt x="780" y="10"/>
                    <a:pt x="780" y="10"/>
                  </a:cubicBezTo>
                  <a:cubicBezTo>
                    <a:pt x="817" y="10"/>
                    <a:pt x="817" y="10"/>
                    <a:pt x="817" y="10"/>
                  </a:cubicBezTo>
                  <a:cubicBezTo>
                    <a:pt x="865" y="10"/>
                    <a:pt x="888" y="31"/>
                    <a:pt x="888" y="75"/>
                  </a:cubicBezTo>
                  <a:close/>
                  <a:moveTo>
                    <a:pt x="872" y="76"/>
                  </a:moveTo>
                  <a:cubicBezTo>
                    <a:pt x="872" y="41"/>
                    <a:pt x="853" y="24"/>
                    <a:pt x="817" y="24"/>
                  </a:cubicBezTo>
                  <a:cubicBezTo>
                    <a:pt x="796" y="24"/>
                    <a:pt x="796" y="24"/>
                    <a:pt x="796" y="24"/>
                  </a:cubicBezTo>
                  <a:cubicBezTo>
                    <a:pt x="796" y="130"/>
                    <a:pt x="796" y="130"/>
                    <a:pt x="796" y="130"/>
                  </a:cubicBezTo>
                  <a:cubicBezTo>
                    <a:pt x="816" y="130"/>
                    <a:pt x="816" y="130"/>
                    <a:pt x="816" y="130"/>
                  </a:cubicBezTo>
                  <a:cubicBezTo>
                    <a:pt x="834" y="130"/>
                    <a:pt x="847" y="125"/>
                    <a:pt x="857" y="116"/>
                  </a:cubicBezTo>
                  <a:cubicBezTo>
                    <a:pt x="867" y="106"/>
                    <a:pt x="872" y="93"/>
                    <a:pt x="872" y="76"/>
                  </a:cubicBezTo>
                  <a:close/>
                  <a:moveTo>
                    <a:pt x="983" y="48"/>
                  </a:moveTo>
                  <a:cubicBezTo>
                    <a:pt x="938" y="159"/>
                    <a:pt x="938" y="159"/>
                    <a:pt x="938" y="159"/>
                  </a:cubicBezTo>
                  <a:cubicBezTo>
                    <a:pt x="931" y="179"/>
                    <a:pt x="919" y="189"/>
                    <a:pt x="905" y="189"/>
                  </a:cubicBezTo>
                  <a:cubicBezTo>
                    <a:pt x="901" y="189"/>
                    <a:pt x="898" y="189"/>
                    <a:pt x="895" y="188"/>
                  </a:cubicBezTo>
                  <a:cubicBezTo>
                    <a:pt x="895" y="174"/>
                    <a:pt x="895" y="174"/>
                    <a:pt x="895" y="174"/>
                  </a:cubicBezTo>
                  <a:cubicBezTo>
                    <a:pt x="899" y="175"/>
                    <a:pt x="902" y="176"/>
                    <a:pt x="904" y="176"/>
                  </a:cubicBezTo>
                  <a:cubicBezTo>
                    <a:pt x="912" y="176"/>
                    <a:pt x="918" y="171"/>
                    <a:pt x="922" y="162"/>
                  </a:cubicBezTo>
                  <a:cubicBezTo>
                    <a:pt x="929" y="144"/>
                    <a:pt x="929" y="144"/>
                    <a:pt x="929" y="144"/>
                  </a:cubicBezTo>
                  <a:cubicBezTo>
                    <a:pt x="892" y="48"/>
                    <a:pt x="892" y="48"/>
                    <a:pt x="892" y="48"/>
                  </a:cubicBezTo>
                  <a:cubicBezTo>
                    <a:pt x="909" y="48"/>
                    <a:pt x="909" y="48"/>
                    <a:pt x="909" y="48"/>
                  </a:cubicBezTo>
                  <a:cubicBezTo>
                    <a:pt x="935" y="122"/>
                    <a:pt x="935" y="122"/>
                    <a:pt x="935" y="122"/>
                  </a:cubicBezTo>
                  <a:cubicBezTo>
                    <a:pt x="935" y="123"/>
                    <a:pt x="936" y="126"/>
                    <a:pt x="937" y="129"/>
                  </a:cubicBezTo>
                  <a:cubicBezTo>
                    <a:pt x="937" y="129"/>
                    <a:pt x="937" y="129"/>
                    <a:pt x="937" y="129"/>
                  </a:cubicBezTo>
                  <a:cubicBezTo>
                    <a:pt x="938" y="128"/>
                    <a:pt x="938" y="125"/>
                    <a:pt x="939" y="122"/>
                  </a:cubicBezTo>
                  <a:cubicBezTo>
                    <a:pt x="967" y="48"/>
                    <a:pt x="967" y="48"/>
                    <a:pt x="967" y="48"/>
                  </a:cubicBezTo>
                  <a:lnTo>
                    <a:pt x="983" y="48"/>
                  </a:lnTo>
                  <a:close/>
                  <a:moveTo>
                    <a:pt x="1072" y="144"/>
                  </a:moveTo>
                  <a:cubicBezTo>
                    <a:pt x="1057" y="144"/>
                    <a:pt x="1057" y="144"/>
                    <a:pt x="1057" y="144"/>
                  </a:cubicBezTo>
                  <a:cubicBezTo>
                    <a:pt x="1057" y="89"/>
                    <a:pt x="1057" y="89"/>
                    <a:pt x="1057" y="89"/>
                  </a:cubicBezTo>
                  <a:cubicBezTo>
                    <a:pt x="1057" y="69"/>
                    <a:pt x="1049" y="59"/>
                    <a:pt x="1035" y="59"/>
                  </a:cubicBezTo>
                  <a:cubicBezTo>
                    <a:pt x="1027" y="59"/>
                    <a:pt x="1021" y="62"/>
                    <a:pt x="1015" y="67"/>
                  </a:cubicBezTo>
                  <a:cubicBezTo>
                    <a:pt x="1010" y="73"/>
                    <a:pt x="1008" y="81"/>
                    <a:pt x="1008" y="89"/>
                  </a:cubicBezTo>
                  <a:cubicBezTo>
                    <a:pt x="1008" y="144"/>
                    <a:pt x="1008" y="144"/>
                    <a:pt x="1008" y="144"/>
                  </a:cubicBezTo>
                  <a:cubicBezTo>
                    <a:pt x="993" y="144"/>
                    <a:pt x="993" y="144"/>
                    <a:pt x="993" y="144"/>
                  </a:cubicBezTo>
                  <a:cubicBezTo>
                    <a:pt x="993" y="48"/>
                    <a:pt x="993" y="48"/>
                    <a:pt x="993" y="48"/>
                  </a:cubicBezTo>
                  <a:cubicBezTo>
                    <a:pt x="1008" y="48"/>
                    <a:pt x="1008" y="48"/>
                    <a:pt x="1008" y="48"/>
                  </a:cubicBezTo>
                  <a:cubicBezTo>
                    <a:pt x="1008" y="64"/>
                    <a:pt x="1008" y="64"/>
                    <a:pt x="1008" y="64"/>
                  </a:cubicBezTo>
                  <a:cubicBezTo>
                    <a:pt x="1008" y="64"/>
                    <a:pt x="1008" y="64"/>
                    <a:pt x="1008" y="64"/>
                  </a:cubicBezTo>
                  <a:cubicBezTo>
                    <a:pt x="1015" y="52"/>
                    <a:pt x="1026" y="46"/>
                    <a:pt x="1040" y="46"/>
                  </a:cubicBezTo>
                  <a:cubicBezTo>
                    <a:pt x="1050" y="46"/>
                    <a:pt x="1058" y="49"/>
                    <a:pt x="1064" y="56"/>
                  </a:cubicBezTo>
                  <a:cubicBezTo>
                    <a:pt x="1069" y="63"/>
                    <a:pt x="1072" y="73"/>
                    <a:pt x="1072" y="85"/>
                  </a:cubicBezTo>
                  <a:lnTo>
                    <a:pt x="1072" y="144"/>
                  </a:lnTo>
                  <a:close/>
                  <a:moveTo>
                    <a:pt x="1163" y="144"/>
                  </a:moveTo>
                  <a:cubicBezTo>
                    <a:pt x="1147" y="144"/>
                    <a:pt x="1147" y="144"/>
                    <a:pt x="1147" y="144"/>
                  </a:cubicBezTo>
                  <a:cubicBezTo>
                    <a:pt x="1147" y="129"/>
                    <a:pt x="1147" y="129"/>
                    <a:pt x="1147" y="129"/>
                  </a:cubicBezTo>
                  <a:cubicBezTo>
                    <a:pt x="1147" y="129"/>
                    <a:pt x="1147" y="129"/>
                    <a:pt x="1147" y="129"/>
                  </a:cubicBezTo>
                  <a:cubicBezTo>
                    <a:pt x="1140" y="141"/>
                    <a:pt x="1130" y="146"/>
                    <a:pt x="1117" y="146"/>
                  </a:cubicBezTo>
                  <a:cubicBezTo>
                    <a:pt x="1108" y="146"/>
                    <a:pt x="1100" y="144"/>
                    <a:pt x="1095" y="138"/>
                  </a:cubicBezTo>
                  <a:cubicBezTo>
                    <a:pt x="1089" y="133"/>
                    <a:pt x="1087" y="127"/>
                    <a:pt x="1087" y="119"/>
                  </a:cubicBezTo>
                  <a:cubicBezTo>
                    <a:pt x="1087" y="101"/>
                    <a:pt x="1097" y="90"/>
                    <a:pt x="1118" y="87"/>
                  </a:cubicBezTo>
                  <a:cubicBezTo>
                    <a:pt x="1147" y="83"/>
                    <a:pt x="1147" y="83"/>
                    <a:pt x="1147" y="83"/>
                  </a:cubicBezTo>
                  <a:cubicBezTo>
                    <a:pt x="1147" y="67"/>
                    <a:pt x="1141" y="59"/>
                    <a:pt x="1127" y="59"/>
                  </a:cubicBezTo>
                  <a:cubicBezTo>
                    <a:pt x="1116" y="59"/>
                    <a:pt x="1105" y="63"/>
                    <a:pt x="1096" y="71"/>
                  </a:cubicBezTo>
                  <a:cubicBezTo>
                    <a:pt x="1096" y="55"/>
                    <a:pt x="1096" y="55"/>
                    <a:pt x="1096" y="55"/>
                  </a:cubicBezTo>
                  <a:cubicBezTo>
                    <a:pt x="1099" y="53"/>
                    <a:pt x="1104" y="51"/>
                    <a:pt x="1110" y="49"/>
                  </a:cubicBezTo>
                  <a:cubicBezTo>
                    <a:pt x="1117" y="47"/>
                    <a:pt x="1123" y="46"/>
                    <a:pt x="1129" y="46"/>
                  </a:cubicBezTo>
                  <a:cubicBezTo>
                    <a:pt x="1151" y="46"/>
                    <a:pt x="1163" y="58"/>
                    <a:pt x="1163" y="82"/>
                  </a:cubicBezTo>
                  <a:lnTo>
                    <a:pt x="1163" y="144"/>
                  </a:lnTo>
                  <a:close/>
                  <a:moveTo>
                    <a:pt x="1147" y="96"/>
                  </a:moveTo>
                  <a:cubicBezTo>
                    <a:pt x="1124" y="99"/>
                    <a:pt x="1124" y="99"/>
                    <a:pt x="1124" y="99"/>
                  </a:cubicBezTo>
                  <a:cubicBezTo>
                    <a:pt x="1116" y="100"/>
                    <a:pt x="1110" y="102"/>
                    <a:pt x="1107" y="105"/>
                  </a:cubicBezTo>
                  <a:cubicBezTo>
                    <a:pt x="1104" y="108"/>
                    <a:pt x="1103" y="112"/>
                    <a:pt x="1103" y="117"/>
                  </a:cubicBezTo>
                  <a:cubicBezTo>
                    <a:pt x="1103" y="122"/>
                    <a:pt x="1104" y="126"/>
                    <a:pt x="1107" y="129"/>
                  </a:cubicBezTo>
                  <a:cubicBezTo>
                    <a:pt x="1111" y="132"/>
                    <a:pt x="1115" y="133"/>
                    <a:pt x="1121" y="133"/>
                  </a:cubicBezTo>
                  <a:cubicBezTo>
                    <a:pt x="1129" y="133"/>
                    <a:pt x="1135" y="131"/>
                    <a:pt x="1140" y="125"/>
                  </a:cubicBezTo>
                  <a:cubicBezTo>
                    <a:pt x="1145" y="120"/>
                    <a:pt x="1147" y="113"/>
                    <a:pt x="1147" y="105"/>
                  </a:cubicBezTo>
                  <a:lnTo>
                    <a:pt x="1147" y="96"/>
                  </a:lnTo>
                  <a:close/>
                  <a:moveTo>
                    <a:pt x="1321" y="144"/>
                  </a:moveTo>
                  <a:cubicBezTo>
                    <a:pt x="1306" y="144"/>
                    <a:pt x="1306" y="144"/>
                    <a:pt x="1306" y="144"/>
                  </a:cubicBezTo>
                  <a:cubicBezTo>
                    <a:pt x="1306" y="89"/>
                    <a:pt x="1306" y="89"/>
                    <a:pt x="1306" y="89"/>
                  </a:cubicBezTo>
                  <a:cubicBezTo>
                    <a:pt x="1306" y="78"/>
                    <a:pt x="1304" y="70"/>
                    <a:pt x="1301" y="65"/>
                  </a:cubicBezTo>
                  <a:cubicBezTo>
                    <a:pt x="1297" y="61"/>
                    <a:pt x="1292" y="59"/>
                    <a:pt x="1285" y="59"/>
                  </a:cubicBezTo>
                  <a:cubicBezTo>
                    <a:pt x="1278" y="59"/>
                    <a:pt x="1272" y="62"/>
                    <a:pt x="1268" y="68"/>
                  </a:cubicBezTo>
                  <a:cubicBezTo>
                    <a:pt x="1263" y="74"/>
                    <a:pt x="1261" y="81"/>
                    <a:pt x="1261" y="89"/>
                  </a:cubicBezTo>
                  <a:cubicBezTo>
                    <a:pt x="1261" y="144"/>
                    <a:pt x="1261" y="144"/>
                    <a:pt x="1261" y="144"/>
                  </a:cubicBezTo>
                  <a:cubicBezTo>
                    <a:pt x="1246" y="144"/>
                    <a:pt x="1246" y="144"/>
                    <a:pt x="1246" y="144"/>
                  </a:cubicBezTo>
                  <a:cubicBezTo>
                    <a:pt x="1246" y="87"/>
                    <a:pt x="1246" y="87"/>
                    <a:pt x="1246" y="87"/>
                  </a:cubicBezTo>
                  <a:cubicBezTo>
                    <a:pt x="1246" y="68"/>
                    <a:pt x="1238" y="59"/>
                    <a:pt x="1224" y="59"/>
                  </a:cubicBezTo>
                  <a:cubicBezTo>
                    <a:pt x="1217" y="59"/>
                    <a:pt x="1212" y="62"/>
                    <a:pt x="1207" y="67"/>
                  </a:cubicBezTo>
                  <a:cubicBezTo>
                    <a:pt x="1203" y="73"/>
                    <a:pt x="1200" y="80"/>
                    <a:pt x="1200" y="89"/>
                  </a:cubicBezTo>
                  <a:cubicBezTo>
                    <a:pt x="1200" y="144"/>
                    <a:pt x="1200" y="144"/>
                    <a:pt x="1200" y="144"/>
                  </a:cubicBezTo>
                  <a:cubicBezTo>
                    <a:pt x="1185" y="144"/>
                    <a:pt x="1185" y="144"/>
                    <a:pt x="1185" y="144"/>
                  </a:cubicBezTo>
                  <a:cubicBezTo>
                    <a:pt x="1185" y="48"/>
                    <a:pt x="1185" y="48"/>
                    <a:pt x="1185" y="48"/>
                  </a:cubicBezTo>
                  <a:cubicBezTo>
                    <a:pt x="1200" y="48"/>
                    <a:pt x="1200" y="48"/>
                    <a:pt x="1200" y="48"/>
                  </a:cubicBezTo>
                  <a:cubicBezTo>
                    <a:pt x="1200" y="63"/>
                    <a:pt x="1200" y="63"/>
                    <a:pt x="1200" y="63"/>
                  </a:cubicBezTo>
                  <a:cubicBezTo>
                    <a:pt x="1201" y="63"/>
                    <a:pt x="1201" y="63"/>
                    <a:pt x="1201" y="63"/>
                  </a:cubicBezTo>
                  <a:cubicBezTo>
                    <a:pt x="1208" y="52"/>
                    <a:pt x="1218" y="46"/>
                    <a:pt x="1231" y="46"/>
                  </a:cubicBezTo>
                  <a:cubicBezTo>
                    <a:pt x="1237" y="46"/>
                    <a:pt x="1243" y="48"/>
                    <a:pt x="1248" y="51"/>
                  </a:cubicBezTo>
                  <a:cubicBezTo>
                    <a:pt x="1253" y="55"/>
                    <a:pt x="1256" y="60"/>
                    <a:pt x="1258" y="66"/>
                  </a:cubicBezTo>
                  <a:cubicBezTo>
                    <a:pt x="1265" y="52"/>
                    <a:pt x="1276" y="46"/>
                    <a:pt x="1290" y="46"/>
                  </a:cubicBezTo>
                  <a:cubicBezTo>
                    <a:pt x="1311" y="46"/>
                    <a:pt x="1321" y="59"/>
                    <a:pt x="1321" y="85"/>
                  </a:cubicBezTo>
                  <a:lnTo>
                    <a:pt x="1321" y="144"/>
                  </a:lnTo>
                  <a:close/>
                  <a:moveTo>
                    <a:pt x="1362" y="14"/>
                  </a:moveTo>
                  <a:cubicBezTo>
                    <a:pt x="1362" y="16"/>
                    <a:pt x="1361" y="19"/>
                    <a:pt x="1359" y="21"/>
                  </a:cubicBezTo>
                  <a:cubicBezTo>
                    <a:pt x="1357" y="23"/>
                    <a:pt x="1355" y="24"/>
                    <a:pt x="1352" y="24"/>
                  </a:cubicBezTo>
                  <a:cubicBezTo>
                    <a:pt x="1349" y="24"/>
                    <a:pt x="1347" y="23"/>
                    <a:pt x="1345" y="21"/>
                  </a:cubicBezTo>
                  <a:cubicBezTo>
                    <a:pt x="1343" y="19"/>
                    <a:pt x="1342" y="17"/>
                    <a:pt x="1342" y="14"/>
                  </a:cubicBezTo>
                  <a:cubicBezTo>
                    <a:pt x="1342" y="11"/>
                    <a:pt x="1343" y="9"/>
                    <a:pt x="1345" y="7"/>
                  </a:cubicBezTo>
                  <a:cubicBezTo>
                    <a:pt x="1347" y="5"/>
                    <a:pt x="1349" y="4"/>
                    <a:pt x="1352" y="4"/>
                  </a:cubicBezTo>
                  <a:cubicBezTo>
                    <a:pt x="1355" y="4"/>
                    <a:pt x="1357" y="5"/>
                    <a:pt x="1359" y="7"/>
                  </a:cubicBezTo>
                  <a:cubicBezTo>
                    <a:pt x="1361" y="9"/>
                    <a:pt x="1362" y="11"/>
                    <a:pt x="1362" y="14"/>
                  </a:cubicBezTo>
                  <a:close/>
                  <a:moveTo>
                    <a:pt x="1359" y="144"/>
                  </a:moveTo>
                  <a:cubicBezTo>
                    <a:pt x="1344" y="144"/>
                    <a:pt x="1344" y="144"/>
                    <a:pt x="1344" y="144"/>
                  </a:cubicBezTo>
                  <a:cubicBezTo>
                    <a:pt x="1344" y="48"/>
                    <a:pt x="1344" y="48"/>
                    <a:pt x="1344" y="48"/>
                  </a:cubicBezTo>
                  <a:cubicBezTo>
                    <a:pt x="1359" y="48"/>
                    <a:pt x="1359" y="48"/>
                    <a:pt x="1359" y="48"/>
                  </a:cubicBezTo>
                  <a:lnTo>
                    <a:pt x="1359" y="144"/>
                  </a:lnTo>
                  <a:close/>
                  <a:moveTo>
                    <a:pt x="1449" y="140"/>
                  </a:moveTo>
                  <a:cubicBezTo>
                    <a:pt x="1441" y="144"/>
                    <a:pt x="1432" y="146"/>
                    <a:pt x="1422" y="146"/>
                  </a:cubicBezTo>
                  <a:cubicBezTo>
                    <a:pt x="1408" y="146"/>
                    <a:pt x="1397" y="142"/>
                    <a:pt x="1389" y="133"/>
                  </a:cubicBezTo>
                  <a:cubicBezTo>
                    <a:pt x="1381" y="124"/>
                    <a:pt x="1377" y="112"/>
                    <a:pt x="1377" y="98"/>
                  </a:cubicBezTo>
                  <a:cubicBezTo>
                    <a:pt x="1377" y="83"/>
                    <a:pt x="1381" y="70"/>
                    <a:pt x="1390" y="60"/>
                  </a:cubicBezTo>
                  <a:cubicBezTo>
                    <a:pt x="1399" y="51"/>
                    <a:pt x="1411" y="46"/>
                    <a:pt x="1426" y="46"/>
                  </a:cubicBezTo>
                  <a:cubicBezTo>
                    <a:pt x="1435" y="46"/>
                    <a:pt x="1442" y="47"/>
                    <a:pt x="1449" y="51"/>
                  </a:cubicBezTo>
                  <a:cubicBezTo>
                    <a:pt x="1449" y="66"/>
                    <a:pt x="1449" y="66"/>
                    <a:pt x="1449" y="66"/>
                  </a:cubicBezTo>
                  <a:cubicBezTo>
                    <a:pt x="1442" y="61"/>
                    <a:pt x="1434" y="59"/>
                    <a:pt x="1426" y="59"/>
                  </a:cubicBezTo>
                  <a:cubicBezTo>
                    <a:pt x="1416" y="59"/>
                    <a:pt x="1408" y="62"/>
                    <a:pt x="1402" y="69"/>
                  </a:cubicBezTo>
                  <a:cubicBezTo>
                    <a:pt x="1395" y="76"/>
                    <a:pt x="1392" y="85"/>
                    <a:pt x="1392" y="97"/>
                  </a:cubicBezTo>
                  <a:cubicBezTo>
                    <a:pt x="1392" y="108"/>
                    <a:pt x="1395" y="117"/>
                    <a:pt x="1401" y="124"/>
                  </a:cubicBezTo>
                  <a:cubicBezTo>
                    <a:pt x="1407" y="130"/>
                    <a:pt x="1415" y="133"/>
                    <a:pt x="1425" y="133"/>
                  </a:cubicBezTo>
                  <a:cubicBezTo>
                    <a:pt x="1433" y="133"/>
                    <a:pt x="1441" y="131"/>
                    <a:pt x="1449" y="125"/>
                  </a:cubicBezTo>
                  <a:lnTo>
                    <a:pt x="1449" y="140"/>
                  </a:lnTo>
                  <a:close/>
                  <a:moveTo>
                    <a:pt x="1518" y="118"/>
                  </a:moveTo>
                  <a:cubicBezTo>
                    <a:pt x="1518" y="126"/>
                    <a:pt x="1515" y="133"/>
                    <a:pt x="1509" y="138"/>
                  </a:cubicBezTo>
                  <a:cubicBezTo>
                    <a:pt x="1502" y="144"/>
                    <a:pt x="1494" y="146"/>
                    <a:pt x="1482" y="146"/>
                  </a:cubicBezTo>
                  <a:cubicBezTo>
                    <a:pt x="1473" y="146"/>
                    <a:pt x="1465" y="144"/>
                    <a:pt x="1459" y="141"/>
                  </a:cubicBezTo>
                  <a:cubicBezTo>
                    <a:pt x="1459" y="124"/>
                    <a:pt x="1459" y="124"/>
                    <a:pt x="1459" y="124"/>
                  </a:cubicBezTo>
                  <a:cubicBezTo>
                    <a:pt x="1466" y="130"/>
                    <a:pt x="1474" y="133"/>
                    <a:pt x="1484" y="133"/>
                  </a:cubicBezTo>
                  <a:cubicBezTo>
                    <a:pt x="1496" y="133"/>
                    <a:pt x="1502" y="129"/>
                    <a:pt x="1502" y="120"/>
                  </a:cubicBezTo>
                  <a:cubicBezTo>
                    <a:pt x="1502" y="116"/>
                    <a:pt x="1501" y="113"/>
                    <a:pt x="1498" y="111"/>
                  </a:cubicBezTo>
                  <a:cubicBezTo>
                    <a:pt x="1495" y="108"/>
                    <a:pt x="1490" y="105"/>
                    <a:pt x="1482" y="102"/>
                  </a:cubicBezTo>
                  <a:cubicBezTo>
                    <a:pt x="1474" y="98"/>
                    <a:pt x="1468" y="95"/>
                    <a:pt x="1465" y="91"/>
                  </a:cubicBezTo>
                  <a:cubicBezTo>
                    <a:pt x="1461" y="86"/>
                    <a:pt x="1459" y="81"/>
                    <a:pt x="1459" y="74"/>
                  </a:cubicBezTo>
                  <a:cubicBezTo>
                    <a:pt x="1459" y="66"/>
                    <a:pt x="1462" y="59"/>
                    <a:pt x="1468" y="54"/>
                  </a:cubicBezTo>
                  <a:cubicBezTo>
                    <a:pt x="1475" y="48"/>
                    <a:pt x="1483" y="46"/>
                    <a:pt x="1493" y="46"/>
                  </a:cubicBezTo>
                  <a:cubicBezTo>
                    <a:pt x="1500" y="46"/>
                    <a:pt x="1507" y="47"/>
                    <a:pt x="1513" y="50"/>
                  </a:cubicBezTo>
                  <a:cubicBezTo>
                    <a:pt x="1513" y="66"/>
                    <a:pt x="1513" y="66"/>
                    <a:pt x="1513" y="66"/>
                  </a:cubicBezTo>
                  <a:cubicBezTo>
                    <a:pt x="1507" y="61"/>
                    <a:pt x="1500" y="59"/>
                    <a:pt x="1491" y="59"/>
                  </a:cubicBezTo>
                  <a:cubicBezTo>
                    <a:pt x="1486" y="59"/>
                    <a:pt x="1482" y="60"/>
                    <a:pt x="1479" y="63"/>
                  </a:cubicBezTo>
                  <a:cubicBezTo>
                    <a:pt x="1476" y="65"/>
                    <a:pt x="1475" y="68"/>
                    <a:pt x="1475" y="72"/>
                  </a:cubicBezTo>
                  <a:cubicBezTo>
                    <a:pt x="1475" y="77"/>
                    <a:pt x="1476" y="80"/>
                    <a:pt x="1478" y="82"/>
                  </a:cubicBezTo>
                  <a:cubicBezTo>
                    <a:pt x="1481" y="84"/>
                    <a:pt x="1486" y="87"/>
                    <a:pt x="1493" y="90"/>
                  </a:cubicBezTo>
                  <a:cubicBezTo>
                    <a:pt x="1501" y="94"/>
                    <a:pt x="1507" y="97"/>
                    <a:pt x="1511" y="101"/>
                  </a:cubicBezTo>
                  <a:cubicBezTo>
                    <a:pt x="1515" y="105"/>
                    <a:pt x="1518" y="111"/>
                    <a:pt x="1518" y="118"/>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63">
                <a:defRPr/>
              </a:pPr>
              <a:endParaRPr lang="en-US" sz="1800">
                <a:solidFill>
                  <a:srgbClr val="1A1A1A"/>
                </a:solidFill>
                <a:latin typeface="Segoe UI"/>
              </a:endParaRPr>
            </a:p>
          </p:txBody>
        </p:sp>
        <p:pic>
          <p:nvPicPr>
            <p:cNvPr id="5122" name="Picture 2" descr="Image result for sap logo">
              <a:extLst>
                <a:ext uri="{FF2B5EF4-FFF2-40B4-BE49-F238E27FC236}">
                  <a16:creationId xmlns:a16="http://schemas.microsoft.com/office/drawing/2014/main" id="{9CEE381C-8D23-462A-88FF-23396CDD9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9298" y="3538992"/>
              <a:ext cx="690686" cy="3421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linux logo">
              <a:extLst>
                <a:ext uri="{FF2B5EF4-FFF2-40B4-BE49-F238E27FC236}">
                  <a16:creationId xmlns:a16="http://schemas.microsoft.com/office/drawing/2014/main" id="{4C6ED606-E1B7-42B9-8E78-77B236489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1872" y="2830581"/>
              <a:ext cx="993359" cy="49176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3FA947FC-BECA-452A-B3D0-9BC2A018D67D}"/>
              </a:ext>
            </a:extLst>
          </p:cNvPr>
          <p:cNvSpPr txBox="1"/>
          <p:nvPr/>
        </p:nvSpPr>
        <p:spPr>
          <a:xfrm>
            <a:off x="7239787" y="4276689"/>
            <a:ext cx="1841306" cy="256159"/>
          </a:xfrm>
          <a:prstGeom prst="rect">
            <a:avLst/>
          </a:prstGeom>
          <a:noFill/>
        </p:spPr>
        <p:txBody>
          <a:bodyPr wrap="none" lIns="0" tIns="0" rIns="0" bIns="0" rtlCol="0">
            <a:spAutoFit/>
          </a:bodyPr>
          <a:lstStyle/>
          <a:p>
            <a:pPr defTabSz="932563">
              <a:defRPr/>
            </a:pPr>
            <a:r>
              <a:rPr lang="en-US" sz="1632">
                <a:solidFill>
                  <a:srgbClr val="002050"/>
                </a:solidFill>
                <a:latin typeface="Segoe UI"/>
              </a:rPr>
              <a:t>Microsoft Exchange</a:t>
            </a:r>
          </a:p>
        </p:txBody>
      </p:sp>
      <p:sp>
        <p:nvSpPr>
          <p:cNvPr id="17" name="TextBox 16">
            <a:extLst>
              <a:ext uri="{FF2B5EF4-FFF2-40B4-BE49-F238E27FC236}">
                <a16:creationId xmlns:a16="http://schemas.microsoft.com/office/drawing/2014/main" id="{5046A0E2-C418-4046-9A6C-05ADA9BB7776}"/>
              </a:ext>
            </a:extLst>
          </p:cNvPr>
          <p:cNvSpPr txBox="1"/>
          <p:nvPr/>
        </p:nvSpPr>
        <p:spPr>
          <a:xfrm>
            <a:off x="4786861" y="4719175"/>
            <a:ext cx="2117876" cy="647165"/>
          </a:xfrm>
          <a:prstGeom prst="rect">
            <a:avLst/>
          </a:prstGeom>
          <a:noFill/>
          <a:ln>
            <a:solidFill>
              <a:srgbClr val="FF0000"/>
            </a:solidFill>
          </a:ln>
        </p:spPr>
        <p:txBody>
          <a:bodyPr wrap="square" lIns="186521" tIns="149217" rIns="186521" bIns="149217" rtlCol="0">
            <a:spAutoFit/>
          </a:bodyPr>
          <a:lstStyle/>
          <a:p>
            <a:pPr defTabSz="932597">
              <a:lnSpc>
                <a:spcPct val="90000"/>
              </a:lnSpc>
              <a:spcAft>
                <a:spcPts val="612"/>
              </a:spcAft>
              <a:defRPr/>
            </a:pPr>
            <a:endParaRPr lang="en-US" sz="2448" err="1">
              <a:gradFill>
                <a:gsLst>
                  <a:gs pos="2917">
                    <a:srgbClr val="282828"/>
                  </a:gs>
                  <a:gs pos="30000">
                    <a:srgbClr val="282828"/>
                  </a:gs>
                </a:gsLst>
                <a:lin ang="5400000" scaled="0"/>
              </a:gradFill>
              <a:latin typeface="Segoe UI"/>
            </a:endParaRPr>
          </a:p>
        </p:txBody>
      </p:sp>
    </p:spTree>
    <p:extLst>
      <p:ext uri="{BB962C8B-B14F-4D97-AF65-F5344CB8AC3E}">
        <p14:creationId xmlns:p14="http://schemas.microsoft.com/office/powerpoint/2010/main" val="406468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000"/>
                                        <p:tgtEl>
                                          <p:spTgt spid="15"/>
                                        </p:tgtEl>
                                      </p:cBhvr>
                                    </p:animEffect>
                                  </p:childTnLst>
                                </p:cTn>
                              </p:par>
                              <p:par>
                                <p:cTn id="11" presetID="10" presetClass="entr" presetSubtype="0" fill="hold" nodeType="withEffect">
                                  <p:stCondLst>
                                    <p:cond delay="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42" presetClass="path" presetSubtype="0" decel="100000" fill="hold" nodeType="withEffect">
                                  <p:stCondLst>
                                    <p:cond delay="800"/>
                                  </p:stCondLst>
                                  <p:childTnLst>
                                    <p:animMotion origin="layout" path="M -8.33333E-7 4.81481E-6 L -8.33333E-7 0.07754 " pathEditMode="relative" rAng="0" ptsTypes="AA">
                                      <p:cBhvr>
                                        <p:cTn id="15" dur="600" spd="-100000" fill="hold"/>
                                        <p:tgtEl>
                                          <p:spTgt spid="10"/>
                                        </p:tgtEl>
                                        <p:attrNameLst>
                                          <p:attrName>ppt_x</p:attrName>
                                          <p:attrName>ppt_y</p:attrName>
                                        </p:attrNameLst>
                                      </p:cBhvr>
                                      <p:rCtr x="0" y="3866"/>
                                    </p:animMotion>
                                  </p:childTnLst>
                                </p:cTn>
                              </p:par>
                              <p:par>
                                <p:cTn id="16" presetID="10" presetClass="entr" presetSubtype="0" fill="hold" nodeType="withEffect">
                                  <p:stCondLst>
                                    <p:cond delay="8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42" presetClass="path" presetSubtype="0" decel="100000" fill="hold" nodeType="withEffect">
                                  <p:stCondLst>
                                    <p:cond delay="800"/>
                                  </p:stCondLst>
                                  <p:childTnLst>
                                    <p:animMotion origin="layout" path="M -8.33333E-7 4.81481E-6 L -8.33333E-7 0.07754 " pathEditMode="relative" rAng="0" ptsTypes="AA">
                                      <p:cBhvr>
                                        <p:cTn id="20" dur="600" spd="-100000" fill="hold"/>
                                        <p:tgtEl>
                                          <p:spTgt spid="12"/>
                                        </p:tgtEl>
                                        <p:attrNameLst>
                                          <p:attrName>ppt_x</p:attrName>
                                          <p:attrName>ppt_y</p:attrName>
                                        </p:attrNameLst>
                                      </p:cBhvr>
                                      <p:rCtr x="0" y="3866"/>
                                    </p:animMotion>
                                  </p:childTnLst>
                                </p:cTn>
                              </p:par>
                              <p:par>
                                <p:cTn id="21" presetID="10" presetClass="entr" presetSubtype="0" fill="hold" grpId="0" nodeType="withEffect">
                                  <p:stCondLst>
                                    <p:cond delay="8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64" presetClass="path" presetSubtype="0" accel="50000" decel="50000" fill="hold" grpId="1" nodeType="withEffect">
                                  <p:stCondLst>
                                    <p:cond delay="600"/>
                                  </p:stCondLst>
                                  <p:childTnLst>
                                    <p:animMotion origin="layout" path="M 0.00013 0.08842 L 2.5E-6 -0.0007 " pathEditMode="relative" rAng="0" ptsTypes="AA">
                                      <p:cBhvr>
                                        <p:cTn id="28" dur="800" fill="hold"/>
                                        <p:tgtEl>
                                          <p:spTgt spid="3"/>
                                        </p:tgtEl>
                                        <p:attrNameLst>
                                          <p:attrName>ppt_x</p:attrName>
                                          <p:attrName>ppt_y</p:attrName>
                                        </p:attrNameLst>
                                      </p:cBhvr>
                                      <p:rCtr x="-13"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6" grpId="0" animBg="1"/>
      <p:bldP spid="4" grpId="0"/>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334C485-932B-4D20-B160-048E971BAC1B}"/>
              </a:ext>
            </a:extLst>
          </p:cNvPr>
          <p:cNvSpPr/>
          <p:nvPr/>
        </p:nvSpPr>
        <p:spPr bwMode="auto">
          <a:xfrm>
            <a:off x="-9274" y="1494720"/>
            <a:ext cx="12434710" cy="54998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5B69C2EC-D9C9-4FAC-A926-D20F796EF58A}"/>
              </a:ext>
            </a:extLst>
          </p:cNvPr>
          <p:cNvSpPr>
            <a:spLocks noGrp="1"/>
          </p:cNvSpPr>
          <p:nvPr>
            <p:ph type="title"/>
          </p:nvPr>
        </p:nvSpPr>
        <p:spPr/>
        <p:txBody>
          <a:bodyPr/>
          <a:lstStyle/>
          <a:p>
            <a:pPr lvl="0"/>
            <a:r>
              <a:rPr lang="en-US">
                <a:solidFill>
                  <a:srgbClr val="0078D7"/>
                </a:solidFill>
                <a:latin typeface="Segoe UI Semibold"/>
              </a:rPr>
              <a:t>Extended Security Updates for 2008 and 2008 R2 – free in Azure</a:t>
            </a:r>
          </a:p>
        </p:txBody>
      </p:sp>
      <p:cxnSp>
        <p:nvCxnSpPr>
          <p:cNvPr id="50" name="Straight Connector 49">
            <a:extLst>
              <a:ext uri="{FF2B5EF4-FFF2-40B4-BE49-F238E27FC236}">
                <a16:creationId xmlns:a16="http://schemas.microsoft.com/office/drawing/2014/main" id="{EDC40B97-DD1D-4F10-B2F9-D942BBC76E9B}"/>
              </a:ext>
            </a:extLst>
          </p:cNvPr>
          <p:cNvCxnSpPr>
            <a:cxnSpLocks/>
          </p:cNvCxnSpPr>
          <p:nvPr/>
        </p:nvCxnSpPr>
        <p:spPr bwMode="auto">
          <a:xfrm>
            <a:off x="4797972" y="2932646"/>
            <a:ext cx="0" cy="2370998"/>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703243-7D49-4401-AC88-4DD98F5F7AA7}"/>
              </a:ext>
            </a:extLst>
          </p:cNvPr>
          <p:cNvCxnSpPr>
            <a:cxnSpLocks/>
          </p:cNvCxnSpPr>
          <p:nvPr/>
        </p:nvCxnSpPr>
        <p:spPr bwMode="auto">
          <a:xfrm>
            <a:off x="6017769" y="2970181"/>
            <a:ext cx="0" cy="2333463"/>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DFAB7C-5231-490B-AE0E-A0DECF84256A}"/>
              </a:ext>
            </a:extLst>
          </p:cNvPr>
          <p:cNvCxnSpPr>
            <a:cxnSpLocks/>
          </p:cNvCxnSpPr>
          <p:nvPr/>
        </p:nvCxnSpPr>
        <p:spPr bwMode="auto">
          <a:xfrm>
            <a:off x="3598738" y="2947659"/>
            <a:ext cx="0" cy="2355984"/>
          </a:xfrm>
          <a:prstGeom prst="line">
            <a:avLst/>
          </a:prstGeom>
          <a:ln w="12700" cmpd="sng">
            <a:solidFill>
              <a:srgbClr val="A4A47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8EA4F54-30D0-4CBF-B1A1-C4C08C9BDEBD}"/>
              </a:ext>
            </a:extLst>
          </p:cNvPr>
          <p:cNvSpPr/>
          <p:nvPr/>
        </p:nvSpPr>
        <p:spPr bwMode="auto">
          <a:xfrm>
            <a:off x="2861590" y="4220776"/>
            <a:ext cx="3264397" cy="641915"/>
          </a:xfrm>
          <a:prstGeom prst="rect">
            <a:avLst/>
          </a:pr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cs typeface="Segoe UI" pitchFamily="34" charset="0"/>
              </a:rPr>
              <a:t>Extended Support</a:t>
            </a:r>
          </a:p>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cs typeface="Segoe UI" pitchFamily="34" charset="0"/>
              </a:rPr>
              <a:t>Ends January 14, 2020</a:t>
            </a:r>
          </a:p>
        </p:txBody>
      </p:sp>
      <p:sp>
        <p:nvSpPr>
          <p:cNvPr id="58" name="Rectangle 57">
            <a:extLst>
              <a:ext uri="{FF2B5EF4-FFF2-40B4-BE49-F238E27FC236}">
                <a16:creationId xmlns:a16="http://schemas.microsoft.com/office/drawing/2014/main" id="{CA75E108-E7B5-4BFA-900A-84D096F5EEBA}"/>
              </a:ext>
            </a:extLst>
          </p:cNvPr>
          <p:cNvSpPr/>
          <p:nvPr/>
        </p:nvSpPr>
        <p:spPr>
          <a:xfrm>
            <a:off x="984701" y="4246501"/>
            <a:ext cx="1831443" cy="533375"/>
          </a:xfrm>
          <a:prstGeom prst="rect">
            <a:avLst/>
          </a:prstGeom>
        </p:spPr>
        <p:txBody>
          <a:bodyPr wrap="square">
            <a:spAutoFit/>
          </a:bodyPr>
          <a:lstStyle/>
          <a:p>
            <a:pPr algn="r" defTabSz="932563">
              <a:defRPr/>
            </a:pPr>
            <a:r>
              <a:rPr lang="en-IN" sz="1399">
                <a:gradFill>
                  <a:gsLst>
                    <a:gs pos="1250">
                      <a:srgbClr val="505050"/>
                    </a:gs>
                    <a:gs pos="99000">
                      <a:srgbClr val="505050"/>
                    </a:gs>
                  </a:gsLst>
                  <a:lin ang="5400000" scaled="0"/>
                </a:gradFill>
                <a:latin typeface="Segoe UI"/>
              </a:rPr>
              <a:t>Windows Server</a:t>
            </a:r>
            <a:br>
              <a:rPr lang="en-IN" sz="1399">
                <a:gradFill>
                  <a:gsLst>
                    <a:gs pos="1250">
                      <a:srgbClr val="505050"/>
                    </a:gs>
                    <a:gs pos="99000">
                      <a:srgbClr val="505050"/>
                    </a:gs>
                  </a:gsLst>
                  <a:lin ang="5400000" scaled="0"/>
                </a:gradFill>
                <a:latin typeface="Segoe UI"/>
              </a:rPr>
            </a:br>
            <a:r>
              <a:rPr lang="en-IN" sz="1399">
                <a:gradFill>
                  <a:gsLst>
                    <a:gs pos="1250">
                      <a:srgbClr val="505050"/>
                    </a:gs>
                    <a:gs pos="99000">
                      <a:srgbClr val="505050"/>
                    </a:gs>
                  </a:gsLst>
                  <a:lin ang="5400000" scaled="0"/>
                </a:gradFill>
                <a:latin typeface="Segoe UI"/>
              </a:rPr>
              <a:t>2008 and 2008 R2</a:t>
            </a:r>
          </a:p>
        </p:txBody>
      </p:sp>
      <p:sp>
        <p:nvSpPr>
          <p:cNvPr id="59" name="Rectangle 58">
            <a:extLst>
              <a:ext uri="{FF2B5EF4-FFF2-40B4-BE49-F238E27FC236}">
                <a16:creationId xmlns:a16="http://schemas.microsoft.com/office/drawing/2014/main" id="{E0C4AAA9-9CC8-4259-8979-7F2AF55B8B4C}"/>
              </a:ext>
            </a:extLst>
          </p:cNvPr>
          <p:cNvSpPr/>
          <p:nvPr/>
        </p:nvSpPr>
        <p:spPr>
          <a:xfrm>
            <a:off x="985396" y="3150352"/>
            <a:ext cx="1827288" cy="533375"/>
          </a:xfrm>
          <a:prstGeom prst="rect">
            <a:avLst/>
          </a:prstGeom>
        </p:spPr>
        <p:txBody>
          <a:bodyPr wrap="square">
            <a:spAutoFit/>
          </a:bodyPr>
          <a:lstStyle/>
          <a:p>
            <a:pPr algn="r" defTabSz="932563">
              <a:defRPr/>
            </a:pPr>
            <a:r>
              <a:rPr lang="en-IN" sz="1399">
                <a:gradFill>
                  <a:gsLst>
                    <a:gs pos="1250">
                      <a:srgbClr val="505050"/>
                    </a:gs>
                    <a:gs pos="99000">
                      <a:srgbClr val="505050"/>
                    </a:gs>
                  </a:gsLst>
                  <a:lin ang="5400000" scaled="0"/>
                </a:gradFill>
                <a:latin typeface="Segoe UI"/>
              </a:rPr>
              <a:t>SQL Server </a:t>
            </a:r>
            <a:br>
              <a:rPr lang="en-IN" sz="1399">
                <a:gradFill>
                  <a:gsLst>
                    <a:gs pos="1250">
                      <a:srgbClr val="505050"/>
                    </a:gs>
                    <a:gs pos="99000">
                      <a:srgbClr val="505050"/>
                    </a:gs>
                  </a:gsLst>
                  <a:lin ang="5400000" scaled="0"/>
                </a:gradFill>
                <a:latin typeface="Segoe UI"/>
              </a:rPr>
            </a:br>
            <a:r>
              <a:rPr lang="en-IN" sz="1399">
                <a:gradFill>
                  <a:gsLst>
                    <a:gs pos="1250">
                      <a:srgbClr val="505050"/>
                    </a:gs>
                    <a:gs pos="99000">
                      <a:srgbClr val="505050"/>
                    </a:gs>
                  </a:gsLst>
                  <a:lin ang="5400000" scaled="0"/>
                </a:gradFill>
                <a:latin typeface="Segoe UI"/>
              </a:rPr>
              <a:t>2008 and 2008 R2</a:t>
            </a:r>
          </a:p>
        </p:txBody>
      </p:sp>
      <p:sp>
        <p:nvSpPr>
          <p:cNvPr id="60" name="Rectangle 59">
            <a:extLst>
              <a:ext uri="{FF2B5EF4-FFF2-40B4-BE49-F238E27FC236}">
                <a16:creationId xmlns:a16="http://schemas.microsoft.com/office/drawing/2014/main" id="{4BFA5C7F-0C9E-4B54-BBA9-4740A309FFA2}"/>
              </a:ext>
            </a:extLst>
          </p:cNvPr>
          <p:cNvSpPr/>
          <p:nvPr/>
        </p:nvSpPr>
        <p:spPr bwMode="auto">
          <a:xfrm>
            <a:off x="2858129" y="3171331"/>
            <a:ext cx="2642697" cy="641915"/>
          </a:xfrm>
          <a:prstGeom prst="rect">
            <a:avLst/>
          </a:pr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cs typeface="Segoe UI" pitchFamily="34" charset="0"/>
              </a:rPr>
              <a:t>Extended Support</a:t>
            </a:r>
          </a:p>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cs typeface="Segoe UI" pitchFamily="34" charset="0"/>
              </a:rPr>
              <a:t>Ends July 9, 2019</a:t>
            </a:r>
          </a:p>
        </p:txBody>
      </p:sp>
      <p:sp>
        <p:nvSpPr>
          <p:cNvPr id="61" name="Rectangle 60">
            <a:extLst>
              <a:ext uri="{FF2B5EF4-FFF2-40B4-BE49-F238E27FC236}">
                <a16:creationId xmlns:a16="http://schemas.microsoft.com/office/drawing/2014/main" id="{5377150A-30FE-49A0-920E-37A2811EE352}"/>
              </a:ext>
            </a:extLst>
          </p:cNvPr>
          <p:cNvSpPr/>
          <p:nvPr/>
        </p:nvSpPr>
        <p:spPr>
          <a:xfrm>
            <a:off x="3265872" y="5305592"/>
            <a:ext cx="665737" cy="360989"/>
          </a:xfrm>
          <a:prstGeom prst="rect">
            <a:avLst/>
          </a:prstGeom>
        </p:spPr>
        <p:txBody>
          <a:bodyPr wrap="none">
            <a:spAutoFit/>
          </a:bodyPr>
          <a:lstStyle/>
          <a:p>
            <a:pPr algn="ctr" defTabSz="914191">
              <a:defRPr/>
            </a:pPr>
            <a:r>
              <a:rPr lang="en-US" sz="1700">
                <a:solidFill>
                  <a:srgbClr val="002050"/>
                </a:solidFill>
                <a:latin typeface="Segoe UI"/>
              </a:rPr>
              <a:t>2018</a:t>
            </a:r>
          </a:p>
        </p:txBody>
      </p:sp>
      <p:sp>
        <p:nvSpPr>
          <p:cNvPr id="62" name="Rectangle 61">
            <a:extLst>
              <a:ext uri="{FF2B5EF4-FFF2-40B4-BE49-F238E27FC236}">
                <a16:creationId xmlns:a16="http://schemas.microsoft.com/office/drawing/2014/main" id="{9FFF1CD1-64EC-45D4-B091-0704A69B6B5A}"/>
              </a:ext>
            </a:extLst>
          </p:cNvPr>
          <p:cNvSpPr/>
          <p:nvPr/>
        </p:nvSpPr>
        <p:spPr>
          <a:xfrm>
            <a:off x="4466789" y="5305592"/>
            <a:ext cx="665737" cy="360989"/>
          </a:xfrm>
          <a:prstGeom prst="rect">
            <a:avLst/>
          </a:prstGeom>
        </p:spPr>
        <p:txBody>
          <a:bodyPr wrap="none">
            <a:spAutoFit/>
          </a:bodyPr>
          <a:lstStyle/>
          <a:p>
            <a:pPr algn="ctr" defTabSz="914191">
              <a:defRPr/>
            </a:pPr>
            <a:r>
              <a:rPr lang="en-US" sz="1700">
                <a:solidFill>
                  <a:srgbClr val="002050"/>
                </a:solidFill>
                <a:latin typeface="Segoe UI"/>
              </a:rPr>
              <a:t>2019</a:t>
            </a:r>
          </a:p>
        </p:txBody>
      </p:sp>
      <p:sp>
        <p:nvSpPr>
          <p:cNvPr id="63" name="Rectangle 62">
            <a:extLst>
              <a:ext uri="{FF2B5EF4-FFF2-40B4-BE49-F238E27FC236}">
                <a16:creationId xmlns:a16="http://schemas.microsoft.com/office/drawing/2014/main" id="{BF75721E-0778-4974-8893-3F3E934218B3}"/>
              </a:ext>
            </a:extLst>
          </p:cNvPr>
          <p:cNvSpPr/>
          <p:nvPr/>
        </p:nvSpPr>
        <p:spPr>
          <a:xfrm>
            <a:off x="5694131" y="5305592"/>
            <a:ext cx="665737" cy="360989"/>
          </a:xfrm>
          <a:prstGeom prst="rect">
            <a:avLst/>
          </a:prstGeom>
        </p:spPr>
        <p:txBody>
          <a:bodyPr wrap="none">
            <a:spAutoFit/>
          </a:bodyPr>
          <a:lstStyle/>
          <a:p>
            <a:pPr algn="ctr" defTabSz="914191">
              <a:defRPr/>
            </a:pPr>
            <a:r>
              <a:rPr lang="en-US" sz="1700">
                <a:solidFill>
                  <a:srgbClr val="002050"/>
                </a:solidFill>
                <a:latin typeface="Segoe UI"/>
              </a:rPr>
              <a:t>2020</a:t>
            </a:r>
          </a:p>
        </p:txBody>
      </p:sp>
      <p:sp>
        <p:nvSpPr>
          <p:cNvPr id="64" name="Rectangle 63">
            <a:extLst>
              <a:ext uri="{FF2B5EF4-FFF2-40B4-BE49-F238E27FC236}">
                <a16:creationId xmlns:a16="http://schemas.microsoft.com/office/drawing/2014/main" id="{6E44D814-C86B-4011-8590-D63D9753C563}"/>
              </a:ext>
            </a:extLst>
          </p:cNvPr>
          <p:cNvSpPr/>
          <p:nvPr/>
        </p:nvSpPr>
        <p:spPr bwMode="auto">
          <a:xfrm>
            <a:off x="1032069" y="2763749"/>
            <a:ext cx="5324529" cy="2949194"/>
          </a:xfrm>
          <a:prstGeom prst="rect">
            <a:avLst/>
          </a:pr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35611C67-5379-4807-9DE3-08CE16BFBF72}"/>
              </a:ext>
            </a:extLst>
          </p:cNvPr>
          <p:cNvSpPr/>
          <p:nvPr/>
        </p:nvSpPr>
        <p:spPr bwMode="auto">
          <a:xfrm>
            <a:off x="8653982" y="1691120"/>
            <a:ext cx="3234483" cy="245900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a:solidFill>
                  <a:srgbClr val="000000"/>
                </a:solidFill>
                <a:latin typeface="Segoe UI"/>
                <a:ea typeface="Segoe UI" pitchFamily="34" charset="0"/>
                <a:cs typeface="Segoe UI" pitchFamily="34" charset="0"/>
              </a:rPr>
              <a:t>IaaS:</a:t>
            </a:r>
            <a:r>
              <a:rPr lang="en-US" sz="1428">
                <a:solidFill>
                  <a:srgbClr val="000000"/>
                </a:solidFill>
                <a:latin typeface="Segoe UI"/>
                <a:ea typeface="Segoe UI" pitchFamily="34" charset="0"/>
                <a:cs typeface="Segoe UI" pitchFamily="34" charset="0"/>
              </a:rPr>
              <a:t> Move to Azure VMs, get 3 more years of Extended Security Updates at no additional charge</a:t>
            </a:r>
          </a:p>
          <a:p>
            <a:pPr algn="ctr" defTabSz="951028" fontAlgn="base">
              <a:lnSpc>
                <a:spcPct val="90000"/>
              </a:lnSpc>
              <a:spcBef>
                <a:spcPct val="0"/>
              </a:spcBef>
              <a:spcAft>
                <a:spcPct val="0"/>
              </a:spcAft>
              <a:defRPr/>
            </a:pPr>
            <a:endParaRPr lang="en-US" sz="1428">
              <a:solidFill>
                <a:srgbClr val="000000"/>
              </a:soli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r>
              <a:rPr lang="en-US" sz="1428" b="1">
                <a:solidFill>
                  <a:srgbClr val="000000"/>
                </a:solidFill>
                <a:latin typeface="Segoe UI"/>
                <a:ea typeface="Segoe UI" pitchFamily="34" charset="0"/>
                <a:cs typeface="Segoe UI" pitchFamily="34" charset="0"/>
              </a:rPr>
              <a:t>PaaS:</a:t>
            </a:r>
            <a:r>
              <a:rPr lang="en-US" sz="1428">
                <a:solidFill>
                  <a:srgbClr val="000000"/>
                </a:solidFill>
                <a:latin typeface="Segoe UI"/>
                <a:ea typeface="Segoe UI" pitchFamily="34" charset="0"/>
                <a:cs typeface="Segoe UI" pitchFamily="34" charset="0"/>
              </a:rPr>
              <a:t> Move SQL Server to Azure SQL Database Managed Instance (version free, fully managed, no patching needed)</a:t>
            </a:r>
          </a:p>
          <a:p>
            <a:pPr algn="ctr" defTabSz="951028" fontAlgn="base">
              <a:lnSpc>
                <a:spcPct val="90000"/>
              </a:lnSpc>
              <a:spcBef>
                <a:spcPct val="0"/>
              </a:spcBef>
              <a:spcAft>
                <a:spcPct val="0"/>
              </a:spcAft>
              <a:defRPr/>
            </a:pPr>
            <a:endParaRPr lang="en-US" sz="1428">
              <a:solidFill>
                <a:srgbClr val="000000"/>
              </a:soli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r>
              <a:rPr lang="en-US" sz="1428">
                <a:solidFill>
                  <a:srgbClr val="000000"/>
                </a:solidFill>
                <a:latin typeface="Segoe UI"/>
                <a:ea typeface="Segoe UI" pitchFamily="34" charset="0"/>
                <a:cs typeface="Segoe UI" pitchFamily="34" charset="0"/>
              </a:rPr>
              <a:t>Use </a:t>
            </a:r>
            <a:r>
              <a:rPr lang="en-US" sz="1428" b="1">
                <a:solidFill>
                  <a:srgbClr val="000000"/>
                </a:solidFill>
                <a:latin typeface="Segoe UI"/>
                <a:ea typeface="Segoe UI" pitchFamily="34" charset="0"/>
                <a:cs typeface="Segoe UI" pitchFamily="34" charset="0"/>
              </a:rPr>
              <a:t>Azure Hybrid Benefit </a:t>
            </a:r>
            <a:r>
              <a:rPr lang="en-US" sz="1428">
                <a:solidFill>
                  <a:srgbClr val="000000"/>
                </a:solidFill>
                <a:latin typeface="Segoe UI"/>
                <a:ea typeface="Segoe UI" pitchFamily="34" charset="0"/>
                <a:cs typeface="Segoe UI" pitchFamily="34" charset="0"/>
              </a:rPr>
              <a:t>to maximize on-premises investments</a:t>
            </a:r>
          </a:p>
        </p:txBody>
      </p:sp>
      <p:sp>
        <p:nvSpPr>
          <p:cNvPr id="20" name="Rectangle 19">
            <a:extLst>
              <a:ext uri="{FF2B5EF4-FFF2-40B4-BE49-F238E27FC236}">
                <a16:creationId xmlns:a16="http://schemas.microsoft.com/office/drawing/2014/main" id="{5F4F4B7A-15DB-4DCF-9B49-CD1476A3F6DD}"/>
              </a:ext>
            </a:extLst>
          </p:cNvPr>
          <p:cNvSpPr/>
          <p:nvPr/>
        </p:nvSpPr>
        <p:spPr bwMode="auto">
          <a:xfrm>
            <a:off x="8653982" y="4367260"/>
            <a:ext cx="3234483" cy="225523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a:solidFill>
                  <a:srgbClr val="000000"/>
                </a:solidFill>
                <a:latin typeface="Segoe UI"/>
                <a:ea typeface="Segoe UI" pitchFamily="34" charset="0"/>
                <a:cs typeface="Segoe UI" pitchFamily="34" charset="0"/>
              </a:rPr>
              <a:t>Upgrade to current Windows Server/ SQL Server versions </a:t>
            </a:r>
          </a:p>
          <a:p>
            <a:pPr algn="ctr" defTabSz="951028" fontAlgn="base">
              <a:lnSpc>
                <a:spcPct val="90000"/>
              </a:lnSpc>
              <a:spcBef>
                <a:spcPct val="0"/>
              </a:spcBef>
              <a:spcAft>
                <a:spcPct val="0"/>
              </a:spcAft>
              <a:defRPr/>
            </a:pPr>
            <a:endParaRPr lang="en-US" sz="1428">
              <a:solidFill>
                <a:srgbClr val="000000"/>
              </a:soli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r>
              <a:rPr lang="en-US" sz="1428">
                <a:solidFill>
                  <a:srgbClr val="000000"/>
                </a:solidFill>
                <a:latin typeface="Segoe UI"/>
                <a:ea typeface="Segoe UI" pitchFamily="34" charset="0"/>
                <a:cs typeface="Segoe UI" pitchFamily="34" charset="0"/>
              </a:rPr>
              <a:t>OR </a:t>
            </a:r>
          </a:p>
          <a:p>
            <a:pPr algn="ctr" defTabSz="951028" fontAlgn="base">
              <a:lnSpc>
                <a:spcPct val="90000"/>
              </a:lnSpc>
              <a:spcBef>
                <a:spcPct val="0"/>
              </a:spcBef>
              <a:spcAft>
                <a:spcPct val="0"/>
              </a:spcAft>
              <a:defRPr/>
            </a:pPr>
            <a:endParaRPr lang="en-US" sz="1428">
              <a:solidFill>
                <a:srgbClr val="000000"/>
              </a:solidFill>
              <a:latin typeface="Segoe UI"/>
              <a:ea typeface="Segoe UI" pitchFamily="34" charset="0"/>
              <a:cs typeface="Segoe UI" pitchFamily="34" charset="0"/>
            </a:endParaRPr>
          </a:p>
          <a:p>
            <a:pPr algn="ctr" defTabSz="951028" fontAlgn="base">
              <a:lnSpc>
                <a:spcPct val="90000"/>
              </a:lnSpc>
              <a:spcBef>
                <a:spcPct val="0"/>
              </a:spcBef>
              <a:spcAft>
                <a:spcPct val="0"/>
              </a:spcAft>
              <a:defRPr/>
            </a:pPr>
            <a:r>
              <a:rPr lang="en-US" sz="1428">
                <a:solidFill>
                  <a:srgbClr val="000000"/>
                </a:solidFill>
                <a:latin typeface="Segoe UI"/>
                <a:ea typeface="Segoe UI" pitchFamily="34" charset="0"/>
                <a:cs typeface="Segoe UI" pitchFamily="34" charset="0"/>
              </a:rPr>
              <a:t>Buy 3 more years of Extended Security Updates on 2008/2008 R2</a:t>
            </a:r>
          </a:p>
        </p:txBody>
      </p:sp>
      <p:cxnSp>
        <p:nvCxnSpPr>
          <p:cNvPr id="6" name="Connector: Elbow 5">
            <a:extLst>
              <a:ext uri="{FF2B5EF4-FFF2-40B4-BE49-F238E27FC236}">
                <a16:creationId xmlns:a16="http://schemas.microsoft.com/office/drawing/2014/main" id="{C7E88365-1E42-4D24-98D0-F447019F1BB3}"/>
              </a:ext>
            </a:extLst>
          </p:cNvPr>
          <p:cNvCxnSpPr>
            <a:cxnSpLocks/>
          </p:cNvCxnSpPr>
          <p:nvPr/>
        </p:nvCxnSpPr>
        <p:spPr>
          <a:xfrm flipV="1">
            <a:off x="6418436" y="2932646"/>
            <a:ext cx="1605056" cy="11776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614A7BA-0932-406E-BA93-7FD1E0A70D47}"/>
              </a:ext>
            </a:extLst>
          </p:cNvPr>
          <p:cNvCxnSpPr>
            <a:cxnSpLocks/>
          </p:cNvCxnSpPr>
          <p:nvPr/>
        </p:nvCxnSpPr>
        <p:spPr>
          <a:xfrm>
            <a:off x="6418714" y="4268208"/>
            <a:ext cx="1604778" cy="107937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E59BE9-928E-4B97-B1F7-321F8AFA338E}"/>
              </a:ext>
            </a:extLst>
          </p:cNvPr>
          <p:cNvSpPr txBox="1"/>
          <p:nvPr/>
        </p:nvSpPr>
        <p:spPr>
          <a:xfrm>
            <a:off x="6556727" y="2392050"/>
            <a:ext cx="2269670" cy="55558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b="1">
                <a:gradFill>
                  <a:gsLst>
                    <a:gs pos="2917">
                      <a:srgbClr val="000000"/>
                    </a:gs>
                    <a:gs pos="30000">
                      <a:srgbClr val="000000"/>
                    </a:gs>
                  </a:gsLst>
                  <a:lin ang="5400000" scaled="0"/>
                </a:gradFill>
                <a:latin typeface="Segoe UI"/>
              </a:rPr>
              <a:t>Migrate to Azure </a:t>
            </a:r>
          </a:p>
        </p:txBody>
      </p:sp>
      <p:sp>
        <p:nvSpPr>
          <p:cNvPr id="33" name="TextBox 32">
            <a:extLst>
              <a:ext uri="{FF2B5EF4-FFF2-40B4-BE49-F238E27FC236}">
                <a16:creationId xmlns:a16="http://schemas.microsoft.com/office/drawing/2014/main" id="{876D16DE-0219-496C-8557-3D4982869786}"/>
              </a:ext>
            </a:extLst>
          </p:cNvPr>
          <p:cNvSpPr txBox="1"/>
          <p:nvPr/>
        </p:nvSpPr>
        <p:spPr>
          <a:xfrm>
            <a:off x="6556726" y="5347584"/>
            <a:ext cx="2269670" cy="55558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b="1">
                <a:gradFill>
                  <a:gsLst>
                    <a:gs pos="2917">
                      <a:srgbClr val="000000"/>
                    </a:gs>
                    <a:gs pos="30000">
                      <a:srgbClr val="000000"/>
                    </a:gs>
                  </a:gsLst>
                  <a:lin ang="5400000" scaled="0"/>
                </a:gradFill>
                <a:latin typeface="Segoe UI"/>
              </a:rPr>
              <a:t>Stay on-premises</a:t>
            </a:r>
          </a:p>
        </p:txBody>
      </p:sp>
    </p:spTree>
    <p:extLst>
      <p:ext uri="{BB962C8B-B14F-4D97-AF65-F5344CB8AC3E}">
        <p14:creationId xmlns:p14="http://schemas.microsoft.com/office/powerpoint/2010/main" val="29512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oney_2" title="Icon of a dollar sign with an arrow around it pointing clockwise">
            <a:extLst>
              <a:ext uri="{FF2B5EF4-FFF2-40B4-BE49-F238E27FC236}">
                <a16:creationId xmlns:a16="http://schemas.microsoft.com/office/drawing/2014/main" id="{2C4D6183-D265-ED43-BB76-BE022E7371DB}"/>
              </a:ext>
            </a:extLst>
          </p:cNvPr>
          <p:cNvSpPr>
            <a:spLocks noChangeAspect="1" noEditPoints="1"/>
          </p:cNvSpPr>
          <p:nvPr/>
        </p:nvSpPr>
        <p:spPr bwMode="auto">
          <a:xfrm>
            <a:off x="4487964" y="1414441"/>
            <a:ext cx="628870" cy="66306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lin ang="5400000" scaled="1"/>
              </a:gradFill>
              <a:latin typeface="Segoe UI"/>
            </a:endParaRPr>
          </a:p>
        </p:txBody>
      </p:sp>
      <p:grpSp>
        <p:nvGrpSpPr>
          <p:cNvPr id="13" name="Group 12">
            <a:extLst>
              <a:ext uri="{FF2B5EF4-FFF2-40B4-BE49-F238E27FC236}">
                <a16:creationId xmlns:a16="http://schemas.microsoft.com/office/drawing/2014/main" id="{906491DE-7093-2F4F-B4AB-54BBD19B11DB}"/>
              </a:ext>
            </a:extLst>
          </p:cNvPr>
          <p:cNvGrpSpPr>
            <a:grpSpLocks noChangeAspect="1"/>
          </p:cNvGrpSpPr>
          <p:nvPr/>
        </p:nvGrpSpPr>
        <p:grpSpPr>
          <a:xfrm>
            <a:off x="435796" y="1415360"/>
            <a:ext cx="558129" cy="662148"/>
            <a:chOff x="8531043" y="2315384"/>
            <a:chExt cx="624430" cy="740806"/>
          </a:xfrm>
          <a:solidFill>
            <a:srgbClr val="FFFFFF"/>
          </a:solidFill>
        </p:grpSpPr>
        <p:sp>
          <p:nvSpPr>
            <p:cNvPr id="14" name="cloud">
              <a:extLst>
                <a:ext uri="{FF2B5EF4-FFF2-40B4-BE49-F238E27FC236}">
                  <a16:creationId xmlns:a16="http://schemas.microsoft.com/office/drawing/2014/main" id="{4B9FF5E9-2F92-7541-AE6F-B918537DE66A}"/>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mpd="sng">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002050"/>
                </a:solidFill>
                <a:latin typeface="Segoe UI Semilight"/>
                <a:cs typeface="Segoe UI" pitchFamily="34" charset="0"/>
              </a:endParaRPr>
            </a:p>
          </p:txBody>
        </p:sp>
        <p:sp>
          <p:nvSpPr>
            <p:cNvPr id="15" name="server">
              <a:extLst>
                <a:ext uri="{FF2B5EF4-FFF2-40B4-BE49-F238E27FC236}">
                  <a16:creationId xmlns:a16="http://schemas.microsoft.com/office/drawing/2014/main" id="{19D37D53-00EB-644D-8BD2-18F1EE0598F4}"/>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mpd="sng">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002050"/>
                </a:solidFill>
                <a:latin typeface="Segoe UI Semilight"/>
                <a:cs typeface="Segoe UI" pitchFamily="34" charset="0"/>
              </a:endParaRPr>
            </a:p>
          </p:txBody>
        </p:sp>
      </p:grpSp>
      <p:sp>
        <p:nvSpPr>
          <p:cNvPr id="23" name="Text Placeholder 5"/>
          <p:cNvSpPr>
            <a:spLocks noGrp="1"/>
          </p:cNvSpPr>
          <p:nvPr>
            <p:ph type="body" sz="quarter" idx="10"/>
          </p:nvPr>
        </p:nvSpPr>
        <p:spPr>
          <a:xfrm>
            <a:off x="8536723" y="2462734"/>
            <a:ext cx="3171180" cy="2117149"/>
          </a:xfrm>
          <a:noFill/>
        </p:spPr>
        <p:txBody>
          <a:bodyPr/>
          <a:lstStyle/>
          <a:p>
            <a:pPr>
              <a:lnSpc>
                <a:spcPct val="90000"/>
              </a:lnSpc>
              <a:spcAft>
                <a:spcPts val="900"/>
              </a:spcAft>
            </a:pPr>
            <a:r>
              <a:rPr lang="en-US" sz="2040">
                <a:solidFill>
                  <a:schemeClr val="tx2"/>
                </a:solidFill>
                <a:latin typeface="+mj-lt"/>
                <a:ea typeface="Segoe UI" panose="020B0502040204020203" pitchFamily="34" charset="0"/>
                <a:cs typeface="Segoe UI" panose="020B0502040204020203" pitchFamily="34" charset="0"/>
              </a:rPr>
              <a:t>Unique, powerful hybrid security</a:t>
            </a:r>
          </a:p>
          <a:p>
            <a:pPr defTabSz="931147" fontAlgn="base">
              <a:spcAft>
                <a:spcPts val="612"/>
              </a:spcAft>
              <a:defRPr/>
            </a:pPr>
            <a:r>
              <a:rPr lang="en-US" sz="1428">
                <a:solidFill>
                  <a:schemeClr val="tx1"/>
                </a:solidFill>
                <a:ea typeface="Segoe UI" panose="020B0502040204020203" pitchFamily="34" charset="0"/>
                <a:cs typeface="Segoe UI Semilight"/>
              </a:rPr>
              <a:t>Combine the built-in security features of Windows Server 2016 with Azure, the most compliant cloud.</a:t>
            </a:r>
          </a:p>
          <a:p>
            <a:pPr defTabSz="931147" fontAlgn="base">
              <a:spcAft>
                <a:spcPts val="612"/>
              </a:spcAft>
              <a:defRPr/>
            </a:pPr>
            <a:r>
              <a:rPr lang="en-US" sz="1428">
                <a:solidFill>
                  <a:schemeClr val="tx1"/>
                </a:solidFill>
                <a:ea typeface="Segoe UI" panose="020B0502040204020203" pitchFamily="34" charset="0"/>
                <a:cs typeface="Segoe UI Semilight"/>
              </a:rPr>
              <a:t>Use Azure Security Center</a:t>
            </a:r>
            <a:br>
              <a:rPr lang="en-US" sz="1428">
                <a:solidFill>
                  <a:schemeClr val="tx1"/>
                </a:solidFill>
                <a:ea typeface="Segoe UI" panose="020B0502040204020203" pitchFamily="34" charset="0"/>
                <a:cs typeface="Segoe UI Semilight"/>
              </a:rPr>
            </a:br>
            <a:r>
              <a:rPr lang="en-US" sz="1428">
                <a:solidFill>
                  <a:schemeClr val="tx1"/>
                </a:solidFill>
                <a:ea typeface="Segoe UI" panose="020B0502040204020203" pitchFamily="34" charset="0"/>
                <a:cs typeface="Segoe UI Semilight"/>
              </a:rPr>
              <a:t>for monitoring and threat protection across on-premises and cloud.</a:t>
            </a:r>
          </a:p>
        </p:txBody>
      </p:sp>
      <p:sp>
        <p:nvSpPr>
          <p:cNvPr id="25" name="Text Placeholder 5"/>
          <p:cNvSpPr txBox="1">
            <a:spLocks/>
          </p:cNvSpPr>
          <p:nvPr/>
        </p:nvSpPr>
        <p:spPr>
          <a:xfrm>
            <a:off x="4487964" y="2462652"/>
            <a:ext cx="3170851" cy="3463415"/>
          </a:xfrm>
          <a:prstGeom prst="rect">
            <a:avLst/>
          </a:prstGeom>
          <a:noFill/>
        </p:spPr>
        <p:txBody>
          <a:bodyPr vert="horz" wrap="square" lIns="0" tIns="0" rIns="0" bIns="0" rtlCol="0" anchor="t">
            <a:noAutofit/>
          </a:bodyPr>
          <a:lstStyle>
            <a:lvl1pPr marL="0" marR="0" indent="0" algn="l" defTabSz="914281" rtl="0" eaLnBrk="1" fontAlgn="auto" latinLnBrk="0" hangingPunct="1">
              <a:lnSpc>
                <a:spcPct val="90000"/>
              </a:lnSpc>
              <a:spcBef>
                <a:spcPts val="0"/>
              </a:spcBef>
              <a:spcAft>
                <a:spcPts val="2549"/>
              </a:spcAft>
              <a:buClrTx/>
              <a:buSzPct val="90000"/>
              <a:buFont typeface="Wingdings" panose="05000000000000000000" pitchFamily="2" charset="2"/>
              <a:buNone/>
              <a:tabLst/>
              <a:defRPr sz="2700" b="0" i="0" kern="1200" spc="0" baseline="0">
                <a:solidFill>
                  <a:srgbClr val="000000"/>
                </a:solidFill>
                <a:latin typeface="+mn-lt"/>
                <a:ea typeface="+mn-ea"/>
                <a:cs typeface="+mn-cs"/>
              </a:defRPr>
            </a:lvl1pPr>
            <a:lvl2pPr marL="224076" marR="0" indent="0" algn="l" defTabSz="914281"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51"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2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02"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900"/>
              </a:spcAft>
              <a:defRPr/>
            </a:pPr>
            <a:r>
              <a:rPr lang="en-US" sz="2040">
                <a:solidFill>
                  <a:srgbClr val="0078D7"/>
                </a:solidFill>
                <a:latin typeface="Segoe UI Semibold"/>
                <a:ea typeface="Segoe UI" panose="020B0502040204020203" pitchFamily="34" charset="0"/>
                <a:cs typeface="Segoe UI" panose="020B0502040204020203" pitchFamily="34" charset="0"/>
              </a:rPr>
              <a:t>Most cost-effective cloud for Windows Server </a:t>
            </a:r>
          </a:p>
          <a:p>
            <a:pPr defTabSz="932563">
              <a:lnSpc>
                <a:spcPct val="100000"/>
              </a:lnSpc>
              <a:spcAft>
                <a:spcPts val="900"/>
              </a:spcAft>
              <a:defRPr/>
            </a:pPr>
            <a:r>
              <a:rPr lang="en-US" sz="1428">
                <a:latin typeface="Segoe UI"/>
                <a:ea typeface="Segoe UI" panose="020B0502040204020203" pitchFamily="34" charset="0"/>
                <a:cs typeface="Segoe UI Semilight"/>
              </a:rPr>
              <a:t>Use existing licenses to save up to 73%* compared to AWS with the Azure Hybrid Benefit and Azure Reserved Instances.</a:t>
            </a:r>
          </a:p>
          <a:p>
            <a:pPr defTabSz="932563">
              <a:lnSpc>
                <a:spcPct val="100000"/>
              </a:lnSpc>
              <a:spcAft>
                <a:spcPts val="900"/>
              </a:spcAft>
              <a:defRPr/>
            </a:pPr>
            <a:r>
              <a:rPr lang="en-US" sz="1428">
                <a:latin typeface="Segoe UI"/>
                <a:ea typeface="Segoe UI" panose="020B0502040204020203" pitchFamily="34" charset="0"/>
                <a:cs typeface="Segoe UI Semilight"/>
              </a:rPr>
              <a:t>Only Azure offers free Extended Security Updates for Windows Server 2008 and 2008 R2.</a:t>
            </a:r>
          </a:p>
        </p:txBody>
      </p:sp>
      <p:sp>
        <p:nvSpPr>
          <p:cNvPr id="17" name="Text Placeholder 5">
            <a:extLst>
              <a:ext uri="{FF2B5EF4-FFF2-40B4-BE49-F238E27FC236}">
                <a16:creationId xmlns:a16="http://schemas.microsoft.com/office/drawing/2014/main" id="{7608CFE9-9ADA-4A21-B83C-A9ECDE73CF0F}"/>
              </a:ext>
            </a:extLst>
          </p:cNvPr>
          <p:cNvSpPr txBox="1">
            <a:spLocks/>
          </p:cNvSpPr>
          <p:nvPr/>
        </p:nvSpPr>
        <p:spPr>
          <a:xfrm>
            <a:off x="435794" y="2462652"/>
            <a:ext cx="3450632" cy="3108672"/>
          </a:xfrm>
          <a:prstGeom prst="rect">
            <a:avLst/>
          </a:prstGeom>
          <a:noFill/>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4076"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51"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27"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896302"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0000"/>
              </a:lnSpc>
              <a:spcAft>
                <a:spcPts val="900"/>
              </a:spcAft>
              <a:defRPr/>
            </a:pPr>
            <a:r>
              <a:rPr lang="en-US" sz="2040">
                <a:solidFill>
                  <a:srgbClr val="0078D7"/>
                </a:solidFill>
                <a:latin typeface="Segoe UI Semibold"/>
                <a:ea typeface="Segoe UI" panose="020B0502040204020203" pitchFamily="34" charset="0"/>
                <a:cs typeface="Segoe UI" panose="020B0502040204020203" pitchFamily="34" charset="0"/>
              </a:rPr>
              <a:t>Best hybrid cloud experience for Windows Server</a:t>
            </a:r>
          </a:p>
          <a:p>
            <a:pPr defTabSz="931147" fontAlgn="base">
              <a:spcAft>
                <a:spcPts val="612"/>
              </a:spcAft>
              <a:defRPr/>
            </a:pPr>
            <a:r>
              <a:rPr lang="en-US" sz="1428">
                <a:latin typeface="Segoe UI"/>
                <a:ea typeface="Segoe UI" panose="020B0502040204020203" pitchFamily="34" charset="0"/>
                <a:cs typeface="Segoe UI Semilight"/>
              </a:rPr>
              <a:t>Extend your datacenter to Azure for unique hybrid scenarios with Windows Admin Center, Active Directory, cloud storage, and more.</a:t>
            </a:r>
          </a:p>
          <a:p>
            <a:pPr defTabSz="931147" fontAlgn="base">
              <a:spcAft>
                <a:spcPts val="612"/>
              </a:spcAft>
              <a:defRPr/>
            </a:pPr>
            <a:r>
              <a:rPr lang="en-US" sz="1428">
                <a:latin typeface="Segoe UI"/>
                <a:ea typeface="Segoe UI" panose="020B0502040204020203" pitchFamily="34" charset="0"/>
                <a:cs typeface="Segoe UI Semilight"/>
              </a:rPr>
              <a:t>Run any app on Windows Server virtual machines or containers in Azure (SQL Server, .NET apps, etc.)</a:t>
            </a:r>
          </a:p>
          <a:p>
            <a:pPr defTabSz="931147" fontAlgn="base">
              <a:spcAft>
                <a:spcPts val="612"/>
              </a:spcAft>
              <a:defRPr/>
            </a:pPr>
            <a:r>
              <a:rPr lang="en-US" sz="1428">
                <a:latin typeface="Segoe UI"/>
                <a:ea typeface="Segoe UI" panose="020B0502040204020203" pitchFamily="34" charset="0"/>
                <a:cs typeface="Segoe UI Semilight"/>
              </a:rPr>
              <a:t>Hit the cloud running using your Microsoft expertise and familiar tools. </a:t>
            </a:r>
          </a:p>
          <a:p>
            <a:pPr defTabSz="931147" fontAlgn="base">
              <a:spcAft>
                <a:spcPts val="612"/>
              </a:spcAft>
              <a:defRPr/>
            </a:pPr>
            <a:r>
              <a:rPr lang="en-US" sz="1428">
                <a:latin typeface="Segoe UI"/>
                <a:ea typeface="Segoe UI" panose="020B0502040204020203" pitchFamily="34" charset="0"/>
                <a:cs typeface="Segoe UI Semilight"/>
              </a:rPr>
              <a:t>Get support from a single vendor.</a:t>
            </a:r>
          </a:p>
        </p:txBody>
      </p:sp>
      <p:sp>
        <p:nvSpPr>
          <p:cNvPr id="18" name="Title 1">
            <a:extLst>
              <a:ext uri="{FF2B5EF4-FFF2-40B4-BE49-F238E27FC236}">
                <a16:creationId xmlns:a16="http://schemas.microsoft.com/office/drawing/2014/main" id="{60726D21-ED24-4E84-8DDB-4A2A59E52C98}"/>
              </a:ext>
            </a:extLst>
          </p:cNvPr>
          <p:cNvSpPr txBox="1">
            <a:spLocks/>
          </p:cNvSpPr>
          <p:nvPr/>
        </p:nvSpPr>
        <p:spPr>
          <a:xfrm>
            <a:off x="435795" y="227015"/>
            <a:ext cx="11561710" cy="754061"/>
          </a:xfrm>
          <a:prstGeom prst="rect">
            <a:avLst/>
          </a:prstGeom>
        </p:spPr>
        <p:txBody>
          <a:bodyPr vert="horz" wrap="square" lIns="0" tIns="164547" rIns="0" bIns="0" rtlCol="0" anchor="t">
            <a:noAutofit/>
          </a:bodyPr>
          <a:lstStyle>
            <a:lvl1pPr algn="l" defTabSz="914367" rtl="0" eaLnBrk="1" latinLnBrk="0" hangingPunct="1">
              <a:lnSpc>
                <a:spcPct val="90000"/>
              </a:lnSpc>
              <a:spcBef>
                <a:spcPct val="0"/>
              </a:spcBef>
              <a:buNone/>
              <a:defRPr lang="en-US" sz="3500" b="0" kern="1200" cap="none" spc="-147" baseline="0">
                <a:ln w="3175">
                  <a:noFill/>
                </a:ln>
                <a:solidFill>
                  <a:schemeClr val="tx2"/>
                </a:solidFill>
                <a:effectLst/>
                <a:latin typeface="+mj-lt"/>
                <a:ea typeface="+mn-ea"/>
                <a:cs typeface="Segoe UI" pitchFamily="34" charset="0"/>
              </a:defRPr>
            </a:lvl1pPr>
          </a:lstStyle>
          <a:p>
            <a:pPr defTabSz="932563">
              <a:defRPr/>
            </a:pPr>
            <a:r>
              <a:rPr lang="en-US" sz="3570" spc="-150">
                <a:solidFill>
                  <a:srgbClr val="0078D7"/>
                </a:solidFill>
                <a:latin typeface="Segoe UI Semibold"/>
              </a:rPr>
              <a:t>Windows Server + Azure: better together </a:t>
            </a:r>
          </a:p>
        </p:txBody>
      </p:sp>
      <p:cxnSp>
        <p:nvCxnSpPr>
          <p:cNvPr id="3" name="Straight Connector 2">
            <a:extLst>
              <a:ext uri="{FF2B5EF4-FFF2-40B4-BE49-F238E27FC236}">
                <a16:creationId xmlns:a16="http://schemas.microsoft.com/office/drawing/2014/main" id="{6FB7B693-99D9-A541-AEC1-37541B561FC5}"/>
              </a:ext>
            </a:extLst>
          </p:cNvPr>
          <p:cNvCxnSpPr/>
          <p:nvPr/>
        </p:nvCxnSpPr>
        <p:spPr>
          <a:xfrm>
            <a:off x="4487964" y="2221409"/>
            <a:ext cx="345063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6E4A7B-5D4E-CB46-8568-0DB4EB343A00}"/>
              </a:ext>
            </a:extLst>
          </p:cNvPr>
          <p:cNvCxnSpPr/>
          <p:nvPr/>
        </p:nvCxnSpPr>
        <p:spPr>
          <a:xfrm>
            <a:off x="439205" y="2221409"/>
            <a:ext cx="345063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4F3581-9FD0-4E41-89BC-4F8ED55189BF}"/>
              </a:ext>
            </a:extLst>
          </p:cNvPr>
          <p:cNvCxnSpPr/>
          <p:nvPr/>
        </p:nvCxnSpPr>
        <p:spPr>
          <a:xfrm>
            <a:off x="8536722" y="2221409"/>
            <a:ext cx="345063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E935896-393A-434B-A3E5-67A7558DA44C}"/>
              </a:ext>
            </a:extLst>
          </p:cNvPr>
          <p:cNvGrpSpPr/>
          <p:nvPr/>
        </p:nvGrpSpPr>
        <p:grpSpPr>
          <a:xfrm>
            <a:off x="8536723" y="1414441"/>
            <a:ext cx="615119" cy="654898"/>
            <a:chOff x="5537503" y="3241686"/>
            <a:chExt cx="1181115" cy="1257495"/>
          </a:xfrm>
        </p:grpSpPr>
        <p:sp>
          <p:nvSpPr>
            <p:cNvPr id="20" name="Shield_EA18" title="Icon of a shield">
              <a:extLst>
                <a:ext uri="{FF2B5EF4-FFF2-40B4-BE49-F238E27FC236}">
                  <a16:creationId xmlns:a16="http://schemas.microsoft.com/office/drawing/2014/main" id="{5A132C29-A59F-49B5-BD6D-6EC50C62BD08}"/>
                </a:ext>
              </a:extLst>
            </p:cNvPr>
            <p:cNvSpPr>
              <a:spLocks noChangeAspect="1"/>
            </p:cNvSpPr>
            <p:nvPr/>
          </p:nvSpPr>
          <p:spPr bwMode="auto">
            <a:xfrm>
              <a:off x="5537503" y="3241686"/>
              <a:ext cx="1181115" cy="125749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a:endParaRPr>
            </a:p>
          </p:txBody>
        </p:sp>
        <p:sp>
          <p:nvSpPr>
            <p:cNvPr id="21" name="Lock" title="Icon of a padlock">
              <a:extLst>
                <a:ext uri="{FF2B5EF4-FFF2-40B4-BE49-F238E27FC236}">
                  <a16:creationId xmlns:a16="http://schemas.microsoft.com/office/drawing/2014/main" id="{8447BE85-01FB-4184-A0C2-6909CAFBB438}"/>
                </a:ext>
              </a:extLst>
            </p:cNvPr>
            <p:cNvSpPr>
              <a:spLocks noChangeAspect="1" noEditPoints="1"/>
            </p:cNvSpPr>
            <p:nvPr/>
          </p:nvSpPr>
          <p:spPr bwMode="auto">
            <a:xfrm>
              <a:off x="5854624" y="3429000"/>
              <a:ext cx="546871" cy="7643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000000"/>
                </a:solidFill>
                <a:latin typeface="Segoe UI"/>
              </a:endParaRPr>
            </a:p>
          </p:txBody>
        </p:sp>
      </p:grpSp>
    </p:spTree>
    <p:extLst>
      <p:ext uri="{BB962C8B-B14F-4D97-AF65-F5344CB8AC3E}">
        <p14:creationId xmlns:p14="http://schemas.microsoft.com/office/powerpoint/2010/main" val="1016634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DFD6A-E210-494E-8F73-FE716DC9501B}"/>
              </a:ext>
            </a:extLst>
          </p:cNvPr>
          <p:cNvSpPr>
            <a:spLocks noGrp="1"/>
          </p:cNvSpPr>
          <p:nvPr>
            <p:ph type="title"/>
          </p:nvPr>
        </p:nvSpPr>
        <p:spPr/>
        <p:txBody>
          <a:bodyPr/>
          <a:lstStyle/>
          <a:p>
            <a:r>
              <a:rPr lang="en-US"/>
              <a:t>Blending the built-in security of Windows Server and Azure</a:t>
            </a:r>
          </a:p>
        </p:txBody>
      </p:sp>
      <p:sp>
        <p:nvSpPr>
          <p:cNvPr id="12" name="Oval 11">
            <a:extLst>
              <a:ext uri="{FF2B5EF4-FFF2-40B4-BE49-F238E27FC236}">
                <a16:creationId xmlns:a16="http://schemas.microsoft.com/office/drawing/2014/main" id="{17ADF75A-F51D-4AA2-AA88-676E3D0823DA}"/>
              </a:ext>
            </a:extLst>
          </p:cNvPr>
          <p:cNvSpPr/>
          <p:nvPr/>
        </p:nvSpPr>
        <p:spPr bwMode="auto">
          <a:xfrm>
            <a:off x="2635128" y="1623848"/>
            <a:ext cx="4449949" cy="464727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0E1194C-57B4-4275-B79E-72C3CD312D70}"/>
              </a:ext>
            </a:extLst>
          </p:cNvPr>
          <p:cNvSpPr/>
          <p:nvPr/>
        </p:nvSpPr>
        <p:spPr bwMode="auto">
          <a:xfrm>
            <a:off x="5390485" y="1623848"/>
            <a:ext cx="4449949" cy="4647271"/>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2CD78F2C-10CA-4CB6-B976-CF79675B41C8}"/>
              </a:ext>
            </a:extLst>
          </p:cNvPr>
          <p:cNvSpPr txBox="1">
            <a:spLocks/>
          </p:cNvSpPr>
          <p:nvPr/>
        </p:nvSpPr>
        <p:spPr>
          <a:xfrm>
            <a:off x="8045722" y="3363062"/>
            <a:ext cx="2755356" cy="1860237"/>
          </a:xfrm>
          <a:prstGeom prst="rect">
            <a:avLst/>
          </a:prstGeom>
          <a:solidFill>
            <a:schemeClr val="bg1"/>
          </a:solidFill>
        </p:spPr>
        <p:txBody>
          <a:bodyPr lIns="0" bIns="0" anchor="t"/>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1020"/>
              </a:spcAft>
              <a:defRPr/>
            </a:pPr>
            <a:r>
              <a:rPr lang="en-US" sz="1428">
                <a:latin typeface="Segoe UI"/>
                <a:cs typeface="Segoe UI Semilight" panose="020B0402040204020203" pitchFamily="34" charset="0"/>
              </a:rPr>
              <a:t>#1 for compliance with more than 70 compliance certifications</a:t>
            </a:r>
          </a:p>
          <a:p>
            <a:pPr defTabSz="932563">
              <a:spcAft>
                <a:spcPts val="1020"/>
              </a:spcAft>
              <a:defRPr/>
            </a:pPr>
            <a:r>
              <a:rPr lang="en-US" sz="1428">
                <a:latin typeface="Segoe UI"/>
                <a:cs typeface="Segoe UI Semilight" panose="020B0402040204020203" pitchFamily="34" charset="0"/>
              </a:rPr>
              <a:t>More than 3,500 global cybersecurity experts working to protect your business assets</a:t>
            </a:r>
          </a:p>
          <a:p>
            <a:pPr defTabSz="932563">
              <a:spcAft>
                <a:spcPts val="1020"/>
              </a:spcAft>
              <a:defRPr/>
            </a:pPr>
            <a:r>
              <a:rPr lang="en-US" sz="1428">
                <a:latin typeface="Segoe UI"/>
                <a:cs typeface="Segoe UI Semilight" panose="020B0402040204020203" pitchFamily="34" charset="0"/>
              </a:rPr>
              <a:t>Analytics for server logs to detect threats faster</a:t>
            </a:r>
          </a:p>
        </p:txBody>
      </p:sp>
      <p:sp>
        <p:nvSpPr>
          <p:cNvPr id="5" name="Rectangle 4">
            <a:extLst>
              <a:ext uri="{FF2B5EF4-FFF2-40B4-BE49-F238E27FC236}">
                <a16:creationId xmlns:a16="http://schemas.microsoft.com/office/drawing/2014/main" id="{355C7414-573F-CC4D-913F-F6F7BB6F0972}"/>
              </a:ext>
            </a:extLst>
          </p:cNvPr>
          <p:cNvSpPr/>
          <p:nvPr/>
        </p:nvSpPr>
        <p:spPr>
          <a:xfrm>
            <a:off x="8045722" y="2703864"/>
            <a:ext cx="3121110" cy="682938"/>
          </a:xfrm>
          <a:prstGeom prst="rect">
            <a:avLst/>
          </a:prstGeom>
          <a:solidFill>
            <a:schemeClr val="bg1"/>
          </a:solidFill>
        </p:spPr>
        <p:txBody>
          <a:bodyPr wrap="square" lIns="0">
            <a:noAutofit/>
          </a:bodyPr>
          <a:lstStyle/>
          <a:p>
            <a:pPr defTabSz="932597">
              <a:defRPr/>
            </a:pPr>
            <a:r>
              <a:rPr lang="en-US">
                <a:solidFill>
                  <a:srgbClr val="000000"/>
                </a:solidFill>
                <a:latin typeface="Segoe UI Semibold"/>
                <a:cs typeface="Segoe UI" panose="020B0502040204020203" pitchFamily="34" charset="0"/>
              </a:rPr>
              <a:t>Azure: layers of security from infra to cloud services</a:t>
            </a:r>
          </a:p>
        </p:txBody>
      </p:sp>
      <p:sp>
        <p:nvSpPr>
          <p:cNvPr id="8" name="TextBox 7">
            <a:extLst>
              <a:ext uri="{FF2B5EF4-FFF2-40B4-BE49-F238E27FC236}">
                <a16:creationId xmlns:a16="http://schemas.microsoft.com/office/drawing/2014/main" id="{44446B72-FBAA-400E-863C-8924C790D7A9}"/>
              </a:ext>
            </a:extLst>
          </p:cNvPr>
          <p:cNvSpPr txBox="1"/>
          <p:nvPr/>
        </p:nvSpPr>
        <p:spPr>
          <a:xfrm>
            <a:off x="2537924" y="3359923"/>
            <a:ext cx="2326695" cy="1631842"/>
          </a:xfrm>
          <a:prstGeom prst="rect">
            <a:avLst/>
          </a:prstGeom>
          <a:solidFill>
            <a:schemeClr val="bg1"/>
          </a:solidFill>
        </p:spPr>
        <p:txBody>
          <a:bodyPr wrap="square" lIns="0" tIns="0" rIns="0" bIns="0" rtlCol="0" anchor="b">
            <a:spAutoFit/>
          </a:bodyPr>
          <a:lstStyle/>
          <a:p>
            <a:pPr defTabSz="951028">
              <a:spcAft>
                <a:spcPts val="1020"/>
              </a:spcAft>
              <a:defRPr/>
            </a:pPr>
            <a:r>
              <a:rPr lang="en-US" sz="1428" dirty="0">
                <a:solidFill>
                  <a:srgbClr val="000000"/>
                </a:solidFill>
                <a:latin typeface="Segoe UI"/>
                <a:cs typeface="Segoe UI Semilight" panose="020B0402040204020203" pitchFamily="34" charset="0"/>
              </a:rPr>
              <a:t>Protect credentials and limit administrator privileges</a:t>
            </a:r>
          </a:p>
          <a:p>
            <a:pPr defTabSz="951028">
              <a:spcAft>
                <a:spcPts val="1020"/>
              </a:spcAft>
              <a:defRPr/>
            </a:pPr>
            <a:r>
              <a:rPr lang="en-US" sz="1428" dirty="0">
                <a:solidFill>
                  <a:srgbClr val="000000"/>
                </a:solidFill>
                <a:latin typeface="Segoe UI"/>
                <a:cs typeface="Segoe UI Semilight" panose="020B0402040204020203" pitchFamily="34" charset="0"/>
              </a:rPr>
              <a:t>Prevent malware and ransomware</a:t>
            </a:r>
          </a:p>
          <a:p>
            <a:pPr defTabSz="932597">
              <a:lnSpc>
                <a:spcPct val="110000"/>
              </a:lnSpc>
              <a:spcAft>
                <a:spcPts val="1020"/>
              </a:spcAft>
              <a:defRPr/>
            </a:pPr>
            <a:r>
              <a:rPr lang="en-US" sz="1428" dirty="0">
                <a:solidFill>
                  <a:srgbClr val="000000"/>
                </a:solidFill>
                <a:latin typeface="Segoe UI"/>
                <a:cs typeface="Segoe UI Semilight" panose="020B0402040204020203" pitchFamily="34" charset="0"/>
              </a:rPr>
              <a:t>Deploy containers with Hyper-V isolation</a:t>
            </a:r>
          </a:p>
        </p:txBody>
      </p:sp>
      <p:sp>
        <p:nvSpPr>
          <p:cNvPr id="4" name="Rectangle 3">
            <a:extLst>
              <a:ext uri="{FF2B5EF4-FFF2-40B4-BE49-F238E27FC236}">
                <a16:creationId xmlns:a16="http://schemas.microsoft.com/office/drawing/2014/main" id="{B56BC497-9F01-7F4A-8B4F-41BDE555B7AD}"/>
              </a:ext>
            </a:extLst>
          </p:cNvPr>
          <p:cNvSpPr/>
          <p:nvPr/>
        </p:nvSpPr>
        <p:spPr>
          <a:xfrm>
            <a:off x="2537923" y="2760367"/>
            <a:ext cx="2299251" cy="626435"/>
          </a:xfrm>
          <a:prstGeom prst="rect">
            <a:avLst/>
          </a:prstGeom>
          <a:solidFill>
            <a:schemeClr val="bg1"/>
          </a:solidFill>
        </p:spPr>
        <p:txBody>
          <a:bodyPr wrap="square" lIns="0">
            <a:noAutofit/>
          </a:bodyPr>
          <a:lstStyle/>
          <a:p>
            <a:pPr defTabSz="932597">
              <a:lnSpc>
                <a:spcPct val="90000"/>
              </a:lnSpc>
              <a:spcBef>
                <a:spcPts val="612"/>
              </a:spcBef>
              <a:defRPr/>
            </a:pPr>
            <a:r>
              <a:rPr lang="en-US" dirty="0">
                <a:solidFill>
                  <a:srgbClr val="0078D7"/>
                </a:solidFill>
                <a:latin typeface="Segoe UI Semibold"/>
                <a:ea typeface="Segoe UI" panose="020B0502040204020203" pitchFamily="34" charset="0"/>
                <a:cs typeface="Segoe UI" panose="020B0502040204020203" pitchFamily="34" charset="0"/>
              </a:rPr>
              <a:t>Windows Server: OS-level security</a:t>
            </a:r>
          </a:p>
        </p:txBody>
      </p:sp>
      <p:sp>
        <p:nvSpPr>
          <p:cNvPr id="10" name="Shield_EA18" title="Icon of a shield">
            <a:extLst>
              <a:ext uri="{FF2B5EF4-FFF2-40B4-BE49-F238E27FC236}">
                <a16:creationId xmlns:a16="http://schemas.microsoft.com/office/drawing/2014/main" id="{673F9EE3-B58E-B04F-AD27-1E6F08F85987}"/>
              </a:ext>
            </a:extLst>
          </p:cNvPr>
          <p:cNvSpPr>
            <a:spLocks noChangeAspect="1"/>
          </p:cNvSpPr>
          <p:nvPr/>
        </p:nvSpPr>
        <p:spPr bwMode="auto">
          <a:xfrm>
            <a:off x="5648622" y="3306220"/>
            <a:ext cx="1204628" cy="128252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a:endParaRPr>
          </a:p>
        </p:txBody>
      </p:sp>
      <p:sp>
        <p:nvSpPr>
          <p:cNvPr id="11" name="Lock" title="Icon of a padlock">
            <a:extLst>
              <a:ext uri="{FF2B5EF4-FFF2-40B4-BE49-F238E27FC236}">
                <a16:creationId xmlns:a16="http://schemas.microsoft.com/office/drawing/2014/main" id="{F9A06720-5304-B547-B620-FC9E36F060FE}"/>
              </a:ext>
            </a:extLst>
          </p:cNvPr>
          <p:cNvSpPr>
            <a:spLocks noChangeAspect="1" noEditPoints="1"/>
          </p:cNvSpPr>
          <p:nvPr/>
        </p:nvSpPr>
        <p:spPr bwMode="auto">
          <a:xfrm>
            <a:off x="5972056" y="3497262"/>
            <a:ext cx="557758" cy="77954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000000"/>
              </a:solidFill>
              <a:latin typeface="Segoe UI"/>
            </a:endParaRPr>
          </a:p>
        </p:txBody>
      </p:sp>
    </p:spTree>
    <p:extLst>
      <p:ext uri="{BB962C8B-B14F-4D97-AF65-F5344CB8AC3E}">
        <p14:creationId xmlns:p14="http://schemas.microsoft.com/office/powerpoint/2010/main" val="20233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FB7C21-5D7C-4A36-9F59-43FE302D7038}"/>
              </a:ext>
            </a:extLst>
          </p:cNvPr>
          <p:cNvSpPr/>
          <p:nvPr/>
        </p:nvSpPr>
        <p:spPr>
          <a:xfrm>
            <a:off x="4855360" y="1422474"/>
            <a:ext cx="2489317" cy="606488"/>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Software</a:t>
            </a:r>
          </a:p>
          <a:p>
            <a:pPr algn="ctr" defTabSz="932563">
              <a:defRPr/>
            </a:pPr>
            <a:r>
              <a:rPr lang="en-US" sz="1632" b="1" spc="-51">
                <a:ln w="3175">
                  <a:noFill/>
                </a:ln>
                <a:solidFill>
                  <a:srgbClr val="0078D4"/>
                </a:solidFill>
                <a:latin typeface="Segoe UI Semibold"/>
                <a:cs typeface="Segoe UI" pitchFamily="34" charset="0"/>
              </a:rPr>
              <a:t>End of Support</a:t>
            </a:r>
          </a:p>
        </p:txBody>
      </p:sp>
      <p:sp>
        <p:nvSpPr>
          <p:cNvPr id="5" name="Rectangle 4">
            <a:extLst>
              <a:ext uri="{FF2B5EF4-FFF2-40B4-BE49-F238E27FC236}">
                <a16:creationId xmlns:a16="http://schemas.microsoft.com/office/drawing/2014/main" id="{160A11F4-3385-4BD0-8076-3F8BB250BB13}"/>
              </a:ext>
            </a:extLst>
          </p:cNvPr>
          <p:cNvSpPr/>
          <p:nvPr/>
        </p:nvSpPr>
        <p:spPr>
          <a:xfrm>
            <a:off x="2028712" y="2690572"/>
            <a:ext cx="2489317" cy="606488"/>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Hardware refresh, management</a:t>
            </a:r>
          </a:p>
        </p:txBody>
      </p:sp>
      <p:sp>
        <p:nvSpPr>
          <p:cNvPr id="7" name="Rectangle 6">
            <a:extLst>
              <a:ext uri="{FF2B5EF4-FFF2-40B4-BE49-F238E27FC236}">
                <a16:creationId xmlns:a16="http://schemas.microsoft.com/office/drawing/2014/main" id="{CD40F629-6337-4EA5-B7A1-D8AFF47AF135}"/>
              </a:ext>
            </a:extLst>
          </p:cNvPr>
          <p:cNvSpPr/>
          <p:nvPr/>
        </p:nvSpPr>
        <p:spPr>
          <a:xfrm>
            <a:off x="7963760" y="2821358"/>
            <a:ext cx="2489317" cy="350330"/>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Change in usage pattern</a:t>
            </a:r>
          </a:p>
        </p:txBody>
      </p:sp>
      <p:sp>
        <p:nvSpPr>
          <p:cNvPr id="8" name="Rectangle 7">
            <a:extLst>
              <a:ext uri="{FF2B5EF4-FFF2-40B4-BE49-F238E27FC236}">
                <a16:creationId xmlns:a16="http://schemas.microsoft.com/office/drawing/2014/main" id="{1B9E1688-957E-450D-85BE-45FD17E10D73}"/>
              </a:ext>
            </a:extLst>
          </p:cNvPr>
          <p:cNvSpPr/>
          <p:nvPr/>
        </p:nvSpPr>
        <p:spPr>
          <a:xfrm>
            <a:off x="2028712" y="4168750"/>
            <a:ext cx="2489317" cy="350330"/>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Mergers &amp; acquisitions</a:t>
            </a:r>
          </a:p>
        </p:txBody>
      </p:sp>
      <p:sp>
        <p:nvSpPr>
          <p:cNvPr id="9" name="Rectangle 8">
            <a:extLst>
              <a:ext uri="{FF2B5EF4-FFF2-40B4-BE49-F238E27FC236}">
                <a16:creationId xmlns:a16="http://schemas.microsoft.com/office/drawing/2014/main" id="{0F612637-FD53-47AE-A7BC-8A05820B1BC2}"/>
              </a:ext>
            </a:extLst>
          </p:cNvPr>
          <p:cNvSpPr/>
          <p:nvPr/>
        </p:nvSpPr>
        <p:spPr>
          <a:xfrm>
            <a:off x="2028712" y="5390770"/>
            <a:ext cx="2489317" cy="606488"/>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A/B Testing of app versions</a:t>
            </a:r>
          </a:p>
        </p:txBody>
      </p:sp>
      <p:sp>
        <p:nvSpPr>
          <p:cNvPr id="10" name="Rectangle 9">
            <a:extLst>
              <a:ext uri="{FF2B5EF4-FFF2-40B4-BE49-F238E27FC236}">
                <a16:creationId xmlns:a16="http://schemas.microsoft.com/office/drawing/2014/main" id="{D613EFC2-B70B-441F-A0B5-85C5CE02D1E5}"/>
              </a:ext>
            </a:extLst>
          </p:cNvPr>
          <p:cNvSpPr/>
          <p:nvPr/>
        </p:nvSpPr>
        <p:spPr>
          <a:xfrm>
            <a:off x="7963760" y="4042137"/>
            <a:ext cx="2489317" cy="606488"/>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Optimize resource utilization + cost benefits</a:t>
            </a:r>
          </a:p>
        </p:txBody>
      </p:sp>
      <p:sp>
        <p:nvSpPr>
          <p:cNvPr id="11" name="Rectangle 10">
            <a:extLst>
              <a:ext uri="{FF2B5EF4-FFF2-40B4-BE49-F238E27FC236}">
                <a16:creationId xmlns:a16="http://schemas.microsoft.com/office/drawing/2014/main" id="{362DB8E5-7A4E-4021-A139-380F497D64D1}"/>
              </a:ext>
            </a:extLst>
          </p:cNvPr>
          <p:cNvSpPr/>
          <p:nvPr/>
        </p:nvSpPr>
        <p:spPr>
          <a:xfrm>
            <a:off x="7963760" y="5390770"/>
            <a:ext cx="2489317" cy="606488"/>
          </a:xfrm>
          <a:prstGeom prst="rect">
            <a:avLst/>
          </a:prstGeom>
          <a:solidFill>
            <a:srgbClr val="E6E6E6"/>
          </a:solidFill>
        </p:spPr>
        <p:txBody>
          <a:bodyPr wrap="square" anchor="ctr">
            <a:spAutoFit/>
          </a:bodyPr>
          <a:lstStyle/>
          <a:p>
            <a:pPr algn="ctr" defTabSz="932563">
              <a:defRPr/>
            </a:pPr>
            <a:r>
              <a:rPr lang="en-US" sz="1632" b="1" spc="-51">
                <a:ln w="3175">
                  <a:noFill/>
                </a:ln>
                <a:solidFill>
                  <a:srgbClr val="0078D4"/>
                </a:solidFill>
                <a:latin typeface="Segoe UI Semibold"/>
                <a:cs typeface="Segoe UI" pitchFamily="34" charset="0"/>
              </a:rPr>
              <a:t>Change security and network requirements</a:t>
            </a:r>
          </a:p>
        </p:txBody>
      </p:sp>
      <p:sp>
        <p:nvSpPr>
          <p:cNvPr id="12" name="Rectangle 11">
            <a:extLst>
              <a:ext uri="{FF2B5EF4-FFF2-40B4-BE49-F238E27FC236}">
                <a16:creationId xmlns:a16="http://schemas.microsoft.com/office/drawing/2014/main" id="{BDF56FE7-8298-4291-BE10-3F94F9404456}"/>
              </a:ext>
            </a:extLst>
          </p:cNvPr>
          <p:cNvSpPr/>
          <p:nvPr/>
        </p:nvSpPr>
        <p:spPr>
          <a:xfrm>
            <a:off x="4680446" y="2013538"/>
            <a:ext cx="2839145" cy="318286"/>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Windows Server 2008, Windows 7</a:t>
            </a:r>
          </a:p>
        </p:txBody>
      </p:sp>
      <p:sp>
        <p:nvSpPr>
          <p:cNvPr id="13" name="Rectangle 12">
            <a:extLst>
              <a:ext uri="{FF2B5EF4-FFF2-40B4-BE49-F238E27FC236}">
                <a16:creationId xmlns:a16="http://schemas.microsoft.com/office/drawing/2014/main" id="{488F2697-2EA2-4599-AE32-C4D7C835F671}"/>
              </a:ext>
            </a:extLst>
          </p:cNvPr>
          <p:cNvSpPr/>
          <p:nvPr/>
        </p:nvSpPr>
        <p:spPr>
          <a:xfrm>
            <a:off x="552443" y="5419874"/>
            <a:ext cx="1476269" cy="542399"/>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Controlled app environment</a:t>
            </a:r>
          </a:p>
        </p:txBody>
      </p:sp>
      <p:sp>
        <p:nvSpPr>
          <p:cNvPr id="14" name="Rectangle 13">
            <a:extLst>
              <a:ext uri="{FF2B5EF4-FFF2-40B4-BE49-F238E27FC236}">
                <a16:creationId xmlns:a16="http://schemas.microsoft.com/office/drawing/2014/main" id="{5D159522-6A5E-4F29-8EAF-E80DEFF79A9D}"/>
              </a:ext>
            </a:extLst>
          </p:cNvPr>
          <p:cNvSpPr/>
          <p:nvPr/>
        </p:nvSpPr>
        <p:spPr>
          <a:xfrm>
            <a:off x="429271" y="3957134"/>
            <a:ext cx="1599442" cy="766513"/>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Unpredictable shifts in employee base</a:t>
            </a:r>
          </a:p>
        </p:txBody>
      </p:sp>
      <p:sp>
        <p:nvSpPr>
          <p:cNvPr id="15" name="Rectangle 14">
            <a:extLst>
              <a:ext uri="{FF2B5EF4-FFF2-40B4-BE49-F238E27FC236}">
                <a16:creationId xmlns:a16="http://schemas.microsoft.com/office/drawing/2014/main" id="{ED7DE123-FD34-4922-9E9A-EECF29D6A9F2}"/>
              </a:ext>
            </a:extLst>
          </p:cNvPr>
          <p:cNvSpPr/>
          <p:nvPr/>
        </p:nvSpPr>
        <p:spPr>
          <a:xfrm>
            <a:off x="10453077" y="2724650"/>
            <a:ext cx="1476269" cy="542399"/>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Seasonality, cycles</a:t>
            </a:r>
          </a:p>
        </p:txBody>
      </p:sp>
      <p:sp>
        <p:nvSpPr>
          <p:cNvPr id="16" name="Rectangle 15">
            <a:extLst>
              <a:ext uri="{FF2B5EF4-FFF2-40B4-BE49-F238E27FC236}">
                <a16:creationId xmlns:a16="http://schemas.microsoft.com/office/drawing/2014/main" id="{3F4E0C11-94B3-44E4-9259-976813BB2029}"/>
              </a:ext>
            </a:extLst>
          </p:cNvPr>
          <p:cNvSpPr/>
          <p:nvPr/>
        </p:nvSpPr>
        <p:spPr>
          <a:xfrm>
            <a:off x="10453077" y="4070929"/>
            <a:ext cx="1712706" cy="542399"/>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Migrate, then optimize for cloud</a:t>
            </a:r>
          </a:p>
        </p:txBody>
      </p:sp>
      <p:sp>
        <p:nvSpPr>
          <p:cNvPr id="18" name="Rectangle 17">
            <a:extLst>
              <a:ext uri="{FF2B5EF4-FFF2-40B4-BE49-F238E27FC236}">
                <a16:creationId xmlns:a16="http://schemas.microsoft.com/office/drawing/2014/main" id="{E2067812-C1C1-4BEA-AF0E-2720CD4D0C89}"/>
              </a:ext>
            </a:extLst>
          </p:cNvPr>
          <p:cNvSpPr/>
          <p:nvPr/>
        </p:nvSpPr>
        <p:spPr>
          <a:xfrm>
            <a:off x="10453077" y="5417209"/>
            <a:ext cx="1712706" cy="542399"/>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Modify design to optimize for cloud</a:t>
            </a:r>
          </a:p>
        </p:txBody>
      </p:sp>
      <p:sp>
        <p:nvSpPr>
          <p:cNvPr id="19" name="Rectangle 18">
            <a:extLst>
              <a:ext uri="{FF2B5EF4-FFF2-40B4-BE49-F238E27FC236}">
                <a16:creationId xmlns:a16="http://schemas.microsoft.com/office/drawing/2014/main" id="{5F0F22D5-CA8B-4ECB-8CE4-61FA210FFD0D}"/>
              </a:ext>
            </a:extLst>
          </p:cNvPr>
          <p:cNvSpPr/>
          <p:nvPr/>
        </p:nvSpPr>
        <p:spPr>
          <a:xfrm>
            <a:off x="270691" y="2723802"/>
            <a:ext cx="1758022" cy="531812"/>
          </a:xfrm>
          <a:prstGeom prst="rect">
            <a:avLst/>
          </a:prstGeom>
          <a:noFill/>
        </p:spPr>
        <p:txBody>
          <a:bodyPr wrap="square" anchor="ctr">
            <a:spAutoFit/>
          </a:bodyPr>
          <a:lstStyle/>
          <a:p>
            <a:pPr algn="ctr" defTabSz="932563">
              <a:defRPr/>
            </a:pPr>
            <a:r>
              <a:rPr lang="en-US" sz="1428" b="1" spc="-51">
                <a:ln w="3175">
                  <a:noFill/>
                </a:ln>
                <a:solidFill>
                  <a:srgbClr val="0078D4"/>
                </a:solidFill>
                <a:latin typeface="Segoe UI Semibold"/>
                <a:cs typeface="Segoe UI" pitchFamily="34" charset="0"/>
              </a:rPr>
              <a:t>Natural opportunity in local environment</a:t>
            </a:r>
          </a:p>
        </p:txBody>
      </p:sp>
      <p:grpSp>
        <p:nvGrpSpPr>
          <p:cNvPr id="80" name="Group 79">
            <a:extLst>
              <a:ext uri="{FF2B5EF4-FFF2-40B4-BE49-F238E27FC236}">
                <a16:creationId xmlns:a16="http://schemas.microsoft.com/office/drawing/2014/main" id="{25CD7E6F-2DFE-4F1C-B089-4F1A587D9C74}"/>
              </a:ext>
            </a:extLst>
          </p:cNvPr>
          <p:cNvGrpSpPr/>
          <p:nvPr/>
        </p:nvGrpSpPr>
        <p:grpSpPr>
          <a:xfrm>
            <a:off x="5029571" y="3005837"/>
            <a:ext cx="2377332" cy="2778304"/>
            <a:chOff x="5110792" y="3211778"/>
            <a:chExt cx="1922344" cy="2246576"/>
          </a:xfrm>
        </p:grpSpPr>
        <p:grpSp>
          <p:nvGrpSpPr>
            <p:cNvPr id="41" name="Group 40">
              <a:extLst>
                <a:ext uri="{FF2B5EF4-FFF2-40B4-BE49-F238E27FC236}">
                  <a16:creationId xmlns:a16="http://schemas.microsoft.com/office/drawing/2014/main" id="{2B2D88A0-79A2-426A-BE93-036531DE90F5}"/>
                </a:ext>
              </a:extLst>
            </p:cNvPr>
            <p:cNvGrpSpPr/>
            <p:nvPr/>
          </p:nvGrpSpPr>
          <p:grpSpPr>
            <a:xfrm>
              <a:off x="5110792" y="3211778"/>
              <a:ext cx="1922344" cy="2246576"/>
              <a:chOff x="5110792" y="3211778"/>
              <a:chExt cx="1922344" cy="2246576"/>
            </a:xfrm>
          </p:grpSpPr>
          <p:sp>
            <p:nvSpPr>
              <p:cNvPr id="40" name="Oval 39">
                <a:extLst>
                  <a:ext uri="{FF2B5EF4-FFF2-40B4-BE49-F238E27FC236}">
                    <a16:creationId xmlns:a16="http://schemas.microsoft.com/office/drawing/2014/main" id="{96285D3C-7239-4989-B7E8-E9D9B40A666F}"/>
                  </a:ext>
                </a:extLst>
              </p:cNvPr>
              <p:cNvSpPr/>
              <p:nvPr/>
            </p:nvSpPr>
            <p:spPr bwMode="auto">
              <a:xfrm>
                <a:off x="5256074" y="5080743"/>
                <a:ext cx="377610" cy="377610"/>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defTabSz="913834">
                  <a:defRPr/>
                </a:pPr>
                <a:endParaRPr lang="en-US" sz="1800">
                  <a:solidFill>
                    <a:srgbClr val="FFFFFF"/>
                  </a:solidFill>
                  <a:latin typeface="Segoe UI Semilight"/>
                </a:endParaRPr>
              </a:p>
            </p:txBody>
          </p:sp>
          <p:sp>
            <p:nvSpPr>
              <p:cNvPr id="39" name="Oval 38">
                <a:extLst>
                  <a:ext uri="{FF2B5EF4-FFF2-40B4-BE49-F238E27FC236}">
                    <a16:creationId xmlns:a16="http://schemas.microsoft.com/office/drawing/2014/main" id="{529DC30A-6C7B-4BAE-93B9-E19B02A60851}"/>
                  </a:ext>
                </a:extLst>
              </p:cNvPr>
              <p:cNvSpPr/>
              <p:nvPr/>
            </p:nvSpPr>
            <p:spPr bwMode="auto">
              <a:xfrm>
                <a:off x="6541404" y="5080743"/>
                <a:ext cx="377610" cy="377610"/>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defTabSz="913834">
                  <a:defRPr/>
                </a:pPr>
                <a:endParaRPr lang="en-US" sz="1800">
                  <a:solidFill>
                    <a:srgbClr val="FFFFFF"/>
                  </a:solidFill>
                  <a:latin typeface="Segoe UI Semilight"/>
                </a:endParaRPr>
              </a:p>
            </p:txBody>
          </p:sp>
          <p:cxnSp>
            <p:nvCxnSpPr>
              <p:cNvPr id="20" name="Straight Connector 19">
                <a:extLst>
                  <a:ext uri="{FF2B5EF4-FFF2-40B4-BE49-F238E27FC236}">
                    <a16:creationId xmlns:a16="http://schemas.microsoft.com/office/drawing/2014/main" id="{1543C1BA-8CFB-48F7-9B8C-89B85A30FC07}"/>
                  </a:ext>
                </a:extLst>
              </p:cNvPr>
              <p:cNvCxnSpPr>
                <a:cxnSpLocks/>
              </p:cNvCxnSpPr>
              <p:nvPr/>
            </p:nvCxnSpPr>
            <p:spPr>
              <a:xfrm>
                <a:off x="5444879" y="4405672"/>
                <a:ext cx="1" cy="577532"/>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50FC50-EEAC-413C-9C3D-B0B0C04950BE}"/>
                  </a:ext>
                </a:extLst>
              </p:cNvPr>
              <p:cNvCxnSpPr>
                <a:cxnSpLocks/>
              </p:cNvCxnSpPr>
              <p:nvPr/>
            </p:nvCxnSpPr>
            <p:spPr>
              <a:xfrm>
                <a:off x="6086511" y="4405672"/>
                <a:ext cx="1" cy="577532"/>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A5B811-4565-411E-A6A6-19EC6751F442}"/>
                  </a:ext>
                </a:extLst>
              </p:cNvPr>
              <p:cNvCxnSpPr>
                <a:cxnSpLocks/>
              </p:cNvCxnSpPr>
              <p:nvPr/>
            </p:nvCxnSpPr>
            <p:spPr>
              <a:xfrm>
                <a:off x="6730209" y="4405672"/>
                <a:ext cx="1" cy="577532"/>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5CF27231-0A7F-47AA-BE48-956052D720C4}"/>
                  </a:ext>
                </a:extLst>
              </p:cNvPr>
              <p:cNvSpPr>
                <a:spLocks/>
              </p:cNvSpPr>
              <p:nvPr/>
            </p:nvSpPr>
            <p:spPr bwMode="auto">
              <a:xfrm flipH="1">
                <a:off x="5110792" y="3211778"/>
                <a:ext cx="1922344" cy="1056131"/>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defTabSz="913834">
                  <a:defRPr/>
                </a:pPr>
                <a:endParaRPr lang="en-US" sz="1800">
                  <a:solidFill>
                    <a:srgbClr val="FFFFFF"/>
                  </a:solidFill>
                  <a:latin typeface="Segoe UI Semilight"/>
                </a:endParaRPr>
              </a:p>
            </p:txBody>
          </p:sp>
          <p:pic>
            <p:nvPicPr>
              <p:cNvPr id="29" name="Picture 28">
                <a:extLst>
                  <a:ext uri="{FF2B5EF4-FFF2-40B4-BE49-F238E27FC236}">
                    <a16:creationId xmlns:a16="http://schemas.microsoft.com/office/drawing/2014/main" id="{CEA80E98-69AD-44AD-AEBA-DA09648B59B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44880" y="3966519"/>
                <a:ext cx="1240711" cy="160058"/>
              </a:xfrm>
              <a:prstGeom prst="rect">
                <a:avLst/>
              </a:prstGeom>
            </p:spPr>
          </p:pic>
          <p:sp>
            <p:nvSpPr>
              <p:cNvPr id="31" name="Oval 30">
                <a:extLst>
                  <a:ext uri="{FF2B5EF4-FFF2-40B4-BE49-F238E27FC236}">
                    <a16:creationId xmlns:a16="http://schemas.microsoft.com/office/drawing/2014/main" id="{4A534773-B691-4C1F-99D5-B44B12E9B6EB}"/>
                  </a:ext>
                </a:extLst>
              </p:cNvPr>
              <p:cNvSpPr/>
              <p:nvPr/>
            </p:nvSpPr>
            <p:spPr bwMode="auto">
              <a:xfrm>
                <a:off x="5907195" y="5080744"/>
                <a:ext cx="377610" cy="377610"/>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defTabSz="913834">
                  <a:defRPr/>
                </a:pPr>
                <a:endParaRPr lang="en-US" sz="1800" err="1">
                  <a:solidFill>
                    <a:srgbClr val="FFFFFF"/>
                  </a:solidFill>
                  <a:latin typeface="Segoe UI Semilight"/>
                </a:endParaRPr>
              </a:p>
            </p:txBody>
          </p:sp>
          <p:sp>
            <p:nvSpPr>
              <p:cNvPr id="33" name="CellPhone_E8EA" title="Icon of a cellphone">
                <a:extLst>
                  <a:ext uri="{FF2B5EF4-FFF2-40B4-BE49-F238E27FC236}">
                    <a16:creationId xmlns:a16="http://schemas.microsoft.com/office/drawing/2014/main" id="{86999CA5-340D-4544-A25C-AFB1D68D0660}"/>
                  </a:ext>
                </a:extLst>
              </p:cNvPr>
              <p:cNvSpPr>
                <a:spLocks noChangeAspect="1" noEditPoints="1"/>
              </p:cNvSpPr>
              <p:nvPr/>
            </p:nvSpPr>
            <p:spPr bwMode="auto">
              <a:xfrm>
                <a:off x="5389433" y="5164634"/>
                <a:ext cx="116303" cy="19380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34" name="Laptop_E770" title="Icon of a laptop">
                <a:extLst>
                  <a:ext uri="{FF2B5EF4-FFF2-40B4-BE49-F238E27FC236}">
                    <a16:creationId xmlns:a16="http://schemas.microsoft.com/office/drawing/2014/main" id="{8B8D6E94-E873-4C38-8418-9DE69933A50B}"/>
                  </a:ext>
                </a:extLst>
              </p:cNvPr>
              <p:cNvSpPr>
                <a:spLocks noChangeAspect="1" noEditPoints="1"/>
              </p:cNvSpPr>
              <p:nvPr/>
            </p:nvSpPr>
            <p:spPr bwMode="auto">
              <a:xfrm>
                <a:off x="6599696" y="5178959"/>
                <a:ext cx="264750" cy="17666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35" name="Tablet_E70A" title="Icon of a tablet">
                <a:extLst>
                  <a:ext uri="{FF2B5EF4-FFF2-40B4-BE49-F238E27FC236}">
                    <a16:creationId xmlns:a16="http://schemas.microsoft.com/office/drawing/2014/main" id="{4743094F-C2F2-4C87-B055-E941C3E1DB93}"/>
                  </a:ext>
                </a:extLst>
              </p:cNvPr>
              <p:cNvSpPr>
                <a:spLocks noChangeAspect="1" noEditPoints="1"/>
              </p:cNvSpPr>
              <p:nvPr/>
            </p:nvSpPr>
            <p:spPr bwMode="auto">
              <a:xfrm>
                <a:off x="5994419" y="5194979"/>
                <a:ext cx="203161" cy="149139"/>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grpSp>
          <p:nvGrpSpPr>
            <p:cNvPr id="64" name="Group 63">
              <a:extLst>
                <a:ext uri="{FF2B5EF4-FFF2-40B4-BE49-F238E27FC236}">
                  <a16:creationId xmlns:a16="http://schemas.microsoft.com/office/drawing/2014/main" id="{96E45560-4A17-4C45-94DE-844AC81A88E2}"/>
                </a:ext>
              </a:extLst>
            </p:cNvPr>
            <p:cNvGrpSpPr/>
            <p:nvPr/>
          </p:nvGrpSpPr>
          <p:grpSpPr>
            <a:xfrm>
              <a:off x="5630993" y="3506043"/>
              <a:ext cx="311226" cy="307777"/>
              <a:chOff x="7918570" y="5608091"/>
              <a:chExt cx="475326" cy="470057"/>
            </a:xfrm>
          </p:grpSpPr>
          <p:sp>
            <p:nvSpPr>
              <p:cNvPr id="65" name="Rectangle 64">
                <a:extLst>
                  <a:ext uri="{FF2B5EF4-FFF2-40B4-BE49-F238E27FC236}">
                    <a16:creationId xmlns:a16="http://schemas.microsoft.com/office/drawing/2014/main" id="{2A850F44-5631-4FAC-BFE6-BFB8A211527D}"/>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monitor" title="Icon of a monitor">
                <a:extLst>
                  <a:ext uri="{FF2B5EF4-FFF2-40B4-BE49-F238E27FC236}">
                    <a16:creationId xmlns:a16="http://schemas.microsoft.com/office/drawing/2014/main" id="{4E71EE62-ADEE-4722-9FD8-610E89571434}"/>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sz="1664" kern="0">
                  <a:gradFill>
                    <a:gsLst>
                      <a:gs pos="0">
                        <a:srgbClr val="505050"/>
                      </a:gs>
                      <a:gs pos="100000">
                        <a:srgbClr val="505050"/>
                      </a:gs>
                    </a:gsLst>
                  </a:gradFill>
                  <a:latin typeface="Segoe UI"/>
                </a:endParaRPr>
              </a:p>
            </p:txBody>
          </p:sp>
          <p:sp>
            <p:nvSpPr>
              <p:cNvPr id="67" name="Rectangle 66">
                <a:extLst>
                  <a:ext uri="{FF2B5EF4-FFF2-40B4-BE49-F238E27FC236}">
                    <a16:creationId xmlns:a16="http://schemas.microsoft.com/office/drawing/2014/main" id="{12484A99-00BD-46E7-97C6-DBD78124B5A3}"/>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monitor" title="Icon of a monitor">
                <a:extLst>
                  <a:ext uri="{FF2B5EF4-FFF2-40B4-BE49-F238E27FC236}">
                    <a16:creationId xmlns:a16="http://schemas.microsoft.com/office/drawing/2014/main" id="{2677BB63-552E-4608-BA5A-C97F872A53B1}"/>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sz="1664" kern="0">
                  <a:gradFill>
                    <a:gsLst>
                      <a:gs pos="0">
                        <a:srgbClr val="505050"/>
                      </a:gs>
                      <a:gs pos="100000">
                        <a:srgbClr val="505050"/>
                      </a:gs>
                    </a:gsLst>
                  </a:gradFill>
                  <a:latin typeface="Segoe UI"/>
                </a:endParaRPr>
              </a:p>
            </p:txBody>
          </p:sp>
        </p:grpSp>
        <p:grpSp>
          <p:nvGrpSpPr>
            <p:cNvPr id="79" name="Group 78">
              <a:extLst>
                <a:ext uri="{FF2B5EF4-FFF2-40B4-BE49-F238E27FC236}">
                  <a16:creationId xmlns:a16="http://schemas.microsoft.com/office/drawing/2014/main" id="{DDFB8F07-D41B-445E-AEE4-FF229B94C312}"/>
                </a:ext>
              </a:extLst>
            </p:cNvPr>
            <p:cNvGrpSpPr/>
            <p:nvPr/>
          </p:nvGrpSpPr>
          <p:grpSpPr>
            <a:xfrm>
              <a:off x="6170010" y="3496354"/>
              <a:ext cx="312315" cy="308854"/>
              <a:chOff x="8496337" y="4210132"/>
              <a:chExt cx="465915" cy="460752"/>
            </a:xfrm>
          </p:grpSpPr>
          <p:grpSp>
            <p:nvGrpSpPr>
              <p:cNvPr id="74" name="Group 73">
                <a:extLst>
                  <a:ext uri="{FF2B5EF4-FFF2-40B4-BE49-F238E27FC236}">
                    <a16:creationId xmlns:a16="http://schemas.microsoft.com/office/drawing/2014/main" id="{A380B5DA-1764-4E65-9428-CD92E98EEF43}"/>
                  </a:ext>
                </a:extLst>
              </p:cNvPr>
              <p:cNvGrpSpPr/>
              <p:nvPr/>
            </p:nvGrpSpPr>
            <p:grpSpPr>
              <a:xfrm>
                <a:off x="8496337" y="4210132"/>
                <a:ext cx="465915" cy="460752"/>
                <a:chOff x="7918570" y="5608091"/>
                <a:chExt cx="475326" cy="470057"/>
              </a:xfrm>
            </p:grpSpPr>
            <p:sp>
              <p:nvSpPr>
                <p:cNvPr id="75" name="Rectangle 74">
                  <a:extLst>
                    <a:ext uri="{FF2B5EF4-FFF2-40B4-BE49-F238E27FC236}">
                      <a16:creationId xmlns:a16="http://schemas.microsoft.com/office/drawing/2014/main" id="{778FA490-0EEF-44E2-B940-9FCB6561675E}"/>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monitor" title="Icon of a monitor">
                  <a:extLst>
                    <a:ext uri="{FF2B5EF4-FFF2-40B4-BE49-F238E27FC236}">
                      <a16:creationId xmlns:a16="http://schemas.microsoft.com/office/drawing/2014/main" id="{92D1CEF4-DF8F-431E-B7E1-0F2A5A020AED}"/>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sz="1664" kern="0">
                    <a:gradFill>
                      <a:gsLst>
                        <a:gs pos="0">
                          <a:srgbClr val="505050"/>
                        </a:gs>
                        <a:gs pos="100000">
                          <a:srgbClr val="505050"/>
                        </a:gs>
                      </a:gsLst>
                    </a:gradFill>
                    <a:latin typeface="Segoe UI"/>
                  </a:endParaRPr>
                </a:p>
              </p:txBody>
            </p:sp>
            <p:sp>
              <p:nvSpPr>
                <p:cNvPr id="77" name="Rectangle 76">
                  <a:extLst>
                    <a:ext uri="{FF2B5EF4-FFF2-40B4-BE49-F238E27FC236}">
                      <a16:creationId xmlns:a16="http://schemas.microsoft.com/office/drawing/2014/main" id="{270689F0-ABF8-4F65-A2B7-C97380CC59C0}"/>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 name="Browser_4" title="Icon of a website or an app window">
                <a:extLst>
                  <a:ext uri="{FF2B5EF4-FFF2-40B4-BE49-F238E27FC236}">
                    <a16:creationId xmlns:a16="http://schemas.microsoft.com/office/drawing/2014/main" id="{B1FA176B-147B-4C81-B8BA-28B5430E4577}"/>
                  </a:ext>
                </a:extLst>
              </p:cNvPr>
              <p:cNvSpPr>
                <a:spLocks noChangeAspect="1" noEditPoints="1"/>
              </p:cNvSpPr>
              <p:nvPr/>
            </p:nvSpPr>
            <p:spPr bwMode="auto">
              <a:xfrm>
                <a:off x="8583036" y="4321099"/>
                <a:ext cx="259953" cy="1923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algn="ctr" defTabSz="895859" fontAlgn="base">
                  <a:defRPr/>
                </a:pPr>
                <a:endParaRPr lang="en-US" sz="1664" kern="0">
                  <a:solidFill>
                    <a:srgbClr val="505050"/>
                  </a:solidFill>
                  <a:latin typeface="Segoe UI"/>
                </a:endParaRPr>
              </a:p>
            </p:txBody>
          </p:sp>
        </p:grpSp>
      </p:grpSp>
      <p:sp>
        <p:nvSpPr>
          <p:cNvPr id="42" name="TextBox 41">
            <a:extLst>
              <a:ext uri="{FF2B5EF4-FFF2-40B4-BE49-F238E27FC236}">
                <a16:creationId xmlns:a16="http://schemas.microsoft.com/office/drawing/2014/main" id="{6ABEB754-18BB-4332-B093-8241479ED7C8}"/>
              </a:ext>
            </a:extLst>
          </p:cNvPr>
          <p:cNvSpPr txBox="1"/>
          <p:nvPr/>
        </p:nvSpPr>
        <p:spPr>
          <a:xfrm>
            <a:off x="4443700" y="1374804"/>
            <a:ext cx="3322400" cy="947515"/>
          </a:xfrm>
          <a:prstGeom prst="rect">
            <a:avLst/>
          </a:prstGeom>
          <a:noFill/>
          <a:ln>
            <a:solidFill>
              <a:srgbClr val="FF0000"/>
            </a:solidFill>
          </a:ln>
        </p:spPr>
        <p:txBody>
          <a:bodyPr wrap="square" lIns="186521" tIns="149217" rIns="186521" bIns="149217" rtlCol="0">
            <a:noAutofit/>
          </a:bodyPr>
          <a:lstStyle/>
          <a:p>
            <a:pPr defTabSz="932597">
              <a:lnSpc>
                <a:spcPct val="90000"/>
              </a:lnSpc>
              <a:spcAft>
                <a:spcPts val="612"/>
              </a:spcAft>
              <a:defRPr/>
            </a:pPr>
            <a:endParaRPr lang="en-US" sz="2448" err="1">
              <a:gradFill>
                <a:gsLst>
                  <a:gs pos="2917">
                    <a:srgbClr val="282828"/>
                  </a:gs>
                  <a:gs pos="30000">
                    <a:srgbClr val="282828"/>
                  </a:gs>
                </a:gsLst>
                <a:lin ang="5400000" scaled="0"/>
              </a:gradFill>
              <a:latin typeface="Segoe UI"/>
            </a:endParaRPr>
          </a:p>
        </p:txBody>
      </p:sp>
      <p:sp>
        <p:nvSpPr>
          <p:cNvPr id="43" name="TextBox 42">
            <a:extLst>
              <a:ext uri="{FF2B5EF4-FFF2-40B4-BE49-F238E27FC236}">
                <a16:creationId xmlns:a16="http://schemas.microsoft.com/office/drawing/2014/main" id="{4E6D78DC-AB0E-4059-B0E4-C89BD1A78205}"/>
              </a:ext>
            </a:extLst>
          </p:cNvPr>
          <p:cNvSpPr txBox="1"/>
          <p:nvPr/>
        </p:nvSpPr>
        <p:spPr>
          <a:xfrm>
            <a:off x="270691" y="2666125"/>
            <a:ext cx="4334920" cy="647165"/>
          </a:xfrm>
          <a:prstGeom prst="rect">
            <a:avLst/>
          </a:prstGeom>
          <a:noFill/>
          <a:ln>
            <a:solidFill>
              <a:srgbClr val="FF0000"/>
            </a:solidFill>
          </a:ln>
        </p:spPr>
        <p:txBody>
          <a:bodyPr wrap="square" lIns="186521" tIns="149217" rIns="186521" bIns="149217" rtlCol="0">
            <a:spAutoFit/>
          </a:bodyPr>
          <a:lstStyle/>
          <a:p>
            <a:pPr defTabSz="932597">
              <a:lnSpc>
                <a:spcPct val="90000"/>
              </a:lnSpc>
              <a:spcAft>
                <a:spcPts val="612"/>
              </a:spcAft>
              <a:defRPr/>
            </a:pPr>
            <a:endParaRPr lang="en-US" sz="2448" err="1">
              <a:gradFill>
                <a:gsLst>
                  <a:gs pos="2917">
                    <a:srgbClr val="282828"/>
                  </a:gs>
                  <a:gs pos="30000">
                    <a:srgbClr val="282828"/>
                  </a:gs>
                </a:gsLst>
                <a:lin ang="5400000" scaled="0"/>
              </a:gradFill>
              <a:latin typeface="Segoe UI"/>
            </a:endParaRPr>
          </a:p>
        </p:txBody>
      </p:sp>
      <p:sp>
        <p:nvSpPr>
          <p:cNvPr id="44" name="TextBox 43">
            <a:extLst>
              <a:ext uri="{FF2B5EF4-FFF2-40B4-BE49-F238E27FC236}">
                <a16:creationId xmlns:a16="http://schemas.microsoft.com/office/drawing/2014/main" id="{183255A3-9CB1-4EED-8848-2727200BB387}"/>
              </a:ext>
            </a:extLst>
          </p:cNvPr>
          <p:cNvSpPr txBox="1"/>
          <p:nvPr/>
        </p:nvSpPr>
        <p:spPr>
          <a:xfrm>
            <a:off x="7837114" y="4010787"/>
            <a:ext cx="4334920" cy="647165"/>
          </a:xfrm>
          <a:prstGeom prst="rect">
            <a:avLst/>
          </a:prstGeom>
          <a:noFill/>
          <a:ln>
            <a:solidFill>
              <a:srgbClr val="FF0000"/>
            </a:solidFill>
          </a:ln>
        </p:spPr>
        <p:txBody>
          <a:bodyPr wrap="square" lIns="186521" tIns="149217" rIns="186521" bIns="149217" rtlCol="0">
            <a:spAutoFit/>
          </a:bodyPr>
          <a:lstStyle/>
          <a:p>
            <a:pPr defTabSz="932597">
              <a:lnSpc>
                <a:spcPct val="90000"/>
              </a:lnSpc>
              <a:spcAft>
                <a:spcPts val="612"/>
              </a:spcAft>
              <a:defRPr/>
            </a:pPr>
            <a:endParaRPr lang="en-US" sz="2448" err="1">
              <a:gradFill>
                <a:gsLst>
                  <a:gs pos="2917">
                    <a:srgbClr val="282828"/>
                  </a:gs>
                  <a:gs pos="30000">
                    <a:srgbClr val="282828"/>
                  </a:gs>
                </a:gsLst>
                <a:lin ang="5400000" scaled="0"/>
              </a:gradFill>
              <a:latin typeface="Segoe UI"/>
            </a:endParaRPr>
          </a:p>
        </p:txBody>
      </p:sp>
      <p:sp>
        <p:nvSpPr>
          <p:cNvPr id="45" name="TextBox 44">
            <a:extLst>
              <a:ext uri="{FF2B5EF4-FFF2-40B4-BE49-F238E27FC236}">
                <a16:creationId xmlns:a16="http://schemas.microsoft.com/office/drawing/2014/main" id="{789C054F-C1DB-486F-B57D-A8A57F768E13}"/>
              </a:ext>
            </a:extLst>
          </p:cNvPr>
          <p:cNvSpPr txBox="1"/>
          <p:nvPr/>
        </p:nvSpPr>
        <p:spPr>
          <a:xfrm>
            <a:off x="7828328" y="5374265"/>
            <a:ext cx="4334920" cy="647165"/>
          </a:xfrm>
          <a:prstGeom prst="rect">
            <a:avLst/>
          </a:prstGeom>
          <a:noFill/>
          <a:ln>
            <a:solidFill>
              <a:srgbClr val="FF0000"/>
            </a:solidFill>
          </a:ln>
        </p:spPr>
        <p:txBody>
          <a:bodyPr wrap="square" lIns="186521" tIns="149217" rIns="186521" bIns="149217" rtlCol="0">
            <a:spAutoFit/>
          </a:bodyPr>
          <a:lstStyle/>
          <a:p>
            <a:pPr defTabSz="932597">
              <a:lnSpc>
                <a:spcPct val="90000"/>
              </a:lnSpc>
              <a:spcAft>
                <a:spcPts val="612"/>
              </a:spcAft>
              <a:defRPr/>
            </a:pPr>
            <a:endParaRPr lang="en-US" sz="2448" err="1">
              <a:gradFill>
                <a:gsLst>
                  <a:gs pos="2917">
                    <a:srgbClr val="282828"/>
                  </a:gs>
                  <a:gs pos="30000">
                    <a:srgbClr val="282828"/>
                  </a:gs>
                </a:gsLst>
                <a:lin ang="5400000" scaled="0"/>
              </a:gradFill>
              <a:latin typeface="Segoe UI"/>
            </a:endParaRPr>
          </a:p>
        </p:txBody>
      </p:sp>
      <p:sp>
        <p:nvSpPr>
          <p:cNvPr id="53" name="Title 1">
            <a:extLst>
              <a:ext uri="{FF2B5EF4-FFF2-40B4-BE49-F238E27FC236}">
                <a16:creationId xmlns:a16="http://schemas.microsoft.com/office/drawing/2014/main" id="{EA22BB41-B731-4BAA-A895-BD84A05A7B51}"/>
              </a:ext>
            </a:extLst>
          </p:cNvPr>
          <p:cNvSpPr txBox="1">
            <a:spLocks/>
          </p:cNvSpPr>
          <p:nvPr/>
        </p:nvSpPr>
        <p:spPr>
          <a:xfrm>
            <a:off x="435795" y="227015"/>
            <a:ext cx="11561710" cy="754061"/>
          </a:xfrm>
          <a:prstGeom prst="rect">
            <a:avLst/>
          </a:prstGeom>
        </p:spPr>
        <p:txBody>
          <a:bodyPr vert="horz" wrap="square" lIns="0" tIns="164547" rIns="0" bIns="0" rtlCol="0" anchor="t">
            <a:noAutofit/>
          </a:bodyPr>
          <a:lstStyle>
            <a:lvl1pPr algn="l" defTabSz="914367" rtl="0" eaLnBrk="1" latinLnBrk="0" hangingPunct="1">
              <a:lnSpc>
                <a:spcPct val="90000"/>
              </a:lnSpc>
              <a:spcBef>
                <a:spcPct val="0"/>
              </a:spcBef>
              <a:buNone/>
              <a:defRPr lang="en-US" sz="3500" b="0" kern="1200" cap="none" spc="-147" baseline="0">
                <a:ln w="3175">
                  <a:noFill/>
                </a:ln>
                <a:solidFill>
                  <a:schemeClr val="tx2"/>
                </a:solidFill>
                <a:effectLst/>
                <a:latin typeface="+mj-lt"/>
                <a:ea typeface="+mn-ea"/>
                <a:cs typeface="Segoe UI" pitchFamily="34" charset="0"/>
              </a:defRPr>
            </a:lvl1pPr>
          </a:lstStyle>
          <a:p>
            <a:pPr defTabSz="932563">
              <a:defRPr/>
            </a:pPr>
            <a:r>
              <a:rPr lang="en-US" sz="3570" spc="-150">
                <a:solidFill>
                  <a:srgbClr val="0078D7"/>
                </a:solidFill>
                <a:latin typeface="Segoe UI Semibold"/>
              </a:rPr>
              <a:t>What are the primary drivers of migration to Windows Virtual Desktop?</a:t>
            </a:r>
          </a:p>
        </p:txBody>
      </p:sp>
    </p:spTree>
    <p:extLst>
      <p:ext uri="{BB962C8B-B14F-4D97-AF65-F5344CB8AC3E}">
        <p14:creationId xmlns:p14="http://schemas.microsoft.com/office/powerpoint/2010/main" val="251620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F3D4A5C6-33B1-4A6E-91BE-43E3EAA3176B}"/>
              </a:ext>
            </a:extLst>
          </p:cNvPr>
          <p:cNvSpPr>
            <a:spLocks/>
          </p:cNvSpPr>
          <p:nvPr/>
        </p:nvSpPr>
        <p:spPr bwMode="auto">
          <a:xfrm>
            <a:off x="-48229" y="4107407"/>
            <a:ext cx="12532932" cy="2444256"/>
          </a:xfrm>
          <a:custGeom>
            <a:avLst/>
            <a:gdLst>
              <a:gd name="T0" fmla="*/ 0 w 5464"/>
              <a:gd name="T1" fmla="*/ 1063 h 1063"/>
              <a:gd name="T2" fmla="*/ 5464 w 5464"/>
              <a:gd name="T3" fmla="*/ 1020 h 1063"/>
              <a:gd name="T4" fmla="*/ 5464 w 5464"/>
              <a:gd name="T5" fmla="*/ 88 h 1063"/>
              <a:gd name="T6" fmla="*/ 3512 w 5464"/>
              <a:gd name="T7" fmla="*/ 400 h 1063"/>
              <a:gd name="T8" fmla="*/ 2320 w 5464"/>
              <a:gd name="T9" fmla="*/ 60 h 1063"/>
              <a:gd name="T10" fmla="*/ 708 w 5464"/>
              <a:gd name="T11" fmla="*/ 480 h 1063"/>
              <a:gd name="T12" fmla="*/ 0 w 5464"/>
              <a:gd name="T13" fmla="*/ 240 h 1063"/>
              <a:gd name="T14" fmla="*/ 0 w 5464"/>
              <a:gd name="T15" fmla="*/ 1063 h 10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64" h="1063">
                <a:moveTo>
                  <a:pt x="0" y="1063"/>
                </a:moveTo>
                <a:cubicBezTo>
                  <a:pt x="5464" y="1020"/>
                  <a:pt x="5464" y="1020"/>
                  <a:pt x="5464" y="1020"/>
                </a:cubicBezTo>
                <a:cubicBezTo>
                  <a:pt x="5464" y="88"/>
                  <a:pt x="5464" y="88"/>
                  <a:pt x="5464" y="88"/>
                </a:cubicBezTo>
                <a:cubicBezTo>
                  <a:pt x="5148" y="100"/>
                  <a:pt x="4120" y="580"/>
                  <a:pt x="3512" y="400"/>
                </a:cubicBezTo>
                <a:cubicBezTo>
                  <a:pt x="2904" y="220"/>
                  <a:pt x="2928" y="120"/>
                  <a:pt x="2320" y="60"/>
                </a:cubicBezTo>
                <a:cubicBezTo>
                  <a:pt x="1712" y="0"/>
                  <a:pt x="1232" y="480"/>
                  <a:pt x="708" y="480"/>
                </a:cubicBezTo>
                <a:cubicBezTo>
                  <a:pt x="184" y="480"/>
                  <a:pt x="0" y="240"/>
                  <a:pt x="0" y="240"/>
                </a:cubicBezTo>
                <a:lnTo>
                  <a:pt x="0" y="1063"/>
                </a:lnTo>
                <a:close/>
              </a:path>
            </a:pathLst>
          </a:custGeom>
          <a:solidFill>
            <a:schemeClr val="bg1">
              <a:lumMod val="95000"/>
            </a:schemeClr>
          </a:solidFill>
          <a:ln w="12700">
            <a:noFill/>
            <a:round/>
            <a:headEnd/>
            <a:tailEnd/>
          </a:ln>
          <a:effectLst>
            <a:outerShdw blurRad="457200" dist="50800" dir="2700000" algn="tl" rotWithShape="0">
              <a:prstClr val="black">
                <a:alpha val="21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6" name="Freeform 6">
            <a:extLst>
              <a:ext uri="{FF2B5EF4-FFF2-40B4-BE49-F238E27FC236}">
                <a16:creationId xmlns:a16="http://schemas.microsoft.com/office/drawing/2014/main" id="{01EFFBFA-A925-477C-981C-6FDBC250B905}"/>
              </a:ext>
            </a:extLst>
          </p:cNvPr>
          <p:cNvSpPr>
            <a:spLocks/>
          </p:cNvSpPr>
          <p:nvPr/>
        </p:nvSpPr>
        <p:spPr bwMode="auto">
          <a:xfrm>
            <a:off x="-48229" y="4590025"/>
            <a:ext cx="12532932" cy="2404500"/>
          </a:xfrm>
          <a:custGeom>
            <a:avLst/>
            <a:gdLst>
              <a:gd name="T0" fmla="*/ 0 w 5464"/>
              <a:gd name="T1" fmla="*/ 586 h 1184"/>
              <a:gd name="T2" fmla="*/ 0 w 5464"/>
              <a:gd name="T3" fmla="*/ 1184 h 1184"/>
              <a:gd name="T4" fmla="*/ 5464 w 5464"/>
              <a:gd name="T5" fmla="*/ 1184 h 1184"/>
              <a:gd name="T6" fmla="*/ 5464 w 5464"/>
              <a:gd name="T7" fmla="*/ 924 h 1184"/>
              <a:gd name="T8" fmla="*/ 5464 w 5464"/>
              <a:gd name="T9" fmla="*/ 393 h 1184"/>
              <a:gd name="T10" fmla="*/ 4676 w 5464"/>
              <a:gd name="T11" fmla="*/ 0 h 1184"/>
              <a:gd name="T12" fmla="*/ 3340 w 5464"/>
              <a:gd name="T13" fmla="*/ 268 h 1184"/>
              <a:gd name="T14" fmla="*/ 2156 w 5464"/>
              <a:gd name="T15" fmla="*/ 416 h 1184"/>
              <a:gd name="T16" fmla="*/ 928 w 5464"/>
              <a:gd name="T17" fmla="*/ 356 h 1184"/>
              <a:gd name="T18" fmla="*/ 0 w 5464"/>
              <a:gd name="T19" fmla="*/ 466 h 1184"/>
              <a:gd name="T20" fmla="*/ 0 w 5464"/>
              <a:gd name="T21" fmla="*/ 586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64" h="1184">
                <a:moveTo>
                  <a:pt x="0" y="586"/>
                </a:moveTo>
                <a:cubicBezTo>
                  <a:pt x="0" y="1184"/>
                  <a:pt x="0" y="1184"/>
                  <a:pt x="0" y="1184"/>
                </a:cubicBezTo>
                <a:cubicBezTo>
                  <a:pt x="5464" y="1184"/>
                  <a:pt x="5464" y="1184"/>
                  <a:pt x="5464" y="1184"/>
                </a:cubicBezTo>
                <a:cubicBezTo>
                  <a:pt x="5464" y="924"/>
                  <a:pt x="5464" y="924"/>
                  <a:pt x="5464" y="924"/>
                </a:cubicBezTo>
                <a:cubicBezTo>
                  <a:pt x="5464" y="393"/>
                  <a:pt x="5464" y="393"/>
                  <a:pt x="5464" y="393"/>
                </a:cubicBezTo>
                <a:cubicBezTo>
                  <a:pt x="5226" y="187"/>
                  <a:pt x="4937" y="0"/>
                  <a:pt x="4676" y="0"/>
                </a:cubicBezTo>
                <a:cubicBezTo>
                  <a:pt x="4266" y="0"/>
                  <a:pt x="3980" y="404"/>
                  <a:pt x="3340" y="268"/>
                </a:cubicBezTo>
                <a:cubicBezTo>
                  <a:pt x="2776" y="148"/>
                  <a:pt x="2552" y="232"/>
                  <a:pt x="2156" y="416"/>
                </a:cubicBezTo>
                <a:cubicBezTo>
                  <a:pt x="1849" y="559"/>
                  <a:pt x="1536" y="536"/>
                  <a:pt x="928" y="356"/>
                </a:cubicBezTo>
                <a:cubicBezTo>
                  <a:pt x="438" y="211"/>
                  <a:pt x="109" y="391"/>
                  <a:pt x="0" y="466"/>
                </a:cubicBezTo>
                <a:lnTo>
                  <a:pt x="0" y="586"/>
                </a:lnTo>
                <a:close/>
              </a:path>
            </a:pathLst>
          </a:custGeom>
          <a:solidFill>
            <a:schemeClr val="bg1"/>
          </a:solidFill>
          <a:ln w="12700" cap="flat" cmpd="sng" algn="ctr">
            <a:noFill/>
            <a:prstDash val="sysDash"/>
          </a:ln>
          <a:effectLst>
            <a:outerShdw blurRad="342900" dist="63500" dir="2700000" algn="tl" rotWithShape="0">
              <a:prstClr val="black">
                <a:alpha val="12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4" name="Title 3">
            <a:extLst>
              <a:ext uri="{FF2B5EF4-FFF2-40B4-BE49-F238E27FC236}">
                <a16:creationId xmlns:a16="http://schemas.microsoft.com/office/drawing/2014/main" id="{BB534C55-8319-4AAC-9836-CADC1A2227F9}"/>
              </a:ext>
            </a:extLst>
          </p:cNvPr>
          <p:cNvSpPr txBox="1">
            <a:spLocks/>
          </p:cNvSpPr>
          <p:nvPr/>
        </p:nvSpPr>
        <p:spPr bwMode="auto">
          <a:xfrm>
            <a:off x="502503" y="2577724"/>
            <a:ext cx="2153037" cy="736431"/>
          </a:xfrm>
          <a:prstGeom prst="rect">
            <a:avLst/>
          </a:prstGeom>
          <a:noFill/>
        </p:spPr>
        <p:txBody>
          <a:bodyPr vert="horz" wrap="square" lIns="279781"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defRPr/>
            </a:pPr>
            <a:r>
              <a:rPr lang="en-US" sz="1632" spc="0">
                <a:solidFill>
                  <a:srgbClr val="000000"/>
                </a:solidFill>
                <a:latin typeface="Segoe UI Semibold"/>
              </a:rPr>
              <a:t>Virtualization endpoints only </a:t>
            </a:r>
            <a:r>
              <a:rPr lang="en-US" sz="1428" spc="0">
                <a:solidFill>
                  <a:srgbClr val="0078D4"/>
                </a:solidFill>
              </a:rPr>
              <a:t>Burst-to-Azure (cloud)</a:t>
            </a:r>
          </a:p>
        </p:txBody>
      </p:sp>
      <p:grpSp>
        <p:nvGrpSpPr>
          <p:cNvPr id="3" name="Group 2">
            <a:extLst>
              <a:ext uri="{FF2B5EF4-FFF2-40B4-BE49-F238E27FC236}">
                <a16:creationId xmlns:a16="http://schemas.microsoft.com/office/drawing/2014/main" id="{02B6327D-17F1-454F-BA64-3DE2679AA397}"/>
              </a:ext>
            </a:extLst>
          </p:cNvPr>
          <p:cNvGrpSpPr/>
          <p:nvPr/>
        </p:nvGrpSpPr>
        <p:grpSpPr>
          <a:xfrm>
            <a:off x="462710" y="2929219"/>
            <a:ext cx="79587" cy="2428776"/>
            <a:chOff x="1929401" y="2872044"/>
            <a:chExt cx="78034" cy="2381369"/>
          </a:xfrm>
        </p:grpSpPr>
        <p:sp>
          <p:nvSpPr>
            <p:cNvPr id="8" name="Oval 7">
              <a:extLst>
                <a:ext uri="{FF2B5EF4-FFF2-40B4-BE49-F238E27FC236}">
                  <a16:creationId xmlns:a16="http://schemas.microsoft.com/office/drawing/2014/main" id="{69CE262D-6AA1-4FFE-845A-EBFE7BACA209}"/>
                </a:ext>
              </a:extLst>
            </p:cNvPr>
            <p:cNvSpPr/>
            <p:nvPr/>
          </p:nvSpPr>
          <p:spPr bwMode="auto">
            <a:xfrm>
              <a:off x="1929401" y="5175381"/>
              <a:ext cx="78034" cy="78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C6F219A-B0F3-45C8-92CA-0CC57A8D3B75}"/>
                </a:ext>
              </a:extLst>
            </p:cNvPr>
            <p:cNvCxnSpPr>
              <a:cxnSpLocks/>
              <a:stCxn id="8" idx="0"/>
            </p:cNvCxnSpPr>
            <p:nvPr/>
          </p:nvCxnSpPr>
          <p:spPr>
            <a:xfrm flipV="1">
              <a:off x="1968418" y="2872044"/>
              <a:ext cx="0" cy="2303337"/>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711E9BD-9DD4-41F8-8BC1-EB1BCDE1980A}"/>
              </a:ext>
            </a:extLst>
          </p:cNvPr>
          <p:cNvGrpSpPr/>
          <p:nvPr/>
        </p:nvGrpSpPr>
        <p:grpSpPr>
          <a:xfrm>
            <a:off x="3206273" y="2866439"/>
            <a:ext cx="79587" cy="1833498"/>
            <a:chOff x="6056983" y="3187701"/>
            <a:chExt cx="78034" cy="1797710"/>
          </a:xfrm>
        </p:grpSpPr>
        <p:sp>
          <p:nvSpPr>
            <p:cNvPr id="9" name="Oval 8">
              <a:extLst>
                <a:ext uri="{FF2B5EF4-FFF2-40B4-BE49-F238E27FC236}">
                  <a16:creationId xmlns:a16="http://schemas.microsoft.com/office/drawing/2014/main" id="{3A5C1CD9-8B55-4B1C-B0FE-986CB63A5E57}"/>
                </a:ext>
              </a:extLst>
            </p:cNvPr>
            <p:cNvSpPr/>
            <p:nvPr/>
          </p:nvSpPr>
          <p:spPr bwMode="auto">
            <a:xfrm>
              <a:off x="6056983" y="4907379"/>
              <a:ext cx="78034" cy="78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C626B89-A2D0-4859-A497-0232F01B28EC}"/>
                </a:ext>
              </a:extLst>
            </p:cNvPr>
            <p:cNvCxnSpPr>
              <a:cxnSpLocks/>
            </p:cNvCxnSpPr>
            <p:nvPr/>
          </p:nvCxnSpPr>
          <p:spPr>
            <a:xfrm flipV="1">
              <a:off x="6096000" y="3187701"/>
              <a:ext cx="0" cy="1719678"/>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751A480-98F3-4292-B390-9A79412D16DA}"/>
              </a:ext>
            </a:extLst>
          </p:cNvPr>
          <p:cNvGrpSpPr/>
          <p:nvPr/>
        </p:nvGrpSpPr>
        <p:grpSpPr>
          <a:xfrm>
            <a:off x="8462655" y="2480465"/>
            <a:ext cx="79587" cy="2707114"/>
            <a:chOff x="10184565" y="1922958"/>
            <a:chExt cx="78034" cy="2654274"/>
          </a:xfrm>
        </p:grpSpPr>
        <p:sp>
          <p:nvSpPr>
            <p:cNvPr id="11" name="Oval 10">
              <a:extLst>
                <a:ext uri="{FF2B5EF4-FFF2-40B4-BE49-F238E27FC236}">
                  <a16:creationId xmlns:a16="http://schemas.microsoft.com/office/drawing/2014/main" id="{9593B75C-B624-4BAD-9CDB-7B3F3E1F0AB1}"/>
                </a:ext>
              </a:extLst>
            </p:cNvPr>
            <p:cNvSpPr/>
            <p:nvPr/>
          </p:nvSpPr>
          <p:spPr bwMode="auto">
            <a:xfrm>
              <a:off x="10184565" y="4499200"/>
              <a:ext cx="78034" cy="78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DBBAD22B-C3F1-4ADA-B749-D093D3339332}"/>
                </a:ext>
              </a:extLst>
            </p:cNvPr>
            <p:cNvCxnSpPr>
              <a:cxnSpLocks/>
            </p:cNvCxnSpPr>
            <p:nvPr/>
          </p:nvCxnSpPr>
          <p:spPr>
            <a:xfrm flipV="1">
              <a:off x="10223582" y="1922958"/>
              <a:ext cx="0" cy="2576242"/>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7" name="Title 3">
            <a:extLst>
              <a:ext uri="{FF2B5EF4-FFF2-40B4-BE49-F238E27FC236}">
                <a16:creationId xmlns:a16="http://schemas.microsoft.com/office/drawing/2014/main" id="{8AF6A2C6-8547-4351-B8D8-353A4CF6A581}"/>
              </a:ext>
            </a:extLst>
          </p:cNvPr>
          <p:cNvSpPr txBox="1">
            <a:spLocks/>
          </p:cNvSpPr>
          <p:nvPr/>
        </p:nvSpPr>
        <p:spPr bwMode="auto">
          <a:xfrm>
            <a:off x="3246067" y="2914766"/>
            <a:ext cx="2520422" cy="736431"/>
          </a:xfrm>
          <a:prstGeom prst="rect">
            <a:avLst/>
          </a:prstGeom>
          <a:noFill/>
        </p:spPr>
        <p:txBody>
          <a:bodyPr vert="horz" wrap="square" lIns="279781"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51304">
              <a:lnSpc>
                <a:spcPct val="100000"/>
              </a:lnSpc>
              <a:defRPr/>
            </a:pPr>
            <a:r>
              <a:rPr lang="en-US" sz="1632" spc="0">
                <a:solidFill>
                  <a:srgbClr val="000000"/>
                </a:solidFill>
                <a:latin typeface="Segoe UI Semibold"/>
              </a:rPr>
              <a:t>Complete environment as backup </a:t>
            </a:r>
          </a:p>
          <a:p>
            <a:pPr defTabSz="951304">
              <a:lnSpc>
                <a:spcPct val="100000"/>
              </a:lnSpc>
              <a:defRPr/>
            </a:pPr>
            <a:r>
              <a:rPr lang="en-US" sz="1428" spc="0">
                <a:solidFill>
                  <a:srgbClr val="0078D4"/>
                </a:solidFill>
              </a:rPr>
              <a:t>Disaster recovery </a:t>
            </a:r>
          </a:p>
        </p:txBody>
      </p:sp>
      <p:sp>
        <p:nvSpPr>
          <p:cNvPr id="28" name="Title 3">
            <a:extLst>
              <a:ext uri="{FF2B5EF4-FFF2-40B4-BE49-F238E27FC236}">
                <a16:creationId xmlns:a16="http://schemas.microsoft.com/office/drawing/2014/main" id="{6DCF3E6F-0AAA-4569-8A84-88A22B79B54A}"/>
              </a:ext>
            </a:extLst>
          </p:cNvPr>
          <p:cNvSpPr txBox="1">
            <a:spLocks/>
          </p:cNvSpPr>
          <p:nvPr/>
        </p:nvSpPr>
        <p:spPr bwMode="auto">
          <a:xfrm>
            <a:off x="6349411" y="2328067"/>
            <a:ext cx="2153037" cy="736431"/>
          </a:xfrm>
          <a:prstGeom prst="rect">
            <a:avLst/>
          </a:prstGeom>
          <a:noFill/>
        </p:spPr>
        <p:txBody>
          <a:bodyPr vert="horz" wrap="square" lIns="0" tIns="0" rIns="279781"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r" defTabSz="951304">
              <a:lnSpc>
                <a:spcPct val="100000"/>
              </a:lnSpc>
              <a:defRPr/>
            </a:pPr>
            <a:r>
              <a:rPr lang="en-US" sz="1632" spc="0">
                <a:solidFill>
                  <a:srgbClr val="000000"/>
                </a:solidFill>
                <a:latin typeface="Segoe UI Semibold"/>
              </a:rPr>
              <a:t>Brand new virtualization env </a:t>
            </a:r>
            <a:r>
              <a:rPr lang="en-US" sz="1428" spc="0">
                <a:solidFill>
                  <a:srgbClr val="0078D4"/>
                </a:solidFill>
              </a:rPr>
              <a:t>Lift and shift </a:t>
            </a:r>
          </a:p>
        </p:txBody>
      </p:sp>
      <p:grpSp>
        <p:nvGrpSpPr>
          <p:cNvPr id="18" name="Group 17">
            <a:extLst>
              <a:ext uri="{FF2B5EF4-FFF2-40B4-BE49-F238E27FC236}">
                <a16:creationId xmlns:a16="http://schemas.microsoft.com/office/drawing/2014/main" id="{676C7ED5-F6A3-4289-A699-77C541848939}"/>
              </a:ext>
            </a:extLst>
          </p:cNvPr>
          <p:cNvGrpSpPr/>
          <p:nvPr/>
        </p:nvGrpSpPr>
        <p:grpSpPr>
          <a:xfrm>
            <a:off x="11573603" y="1102945"/>
            <a:ext cx="79587" cy="3380634"/>
            <a:chOff x="10184565" y="1262584"/>
            <a:chExt cx="78034" cy="3314648"/>
          </a:xfrm>
        </p:grpSpPr>
        <p:sp>
          <p:nvSpPr>
            <p:cNvPr id="19" name="Oval 18">
              <a:extLst>
                <a:ext uri="{FF2B5EF4-FFF2-40B4-BE49-F238E27FC236}">
                  <a16:creationId xmlns:a16="http://schemas.microsoft.com/office/drawing/2014/main" id="{72C6FFA7-E0E7-499D-812B-63F855DE70F2}"/>
                </a:ext>
              </a:extLst>
            </p:cNvPr>
            <p:cNvSpPr/>
            <p:nvPr/>
          </p:nvSpPr>
          <p:spPr bwMode="auto">
            <a:xfrm>
              <a:off x="10184565" y="4499200"/>
              <a:ext cx="78034" cy="78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9B428A63-FDD2-479C-AED5-70190F642B19}"/>
                </a:ext>
              </a:extLst>
            </p:cNvPr>
            <p:cNvCxnSpPr>
              <a:cxnSpLocks/>
            </p:cNvCxnSpPr>
            <p:nvPr/>
          </p:nvCxnSpPr>
          <p:spPr>
            <a:xfrm flipV="1">
              <a:off x="10223582" y="1262584"/>
              <a:ext cx="0" cy="3236616"/>
            </a:xfrm>
            <a:prstGeom prst="line">
              <a:avLst/>
            </a:prstGeom>
            <a:ln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Title 3">
            <a:extLst>
              <a:ext uri="{FF2B5EF4-FFF2-40B4-BE49-F238E27FC236}">
                <a16:creationId xmlns:a16="http://schemas.microsoft.com/office/drawing/2014/main" id="{0CFC8662-651A-421D-9F39-E20A3D062EB1}"/>
              </a:ext>
            </a:extLst>
          </p:cNvPr>
          <p:cNvSpPr txBox="1">
            <a:spLocks/>
          </p:cNvSpPr>
          <p:nvPr/>
        </p:nvSpPr>
        <p:spPr bwMode="auto">
          <a:xfrm>
            <a:off x="9460359" y="922029"/>
            <a:ext cx="2153037" cy="960545"/>
          </a:xfrm>
          <a:prstGeom prst="rect">
            <a:avLst/>
          </a:prstGeom>
          <a:noFill/>
        </p:spPr>
        <p:txBody>
          <a:bodyPr vert="horz" wrap="square" lIns="0" tIns="0" rIns="279781"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r" defTabSz="951304">
              <a:lnSpc>
                <a:spcPct val="100000"/>
              </a:lnSpc>
              <a:defRPr/>
            </a:pPr>
            <a:r>
              <a:rPr lang="en-US" sz="1632" spc="0">
                <a:solidFill>
                  <a:srgbClr val="000000"/>
                </a:solidFill>
                <a:latin typeface="Segoe UI Semibold"/>
              </a:rPr>
              <a:t>Windows Virtual Desktop</a:t>
            </a:r>
            <a:br>
              <a:rPr lang="en-US" sz="1632" spc="0">
                <a:solidFill>
                  <a:srgbClr val="000000"/>
                </a:solidFill>
                <a:latin typeface="Segoe UI Semibold"/>
              </a:rPr>
            </a:br>
            <a:r>
              <a:rPr lang="en-US" sz="1428" spc="0">
                <a:solidFill>
                  <a:srgbClr val="0078D4"/>
                </a:solidFill>
              </a:rPr>
              <a:t>Lift and shift and </a:t>
            </a:r>
            <a:r>
              <a:rPr lang="en-US" sz="1428" b="1" spc="0">
                <a:solidFill>
                  <a:srgbClr val="0078D4"/>
                </a:solidFill>
              </a:rPr>
              <a:t>Modernize </a:t>
            </a:r>
          </a:p>
        </p:txBody>
      </p:sp>
      <p:sp>
        <p:nvSpPr>
          <p:cNvPr id="23" name="TextBox 22">
            <a:extLst>
              <a:ext uri="{FF2B5EF4-FFF2-40B4-BE49-F238E27FC236}">
                <a16:creationId xmlns:a16="http://schemas.microsoft.com/office/drawing/2014/main" id="{460C631F-9656-424A-90C2-CBD40ACD0DA7}"/>
              </a:ext>
            </a:extLst>
          </p:cNvPr>
          <p:cNvSpPr txBox="1"/>
          <p:nvPr/>
        </p:nvSpPr>
        <p:spPr>
          <a:xfrm>
            <a:off x="9579496" y="853280"/>
            <a:ext cx="2014004" cy="1146494"/>
          </a:xfrm>
          <a:prstGeom prst="rect">
            <a:avLst/>
          </a:prstGeom>
          <a:noFill/>
          <a:ln>
            <a:solidFill>
              <a:srgbClr val="FF0000"/>
            </a:solidFill>
          </a:ln>
        </p:spPr>
        <p:txBody>
          <a:bodyPr wrap="square" lIns="186521" tIns="149217" rIns="186521" bIns="149217" rtlCol="0">
            <a:noAutofit/>
          </a:bodyPr>
          <a:lstStyle/>
          <a:p>
            <a:pPr defTabSz="932597">
              <a:lnSpc>
                <a:spcPct val="90000"/>
              </a:lnSpc>
              <a:spcAft>
                <a:spcPts val="612"/>
              </a:spcAft>
              <a:defRPr/>
            </a:pPr>
            <a:endParaRPr lang="en-US" sz="2448" b="1" err="1">
              <a:gradFill>
                <a:gsLst>
                  <a:gs pos="2917">
                    <a:srgbClr val="282828"/>
                  </a:gs>
                  <a:gs pos="30000">
                    <a:srgbClr val="282828"/>
                  </a:gs>
                </a:gsLst>
                <a:lin ang="5400000" scaled="0"/>
              </a:gradFill>
              <a:latin typeface="Segoe UI"/>
            </a:endParaRPr>
          </a:p>
        </p:txBody>
      </p:sp>
      <p:sp>
        <p:nvSpPr>
          <p:cNvPr id="26" name="Title 1">
            <a:extLst>
              <a:ext uri="{FF2B5EF4-FFF2-40B4-BE49-F238E27FC236}">
                <a16:creationId xmlns:a16="http://schemas.microsoft.com/office/drawing/2014/main" id="{72E42057-60B0-4862-985F-C58DFA8D41FE}"/>
              </a:ext>
            </a:extLst>
          </p:cNvPr>
          <p:cNvSpPr txBox="1">
            <a:spLocks/>
          </p:cNvSpPr>
          <p:nvPr/>
        </p:nvSpPr>
        <p:spPr>
          <a:xfrm>
            <a:off x="435795" y="227015"/>
            <a:ext cx="11561710" cy="754061"/>
          </a:xfrm>
          <a:prstGeom prst="rect">
            <a:avLst/>
          </a:prstGeom>
        </p:spPr>
        <p:txBody>
          <a:bodyPr vert="horz" wrap="square" lIns="0" tIns="164547" rIns="0" bIns="0" rtlCol="0" anchor="t">
            <a:noAutofit/>
          </a:bodyPr>
          <a:lstStyle>
            <a:lvl1pPr algn="l" defTabSz="914367" rtl="0" eaLnBrk="1" latinLnBrk="0" hangingPunct="1">
              <a:lnSpc>
                <a:spcPct val="90000"/>
              </a:lnSpc>
              <a:spcBef>
                <a:spcPct val="0"/>
              </a:spcBef>
              <a:buNone/>
              <a:defRPr lang="en-US" sz="3500" b="0" kern="1200" cap="none" spc="-147" baseline="0">
                <a:ln w="3175">
                  <a:noFill/>
                </a:ln>
                <a:solidFill>
                  <a:schemeClr val="tx2"/>
                </a:solidFill>
                <a:effectLst/>
                <a:latin typeface="+mj-lt"/>
                <a:ea typeface="+mn-ea"/>
                <a:cs typeface="Segoe UI" pitchFamily="34" charset="0"/>
              </a:defRPr>
            </a:lvl1pPr>
          </a:lstStyle>
          <a:p>
            <a:pPr defTabSz="932563">
              <a:defRPr/>
            </a:pPr>
            <a:r>
              <a:rPr lang="en-US" sz="3570" spc="-150">
                <a:solidFill>
                  <a:srgbClr val="0078D7"/>
                </a:solidFill>
                <a:latin typeface="Segoe UI Semibold"/>
              </a:rPr>
              <a:t>Migration paths to Azure </a:t>
            </a:r>
          </a:p>
        </p:txBody>
      </p:sp>
    </p:spTree>
    <p:extLst>
      <p:ext uri="{BB962C8B-B14F-4D97-AF65-F5344CB8AC3E}">
        <p14:creationId xmlns:p14="http://schemas.microsoft.com/office/powerpoint/2010/main" val="153488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path" presetSubtype="0" decel="100000" fill="hold" grpId="1" nodeType="withEffect">
                                  <p:stCondLst>
                                    <p:cond delay="250"/>
                                  </p:stCondLst>
                                  <p:childTnLst>
                                    <p:animMotion origin="layout" path="M -3.125E-6 -4.44444E-6 L 0.01628 -0.00138 " pathEditMode="relative" rAng="0" ptsTypes="AA">
                                      <p:cBhvr>
                                        <p:cTn id="12" dur="750" spd="-100000" fill="hold"/>
                                        <p:tgtEl>
                                          <p:spTgt spid="14"/>
                                        </p:tgtEl>
                                        <p:attrNameLst>
                                          <p:attrName>ppt_x</p:attrName>
                                          <p:attrName>ppt_y</p:attrName>
                                        </p:attrNameLst>
                                      </p:cBhvr>
                                      <p:rCtr x="807" y="-69"/>
                                    </p:animMotion>
                                  </p:childTnLst>
                                </p:cTn>
                              </p:par>
                              <p:par>
                                <p:cTn id="13" presetID="22" presetClass="entr" presetSubtype="4"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42" presetClass="path" presetSubtype="0" decel="100000" fill="hold" grpId="1" nodeType="withEffect">
                                  <p:stCondLst>
                                    <p:cond delay="750"/>
                                  </p:stCondLst>
                                  <p:childTnLst>
                                    <p:animMotion origin="layout" path="M 4.16667E-7 -3.7037E-7 L 0.01628 -0.00139 " pathEditMode="relative" rAng="0" ptsTypes="AA">
                                      <p:cBhvr>
                                        <p:cTn id="20" dur="750" spd="-100000" fill="hold"/>
                                        <p:tgtEl>
                                          <p:spTgt spid="27"/>
                                        </p:tgtEl>
                                        <p:attrNameLst>
                                          <p:attrName>ppt_x</p:attrName>
                                          <p:attrName>ppt_y</p:attrName>
                                        </p:attrNameLst>
                                      </p:cBhvr>
                                      <p:rCtr x="807" y="-69"/>
                                    </p:animMotion>
                                  </p:childTnLst>
                                </p:cTn>
                              </p:par>
                              <p:par>
                                <p:cTn id="21" presetID="22" presetClass="entr" presetSubtype="4" fill="hold" nodeType="with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42" presetClass="path" presetSubtype="0" decel="100000" fill="hold" grpId="1" nodeType="withEffect">
                                  <p:stCondLst>
                                    <p:cond delay="1250"/>
                                  </p:stCondLst>
                                  <p:childTnLst>
                                    <p:animMotion origin="layout" path="M -1.45833E-6 -1.48148E-6 L -0.02213 0.00093 " pathEditMode="relative" rAng="0" ptsTypes="AA">
                                      <p:cBhvr>
                                        <p:cTn id="28" dur="750" spd="-100000" fill="hold"/>
                                        <p:tgtEl>
                                          <p:spTgt spid="28"/>
                                        </p:tgtEl>
                                        <p:attrNameLst>
                                          <p:attrName>ppt_x</p:attrName>
                                          <p:attrName>ppt_y</p:attrName>
                                        </p:attrNameLst>
                                      </p:cBhvr>
                                      <p:rCtr x="-1107" y="46"/>
                                    </p:animMotion>
                                  </p:childTnLst>
                                </p:cTn>
                              </p:par>
                              <p:par>
                                <p:cTn id="29" presetID="22" presetClass="entr" presetSubtype="4" fill="hold" nodeType="withEffect">
                                  <p:stCondLst>
                                    <p:cond delay="100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42" presetClass="path" presetSubtype="0" decel="100000" fill="hold" grpId="1" nodeType="withEffect">
                                  <p:stCondLst>
                                    <p:cond delay="1250"/>
                                  </p:stCondLst>
                                  <p:childTnLst>
                                    <p:animMotion origin="layout" path="M 4.375E-6 -1.85185E-6 L -0.02214 0.00093 " pathEditMode="relative" rAng="0" ptsTypes="AA">
                                      <p:cBhvr>
                                        <p:cTn id="36" dur="750" spd="-100000" fill="hold"/>
                                        <p:tgtEl>
                                          <p:spTgt spid="21"/>
                                        </p:tgtEl>
                                        <p:attrNameLst>
                                          <p:attrName>ppt_x</p:attrName>
                                          <p:attrName>ppt_y</p:attrName>
                                        </p:attrNameLst>
                                      </p:cBhvr>
                                      <p:rCtr x="-110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7" grpId="0"/>
      <p:bldP spid="27" grpId="1"/>
      <p:bldP spid="28" grpId="0"/>
      <p:bldP spid="28" grpId="1"/>
      <p:bldP spid="21" grpId="0"/>
      <p:bldP spid="2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7EDA-52A0-4557-8EE7-2065F7A5E632}"/>
              </a:ext>
            </a:extLst>
          </p:cNvPr>
          <p:cNvSpPr>
            <a:spLocks noGrp="1"/>
          </p:cNvSpPr>
          <p:nvPr>
            <p:ph type="title"/>
          </p:nvPr>
        </p:nvSpPr>
        <p:spPr/>
        <p:txBody>
          <a:bodyPr/>
          <a:lstStyle/>
          <a:p>
            <a:r>
              <a:rPr lang="en-US"/>
              <a:t>Windows 10 multi-session Opportunity</a:t>
            </a:r>
          </a:p>
        </p:txBody>
      </p:sp>
    </p:spTree>
    <p:extLst>
      <p:ext uri="{BB962C8B-B14F-4D97-AF65-F5344CB8AC3E}">
        <p14:creationId xmlns:p14="http://schemas.microsoft.com/office/powerpoint/2010/main" val="24622814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83BDA6-7BD1-4695-AB83-A11A5593C2FD}"/>
              </a:ext>
            </a:extLst>
          </p:cNvPr>
          <p:cNvSpPr>
            <a:spLocks noGrp="1"/>
          </p:cNvSpPr>
          <p:nvPr>
            <p:ph type="title"/>
          </p:nvPr>
        </p:nvSpPr>
        <p:spPr/>
        <p:txBody>
          <a:bodyPr/>
          <a:lstStyle/>
          <a:p>
            <a:r>
              <a:rPr lang="en-US"/>
              <a:t>Microsoft confidential</a:t>
            </a:r>
          </a:p>
        </p:txBody>
      </p:sp>
    </p:spTree>
    <p:extLst>
      <p:ext uri="{BB962C8B-B14F-4D97-AF65-F5344CB8AC3E}">
        <p14:creationId xmlns:p14="http://schemas.microsoft.com/office/powerpoint/2010/main" val="19630582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7A8FCCC-6D8E-4E4D-A0F1-8CD0C9DAF00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77A8FCCC-6D8E-4E4D-A0F1-8CD0C9DAF00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74340C6-42DE-4D8E-900A-015F3A7958C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p:cNvSpPr>
            <a:spLocks noGrp="1"/>
          </p:cNvSpPr>
          <p:nvPr>
            <p:ph type="title"/>
          </p:nvPr>
        </p:nvSpPr>
        <p:spPr/>
        <p:txBody>
          <a:bodyPr/>
          <a:lstStyle/>
          <a:p>
            <a:r>
              <a:rPr lang="en-US"/>
              <a:t>Virtualization hosts today</a:t>
            </a:r>
          </a:p>
        </p:txBody>
      </p:sp>
      <p:sp>
        <p:nvSpPr>
          <p:cNvPr id="14" name="Freeform: Shape 13">
            <a:extLst>
              <a:ext uri="{FF2B5EF4-FFF2-40B4-BE49-F238E27FC236}">
                <a16:creationId xmlns:a16="http://schemas.microsoft.com/office/drawing/2014/main" id="{75CDFF9B-EA3C-4684-8F47-28EC52031C04}"/>
              </a:ext>
            </a:extLst>
          </p:cNvPr>
          <p:cNvSpPr/>
          <p:nvPr/>
        </p:nvSpPr>
        <p:spPr bwMode="auto">
          <a:xfrm>
            <a:off x="442914"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8BAB079-2E74-4B87-BFDC-1CE462C0BB45}"/>
              </a:ext>
            </a:extLst>
          </p:cNvPr>
          <p:cNvGrpSpPr/>
          <p:nvPr/>
        </p:nvGrpSpPr>
        <p:grpSpPr>
          <a:xfrm>
            <a:off x="1" y="1955189"/>
            <a:ext cx="5880554" cy="889611"/>
            <a:chOff x="1" y="1853589"/>
            <a:chExt cx="5880554" cy="889611"/>
          </a:xfrm>
        </p:grpSpPr>
        <p:sp>
          <p:nvSpPr>
            <p:cNvPr id="11" name="Rectangle 10">
              <a:extLst>
                <a:ext uri="{FF2B5EF4-FFF2-40B4-BE49-F238E27FC236}">
                  <a16:creationId xmlns:a16="http://schemas.microsoft.com/office/drawing/2014/main" id="{4385FF5B-0D17-4211-A76A-5E8AC4D8B24E}"/>
                </a:ext>
              </a:extLst>
            </p:cNvPr>
            <p:cNvSpPr/>
            <p:nvPr/>
          </p:nvSpPr>
          <p:spPr bwMode="auto">
            <a:xfrm>
              <a:off x="1" y="1853589"/>
              <a:ext cx="5880554"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180BC56-D033-4195-AD17-2795E71B3C44}"/>
                </a:ext>
              </a:extLst>
            </p:cNvPr>
            <p:cNvSpPr/>
            <p:nvPr/>
          </p:nvSpPr>
          <p:spPr>
            <a:xfrm>
              <a:off x="607651" y="1990618"/>
              <a:ext cx="4575901"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Windows Server</a:t>
              </a:r>
              <a:b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Desktop Experience</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7" name="Freeform: Shape 16">
            <a:extLst>
              <a:ext uri="{FF2B5EF4-FFF2-40B4-BE49-F238E27FC236}">
                <a16:creationId xmlns:a16="http://schemas.microsoft.com/office/drawing/2014/main" id="{348B5E0B-E381-4C96-8979-70F4E8A9B4A8}"/>
              </a:ext>
            </a:extLst>
          </p:cNvPr>
          <p:cNvSpPr/>
          <p:nvPr/>
        </p:nvSpPr>
        <p:spPr bwMode="auto">
          <a:xfrm>
            <a:off x="7024653" y="1666521"/>
            <a:ext cx="4984785"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3F8F8CB-1645-484B-A863-DEEE845D0AEF}"/>
              </a:ext>
            </a:extLst>
          </p:cNvPr>
          <p:cNvGrpSpPr/>
          <p:nvPr/>
        </p:nvGrpSpPr>
        <p:grpSpPr>
          <a:xfrm>
            <a:off x="6555921" y="1955189"/>
            <a:ext cx="5880554" cy="889611"/>
            <a:chOff x="6555921" y="1853589"/>
            <a:chExt cx="5880554" cy="889611"/>
          </a:xfrm>
        </p:grpSpPr>
        <p:sp>
          <p:nvSpPr>
            <p:cNvPr id="10" name="Rectangle 9">
              <a:extLst>
                <a:ext uri="{FF2B5EF4-FFF2-40B4-BE49-F238E27FC236}">
                  <a16:creationId xmlns:a16="http://schemas.microsoft.com/office/drawing/2014/main" id="{64A1B808-99D8-4CED-A1D1-A16F58A9B722}"/>
                </a:ext>
              </a:extLst>
            </p:cNvPr>
            <p:cNvSpPr/>
            <p:nvPr/>
          </p:nvSpPr>
          <p:spPr bwMode="auto">
            <a:xfrm>
              <a:off x="6555921" y="1853589"/>
              <a:ext cx="5880554"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4003D-246F-47B9-AE0C-6663EC9D9D35}"/>
                </a:ext>
              </a:extLst>
            </p:cNvPr>
            <p:cNvSpPr/>
            <p:nvPr/>
          </p:nvSpPr>
          <p:spPr>
            <a:xfrm>
              <a:off x="7208248" y="1990618"/>
              <a:ext cx="4575901"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Windows 10 </a:t>
              </a:r>
              <a:b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p>
          </p:txBody>
        </p:sp>
      </p:grpSp>
      <p:sp>
        <p:nvSpPr>
          <p:cNvPr id="7" name="Rectangle 6">
            <a:extLst>
              <a:ext uri="{FF2B5EF4-FFF2-40B4-BE49-F238E27FC236}">
                <a16:creationId xmlns:a16="http://schemas.microsoft.com/office/drawing/2014/main" id="{8393E30A-2DC9-4B20-BC51-435153B6FE07}"/>
              </a:ext>
            </a:extLst>
          </p:cNvPr>
          <p:cNvSpPr/>
          <p:nvPr/>
        </p:nvSpPr>
        <p:spPr bwMode="auto">
          <a:xfrm>
            <a:off x="1"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Scalable multi – session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legacy</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environment</a:t>
            </a:r>
          </a:p>
        </p:txBody>
      </p:sp>
      <p:sp>
        <p:nvSpPr>
          <p:cNvPr id="18" name="Rectangle 17">
            <a:extLst>
              <a:ext uri="{FF2B5EF4-FFF2-40B4-BE49-F238E27FC236}">
                <a16:creationId xmlns:a16="http://schemas.microsoft.com/office/drawing/2014/main" id="{58B04B6E-F921-45BD-A2F9-DE190A027738}"/>
              </a:ext>
            </a:extLst>
          </p:cNvPr>
          <p:cNvSpPr/>
          <p:nvPr/>
        </p:nvSpPr>
        <p:spPr bwMode="auto">
          <a:xfrm>
            <a:off x="6581740" y="3067957"/>
            <a:ext cx="5427698" cy="594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Native single – session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modern</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experience</a:t>
            </a:r>
          </a:p>
        </p:txBody>
      </p:sp>
      <p:sp>
        <p:nvSpPr>
          <p:cNvPr id="12" name="Rectangle 11">
            <a:extLst>
              <a:ext uri="{FF2B5EF4-FFF2-40B4-BE49-F238E27FC236}">
                <a16:creationId xmlns:a16="http://schemas.microsoft.com/office/drawing/2014/main" id="{8A7589F8-93EC-4FD5-B997-640AB9DDA22A}"/>
              </a:ext>
            </a:extLst>
          </p:cNvPr>
          <p:cNvSpPr/>
          <p:nvPr/>
        </p:nvSpPr>
        <p:spPr>
          <a:xfrm>
            <a:off x="221457" y="3896955"/>
            <a:ext cx="4984786" cy="2195473"/>
          </a:xfrm>
          <a:prstGeom prst="rect">
            <a:avLst/>
          </a:prstGeom>
        </p:spPr>
        <p:txBody>
          <a:bodyPr wrap="square">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Server</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Multiple sessions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Win32</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Office Perpetual/Office </a:t>
            </a:r>
            <a:r>
              <a:rPr kumimoji="0" lang="en-US" sz="1800" b="0" i="0" u="none" strike="noStrike" kern="1200" cap="none" spc="-51" normalizeH="0" baseline="0" noProof="0" err="1">
                <a:ln w="3175">
                  <a:noFill/>
                </a:ln>
                <a:solidFill>
                  <a:srgbClr val="282828"/>
                </a:solidFill>
                <a:effectLst/>
                <a:uLnTx/>
                <a:uFillTx/>
                <a:latin typeface="Segoe UI"/>
                <a:ea typeface="+mn-ea"/>
                <a:cs typeface="Segoe UI" pitchFamily="34" charset="0"/>
              </a:rPr>
              <a:t>ProPlus</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200" b="0" i="0" u="none" strike="noStrike" kern="1200" cap="none" spc="-51" normalizeH="0" baseline="0" noProof="0">
                <a:ln w="3175">
                  <a:noFill/>
                </a:ln>
                <a:solidFill>
                  <a:srgbClr val="282828"/>
                </a:solidFill>
                <a:effectLst/>
                <a:uLnTx/>
                <a:uFillTx/>
                <a:latin typeface="Segoe UI"/>
                <a:ea typeface="+mn-ea"/>
                <a:cs typeface="Segoe UI" pitchFamily="34" charset="0"/>
              </a:rPr>
              <a:t>(Windows Server 2016, 2019)</a:t>
            </a:r>
            <a:endPar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endParaRP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Long-Term Servicing Channel</a:t>
            </a:r>
          </a:p>
        </p:txBody>
      </p:sp>
      <p:sp>
        <p:nvSpPr>
          <p:cNvPr id="19" name="Rectangle 18">
            <a:extLst>
              <a:ext uri="{FF2B5EF4-FFF2-40B4-BE49-F238E27FC236}">
                <a16:creationId xmlns:a16="http://schemas.microsoft.com/office/drawing/2014/main" id="{07BE7D1A-CB9C-4FC6-B0D7-59F094997E65}"/>
              </a:ext>
            </a:extLst>
          </p:cNvPr>
          <p:cNvSpPr/>
          <p:nvPr/>
        </p:nvSpPr>
        <p:spPr>
          <a:xfrm>
            <a:off x="6803196" y="3896955"/>
            <a:ext cx="4984786" cy="2195473"/>
          </a:xfrm>
          <a:prstGeom prst="rect">
            <a:avLst/>
          </a:prstGeom>
        </p:spPr>
        <p:txBody>
          <a:bodyPr wrap="square">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10</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Single session</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Win32, UWP</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Office 365 </a:t>
            </a:r>
            <a:r>
              <a:rPr kumimoji="0" lang="en-US" sz="1800" b="0" i="0" u="none" strike="noStrike" kern="1200" cap="none" spc="-51" normalizeH="0" baseline="0" noProof="0" err="1">
                <a:ln w="3175">
                  <a:noFill/>
                </a:ln>
                <a:solidFill>
                  <a:srgbClr val="282828"/>
                </a:solidFill>
                <a:effectLst/>
                <a:uLnTx/>
                <a:uFillTx/>
                <a:latin typeface="Segoe UI"/>
                <a:ea typeface="+mn-ea"/>
                <a:cs typeface="Segoe UI" pitchFamily="34" charset="0"/>
              </a:rPr>
              <a:t>ProPlus</a:t>
            </a:r>
            <a:endPar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endParaRP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Semi-Annual Channel</a:t>
            </a:r>
          </a:p>
        </p:txBody>
      </p:sp>
    </p:spTree>
    <p:extLst>
      <p:ext uri="{BB962C8B-B14F-4D97-AF65-F5344CB8AC3E}">
        <p14:creationId xmlns:p14="http://schemas.microsoft.com/office/powerpoint/2010/main" val="3105163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49267"/>
            <a:ext cx="11563350" cy="754061"/>
          </a:xfrm>
        </p:spPr>
        <p:txBody>
          <a:bodyPr/>
          <a:lstStyle/>
          <a:p>
            <a:r>
              <a:rPr lang="en-US"/>
              <a:t>Virtualization hosts of the future</a:t>
            </a:r>
          </a:p>
        </p:txBody>
      </p:sp>
      <p:sp>
        <p:nvSpPr>
          <p:cNvPr id="19" name="Freeform: Shape 18">
            <a:extLst>
              <a:ext uri="{FF2B5EF4-FFF2-40B4-BE49-F238E27FC236}">
                <a16:creationId xmlns:a16="http://schemas.microsoft.com/office/drawing/2014/main" id="{7A79AC50-EBDB-47B6-8F8B-BF84E1404A08}"/>
              </a:ext>
            </a:extLst>
          </p:cNvPr>
          <p:cNvSpPr/>
          <p:nvPr/>
        </p:nvSpPr>
        <p:spPr bwMode="auto">
          <a:xfrm>
            <a:off x="4553305"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2"/>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EA2136DA-262C-471C-8F48-9A61E1D4D74A}"/>
              </a:ext>
            </a:extLst>
          </p:cNvPr>
          <p:cNvSpPr/>
          <p:nvPr/>
        </p:nvSpPr>
        <p:spPr bwMode="auto">
          <a:xfrm>
            <a:off x="4237547" y="1955189"/>
            <a:ext cx="3961383" cy="8896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FDC10D5-BEB7-4A4E-8D93-7AA8A4917C67}"/>
              </a:ext>
            </a:extLst>
          </p:cNvPr>
          <p:cNvSpPr/>
          <p:nvPr/>
        </p:nvSpPr>
        <p:spPr>
          <a:xfrm>
            <a:off x="4676981"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Windows 10 Enterprise multi-session</a:t>
            </a:r>
            <a:endPar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07C1C8BE-BB40-4114-BC89-56CFC7939E76}"/>
              </a:ext>
            </a:extLst>
          </p:cNvPr>
          <p:cNvSpPr/>
          <p:nvPr/>
        </p:nvSpPr>
        <p:spPr bwMode="auto">
          <a:xfrm>
            <a:off x="4254941"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Scalable multi-session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modern </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user experience with Windows 10 Enterprise security </a:t>
            </a:r>
          </a:p>
        </p:txBody>
      </p:sp>
      <p:sp>
        <p:nvSpPr>
          <p:cNvPr id="26" name="Rectangle 25">
            <a:extLst>
              <a:ext uri="{FF2B5EF4-FFF2-40B4-BE49-F238E27FC236}">
                <a16:creationId xmlns:a16="http://schemas.microsoft.com/office/drawing/2014/main" id="{FDB40FC6-20B4-4275-9C4D-2E8B987BE82E}"/>
              </a:ext>
            </a:extLst>
          </p:cNvPr>
          <p:cNvSpPr/>
          <p:nvPr/>
        </p:nvSpPr>
        <p:spPr>
          <a:xfrm>
            <a:off x="4404123" y="4290655"/>
            <a:ext cx="3357956" cy="2195473"/>
          </a:xfrm>
          <a:prstGeom prst="rect">
            <a:avLst/>
          </a:prstGeom>
        </p:spPr>
        <p:txBody>
          <a:bodyPr wrap="square">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10</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Multiple sessions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Win32, UWP</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Office 365 </a:t>
            </a:r>
            <a:r>
              <a:rPr kumimoji="0" lang="en-US" sz="1800" b="0" i="0" u="none" strike="noStrike" kern="1200" cap="none" spc="-51" normalizeH="0" baseline="0" noProof="0" err="1">
                <a:ln w="3175">
                  <a:noFill/>
                </a:ln>
                <a:solidFill>
                  <a:srgbClr val="282828"/>
                </a:solidFill>
                <a:effectLst/>
                <a:uLnTx/>
                <a:uFillTx/>
                <a:latin typeface="Segoe UI"/>
                <a:ea typeface="+mn-ea"/>
                <a:cs typeface="Segoe UI" pitchFamily="34" charset="0"/>
              </a:rPr>
              <a:t>ProPlus</a:t>
            </a:r>
            <a:endPar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endParaRP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Semi-Annual Channel</a:t>
            </a:r>
          </a:p>
        </p:txBody>
      </p:sp>
      <p:grpSp>
        <p:nvGrpSpPr>
          <p:cNvPr id="41" name="Group 40">
            <a:extLst>
              <a:ext uri="{FF2B5EF4-FFF2-40B4-BE49-F238E27FC236}">
                <a16:creationId xmlns:a16="http://schemas.microsoft.com/office/drawing/2014/main" id="{9EA3B13B-0A69-4949-8CD2-8FF7F8B8452C}"/>
              </a:ext>
            </a:extLst>
          </p:cNvPr>
          <p:cNvGrpSpPr/>
          <p:nvPr/>
        </p:nvGrpSpPr>
        <p:grpSpPr>
          <a:xfrm>
            <a:off x="4102712" y="1789925"/>
            <a:ext cx="586309" cy="586309"/>
            <a:chOff x="5697497" y="1025843"/>
            <a:chExt cx="835378" cy="835378"/>
          </a:xfrm>
        </p:grpSpPr>
        <p:sp>
          <p:nvSpPr>
            <p:cNvPr id="42" name="Oval 41">
              <a:extLst>
                <a:ext uri="{FF2B5EF4-FFF2-40B4-BE49-F238E27FC236}">
                  <a16:creationId xmlns:a16="http://schemas.microsoft.com/office/drawing/2014/main" id="{94BC1645-36A4-4420-A622-A95BE9329B8E}"/>
                </a:ext>
              </a:extLst>
            </p:cNvPr>
            <p:cNvSpPr/>
            <p:nvPr/>
          </p:nvSpPr>
          <p:spPr bwMode="auto">
            <a:xfrm>
              <a:off x="5697497" y="1025843"/>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3" name="Ribbon2_F19B" title="Icon of a star shaped ribbon">
              <a:extLst>
                <a:ext uri="{FF2B5EF4-FFF2-40B4-BE49-F238E27FC236}">
                  <a16:creationId xmlns:a16="http://schemas.microsoft.com/office/drawing/2014/main" id="{DA6A156C-3CF7-4871-9F9A-ADB78FAD284C}"/>
                </a:ext>
              </a:extLst>
            </p:cNvPr>
            <p:cNvSpPr>
              <a:spLocks noChangeAspect="1" noEditPoints="1"/>
            </p:cNvSpPr>
            <p:nvPr/>
          </p:nvSpPr>
          <p:spPr bwMode="auto">
            <a:xfrm>
              <a:off x="5935103" y="1191316"/>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sp>
        <p:nvSpPr>
          <p:cNvPr id="65" name="Freeform: Shape 64">
            <a:extLst>
              <a:ext uri="{FF2B5EF4-FFF2-40B4-BE49-F238E27FC236}">
                <a16:creationId xmlns:a16="http://schemas.microsoft.com/office/drawing/2014/main" id="{3CB547D5-BC05-4A85-91E6-A0E75F9E8BF5}"/>
              </a:ext>
            </a:extLst>
          </p:cNvPr>
          <p:cNvSpPr/>
          <p:nvPr/>
        </p:nvSpPr>
        <p:spPr bwMode="auto">
          <a:xfrm>
            <a:off x="298366"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02DAC269-A277-4FBE-9AFB-E951E84EF422}"/>
              </a:ext>
            </a:extLst>
          </p:cNvPr>
          <p:cNvSpPr/>
          <p:nvPr/>
        </p:nvSpPr>
        <p:spPr bwMode="auto">
          <a:xfrm>
            <a:off x="2" y="1955189"/>
            <a:ext cx="3961383" cy="889611"/>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2288B4B-A630-45B6-8487-126801809EEE}"/>
              </a:ext>
            </a:extLst>
          </p:cNvPr>
          <p:cNvSpPr/>
          <p:nvPr/>
        </p:nvSpPr>
        <p:spPr>
          <a:xfrm>
            <a:off x="409340"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Windows Server</a:t>
            </a:r>
            <a:b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RD Session Host</a:t>
            </a:r>
            <a:endPar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68">
            <a:extLst>
              <a:ext uri="{FF2B5EF4-FFF2-40B4-BE49-F238E27FC236}">
                <a16:creationId xmlns:a16="http://schemas.microsoft.com/office/drawing/2014/main" id="{4B8E6978-EF06-4CA7-946D-EA3736F25F9B}"/>
              </a:ext>
            </a:extLst>
          </p:cNvPr>
          <p:cNvSpPr/>
          <p:nvPr/>
        </p:nvSpPr>
        <p:spPr bwMode="auto">
          <a:xfrm>
            <a:off x="2"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Scalable </a:t>
            </a:r>
            <a:r>
              <a:rPr kumimoji="0" lang="en-US" sz="1800" b="0" i="0" u="none" strike="noStrike" kern="1200" cap="none" spc="0" normalizeH="0" baseline="0" noProof="0">
                <a:ln>
                  <a:noFill/>
                </a:ln>
                <a:solidFill>
                  <a:srgbClr val="282828"/>
                </a:solidFill>
                <a:effectLst/>
                <a:uLnTx/>
                <a:uFillTx/>
                <a:latin typeface="Segoe UI"/>
                <a:ea typeface="+mn-ea"/>
                <a:cs typeface="+mn-cs"/>
              </a:rPr>
              <a:t>multi-session</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legacy</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environment</a:t>
            </a:r>
          </a:p>
        </p:txBody>
      </p:sp>
      <p:sp>
        <p:nvSpPr>
          <p:cNvPr id="71" name="Rectangle 70">
            <a:extLst>
              <a:ext uri="{FF2B5EF4-FFF2-40B4-BE49-F238E27FC236}">
                <a16:creationId xmlns:a16="http://schemas.microsoft.com/office/drawing/2014/main" id="{FCCC4423-6CE1-445C-9B66-F25F08800142}"/>
              </a:ext>
            </a:extLst>
          </p:cNvPr>
          <p:cNvSpPr/>
          <p:nvPr/>
        </p:nvSpPr>
        <p:spPr>
          <a:xfrm>
            <a:off x="149184" y="4230267"/>
            <a:ext cx="3357957" cy="2380139"/>
          </a:xfrm>
          <a:prstGeom prst="rect">
            <a:avLst/>
          </a:prstGeom>
        </p:spPr>
        <p:txBody>
          <a:bodyPr wrap="square">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Server</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Multiple sessions</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Win32</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Office Perpetual/Office </a:t>
            </a:r>
            <a:r>
              <a:rPr kumimoji="0" lang="en-US" sz="1800" b="0" i="0" u="none" strike="noStrike" kern="1200" cap="none" spc="-51" normalizeH="0" baseline="0" noProof="0" err="1">
                <a:ln w="3175">
                  <a:noFill/>
                </a:ln>
                <a:solidFill>
                  <a:srgbClr val="282828"/>
                </a:solidFill>
                <a:effectLst/>
                <a:uLnTx/>
                <a:uFillTx/>
                <a:latin typeface="Segoe UI"/>
                <a:ea typeface="+mn-ea"/>
                <a:cs typeface="Segoe UI" pitchFamily="34" charset="0"/>
              </a:rPr>
              <a:t>ProPlus</a:t>
            </a: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 </a:t>
            </a:r>
            <a:r>
              <a:rPr kumimoji="0" lang="en-US" sz="1200" b="0" i="0" u="none" strike="noStrike" kern="1200" cap="none" spc="-51" normalizeH="0" baseline="0" noProof="0">
                <a:ln w="3175">
                  <a:noFill/>
                </a:ln>
                <a:solidFill>
                  <a:srgbClr val="282828"/>
                </a:solidFill>
                <a:effectLst/>
                <a:uLnTx/>
                <a:uFillTx/>
                <a:latin typeface="Segoe UI"/>
                <a:ea typeface="+mn-ea"/>
                <a:cs typeface="Segoe UI" pitchFamily="34" charset="0"/>
              </a:rPr>
              <a:t>(Windows Server 2016, 2019)</a:t>
            </a:r>
            <a:endPar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endParaRP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Long-Term Servicing Channel</a:t>
            </a:r>
          </a:p>
        </p:txBody>
      </p:sp>
      <p:sp>
        <p:nvSpPr>
          <p:cNvPr id="67" name="Freeform: Shape 66">
            <a:extLst>
              <a:ext uri="{FF2B5EF4-FFF2-40B4-BE49-F238E27FC236}">
                <a16:creationId xmlns:a16="http://schemas.microsoft.com/office/drawing/2014/main" id="{E7EAD25F-E329-4D4F-AF7F-60C9290E9A7D}"/>
              </a:ext>
            </a:extLst>
          </p:cNvPr>
          <p:cNvSpPr/>
          <p:nvPr/>
        </p:nvSpPr>
        <p:spPr bwMode="auto">
          <a:xfrm>
            <a:off x="8790849" y="1666521"/>
            <a:ext cx="3357956" cy="4957435"/>
          </a:xfrm>
          <a:custGeom>
            <a:avLst/>
            <a:gdLst>
              <a:gd name="connsiteX0" fmla="*/ 0 w 2098367"/>
              <a:gd name="connsiteY0" fmla="*/ 0 h 4404240"/>
              <a:gd name="connsiteX1" fmla="*/ 2098367 w 2098367"/>
              <a:gd name="connsiteY1" fmla="*/ 0 h 4404240"/>
              <a:gd name="connsiteX2" fmla="*/ 2098367 w 2098367"/>
              <a:gd name="connsiteY2" fmla="*/ 4404240 h 4404240"/>
              <a:gd name="connsiteX3" fmla="*/ 0 w 2098367"/>
              <a:gd name="connsiteY3" fmla="*/ 4404240 h 4404240"/>
              <a:gd name="connsiteX4" fmla="*/ 0 w 2098367"/>
              <a:gd name="connsiteY4" fmla="*/ 1576447 h 4404240"/>
              <a:gd name="connsiteX5" fmla="*/ 163600 w 2098367"/>
              <a:gd name="connsiteY5" fmla="*/ 1576447 h 4404240"/>
              <a:gd name="connsiteX6" fmla="*/ 163600 w 2098367"/>
              <a:gd name="connsiteY6" fmla="*/ 250567 h 4404240"/>
              <a:gd name="connsiteX7" fmla="*/ 0 w 2098367"/>
              <a:gd name="connsiteY7" fmla="*/ 250567 h 4404240"/>
              <a:gd name="connsiteX8" fmla="*/ 0 w 2098367"/>
              <a:gd name="connsiteY8" fmla="*/ 0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8" fmla="*/ 255040 w 2098367"/>
              <a:gd name="connsiteY8" fmla="*/ 342007 h 4404240"/>
              <a:gd name="connsiteX0" fmla="*/ 163600 w 2098367"/>
              <a:gd name="connsiteY0" fmla="*/ 250567 h 4404240"/>
              <a:gd name="connsiteX1" fmla="*/ 0 w 2098367"/>
              <a:gd name="connsiteY1" fmla="*/ 250567 h 4404240"/>
              <a:gd name="connsiteX2" fmla="*/ 0 w 2098367"/>
              <a:gd name="connsiteY2" fmla="*/ 0 h 4404240"/>
              <a:gd name="connsiteX3" fmla="*/ 2098367 w 2098367"/>
              <a:gd name="connsiteY3" fmla="*/ 0 h 4404240"/>
              <a:gd name="connsiteX4" fmla="*/ 2098367 w 2098367"/>
              <a:gd name="connsiteY4" fmla="*/ 4404240 h 4404240"/>
              <a:gd name="connsiteX5" fmla="*/ 0 w 2098367"/>
              <a:gd name="connsiteY5" fmla="*/ 4404240 h 4404240"/>
              <a:gd name="connsiteX6" fmla="*/ 0 w 2098367"/>
              <a:gd name="connsiteY6" fmla="*/ 1576447 h 4404240"/>
              <a:gd name="connsiteX7" fmla="*/ 163600 w 2098367"/>
              <a:gd name="connsiteY7"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6" fmla="*/ 163600 w 2098367"/>
              <a:gd name="connsiteY6"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5" fmla="*/ 0 w 2098367"/>
              <a:gd name="connsiteY5" fmla="*/ 1576447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 name="connsiteX4" fmla="*/ 0 w 2098367"/>
              <a:gd name="connsiteY4" fmla="*/ 4404240 h 4404240"/>
              <a:gd name="connsiteX0" fmla="*/ 0 w 2098367"/>
              <a:gd name="connsiteY0" fmla="*/ 250567 h 4404240"/>
              <a:gd name="connsiteX1" fmla="*/ 0 w 2098367"/>
              <a:gd name="connsiteY1" fmla="*/ 0 h 4404240"/>
              <a:gd name="connsiteX2" fmla="*/ 2098367 w 2098367"/>
              <a:gd name="connsiteY2" fmla="*/ 0 h 4404240"/>
              <a:gd name="connsiteX3" fmla="*/ 2098367 w 2098367"/>
              <a:gd name="connsiteY3" fmla="*/ 4404240 h 4404240"/>
            </a:gdLst>
            <a:ahLst/>
            <a:cxnLst>
              <a:cxn ang="0">
                <a:pos x="connsiteX0" y="connsiteY0"/>
              </a:cxn>
              <a:cxn ang="0">
                <a:pos x="connsiteX1" y="connsiteY1"/>
              </a:cxn>
              <a:cxn ang="0">
                <a:pos x="connsiteX2" y="connsiteY2"/>
              </a:cxn>
              <a:cxn ang="0">
                <a:pos x="connsiteX3" y="connsiteY3"/>
              </a:cxn>
            </a:cxnLst>
            <a:rect l="l" t="t" r="r" b="b"/>
            <a:pathLst>
              <a:path w="2098367" h="4404240">
                <a:moveTo>
                  <a:pt x="0" y="250567"/>
                </a:moveTo>
                <a:lnTo>
                  <a:pt x="0" y="0"/>
                </a:lnTo>
                <a:lnTo>
                  <a:pt x="2098367" y="0"/>
                </a:lnTo>
                <a:lnTo>
                  <a:pt x="2098367" y="4404240"/>
                </a:lnTo>
              </a:path>
            </a:pathLst>
          </a:custGeom>
          <a:noFill/>
          <a:ln>
            <a:solidFill>
              <a:schemeClr val="accent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45720" numCol="1" spcCol="0" rtlCol="0" fromWordArt="0" anchor="t" anchorCtr="0" forceAA="0" compatLnSpc="1">
            <a:prstTxWarp prst="textNoShape">
              <a:avLst/>
            </a:prstTxWarp>
            <a:noAutofit/>
          </a:bodyPr>
          <a:lstStyle/>
          <a:p>
            <a:pPr marL="0" marR="0" lvl="0" indent="0" algn="ctr" defTabSz="932688" rtl="0" eaLnBrk="1" fontAlgn="auto" latinLnBrk="0" hangingPunct="1">
              <a:lnSpc>
                <a:spcPct val="100000"/>
              </a:lnSpc>
              <a:spcBef>
                <a:spcPts val="120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A8A6438-AE97-4C32-BBAD-07E78427E274}"/>
              </a:ext>
            </a:extLst>
          </p:cNvPr>
          <p:cNvSpPr/>
          <p:nvPr/>
        </p:nvSpPr>
        <p:spPr bwMode="auto">
          <a:xfrm>
            <a:off x="8475092" y="1955189"/>
            <a:ext cx="3961383" cy="889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71F984EF-14ED-4BDE-A46B-5A3BE6C9D65B}"/>
              </a:ext>
            </a:extLst>
          </p:cNvPr>
          <p:cNvSpPr/>
          <p:nvPr/>
        </p:nvSpPr>
        <p:spPr>
          <a:xfrm>
            <a:off x="8914526" y="2092218"/>
            <a:ext cx="3082515" cy="615553"/>
          </a:xfrm>
          <a:prstGeom prst="rect">
            <a:avLst/>
          </a:prstGeom>
        </p:spPr>
        <p:txBody>
          <a:bodyPr wrap="square" lIns="0" tIns="0" rIns="0" bIns="0" anchor="ctr">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Windows 10 </a:t>
            </a:r>
            <a:b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Enterprise</a:t>
            </a:r>
          </a:p>
        </p:txBody>
      </p:sp>
      <p:sp>
        <p:nvSpPr>
          <p:cNvPr id="70" name="Rectangle 69">
            <a:extLst>
              <a:ext uri="{FF2B5EF4-FFF2-40B4-BE49-F238E27FC236}">
                <a16:creationId xmlns:a16="http://schemas.microsoft.com/office/drawing/2014/main" id="{4E877014-C161-44AF-B3AF-8453FB23F35C}"/>
              </a:ext>
            </a:extLst>
          </p:cNvPr>
          <p:cNvSpPr/>
          <p:nvPr/>
        </p:nvSpPr>
        <p:spPr bwMode="auto">
          <a:xfrm>
            <a:off x="8492485" y="3067957"/>
            <a:ext cx="3656321" cy="10341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816"/>
              </a:spcBef>
              <a:spcAft>
                <a:spcPts val="0"/>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Native single-session </a:t>
            </a:r>
            <a:r>
              <a:rPr kumimoji="0" lang="en-US" sz="1800" b="0" i="0" u="none" strike="noStrike" kern="1200" cap="none" spc="-51" normalizeH="0" baseline="0" noProof="0">
                <a:ln w="3175">
                  <a:noFill/>
                </a:ln>
                <a:solidFill>
                  <a:srgbClr val="282828"/>
                </a:solidFill>
                <a:effectLst/>
                <a:uLnTx/>
                <a:uFillTx/>
                <a:latin typeface="Segoe UI Semibold"/>
                <a:ea typeface="+mn-ea"/>
                <a:cs typeface="Segoe UI" pitchFamily="34" charset="0"/>
              </a:rPr>
              <a:t>modern</a:t>
            </a:r>
            <a:br>
              <a:rPr kumimoji="0" lang="en-US" sz="1800" b="1" i="0" u="none" strike="noStrike" kern="1200" cap="none" spc="-51" normalizeH="0" baseline="0" noProof="0">
                <a:ln w="3175">
                  <a:noFill/>
                </a:ln>
                <a:solidFill>
                  <a:srgbClr val="282828"/>
                </a:solidFill>
                <a:effectLst/>
                <a:uLnTx/>
                <a:uFillTx/>
                <a:latin typeface="Segoe UI"/>
                <a:ea typeface="+mn-ea"/>
                <a:cs typeface="Segoe UI" pitchFamily="34" charset="0"/>
              </a:rPr>
            </a:b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experience</a:t>
            </a:r>
          </a:p>
        </p:txBody>
      </p:sp>
      <p:sp>
        <p:nvSpPr>
          <p:cNvPr id="72" name="Rectangle 71">
            <a:extLst>
              <a:ext uri="{FF2B5EF4-FFF2-40B4-BE49-F238E27FC236}">
                <a16:creationId xmlns:a16="http://schemas.microsoft.com/office/drawing/2014/main" id="{2793CB8E-323B-4282-86B3-6AA99F3FA9FB}"/>
              </a:ext>
            </a:extLst>
          </p:cNvPr>
          <p:cNvSpPr/>
          <p:nvPr/>
        </p:nvSpPr>
        <p:spPr>
          <a:xfrm>
            <a:off x="8641667" y="4230267"/>
            <a:ext cx="3357957" cy="2195473"/>
          </a:xfrm>
          <a:prstGeom prst="rect">
            <a:avLst/>
          </a:prstGeom>
        </p:spPr>
        <p:txBody>
          <a:bodyPr wrap="square">
            <a:spAutoFit/>
          </a:bodyPr>
          <a:lstStyle/>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Windows 10</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Single session</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Win32, UWP</a:t>
            </a: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Office 365 </a:t>
            </a:r>
            <a:r>
              <a:rPr kumimoji="0" lang="en-US" sz="1800" b="0" i="0" u="none" strike="noStrike" kern="1200" cap="none" spc="-51" normalizeH="0" baseline="0" noProof="0" err="1">
                <a:ln w="3175">
                  <a:noFill/>
                </a:ln>
                <a:solidFill>
                  <a:srgbClr val="282828"/>
                </a:solidFill>
                <a:effectLst/>
                <a:uLnTx/>
                <a:uFillTx/>
                <a:latin typeface="Segoe UI"/>
                <a:ea typeface="+mn-ea"/>
                <a:cs typeface="Segoe UI" pitchFamily="34" charset="0"/>
              </a:rPr>
              <a:t>ProPlus</a:t>
            </a:r>
            <a:endPar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endParaRPr>
          </a:p>
          <a:p>
            <a:pPr marL="0" marR="0" lvl="0" indent="0" algn="ctr" defTabSz="878054" rtl="0" eaLnBrk="1" fontAlgn="auto" latinLnBrk="0" hangingPunct="1">
              <a:lnSpc>
                <a:spcPct val="100000"/>
              </a:lnSpc>
              <a:spcBef>
                <a:spcPts val="816"/>
              </a:spcBef>
              <a:spcAft>
                <a:spcPts val="612"/>
              </a:spcAft>
              <a:buClrTx/>
              <a:buSzTx/>
              <a:buFontTx/>
              <a:buNone/>
              <a:tabLst/>
              <a:defRPr/>
            </a:pPr>
            <a:r>
              <a:rPr kumimoji="0" lang="en-US" sz="1800" b="0" i="0" u="none" strike="noStrike" kern="1200" cap="none" spc="-51" normalizeH="0" baseline="0" noProof="0">
                <a:ln w="3175">
                  <a:noFill/>
                </a:ln>
                <a:solidFill>
                  <a:srgbClr val="282828"/>
                </a:solidFill>
                <a:effectLst/>
                <a:uLnTx/>
                <a:uFillTx/>
                <a:latin typeface="Segoe UI"/>
                <a:ea typeface="+mn-ea"/>
                <a:cs typeface="Segoe UI" pitchFamily="34" charset="0"/>
              </a:rPr>
              <a:t>Semi-Annual Channel</a:t>
            </a:r>
          </a:p>
        </p:txBody>
      </p:sp>
    </p:spTree>
    <p:extLst>
      <p:ext uri="{BB962C8B-B14F-4D97-AF65-F5344CB8AC3E}">
        <p14:creationId xmlns:p14="http://schemas.microsoft.com/office/powerpoint/2010/main" val="3938534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F2B5-80C9-4A09-958A-20720BCE58FB}"/>
              </a:ext>
            </a:extLst>
          </p:cNvPr>
          <p:cNvSpPr>
            <a:spLocks noGrp="1"/>
          </p:cNvSpPr>
          <p:nvPr>
            <p:ph type="title"/>
          </p:nvPr>
        </p:nvSpPr>
        <p:spPr>
          <a:xfrm>
            <a:off x="598505" y="349534"/>
            <a:ext cx="11239464" cy="565027"/>
          </a:xfrm>
        </p:spPr>
        <p:txBody>
          <a:bodyPr/>
          <a:lstStyle/>
          <a:p>
            <a:r>
              <a:rPr lang="en-US"/>
              <a:t>Agenda</a:t>
            </a:r>
          </a:p>
        </p:txBody>
      </p:sp>
      <p:graphicFrame>
        <p:nvGraphicFramePr>
          <p:cNvPr id="3" name="Table 2">
            <a:extLst>
              <a:ext uri="{FF2B5EF4-FFF2-40B4-BE49-F238E27FC236}">
                <a16:creationId xmlns:a16="http://schemas.microsoft.com/office/drawing/2014/main" id="{FDF7BB6B-444D-41A2-8408-CD8C8244C832}"/>
              </a:ext>
            </a:extLst>
          </p:cNvPr>
          <p:cNvGraphicFramePr>
            <a:graphicFrameLocks noGrp="1"/>
          </p:cNvGraphicFramePr>
          <p:nvPr>
            <p:extLst>
              <p:ext uri="{D42A27DB-BD31-4B8C-83A1-F6EECF244321}">
                <p14:modId xmlns:p14="http://schemas.microsoft.com/office/powerpoint/2010/main" val="1947800152"/>
              </p:ext>
            </p:extLst>
          </p:nvPr>
        </p:nvGraphicFramePr>
        <p:xfrm>
          <a:off x="183197" y="1043720"/>
          <a:ext cx="12161520" cy="5223915"/>
        </p:xfrm>
        <a:graphic>
          <a:graphicData uri="http://schemas.openxmlformats.org/drawingml/2006/table">
            <a:tbl>
              <a:tblPr/>
              <a:tblGrid>
                <a:gridCol w="2560320">
                  <a:extLst>
                    <a:ext uri="{9D8B030D-6E8A-4147-A177-3AD203B41FA5}">
                      <a16:colId xmlns:a16="http://schemas.microsoft.com/office/drawing/2014/main" val="1566991376"/>
                    </a:ext>
                  </a:extLst>
                </a:gridCol>
                <a:gridCol w="1645920">
                  <a:extLst>
                    <a:ext uri="{9D8B030D-6E8A-4147-A177-3AD203B41FA5}">
                      <a16:colId xmlns:a16="http://schemas.microsoft.com/office/drawing/2014/main" val="1086173515"/>
                    </a:ext>
                  </a:extLst>
                </a:gridCol>
                <a:gridCol w="2377440">
                  <a:extLst>
                    <a:ext uri="{9D8B030D-6E8A-4147-A177-3AD203B41FA5}">
                      <a16:colId xmlns:a16="http://schemas.microsoft.com/office/drawing/2014/main" val="2099711975"/>
                    </a:ext>
                  </a:extLst>
                </a:gridCol>
                <a:gridCol w="1645920">
                  <a:extLst>
                    <a:ext uri="{9D8B030D-6E8A-4147-A177-3AD203B41FA5}">
                      <a16:colId xmlns:a16="http://schemas.microsoft.com/office/drawing/2014/main" val="124330203"/>
                    </a:ext>
                  </a:extLst>
                </a:gridCol>
                <a:gridCol w="2286000">
                  <a:extLst>
                    <a:ext uri="{9D8B030D-6E8A-4147-A177-3AD203B41FA5}">
                      <a16:colId xmlns:a16="http://schemas.microsoft.com/office/drawing/2014/main" val="1001975061"/>
                    </a:ext>
                  </a:extLst>
                </a:gridCol>
                <a:gridCol w="1645920">
                  <a:extLst>
                    <a:ext uri="{9D8B030D-6E8A-4147-A177-3AD203B41FA5}">
                      <a16:colId xmlns:a16="http://schemas.microsoft.com/office/drawing/2014/main" val="4174400828"/>
                    </a:ext>
                  </a:extLst>
                </a:gridCol>
              </a:tblGrid>
              <a:tr h="445297">
                <a:tc gridSpan="2">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1">
                          <a:effectLst/>
                          <a:latin typeface="+mn-lt"/>
                        </a:rPr>
                        <a:t>Tues 24th </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hMerge="1">
                  <a:txBody>
                    <a:bodyPr/>
                    <a:lstStyle/>
                    <a:p>
                      <a:pPr marL="0" marR="0" algn="ctr" fontAlgn="t">
                        <a:spcBef>
                          <a:spcPts val="0"/>
                        </a:spcBef>
                        <a:spcAft>
                          <a:spcPts val="0"/>
                        </a:spcAft>
                      </a:pPr>
                      <a:endParaRPr lang="en-US" sz="1600" b="1">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gridSpan="2">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1">
                          <a:effectLst/>
                          <a:latin typeface="+mn-lt"/>
                        </a:rPr>
                        <a:t>Wed 25th </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hMerge="1">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endParaRPr lang="en-US" sz="1600" b="1">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gridSpan="2">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1" err="1">
                          <a:effectLst/>
                          <a:latin typeface="+mn-lt"/>
                        </a:rPr>
                        <a:t>Thur</a:t>
                      </a:r>
                      <a:r>
                        <a:rPr lang="en-US" sz="1600" b="1">
                          <a:effectLst/>
                          <a:latin typeface="+mn-lt"/>
                        </a:rPr>
                        <a:t> 26th </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hMerge="1">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endParaRPr lang="en-US" sz="1600" b="1">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extLst>
                  <a:ext uri="{0D108BD9-81ED-4DB2-BD59-A6C34878D82A}">
                    <a16:rowId xmlns:a16="http://schemas.microsoft.com/office/drawing/2014/main" val="1762181275"/>
                  </a:ext>
                </a:extLst>
              </a:tr>
              <a:tr h="445297">
                <a:tc>
                  <a:txBody>
                    <a:bodyPr/>
                    <a:lstStyle/>
                    <a:p>
                      <a:pPr marL="0" marR="0" algn="ctr" fontAlgn="t">
                        <a:spcBef>
                          <a:spcPts val="0"/>
                        </a:spcBef>
                        <a:spcAft>
                          <a:spcPts val="0"/>
                        </a:spcAft>
                      </a:pPr>
                      <a:r>
                        <a:rPr lang="en-US" sz="1600" b="1">
                          <a:effectLst/>
                          <a:latin typeface="+mn-lt"/>
                        </a:rPr>
                        <a:t>Topic</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a:txBody>
                    <a:bodyPr/>
                    <a:lstStyle/>
                    <a:p>
                      <a:pPr marL="0" marR="0" algn="ctr" fontAlgn="t">
                        <a:spcBef>
                          <a:spcPts val="0"/>
                        </a:spcBef>
                        <a:spcAft>
                          <a:spcPts val="0"/>
                        </a:spcAft>
                      </a:pPr>
                      <a:r>
                        <a:rPr lang="en-US" sz="1600" b="1">
                          <a:effectLst/>
                          <a:latin typeface="+mn-lt"/>
                        </a:rPr>
                        <a:t>Presenter</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a:txBody>
                    <a:bodyPr/>
                    <a:lstStyle/>
                    <a:p>
                      <a:pPr marL="0" marR="0" algn="ctr" fontAlgn="t">
                        <a:spcBef>
                          <a:spcPts val="0"/>
                        </a:spcBef>
                        <a:spcAft>
                          <a:spcPts val="0"/>
                        </a:spcAft>
                      </a:pPr>
                      <a:r>
                        <a:rPr lang="en-US" sz="1600" b="1">
                          <a:effectLst/>
                          <a:latin typeface="+mn-lt"/>
                        </a:rPr>
                        <a:t>Topic</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1">
                          <a:effectLst/>
                          <a:latin typeface="+mn-lt"/>
                        </a:rPr>
                        <a:t>Presenter</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a:txBody>
                    <a:bodyPr/>
                    <a:lstStyle/>
                    <a:p>
                      <a:pPr marL="0" marR="0" algn="ctr" fontAlgn="t">
                        <a:spcBef>
                          <a:spcPts val="0"/>
                        </a:spcBef>
                        <a:spcAft>
                          <a:spcPts val="0"/>
                        </a:spcAft>
                      </a:pPr>
                      <a:r>
                        <a:rPr lang="en-US" sz="1600" b="1">
                          <a:effectLst/>
                          <a:latin typeface="+mn-lt"/>
                        </a:rPr>
                        <a:t>Topic</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tc>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1">
                          <a:effectLst/>
                          <a:latin typeface="+mn-lt"/>
                        </a:rPr>
                        <a:t>Presenter</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B9BD5"/>
                    </a:solidFill>
                  </a:tcPr>
                </a:tc>
                <a:extLst>
                  <a:ext uri="{0D108BD9-81ED-4DB2-BD59-A6C34878D82A}">
                    <a16:rowId xmlns:a16="http://schemas.microsoft.com/office/drawing/2014/main" val="2510030253"/>
                  </a:ext>
                </a:extLst>
              </a:tr>
              <a:tr h="977562">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Welcome </a:t>
                      </a:r>
                    </a:p>
                    <a:p>
                      <a:pPr marL="285750" marR="0" indent="-285750" fontAlgn="t">
                        <a:spcBef>
                          <a:spcPts val="0"/>
                        </a:spcBef>
                        <a:spcAft>
                          <a:spcPts val="0"/>
                        </a:spcAft>
                        <a:buFont typeface="Arial" panose="020B0604020202020204" pitchFamily="34" charset="0"/>
                        <a:buChar char="•"/>
                      </a:pPr>
                      <a:r>
                        <a:rPr lang="en-US" sz="1600">
                          <a:effectLst/>
                          <a:latin typeface="+mn-lt"/>
                        </a:rPr>
                        <a:t>WVD Market Overview</a:t>
                      </a:r>
                    </a:p>
                    <a:p>
                      <a:pPr marL="285750" marR="0" indent="-285750" fontAlgn="t">
                        <a:spcBef>
                          <a:spcPts val="0"/>
                        </a:spcBef>
                        <a:spcAft>
                          <a:spcPts val="0"/>
                        </a:spcAft>
                        <a:buFont typeface="Arial" panose="020B0604020202020204" pitchFamily="34" charset="0"/>
                        <a:buChar char="•"/>
                      </a:pPr>
                      <a:r>
                        <a:rPr lang="en-US" sz="1600">
                          <a:effectLst/>
                          <a:latin typeface="+mn-lt"/>
                        </a:rPr>
                        <a:t>Agenda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indent="0" algn="ctr" fontAlgn="t">
                        <a:spcBef>
                          <a:spcPts val="300"/>
                        </a:spcBef>
                        <a:spcAft>
                          <a:spcPts val="600"/>
                        </a:spcAft>
                        <a:buFont typeface="Arial" panose="020B0604020202020204" pitchFamily="34" charset="0"/>
                        <a:buNone/>
                      </a:pPr>
                      <a:r>
                        <a:rPr lang="en-US" sz="1600" b="0" u="none">
                          <a:effectLst/>
                          <a:latin typeface="+mn-lt"/>
                        </a:rPr>
                        <a:t>Jon Federico</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Welcome</a:t>
                      </a:r>
                    </a:p>
                    <a:p>
                      <a:pPr marL="285750" marR="0" indent="-285750" fontAlgn="t">
                        <a:spcBef>
                          <a:spcPts val="0"/>
                        </a:spcBef>
                        <a:spcAft>
                          <a:spcPts val="0"/>
                        </a:spcAft>
                        <a:buFont typeface="Arial" panose="020B0604020202020204" pitchFamily="34" charset="0"/>
                        <a:buChar char="•"/>
                      </a:pPr>
                      <a:r>
                        <a:rPr lang="en-US" sz="1600">
                          <a:effectLst/>
                          <a:latin typeface="+mn-lt"/>
                        </a:rPr>
                        <a:t>Agenda </a:t>
                      </a:r>
                      <a:endParaRPr lang="en-US" sz="1600" b="0" u="sng" kern="1200">
                        <a:solidFill>
                          <a:schemeClr val="tx1"/>
                        </a:solidFill>
                        <a:effectLst/>
                        <a:latin typeface="+mn-lt"/>
                        <a:ea typeface="+mn-ea"/>
                        <a:cs typeface="+mn-cs"/>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0"/>
                        </a:spcAft>
                        <a:buClrTx/>
                        <a:buSzTx/>
                        <a:buFont typeface="Arial" panose="020B0604020202020204" pitchFamily="34" charset="0"/>
                        <a:buNone/>
                        <a:tabLst/>
                        <a:defRPr/>
                      </a:pPr>
                      <a:r>
                        <a:rPr lang="en-US" sz="1600" b="0" u="none" kern="120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Welcome</a:t>
                      </a:r>
                    </a:p>
                    <a:p>
                      <a:pPr marL="285750" marR="0" indent="-285750" fontAlgn="t">
                        <a:spcBef>
                          <a:spcPts val="0"/>
                        </a:spcBef>
                        <a:spcAft>
                          <a:spcPts val="0"/>
                        </a:spcAft>
                        <a:buFont typeface="Arial" panose="020B0604020202020204" pitchFamily="34" charset="0"/>
                        <a:buChar char="•"/>
                      </a:pPr>
                      <a:r>
                        <a:rPr lang="en-US" sz="1600">
                          <a:effectLst/>
                          <a:latin typeface="+mn-lt"/>
                        </a:rPr>
                        <a:t>Agenda </a:t>
                      </a:r>
                      <a:endParaRPr lang="en-US" sz="1600" b="0" u="sng" kern="1200">
                        <a:solidFill>
                          <a:schemeClr val="tx1"/>
                        </a:solidFill>
                        <a:effectLst/>
                        <a:latin typeface="+mn-lt"/>
                        <a:ea typeface="+mn-ea"/>
                        <a:cs typeface="+mn-cs"/>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0"/>
                        </a:spcAft>
                        <a:buClrTx/>
                        <a:buSzTx/>
                        <a:buFontTx/>
                        <a:buNone/>
                        <a:tabLst/>
                        <a:defRPr/>
                      </a:pPr>
                      <a:r>
                        <a:rPr lang="en-US" sz="1600" b="0" u="none" kern="120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03940415"/>
                  </a:ext>
                </a:extLst>
              </a:tr>
              <a:tr h="1142638">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WVD Architecture &amp; Core Capabilities </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indent="0" algn="ctr" defTabSz="951304" rtl="0" eaLnBrk="1" fontAlgn="t" latinLnBrk="0" hangingPunct="1">
                        <a:spcBef>
                          <a:spcPts val="300"/>
                        </a:spcBef>
                        <a:spcAft>
                          <a:spcPts val="600"/>
                        </a:spcAft>
                        <a:buFont typeface="Arial" panose="020B0604020202020204" pitchFamily="34" charset="0"/>
                        <a:buNone/>
                      </a:pPr>
                      <a:r>
                        <a:rPr lang="en-US" sz="1600" b="0" u="none" kern="1200">
                          <a:solidFill>
                            <a:schemeClr val="tx1"/>
                          </a:solidFill>
                          <a:effectLst/>
                          <a:latin typeface="+mn-lt"/>
                          <a:ea typeface="+mn-ea"/>
                          <a:cs typeface="+mn-cs"/>
                        </a:rPr>
                        <a:t>Clark Nicholson</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WVD Cost Savings</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0"/>
                        </a:spcAft>
                        <a:buClrTx/>
                        <a:buSzTx/>
                        <a:buFont typeface="Arial" panose="020B0604020202020204" pitchFamily="34" charset="0"/>
                        <a:buNone/>
                        <a:tabLst/>
                        <a:defRPr/>
                      </a:pPr>
                      <a:r>
                        <a:rPr lang="en-US" sz="1600" b="0" u="none" kern="120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lvl="0" indent="-285750" rtl="0" fontAlgn="ctr">
                        <a:spcBef>
                          <a:spcPts val="0"/>
                        </a:spcBef>
                        <a:spcAft>
                          <a:spcPts val="0"/>
                        </a:spcAft>
                        <a:buFont typeface="Arial" panose="020B0604020202020204" pitchFamily="34" charset="0"/>
                        <a:buChar char="•"/>
                      </a:pPr>
                      <a:r>
                        <a:rPr lang="en-US" sz="1600">
                          <a:effectLst/>
                          <a:latin typeface="+mn-lt"/>
                        </a:rPr>
                        <a:t>Compete vs AWS</a:t>
                      </a:r>
                    </a:p>
                    <a:p>
                      <a:pPr marL="569913" lvl="1" indent="-285750" rtl="0" fontAlgn="ctr">
                        <a:spcBef>
                          <a:spcPts val="0"/>
                        </a:spcBef>
                        <a:spcAft>
                          <a:spcPts val="0"/>
                        </a:spcAft>
                        <a:buFont typeface="Arial" panose="020B0604020202020204" pitchFamily="34" charset="0"/>
                        <a:buChar char="•"/>
                      </a:pPr>
                      <a:r>
                        <a:rPr lang="en-US" sz="1600">
                          <a:effectLst/>
                          <a:latin typeface="+mn-lt"/>
                        </a:rPr>
                        <a:t>Technical </a:t>
                      </a:r>
                    </a:p>
                    <a:p>
                      <a:pPr marL="569913" lvl="1" indent="-285750" rtl="0" fontAlgn="ctr">
                        <a:spcBef>
                          <a:spcPts val="0"/>
                        </a:spcBef>
                        <a:spcAft>
                          <a:spcPts val="0"/>
                        </a:spcAft>
                        <a:buFont typeface="Arial" panose="020B0604020202020204" pitchFamily="34" charset="0"/>
                        <a:buChar char="•"/>
                      </a:pPr>
                      <a:r>
                        <a:rPr lang="en-US" sz="1600">
                          <a:effectLst/>
                          <a:latin typeface="+mn-lt"/>
                        </a:rPr>
                        <a:t>Pricing and business model</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600"/>
                        </a:spcAft>
                        <a:buClrTx/>
                        <a:buSzTx/>
                        <a:buFontTx/>
                        <a:buNone/>
                        <a:tabLst/>
                        <a:defRPr/>
                      </a:pPr>
                      <a:r>
                        <a:rPr lang="pt-BR" sz="1600">
                          <a:effectLst/>
                          <a:latin typeface="+mn-lt"/>
                        </a:rPr>
                        <a:t>Pavithra Thiruvengadam</a:t>
                      </a:r>
                      <a:endParaRPr lang="en-US" sz="1600">
                        <a:effectLst/>
                        <a:latin typeface="+mn-lt"/>
                      </a:endParaRPr>
                    </a:p>
                    <a:p>
                      <a:pPr marL="0" marR="0" lvl="0" indent="0" algn="ctr" defTabSz="951304" rtl="0" eaLnBrk="1" fontAlgn="t" latinLnBrk="0" hangingPunct="1">
                        <a:lnSpc>
                          <a:spcPct val="100000"/>
                        </a:lnSpc>
                        <a:spcBef>
                          <a:spcPts val="0"/>
                        </a:spcBef>
                        <a:spcAft>
                          <a:spcPts val="600"/>
                        </a:spcAft>
                        <a:buClrTx/>
                        <a:buSzTx/>
                        <a:buFontTx/>
                        <a:buNone/>
                        <a:tabLst/>
                        <a:defRPr/>
                      </a:pPr>
                      <a:r>
                        <a:rPr lang="fi-FI" sz="1600">
                          <a:effectLst/>
                          <a:latin typeface="+mn-lt"/>
                        </a:rPr>
                        <a:t>Melike Yilmaz Aarti Kapoor</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43781514"/>
                  </a:ext>
                </a:extLst>
              </a:tr>
              <a:tr h="1059024">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Customer Discussion: Sales Pillars</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indent="0" algn="ctr" defTabSz="951304" rtl="0" eaLnBrk="1" fontAlgn="t" latinLnBrk="0" hangingPunct="1">
                        <a:spcBef>
                          <a:spcPts val="300"/>
                        </a:spcBef>
                        <a:spcAft>
                          <a:spcPts val="600"/>
                        </a:spcAft>
                        <a:buFont typeface="Arial" panose="020B0604020202020204" pitchFamily="34" charset="0"/>
                        <a:buNone/>
                      </a:pPr>
                      <a:r>
                        <a:rPr lang="en-US" sz="1600" b="0" u="none" kern="120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Lighthouse Program</a:t>
                      </a:r>
                    </a:p>
                    <a:p>
                      <a:pPr marL="285750" marR="0" indent="-285750" fontAlgn="t">
                        <a:spcBef>
                          <a:spcPts val="0"/>
                        </a:spcBef>
                        <a:spcAft>
                          <a:spcPts val="0"/>
                        </a:spcAft>
                        <a:buFont typeface="Arial" panose="020B0604020202020204" pitchFamily="34" charset="0"/>
                        <a:buChar char="•"/>
                      </a:pPr>
                      <a:r>
                        <a:rPr lang="en-US" sz="1600">
                          <a:effectLst/>
                          <a:latin typeface="+mn-lt"/>
                        </a:rPr>
                        <a:t>WVD ISV Solutions </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0"/>
                        </a:spcAft>
                        <a:buClrTx/>
                        <a:buSzTx/>
                        <a:buFont typeface="Arial" panose="020B0604020202020204" pitchFamily="34" charset="0"/>
                        <a:buNone/>
                        <a:tabLst/>
                        <a:defRPr/>
                      </a:pPr>
                      <a:r>
                        <a:rPr lang="en-US" sz="1600" b="0" u="none" kern="120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191696" marR="0" lvl="0" indent="-228600" algn="l" defTabSz="951304"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600">
                          <a:effectLst/>
                          <a:latin typeface="+mn-lt"/>
                        </a:rPr>
                        <a:t>Citrix Cloud + WVD</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36904" algn="ctr" defTabSz="951304" rtl="0" eaLnBrk="1" fontAlgn="ctr" latinLnBrk="0" hangingPunct="1">
                        <a:lnSpc>
                          <a:spcPct val="100000"/>
                        </a:lnSpc>
                        <a:spcBef>
                          <a:spcPts val="0"/>
                        </a:spcBef>
                        <a:spcAft>
                          <a:spcPts val="0"/>
                        </a:spcAft>
                        <a:buClrTx/>
                        <a:buSzTx/>
                        <a:buFont typeface="Arial" panose="020B0604020202020204" pitchFamily="34" charset="0"/>
                        <a:buNone/>
                        <a:tabLst/>
                        <a:defRPr/>
                      </a:pPr>
                      <a:r>
                        <a:rPr lang="sv-SE" sz="1600">
                          <a:effectLst/>
                          <a:latin typeface="+mn-lt"/>
                        </a:rPr>
                        <a:t>Brian Kobleur </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7404210"/>
                  </a:ext>
                </a:extLst>
              </a:tr>
              <a:tr h="1154097">
                <a:tc>
                  <a:txBody>
                    <a:bodyPr/>
                    <a:lstStyle/>
                    <a:p>
                      <a:pPr marL="285750" marR="0" indent="-285750" fontAlgn="t">
                        <a:spcBef>
                          <a:spcPts val="0"/>
                        </a:spcBef>
                        <a:spcAft>
                          <a:spcPts val="0"/>
                        </a:spcAft>
                        <a:buFont typeface="Arial" panose="020B0604020202020204" pitchFamily="34" charset="0"/>
                        <a:buChar char="•"/>
                      </a:pPr>
                      <a:r>
                        <a:rPr lang="en-US" sz="1600">
                          <a:effectLst/>
                          <a:latin typeface="+mn-lt"/>
                        </a:rPr>
                        <a:t>WVD Sales Motions:  Win 7 EOS, Win 10 MS, RDS migration</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lvl="0" indent="0" algn="ctr" defTabSz="951304" rtl="0" eaLnBrk="1" fontAlgn="t" latinLnBrk="0" hangingPunct="1">
                        <a:lnSpc>
                          <a:spcPct val="100000"/>
                        </a:lnSpc>
                        <a:spcBef>
                          <a:spcPts val="300"/>
                        </a:spcBef>
                        <a:spcAft>
                          <a:spcPts val="600"/>
                        </a:spcAft>
                        <a:buClrTx/>
                        <a:buSzTx/>
                        <a:buFont typeface="Arial" panose="020B0604020202020204" pitchFamily="34" charset="0"/>
                        <a:buNone/>
                        <a:tabLst/>
                        <a:defRPr/>
                      </a:pPr>
                      <a:r>
                        <a:rPr lang="en-US" sz="1600" b="0" u="none">
                          <a:effectLst/>
                          <a:latin typeface="+mn-lt"/>
                        </a:rPr>
                        <a:t>Jon Federico</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lvl="0" indent="-285750" algn="l" defTabSz="951304"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a:effectLst/>
                          <a:latin typeface="+mn-lt"/>
                        </a:rPr>
                        <a:t>WVD Business Model Pricing and Licensing </a:t>
                      </a:r>
                    </a:p>
                    <a:p>
                      <a:pPr marL="0" marR="0" fontAlgn="t">
                        <a:spcBef>
                          <a:spcPts val="0"/>
                        </a:spcBef>
                        <a:spcAft>
                          <a:spcPts val="0"/>
                        </a:spcAft>
                      </a:pP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ctr" defTabSz="951304" rtl="0" eaLnBrk="1" fontAlgn="t" latinLnBrk="0" hangingPunct="1">
                        <a:lnSpc>
                          <a:spcPct val="100000"/>
                        </a:lnSpc>
                        <a:spcBef>
                          <a:spcPts val="0"/>
                        </a:spcBef>
                        <a:spcAft>
                          <a:spcPts val="600"/>
                        </a:spcAft>
                        <a:buClrTx/>
                        <a:buSzTx/>
                        <a:buFontTx/>
                        <a:buNone/>
                        <a:tabLst/>
                        <a:defRPr/>
                      </a:pPr>
                      <a:r>
                        <a:rPr lang="fi-FI" sz="1600">
                          <a:effectLst/>
                          <a:latin typeface="+mn-lt"/>
                        </a:rPr>
                        <a:t>Melike Yilmaz Aarti Kapoor</a:t>
                      </a:r>
                      <a:endParaRPr lang="en-US" sz="1600">
                        <a:effectLst/>
                        <a:latin typeface="+mn-lt"/>
                      </a:endParaRP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pPr marL="285750" marR="0" lvl="0" indent="-285750" algn="l" defTabSz="951304"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600">
                          <a:effectLst/>
                          <a:latin typeface="+mn-lt"/>
                        </a:rPr>
                        <a:t>Wrap Up and Next Steps</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lvl="0" indent="0" algn="l" defTabSz="951304" rtl="0" eaLnBrk="1" fontAlgn="t" latinLnBrk="0" hangingPunct="1">
                        <a:lnSpc>
                          <a:spcPct val="100000"/>
                        </a:lnSpc>
                        <a:spcBef>
                          <a:spcPts val="0"/>
                        </a:spcBef>
                        <a:spcAft>
                          <a:spcPts val="0"/>
                        </a:spcAft>
                        <a:buClrTx/>
                        <a:buSzTx/>
                        <a:buFontTx/>
                        <a:buNone/>
                        <a:tabLst/>
                        <a:defRPr/>
                      </a:pPr>
                      <a:r>
                        <a:rPr lang="en-US" sz="1600" b="0" u="none" kern="1200" dirty="0">
                          <a:solidFill>
                            <a:schemeClr val="tx1"/>
                          </a:solidFill>
                          <a:effectLst/>
                          <a:latin typeface="+mn-lt"/>
                          <a:ea typeface="+mn-ea"/>
                          <a:cs typeface="+mn-cs"/>
                        </a:rPr>
                        <a:t>Naren Narendra</a:t>
                      </a:r>
                    </a:p>
                  </a:txBody>
                  <a:tcPr marT="24077" marB="24077"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23344008"/>
                  </a:ext>
                </a:extLst>
              </a:tr>
            </a:tbl>
          </a:graphicData>
        </a:graphic>
      </p:graphicFrame>
      <p:sp>
        <p:nvSpPr>
          <p:cNvPr id="4" name="Rectangle 3">
            <a:extLst>
              <a:ext uri="{FF2B5EF4-FFF2-40B4-BE49-F238E27FC236}">
                <a16:creationId xmlns:a16="http://schemas.microsoft.com/office/drawing/2014/main" id="{3E60AE3C-8093-4303-A3B4-3FF98B72E5F2}"/>
              </a:ext>
            </a:extLst>
          </p:cNvPr>
          <p:cNvSpPr/>
          <p:nvPr/>
        </p:nvSpPr>
        <p:spPr bwMode="auto">
          <a:xfrm>
            <a:off x="4365266" y="1043720"/>
            <a:ext cx="7979451" cy="5223915"/>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01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7579-83AC-4334-B368-6AD946102A30}"/>
              </a:ext>
            </a:extLst>
          </p:cNvPr>
          <p:cNvSpPr>
            <a:spLocks noGrp="1"/>
          </p:cNvSpPr>
          <p:nvPr>
            <p:ph type="title"/>
          </p:nvPr>
        </p:nvSpPr>
        <p:spPr>
          <a:xfrm>
            <a:off x="600059" y="3049882"/>
            <a:ext cx="4251462" cy="553998"/>
          </a:xfrm>
        </p:spPr>
        <p:txBody>
          <a:bodyPr/>
          <a:lstStyle/>
          <a:p>
            <a:r>
              <a:rPr lang="en-US"/>
              <a:t>THANK YOU</a:t>
            </a:r>
          </a:p>
        </p:txBody>
      </p:sp>
      <p:sp>
        <p:nvSpPr>
          <p:cNvPr id="5" name="Text Placeholder 4">
            <a:extLst>
              <a:ext uri="{FF2B5EF4-FFF2-40B4-BE49-F238E27FC236}">
                <a16:creationId xmlns:a16="http://schemas.microsoft.com/office/drawing/2014/main" id="{F00C376D-FA31-4C2F-B111-06E4E26AE76E}"/>
              </a:ext>
            </a:extLst>
          </p:cNvPr>
          <p:cNvSpPr>
            <a:spLocks noGrp="1"/>
          </p:cNvSpPr>
          <p:nvPr>
            <p:ph type="body" sz="quarter" idx="12"/>
          </p:nvPr>
        </p:nvSpPr>
        <p:spPr>
          <a:xfrm>
            <a:off x="593713" y="4041282"/>
            <a:ext cx="4248092" cy="923330"/>
          </a:xfrm>
        </p:spPr>
        <p:txBody>
          <a:bodyPr/>
          <a:lstStyle/>
          <a:p>
            <a:r>
              <a:rPr lang="en-US"/>
              <a:t>WVD Content and Resources will be available to Partners and Microsoft internal resources post GA</a:t>
            </a:r>
          </a:p>
        </p:txBody>
      </p:sp>
    </p:spTree>
    <p:extLst>
      <p:ext uri="{BB962C8B-B14F-4D97-AF65-F5344CB8AC3E}">
        <p14:creationId xmlns:p14="http://schemas.microsoft.com/office/powerpoint/2010/main" val="25692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3FBBA-8244-4325-B4A8-3E3F1A5CB575}"/>
              </a:ext>
            </a:extLst>
          </p:cNvPr>
          <p:cNvSpPr>
            <a:spLocks noGrp="1"/>
          </p:cNvSpPr>
          <p:nvPr>
            <p:ph type="title"/>
          </p:nvPr>
        </p:nvSpPr>
        <p:spPr>
          <a:xfrm>
            <a:off x="596951" y="2607571"/>
            <a:ext cx="10828522" cy="997196"/>
          </a:xfrm>
        </p:spPr>
        <p:txBody>
          <a:bodyPr/>
          <a:lstStyle/>
          <a:p>
            <a:r>
              <a:rPr lang="en-US"/>
              <a:t>Customer Discussion: Value Proposition, Sales Pillars</a:t>
            </a:r>
          </a:p>
        </p:txBody>
      </p:sp>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Chapter Break Option #2</a:t>
            </a:r>
          </a:p>
        </p:txBody>
      </p:sp>
    </p:spTree>
    <p:extLst>
      <p:ext uri="{BB962C8B-B14F-4D97-AF65-F5344CB8AC3E}">
        <p14:creationId xmlns:p14="http://schemas.microsoft.com/office/powerpoint/2010/main" val="98162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Session Objectives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2" y="1463668"/>
            <a:ext cx="11238194" cy="2106817"/>
          </a:xfrm>
        </p:spPr>
        <p:txBody>
          <a:bodyPr/>
          <a:lstStyle/>
          <a:p>
            <a:pPr marL="524586" indent="-524586">
              <a:spcBef>
                <a:spcPts val="1224"/>
              </a:spcBef>
              <a:buFont typeface="+mj-lt"/>
              <a:buAutoNum type="arabicPeriod"/>
            </a:pPr>
            <a:r>
              <a:rPr lang="en-US"/>
              <a:t>Review the customer value proposition for WVD</a:t>
            </a:r>
          </a:p>
          <a:p>
            <a:pPr marL="524586" indent="-524586">
              <a:spcBef>
                <a:spcPts val="1224"/>
              </a:spcBef>
              <a:buFont typeface="+mj-lt"/>
              <a:buAutoNum type="arabicPeriod"/>
            </a:pPr>
            <a:r>
              <a:rPr lang="en-US"/>
              <a:t>Understand 3 primary sales scenarios</a:t>
            </a:r>
          </a:p>
          <a:p>
            <a:pPr marL="524586" indent="-524586">
              <a:spcBef>
                <a:spcPts val="1224"/>
              </a:spcBef>
              <a:buFont typeface="+mj-lt"/>
              <a:buAutoNum type="arabicPeriod"/>
            </a:pPr>
            <a:r>
              <a:rPr lang="en-US"/>
              <a:t>Understand how WVD meets customer needs in those 3 sales scenarios</a:t>
            </a:r>
          </a:p>
        </p:txBody>
      </p:sp>
    </p:spTree>
    <p:extLst>
      <p:ext uri="{BB962C8B-B14F-4D97-AF65-F5344CB8AC3E}">
        <p14:creationId xmlns:p14="http://schemas.microsoft.com/office/powerpoint/2010/main" val="25912665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7" name="Object 796" hidden="1">
            <a:extLst>
              <a:ext uri="{FF2B5EF4-FFF2-40B4-BE49-F238E27FC236}">
                <a16:creationId xmlns:a16="http://schemas.microsoft.com/office/drawing/2014/main" id="{6C7D5675-B31B-4A76-B9BD-DA55A5CB4B81}"/>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3314" name="think-cell Slide" r:id="rId10" imgW="425" imgH="424" progId="TCLayout.ActiveDocument.1">
                  <p:embed/>
                </p:oleObj>
              </mc:Choice>
              <mc:Fallback>
                <p:oleObj name="think-cell Slide" r:id="rId10" imgW="425" imgH="424" progId="TCLayout.ActiveDocument.1">
                  <p:embed/>
                  <p:pic>
                    <p:nvPicPr>
                      <p:cNvPr id="797" name="Object 796" hidden="1">
                        <a:extLst>
                          <a:ext uri="{FF2B5EF4-FFF2-40B4-BE49-F238E27FC236}">
                            <a16:creationId xmlns:a16="http://schemas.microsoft.com/office/drawing/2014/main" id="{6C7D5675-B31B-4A76-B9BD-DA55A5CB4B81}"/>
                          </a:ext>
                        </a:extLst>
                      </p:cNvPr>
                      <p:cNvPicPr/>
                      <p:nvPr/>
                    </p:nvPicPr>
                    <p:blipFill>
                      <a:blip r:embed="rId11"/>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A954F-2070-4928-8464-0590FE1DCACB}"/>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511" name="Freeform 199">
            <a:extLst>
              <a:ext uri="{FF2B5EF4-FFF2-40B4-BE49-F238E27FC236}">
                <a16:creationId xmlns:a16="http://schemas.microsoft.com/office/drawing/2014/main" id="{7A5C4CBA-5032-4A22-AEC7-5787629446D1}"/>
              </a:ext>
            </a:extLst>
          </p:cNvPr>
          <p:cNvSpPr/>
          <p:nvPr/>
        </p:nvSpPr>
        <p:spPr>
          <a:xfrm>
            <a:off x="783442" y="1270671"/>
            <a:ext cx="10869590" cy="1029750"/>
          </a:xfrm>
          <a:custGeom>
            <a:avLst/>
            <a:gdLst>
              <a:gd name="connsiteX0" fmla="*/ 2371110 w 4741538"/>
              <a:gd name="connsiteY0" fmla="*/ 60938 h 554078"/>
              <a:gd name="connsiteX1" fmla="*/ 4697072 w 4741538"/>
              <a:gd name="connsiteY1" fmla="*/ 517873 h 554078"/>
              <a:gd name="connsiteX2" fmla="*/ 4697072 w 4741538"/>
              <a:gd name="connsiteY2" fmla="*/ 554078 h 554078"/>
              <a:gd name="connsiteX3" fmla="*/ 45134 w 4741538"/>
              <a:gd name="connsiteY3" fmla="*/ 554078 h 554078"/>
              <a:gd name="connsiteX4" fmla="*/ 45134 w 4741538"/>
              <a:gd name="connsiteY4" fmla="*/ 517877 h 554078"/>
              <a:gd name="connsiteX5" fmla="*/ 2371110 w 4741538"/>
              <a:gd name="connsiteY5" fmla="*/ 0 h 554078"/>
              <a:gd name="connsiteX6" fmla="*/ 4741538 w 4741538"/>
              <a:gd name="connsiteY6" fmla="*/ 465670 h 554078"/>
              <a:gd name="connsiteX7" fmla="*/ 4741538 w 4741538"/>
              <a:gd name="connsiteY7" fmla="*/ 507463 h 554078"/>
              <a:gd name="connsiteX8" fmla="*/ 4699186 w 4741538"/>
              <a:gd name="connsiteY8" fmla="*/ 507463 h 554078"/>
              <a:gd name="connsiteX9" fmla="*/ 2371110 w 4741538"/>
              <a:gd name="connsiteY9" fmla="*/ 50113 h 554078"/>
              <a:gd name="connsiteX10" fmla="*/ 43039 w 4741538"/>
              <a:gd name="connsiteY10" fmla="*/ 507463 h 554078"/>
              <a:gd name="connsiteX11" fmla="*/ 0 w 4741538"/>
              <a:gd name="connsiteY11" fmla="*/ 507463 h 554078"/>
              <a:gd name="connsiteX12" fmla="*/ 0 w 4741538"/>
              <a:gd name="connsiteY12" fmla="*/ 465805 h 55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1538" h="554078">
                <a:moveTo>
                  <a:pt x="2371110" y="60938"/>
                </a:moveTo>
                <a:lnTo>
                  <a:pt x="4697072" y="517873"/>
                </a:lnTo>
                <a:lnTo>
                  <a:pt x="4697072" y="554078"/>
                </a:lnTo>
                <a:lnTo>
                  <a:pt x="45134" y="554078"/>
                </a:lnTo>
                <a:lnTo>
                  <a:pt x="45134" y="517877"/>
                </a:lnTo>
                <a:close/>
                <a:moveTo>
                  <a:pt x="2371110" y="0"/>
                </a:moveTo>
                <a:lnTo>
                  <a:pt x="4741538" y="465670"/>
                </a:lnTo>
                <a:lnTo>
                  <a:pt x="4741538" y="507463"/>
                </a:lnTo>
                <a:lnTo>
                  <a:pt x="4699186" y="507463"/>
                </a:lnTo>
                <a:lnTo>
                  <a:pt x="2371110" y="50113"/>
                </a:lnTo>
                <a:lnTo>
                  <a:pt x="43039" y="507463"/>
                </a:lnTo>
                <a:lnTo>
                  <a:pt x="0" y="507463"/>
                </a:lnTo>
                <a:lnTo>
                  <a:pt x="0" y="465805"/>
                </a:lnTo>
                <a:close/>
              </a:path>
            </a:pathLst>
          </a:custGeom>
          <a:solidFill>
            <a:schemeClr val="accent1"/>
          </a:solidFill>
          <a:ln w="10795" cap="flat" cmpd="sng" algn="ctr">
            <a:noFill/>
            <a:prstDash val="solid"/>
          </a:ln>
          <a:effectLst/>
        </p:spPr>
        <p:txBody>
          <a:bodyPr wrap="square" lIns="93260" tIns="46630" rIns="93260" bIns="74608" rtlCol="0" anchor="b">
            <a:noAutofit/>
          </a:bodyPr>
          <a:lstStyle/>
          <a:p>
            <a:pPr marL="0" marR="0" lvl="0" indent="0" algn="ctr" defTabSz="951028" rtl="0" eaLnBrk="1" fontAlgn="base" latinLnBrk="0" hangingPunct="1">
              <a:lnSpc>
                <a:spcPct val="100000"/>
              </a:lnSpc>
              <a:spcBef>
                <a:spcPts val="0"/>
              </a:spcBef>
              <a:spcAft>
                <a:spcPts val="0"/>
              </a:spcAft>
              <a:buClrTx/>
              <a:buSzTx/>
              <a:buFontTx/>
              <a:buNone/>
              <a:tabLst/>
              <a:defRPr/>
            </a:pPr>
            <a:r>
              <a:rPr kumimoji="0" lang="en-IN" sz="2856" b="0" i="0" u="none" strike="noStrike" kern="0" cap="none" spc="0" normalizeH="0" baseline="0" noProof="0">
                <a:ln>
                  <a:noFill/>
                </a:ln>
                <a:solidFill>
                  <a:srgbClr val="FFFFFF"/>
                </a:solidFill>
                <a:effectLst/>
                <a:uLnTx/>
                <a:uFillTx/>
                <a:latin typeface="Segoe UI Semibold"/>
                <a:ea typeface="+mn-ea"/>
                <a:cs typeface="JF Flat" panose="02000500000000000000" pitchFamily="2" charset="-78"/>
              </a:rPr>
              <a:t>Windows Virtual Desktop</a:t>
            </a:r>
          </a:p>
        </p:txBody>
      </p:sp>
      <p:sp>
        <p:nvSpPr>
          <p:cNvPr id="512" name="Freeform 200">
            <a:extLst>
              <a:ext uri="{FF2B5EF4-FFF2-40B4-BE49-F238E27FC236}">
                <a16:creationId xmlns:a16="http://schemas.microsoft.com/office/drawing/2014/main" id="{430EFF6F-B797-4414-A036-991CDABDE102}"/>
              </a:ext>
            </a:extLst>
          </p:cNvPr>
          <p:cNvSpPr>
            <a:spLocks noChangeArrowheads="1"/>
          </p:cNvSpPr>
          <p:nvPr/>
        </p:nvSpPr>
        <p:spPr bwMode="auto">
          <a:xfrm>
            <a:off x="783441" y="6403369"/>
            <a:ext cx="10869592" cy="291622"/>
          </a:xfrm>
          <a:custGeom>
            <a:avLst/>
            <a:gdLst>
              <a:gd name="connsiteX0" fmla="*/ 199155 w 11074304"/>
              <a:gd name="connsiteY0" fmla="*/ 0 h 361013"/>
              <a:gd name="connsiteX1" fmla="*/ 10875149 w 11074304"/>
              <a:gd name="connsiteY1" fmla="*/ 0 h 361013"/>
              <a:gd name="connsiteX2" fmla="*/ 10875149 w 11074304"/>
              <a:gd name="connsiteY2" fmla="*/ 121528 h 361013"/>
              <a:gd name="connsiteX3" fmla="*/ 10972704 w 11074304"/>
              <a:gd name="connsiteY3" fmla="*/ 121528 h 361013"/>
              <a:gd name="connsiteX4" fmla="*/ 10972704 w 11074304"/>
              <a:gd name="connsiteY4" fmla="*/ 243056 h 361013"/>
              <a:gd name="connsiteX5" fmla="*/ 11074304 w 11074304"/>
              <a:gd name="connsiteY5" fmla="*/ 243056 h 361013"/>
              <a:gd name="connsiteX6" fmla="*/ 11074304 w 11074304"/>
              <a:gd name="connsiteY6" fmla="*/ 361013 h 361013"/>
              <a:gd name="connsiteX7" fmla="*/ 0 w 11074304"/>
              <a:gd name="connsiteY7" fmla="*/ 361013 h 361013"/>
              <a:gd name="connsiteX8" fmla="*/ 0 w 11074304"/>
              <a:gd name="connsiteY8" fmla="*/ 243056 h 361013"/>
              <a:gd name="connsiteX9" fmla="*/ 101600 w 11074304"/>
              <a:gd name="connsiteY9" fmla="*/ 243056 h 361013"/>
              <a:gd name="connsiteX10" fmla="*/ 101600 w 11074304"/>
              <a:gd name="connsiteY10" fmla="*/ 121528 h 361013"/>
              <a:gd name="connsiteX11" fmla="*/ 199155 w 11074304"/>
              <a:gd name="connsiteY11" fmla="*/ 121528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4304" h="361013">
                <a:moveTo>
                  <a:pt x="199155" y="0"/>
                </a:moveTo>
                <a:lnTo>
                  <a:pt x="10875149" y="0"/>
                </a:lnTo>
                <a:lnTo>
                  <a:pt x="10875149" y="121528"/>
                </a:lnTo>
                <a:lnTo>
                  <a:pt x="10972704" y="121528"/>
                </a:lnTo>
                <a:lnTo>
                  <a:pt x="10972704" y="243056"/>
                </a:lnTo>
                <a:lnTo>
                  <a:pt x="11074304" y="243056"/>
                </a:lnTo>
                <a:lnTo>
                  <a:pt x="11074304" y="361013"/>
                </a:lnTo>
                <a:lnTo>
                  <a:pt x="0" y="361013"/>
                </a:lnTo>
                <a:lnTo>
                  <a:pt x="0" y="243056"/>
                </a:lnTo>
                <a:lnTo>
                  <a:pt x="101600" y="243056"/>
                </a:lnTo>
                <a:lnTo>
                  <a:pt x="101600" y="121528"/>
                </a:lnTo>
                <a:lnTo>
                  <a:pt x="199155" y="121528"/>
                </a:lnTo>
                <a:close/>
              </a:path>
            </a:pathLst>
          </a:custGeom>
          <a:solidFill>
            <a:schemeClr val="bg1">
              <a:lumMod val="85000"/>
            </a:schemeClr>
          </a:solidFill>
          <a:ln w="9525">
            <a:noFill/>
            <a:miter lim="800000"/>
            <a:headEnd/>
            <a:tailEnd/>
          </a:ln>
        </p:spPr>
        <p:txBody>
          <a:bodyPr wrap="square" lIns="93260" tIns="46630" rIns="93260" bIns="46630" anchor="ct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JF Flat" panose="02000500000000000000" pitchFamily="2" charset="-78"/>
            </a:endParaRPr>
          </a:p>
        </p:txBody>
      </p:sp>
      <p:sp>
        <p:nvSpPr>
          <p:cNvPr id="523" name="Rectangle 522">
            <a:extLst>
              <a:ext uri="{FF2B5EF4-FFF2-40B4-BE49-F238E27FC236}">
                <a16:creationId xmlns:a16="http://schemas.microsoft.com/office/drawing/2014/main" id="{AB155C75-830B-4988-9DBE-0538A9E83984}"/>
              </a:ext>
            </a:extLst>
          </p:cNvPr>
          <p:cNvSpPr/>
          <p:nvPr/>
        </p:nvSpPr>
        <p:spPr bwMode="auto">
          <a:xfrm>
            <a:off x="995504" y="5392379"/>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Segoe UI" pitchFamily="34" charset="0"/>
              </a:rPr>
              <a:t>Strong Partner Ecosystem</a:t>
            </a:r>
          </a:p>
        </p:txBody>
      </p:sp>
      <p:grpSp>
        <p:nvGrpSpPr>
          <p:cNvPr id="524" name="Group 523">
            <a:extLst>
              <a:ext uri="{FF2B5EF4-FFF2-40B4-BE49-F238E27FC236}">
                <a16:creationId xmlns:a16="http://schemas.microsoft.com/office/drawing/2014/main" id="{2F21EF8A-7C2B-4B66-A2A6-AB56B2C12551}"/>
              </a:ext>
            </a:extLst>
          </p:cNvPr>
          <p:cNvGrpSpPr>
            <a:grpSpLocks/>
          </p:cNvGrpSpPr>
          <p:nvPr/>
        </p:nvGrpSpPr>
        <p:grpSpPr>
          <a:xfrm>
            <a:off x="1156861" y="5721311"/>
            <a:ext cx="664029" cy="621737"/>
            <a:chOff x="5965396" y="2936940"/>
            <a:chExt cx="3001924" cy="2810728"/>
          </a:xfrm>
          <a:solidFill>
            <a:srgbClr val="BFBFBF"/>
          </a:solidFill>
        </p:grpSpPr>
        <p:sp>
          <p:nvSpPr>
            <p:cNvPr id="984" name="Arc 983">
              <a:extLst>
                <a:ext uri="{FF2B5EF4-FFF2-40B4-BE49-F238E27FC236}">
                  <a16:creationId xmlns:a16="http://schemas.microsoft.com/office/drawing/2014/main" id="{AFCF8BB4-D246-4659-A879-16C81E58B2BB}"/>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985" name="Group 984">
              <a:extLst>
                <a:ext uri="{FF2B5EF4-FFF2-40B4-BE49-F238E27FC236}">
                  <a16:creationId xmlns:a16="http://schemas.microsoft.com/office/drawing/2014/main" id="{932FC739-D2E2-4F8C-BD8D-64F7E8777F77}"/>
                </a:ext>
              </a:extLst>
            </p:cNvPr>
            <p:cNvGrpSpPr/>
            <p:nvPr/>
          </p:nvGrpSpPr>
          <p:grpSpPr>
            <a:xfrm>
              <a:off x="6393887" y="4600791"/>
              <a:ext cx="2131513" cy="969039"/>
              <a:chOff x="6037944" y="4939646"/>
              <a:chExt cx="1762503" cy="801278"/>
            </a:xfrm>
            <a:grpFill/>
          </p:grpSpPr>
          <p:grpSp>
            <p:nvGrpSpPr>
              <p:cNvPr id="1006" name="Group 1005">
                <a:extLst>
                  <a:ext uri="{FF2B5EF4-FFF2-40B4-BE49-F238E27FC236}">
                    <a16:creationId xmlns:a16="http://schemas.microsoft.com/office/drawing/2014/main" id="{E6D44099-770E-49D4-AF5B-D49CD945E409}"/>
                  </a:ext>
                </a:extLst>
              </p:cNvPr>
              <p:cNvGrpSpPr/>
              <p:nvPr/>
            </p:nvGrpSpPr>
            <p:grpSpPr>
              <a:xfrm>
                <a:off x="6056747" y="4972281"/>
                <a:ext cx="1718033" cy="610616"/>
                <a:chOff x="2058988" y="3915711"/>
                <a:chExt cx="1927661" cy="685122"/>
              </a:xfrm>
              <a:grpFill/>
            </p:grpSpPr>
            <p:sp>
              <p:nvSpPr>
                <p:cNvPr id="1018" name="Freeform 6">
                  <a:extLst>
                    <a:ext uri="{FF2B5EF4-FFF2-40B4-BE49-F238E27FC236}">
                      <a16:creationId xmlns:a16="http://schemas.microsoft.com/office/drawing/2014/main" id="{28932484-B036-44CE-BF48-BF33235B2B6B}"/>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19" name="Freeform 7">
                  <a:extLst>
                    <a:ext uri="{FF2B5EF4-FFF2-40B4-BE49-F238E27FC236}">
                      <a16:creationId xmlns:a16="http://schemas.microsoft.com/office/drawing/2014/main" id="{FE7BA1EB-E5AA-4EC9-8D0D-D866501ECBFC}"/>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0" name="Freeform 8">
                  <a:extLst>
                    <a:ext uri="{FF2B5EF4-FFF2-40B4-BE49-F238E27FC236}">
                      <a16:creationId xmlns:a16="http://schemas.microsoft.com/office/drawing/2014/main" id="{F971F508-71D9-47E5-84C9-B5A49A9A39B1}"/>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1" name="Freeform 9">
                  <a:extLst>
                    <a:ext uri="{FF2B5EF4-FFF2-40B4-BE49-F238E27FC236}">
                      <a16:creationId xmlns:a16="http://schemas.microsoft.com/office/drawing/2014/main" id="{E933FA40-FA30-4E2E-A5A8-0E23506643B6}"/>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2" name="Freeform 10">
                  <a:extLst>
                    <a:ext uri="{FF2B5EF4-FFF2-40B4-BE49-F238E27FC236}">
                      <a16:creationId xmlns:a16="http://schemas.microsoft.com/office/drawing/2014/main" id="{06A3DAD4-8B5B-4599-9A06-0994F5F37FD7}"/>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3" name="Freeform 11">
                  <a:extLst>
                    <a:ext uri="{FF2B5EF4-FFF2-40B4-BE49-F238E27FC236}">
                      <a16:creationId xmlns:a16="http://schemas.microsoft.com/office/drawing/2014/main" id="{DB7B4CBC-5677-4E91-9C78-8DACECEA1368}"/>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12">
                  <a:extLst>
                    <a:ext uri="{FF2B5EF4-FFF2-40B4-BE49-F238E27FC236}">
                      <a16:creationId xmlns:a16="http://schemas.microsoft.com/office/drawing/2014/main" id="{D289208E-376A-42DD-AAFC-F1672262CF18}"/>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Freeform 13">
                  <a:extLst>
                    <a:ext uri="{FF2B5EF4-FFF2-40B4-BE49-F238E27FC236}">
                      <a16:creationId xmlns:a16="http://schemas.microsoft.com/office/drawing/2014/main" id="{B53FFFED-2BCB-4139-8A08-848FA9D97FFF}"/>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6" name="Freeform 14">
                  <a:extLst>
                    <a:ext uri="{FF2B5EF4-FFF2-40B4-BE49-F238E27FC236}">
                      <a16:creationId xmlns:a16="http://schemas.microsoft.com/office/drawing/2014/main" id="{2A065A21-567E-4FD9-8898-BF9942F70BB9}"/>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7" name="Freeform 15">
                  <a:extLst>
                    <a:ext uri="{FF2B5EF4-FFF2-40B4-BE49-F238E27FC236}">
                      <a16:creationId xmlns:a16="http://schemas.microsoft.com/office/drawing/2014/main" id="{F1626A93-D04D-46CF-ABDF-18CA64606995}"/>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8" name="Freeform 16">
                  <a:extLst>
                    <a:ext uri="{FF2B5EF4-FFF2-40B4-BE49-F238E27FC236}">
                      <a16:creationId xmlns:a16="http://schemas.microsoft.com/office/drawing/2014/main" id="{67BC5CAA-FD48-4801-AC52-5B6367889189}"/>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9" name="Freeform 17">
                  <a:extLst>
                    <a:ext uri="{FF2B5EF4-FFF2-40B4-BE49-F238E27FC236}">
                      <a16:creationId xmlns:a16="http://schemas.microsoft.com/office/drawing/2014/main" id="{9E032DF7-E658-420B-8ADC-B72A83F6093C}"/>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0" name="Freeform: Shape 1029">
                  <a:extLst>
                    <a:ext uri="{FF2B5EF4-FFF2-40B4-BE49-F238E27FC236}">
                      <a16:creationId xmlns:a16="http://schemas.microsoft.com/office/drawing/2014/main" id="{C2CD7995-6728-4EA3-B9DD-51191880F579}"/>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1" name="Freeform 19">
                  <a:extLst>
                    <a:ext uri="{FF2B5EF4-FFF2-40B4-BE49-F238E27FC236}">
                      <a16:creationId xmlns:a16="http://schemas.microsoft.com/office/drawing/2014/main" id="{6A69E748-2A74-4BB7-9C95-18171EDC8BC3}"/>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2" name="Freeform 20">
                  <a:extLst>
                    <a:ext uri="{FF2B5EF4-FFF2-40B4-BE49-F238E27FC236}">
                      <a16:creationId xmlns:a16="http://schemas.microsoft.com/office/drawing/2014/main" id="{2A3679DB-B155-4799-B9F7-24EE3D27DCB5}"/>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3" name="Freeform 21">
                  <a:extLst>
                    <a:ext uri="{FF2B5EF4-FFF2-40B4-BE49-F238E27FC236}">
                      <a16:creationId xmlns:a16="http://schemas.microsoft.com/office/drawing/2014/main" id="{A453D3C1-6906-45B5-B75E-0AB2604F9174}"/>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4" name="Freeform 23">
                  <a:extLst>
                    <a:ext uri="{FF2B5EF4-FFF2-40B4-BE49-F238E27FC236}">
                      <a16:creationId xmlns:a16="http://schemas.microsoft.com/office/drawing/2014/main" id="{62C20D31-6FF3-4C76-8279-8490F0D9D6EB}"/>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5" name="Freeform 24">
                  <a:extLst>
                    <a:ext uri="{FF2B5EF4-FFF2-40B4-BE49-F238E27FC236}">
                      <a16:creationId xmlns:a16="http://schemas.microsoft.com/office/drawing/2014/main" id="{38050B3C-57E4-4284-8A8B-3632572855D6}"/>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6" name="Freeform: Shape 1035">
                  <a:extLst>
                    <a:ext uri="{FF2B5EF4-FFF2-40B4-BE49-F238E27FC236}">
                      <a16:creationId xmlns:a16="http://schemas.microsoft.com/office/drawing/2014/main" id="{3B1AD61E-2149-49F5-90C2-C18F2E2D0181}"/>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7" name="Freeform 26">
                  <a:extLst>
                    <a:ext uri="{FF2B5EF4-FFF2-40B4-BE49-F238E27FC236}">
                      <a16:creationId xmlns:a16="http://schemas.microsoft.com/office/drawing/2014/main" id="{63E82FC1-4EE9-4B6A-A7EB-F26D973CCB2E}"/>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grpFill/>
                <a:ln w="6350">
                  <a:no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8" name="Freeform 27">
                  <a:extLst>
                    <a:ext uri="{FF2B5EF4-FFF2-40B4-BE49-F238E27FC236}">
                      <a16:creationId xmlns:a16="http://schemas.microsoft.com/office/drawing/2014/main" id="{26A04532-8BFB-4B2F-97D8-35D098C18642}"/>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9" name="Freeform 28">
                  <a:extLst>
                    <a:ext uri="{FF2B5EF4-FFF2-40B4-BE49-F238E27FC236}">
                      <a16:creationId xmlns:a16="http://schemas.microsoft.com/office/drawing/2014/main" id="{71ABD428-A5A7-40E0-80C0-37AE3DF53DC6}"/>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0" name="Freeform 29">
                  <a:extLst>
                    <a:ext uri="{FF2B5EF4-FFF2-40B4-BE49-F238E27FC236}">
                      <a16:creationId xmlns:a16="http://schemas.microsoft.com/office/drawing/2014/main" id="{C021E89E-E8C3-44EC-BC74-1C0783C1D294}"/>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1" name="Freeform 30">
                  <a:extLst>
                    <a:ext uri="{FF2B5EF4-FFF2-40B4-BE49-F238E27FC236}">
                      <a16:creationId xmlns:a16="http://schemas.microsoft.com/office/drawing/2014/main" id="{81C14E50-26CA-4F74-B797-D46700041FF2}"/>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2" name="Freeform 31">
                  <a:extLst>
                    <a:ext uri="{FF2B5EF4-FFF2-40B4-BE49-F238E27FC236}">
                      <a16:creationId xmlns:a16="http://schemas.microsoft.com/office/drawing/2014/main" id="{2F18B2D9-7722-4134-B5C2-D86B098FEE97}"/>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3" name="Freeform 22">
                  <a:extLst>
                    <a:ext uri="{FF2B5EF4-FFF2-40B4-BE49-F238E27FC236}">
                      <a16:creationId xmlns:a16="http://schemas.microsoft.com/office/drawing/2014/main" id="{974C3592-5362-4201-A038-B3F63A90CA7B}"/>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07" name="Group 1006">
                <a:extLst>
                  <a:ext uri="{FF2B5EF4-FFF2-40B4-BE49-F238E27FC236}">
                    <a16:creationId xmlns:a16="http://schemas.microsoft.com/office/drawing/2014/main" id="{4DCD9B8B-4529-4E48-A068-C0BD9069D958}"/>
                  </a:ext>
                </a:extLst>
              </p:cNvPr>
              <p:cNvGrpSpPr/>
              <p:nvPr/>
            </p:nvGrpSpPr>
            <p:grpSpPr>
              <a:xfrm>
                <a:off x="6037944" y="4939646"/>
                <a:ext cx="1762503" cy="801278"/>
                <a:chOff x="6066224" y="4894724"/>
                <a:chExt cx="2213813" cy="1006455"/>
              </a:xfrm>
              <a:grpFill/>
            </p:grpSpPr>
            <p:grpSp>
              <p:nvGrpSpPr>
                <p:cNvPr id="1008" name="Group 1007">
                  <a:extLst>
                    <a:ext uri="{FF2B5EF4-FFF2-40B4-BE49-F238E27FC236}">
                      <a16:creationId xmlns:a16="http://schemas.microsoft.com/office/drawing/2014/main" id="{0B7F482E-89F1-4E4C-BF21-E607651DD62E}"/>
                    </a:ext>
                  </a:extLst>
                </p:cNvPr>
                <p:cNvGrpSpPr/>
                <p:nvPr/>
              </p:nvGrpSpPr>
              <p:grpSpPr>
                <a:xfrm>
                  <a:off x="6066224" y="4894724"/>
                  <a:ext cx="1082597" cy="1006455"/>
                  <a:chOff x="3869780" y="1229273"/>
                  <a:chExt cx="4710340" cy="4379047"/>
                </a:xfrm>
                <a:grpFill/>
              </p:grpSpPr>
              <p:sp>
                <p:nvSpPr>
                  <p:cNvPr id="1014" name="Freeform: Shape 1013">
                    <a:extLst>
                      <a:ext uri="{FF2B5EF4-FFF2-40B4-BE49-F238E27FC236}">
                        <a16:creationId xmlns:a16="http://schemas.microsoft.com/office/drawing/2014/main" id="{158E6624-61FB-4942-BCB7-57CE13AA2A70}"/>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5" name="Rectangle 1014">
                    <a:extLst>
                      <a:ext uri="{FF2B5EF4-FFF2-40B4-BE49-F238E27FC236}">
                        <a16:creationId xmlns:a16="http://schemas.microsoft.com/office/drawing/2014/main" id="{06EB88D3-1E79-491A-9232-AB594213D25C}"/>
                      </a:ext>
                    </a:extLst>
                  </p:cNvPr>
                  <p:cNvSpPr/>
                  <p:nvPr/>
                </p:nvSpPr>
                <p:spPr>
                  <a:xfrm>
                    <a:off x="4183380" y="5074920"/>
                    <a:ext cx="4396740" cy="175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6" name="Freeform: Shape 1015">
                    <a:extLst>
                      <a:ext uri="{FF2B5EF4-FFF2-40B4-BE49-F238E27FC236}">
                        <a16:creationId xmlns:a16="http://schemas.microsoft.com/office/drawing/2014/main" id="{1238C189-6E6A-4839-B42F-4C9A577405CD}"/>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7" name="Freeform: Shape 1016">
                    <a:extLst>
                      <a:ext uri="{FF2B5EF4-FFF2-40B4-BE49-F238E27FC236}">
                        <a16:creationId xmlns:a16="http://schemas.microsoft.com/office/drawing/2014/main" id="{7AA5B4D5-8BF7-4C15-A2B6-4B27423BBB30}"/>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9" name="Group 1008">
                  <a:extLst>
                    <a:ext uri="{FF2B5EF4-FFF2-40B4-BE49-F238E27FC236}">
                      <a16:creationId xmlns:a16="http://schemas.microsoft.com/office/drawing/2014/main" id="{4A100CE9-9EF5-4566-9F6B-CC345F925E2C}"/>
                    </a:ext>
                  </a:extLst>
                </p:cNvPr>
                <p:cNvGrpSpPr/>
                <p:nvPr/>
              </p:nvGrpSpPr>
              <p:grpSpPr>
                <a:xfrm flipH="1">
                  <a:off x="7197440" y="4894724"/>
                  <a:ext cx="1082597" cy="1006455"/>
                  <a:chOff x="3869780" y="1229273"/>
                  <a:chExt cx="4710340" cy="4379047"/>
                </a:xfrm>
                <a:grpFill/>
              </p:grpSpPr>
              <p:sp>
                <p:nvSpPr>
                  <p:cNvPr id="1010" name="Freeform: Shape 1009">
                    <a:extLst>
                      <a:ext uri="{FF2B5EF4-FFF2-40B4-BE49-F238E27FC236}">
                        <a16:creationId xmlns:a16="http://schemas.microsoft.com/office/drawing/2014/main" id="{E2B93D48-4A8E-4A71-A3D8-23926F7F8CC1}"/>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1" name="Rectangle 1010">
                    <a:extLst>
                      <a:ext uri="{FF2B5EF4-FFF2-40B4-BE49-F238E27FC236}">
                        <a16:creationId xmlns:a16="http://schemas.microsoft.com/office/drawing/2014/main" id="{BC00FF74-AFDE-48EA-84D6-926D9825F820}"/>
                      </a:ext>
                    </a:extLst>
                  </p:cNvPr>
                  <p:cNvSpPr/>
                  <p:nvPr/>
                </p:nvSpPr>
                <p:spPr>
                  <a:xfrm>
                    <a:off x="4183380" y="5074920"/>
                    <a:ext cx="4396740" cy="175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2" name="Freeform: Shape 1011">
                    <a:extLst>
                      <a:ext uri="{FF2B5EF4-FFF2-40B4-BE49-F238E27FC236}">
                        <a16:creationId xmlns:a16="http://schemas.microsoft.com/office/drawing/2014/main" id="{B6E23205-8B54-4E64-9B36-46FE42973D65}"/>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3" name="Freeform: Shape 1012">
                    <a:extLst>
                      <a:ext uri="{FF2B5EF4-FFF2-40B4-BE49-F238E27FC236}">
                        <a16:creationId xmlns:a16="http://schemas.microsoft.com/office/drawing/2014/main" id="{C63BB3A1-E638-4F10-9B0C-D6A016D951AD}"/>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86" name="Group 985">
              <a:extLst>
                <a:ext uri="{FF2B5EF4-FFF2-40B4-BE49-F238E27FC236}">
                  <a16:creationId xmlns:a16="http://schemas.microsoft.com/office/drawing/2014/main" id="{ED9BB02E-DE7B-48EF-93C5-722B66FAD81F}"/>
                </a:ext>
              </a:extLst>
            </p:cNvPr>
            <p:cNvGrpSpPr/>
            <p:nvPr/>
          </p:nvGrpSpPr>
          <p:grpSpPr>
            <a:xfrm>
              <a:off x="6546812" y="3467555"/>
              <a:ext cx="1806614" cy="1013352"/>
              <a:chOff x="6391393" y="1624932"/>
              <a:chExt cx="1350970" cy="757777"/>
            </a:xfrm>
            <a:grpFill/>
          </p:grpSpPr>
          <p:sp>
            <p:nvSpPr>
              <p:cNvPr id="1004" name="Freeform 119">
                <a:extLst>
                  <a:ext uri="{FF2B5EF4-FFF2-40B4-BE49-F238E27FC236}">
                    <a16:creationId xmlns:a16="http://schemas.microsoft.com/office/drawing/2014/main" id="{CA8665D3-0E1E-4B52-B1D8-DCBB0336786C}"/>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05" name="Freeform 120">
                <a:extLst>
                  <a:ext uri="{FF2B5EF4-FFF2-40B4-BE49-F238E27FC236}">
                    <a16:creationId xmlns:a16="http://schemas.microsoft.com/office/drawing/2014/main" id="{2BCACA4A-7E36-4EEE-95F1-8B696FF5CB89}"/>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87" name="Group 986">
              <a:extLst>
                <a:ext uri="{FF2B5EF4-FFF2-40B4-BE49-F238E27FC236}">
                  <a16:creationId xmlns:a16="http://schemas.microsoft.com/office/drawing/2014/main" id="{83A8DE57-156B-46D6-A487-67D600F104E6}"/>
                </a:ext>
              </a:extLst>
            </p:cNvPr>
            <p:cNvGrpSpPr/>
            <p:nvPr/>
          </p:nvGrpSpPr>
          <p:grpSpPr>
            <a:xfrm>
              <a:off x="5965396" y="4132683"/>
              <a:ext cx="389280" cy="389280"/>
              <a:chOff x="5999956" y="4167243"/>
              <a:chExt cx="320160" cy="320160"/>
            </a:xfrm>
            <a:grpFill/>
          </p:grpSpPr>
          <p:sp>
            <p:nvSpPr>
              <p:cNvPr id="1002" name="Oval 1001">
                <a:extLst>
                  <a:ext uri="{FF2B5EF4-FFF2-40B4-BE49-F238E27FC236}">
                    <a16:creationId xmlns:a16="http://schemas.microsoft.com/office/drawing/2014/main" id="{AA660F7D-27A7-4368-8044-E67B263FAAAB}"/>
                  </a:ext>
                </a:extLst>
              </p:cNvPr>
              <p:cNvSpPr/>
              <p:nvPr/>
            </p:nvSpPr>
            <p:spPr bwMode="auto">
              <a:xfrm>
                <a:off x="5999956" y="4167243"/>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03" name="Freeform 339">
                <a:extLst>
                  <a:ext uri="{FF2B5EF4-FFF2-40B4-BE49-F238E27FC236}">
                    <a16:creationId xmlns:a16="http://schemas.microsoft.com/office/drawing/2014/main" id="{C2820094-87A8-4CB4-9EE6-2F1C272020B1}"/>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88" name="Group 987">
              <a:extLst>
                <a:ext uri="{FF2B5EF4-FFF2-40B4-BE49-F238E27FC236}">
                  <a16:creationId xmlns:a16="http://schemas.microsoft.com/office/drawing/2014/main" id="{D873F41D-7B08-4F20-89CD-F3E62C4A0594}"/>
                </a:ext>
              </a:extLst>
            </p:cNvPr>
            <p:cNvGrpSpPr/>
            <p:nvPr/>
          </p:nvGrpSpPr>
          <p:grpSpPr>
            <a:xfrm>
              <a:off x="8249851" y="3414960"/>
              <a:ext cx="389280" cy="389280"/>
              <a:chOff x="8616644" y="4279108"/>
              <a:chExt cx="320160" cy="320160"/>
            </a:xfrm>
            <a:grpFill/>
          </p:grpSpPr>
          <p:sp>
            <p:nvSpPr>
              <p:cNvPr id="999" name="Oval 998">
                <a:extLst>
                  <a:ext uri="{FF2B5EF4-FFF2-40B4-BE49-F238E27FC236}">
                    <a16:creationId xmlns:a16="http://schemas.microsoft.com/office/drawing/2014/main" id="{C51ED7FC-7D9B-4751-9C7F-265E8E6A0A60}"/>
                  </a:ext>
                </a:extLst>
              </p:cNvPr>
              <p:cNvSpPr/>
              <p:nvPr/>
            </p:nvSpPr>
            <p:spPr bwMode="auto">
              <a:xfrm>
                <a:off x="8616644" y="4279108"/>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00" name="Freeform 324">
                <a:extLst>
                  <a:ext uri="{FF2B5EF4-FFF2-40B4-BE49-F238E27FC236}">
                    <a16:creationId xmlns:a16="http://schemas.microsoft.com/office/drawing/2014/main" id="{A98B365B-2608-4730-9E7E-792DE514B264}"/>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sp>
            <p:nvSpPr>
              <p:cNvPr id="1001" name="Freeform 324">
                <a:extLst>
                  <a:ext uri="{FF2B5EF4-FFF2-40B4-BE49-F238E27FC236}">
                    <a16:creationId xmlns:a16="http://schemas.microsoft.com/office/drawing/2014/main" id="{3CB452B9-EF36-4B8B-BE70-9ACF58D70892}"/>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989" name="Group 988">
              <a:extLst>
                <a:ext uri="{FF2B5EF4-FFF2-40B4-BE49-F238E27FC236}">
                  <a16:creationId xmlns:a16="http://schemas.microsoft.com/office/drawing/2014/main" id="{34586C05-5FDD-4327-B429-91B908F50A70}"/>
                </a:ext>
              </a:extLst>
            </p:cNvPr>
            <p:cNvGrpSpPr/>
            <p:nvPr/>
          </p:nvGrpSpPr>
          <p:grpSpPr>
            <a:xfrm>
              <a:off x="6310201" y="3304407"/>
              <a:ext cx="389280" cy="389280"/>
              <a:chOff x="6344761" y="3338967"/>
              <a:chExt cx="320160" cy="320160"/>
            </a:xfrm>
            <a:grpFill/>
          </p:grpSpPr>
          <p:sp>
            <p:nvSpPr>
              <p:cNvPr id="996" name="Oval 995">
                <a:extLst>
                  <a:ext uri="{FF2B5EF4-FFF2-40B4-BE49-F238E27FC236}">
                    <a16:creationId xmlns:a16="http://schemas.microsoft.com/office/drawing/2014/main" id="{97CA1139-C13E-42BF-A54C-C521B4C663EB}"/>
                  </a:ext>
                </a:extLst>
              </p:cNvPr>
              <p:cNvSpPr/>
              <p:nvPr/>
            </p:nvSpPr>
            <p:spPr bwMode="auto">
              <a:xfrm>
                <a:off x="6344761" y="3338967"/>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97" name="Freeform 440">
                <a:extLst>
                  <a:ext uri="{FF2B5EF4-FFF2-40B4-BE49-F238E27FC236}">
                    <a16:creationId xmlns:a16="http://schemas.microsoft.com/office/drawing/2014/main" id="{0DD72627-8B78-4A26-83F2-D4CDBB17841F}"/>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98" name="Freeform 441">
                <a:extLst>
                  <a:ext uri="{FF2B5EF4-FFF2-40B4-BE49-F238E27FC236}">
                    <a16:creationId xmlns:a16="http://schemas.microsoft.com/office/drawing/2014/main" id="{1291C797-7A58-4AD3-A291-B1709B1D49A6}"/>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90" name="Group 989">
              <a:extLst>
                <a:ext uri="{FF2B5EF4-FFF2-40B4-BE49-F238E27FC236}">
                  <a16:creationId xmlns:a16="http://schemas.microsoft.com/office/drawing/2014/main" id="{614A947F-4FB5-4EC6-9765-9BE7CB7A7C3F}"/>
                </a:ext>
              </a:extLst>
            </p:cNvPr>
            <p:cNvGrpSpPr/>
            <p:nvPr/>
          </p:nvGrpSpPr>
          <p:grpSpPr>
            <a:xfrm>
              <a:off x="7307066" y="2936940"/>
              <a:ext cx="389134" cy="389134"/>
              <a:chOff x="9322484" y="3467555"/>
              <a:chExt cx="557223" cy="557223"/>
            </a:xfrm>
            <a:grpFill/>
          </p:grpSpPr>
          <p:sp>
            <p:nvSpPr>
              <p:cNvPr id="994" name="Oval 993">
                <a:extLst>
                  <a:ext uri="{FF2B5EF4-FFF2-40B4-BE49-F238E27FC236}">
                    <a16:creationId xmlns:a16="http://schemas.microsoft.com/office/drawing/2014/main" id="{7D15ED5C-4E0D-4221-B15C-1092B8722A75}"/>
                  </a:ext>
                </a:extLst>
              </p:cNvPr>
              <p:cNvSpPr/>
              <p:nvPr/>
            </p:nvSpPr>
            <p:spPr bwMode="auto">
              <a:xfrm>
                <a:off x="9322484" y="3467555"/>
                <a:ext cx="557223" cy="557223"/>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5" name="Rectangle 74">
                <a:extLst>
                  <a:ext uri="{FF2B5EF4-FFF2-40B4-BE49-F238E27FC236}">
                    <a16:creationId xmlns:a16="http://schemas.microsoft.com/office/drawing/2014/main" id="{D99BDC9D-6C1C-4847-93D0-964E0C2A9454}"/>
                  </a:ext>
                </a:extLst>
              </p:cNvPr>
              <p:cNvSpPr/>
              <p:nvPr>
                <p:custDataLst>
                  <p:tags r:id="rId7"/>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6350" cap="flat" cmpd="sng" algn="ctr">
                <a:noFill/>
                <a:prstDash val="solid"/>
              </a:ln>
              <a:effectLst/>
            </p:spPr>
            <p:txBody>
              <a:bodyPr rtlCol="0" anchor="ct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91" name="Group 990">
              <a:extLst>
                <a:ext uri="{FF2B5EF4-FFF2-40B4-BE49-F238E27FC236}">
                  <a16:creationId xmlns:a16="http://schemas.microsoft.com/office/drawing/2014/main" id="{4D7652E5-3755-484D-842F-D5E421166412}"/>
                </a:ext>
              </a:extLst>
            </p:cNvPr>
            <p:cNvGrpSpPr/>
            <p:nvPr/>
          </p:nvGrpSpPr>
          <p:grpSpPr>
            <a:xfrm>
              <a:off x="8578186" y="4208712"/>
              <a:ext cx="389134" cy="389134"/>
              <a:chOff x="8225290" y="3217894"/>
              <a:chExt cx="621190" cy="621190"/>
            </a:xfrm>
            <a:grpFill/>
          </p:grpSpPr>
          <p:sp>
            <p:nvSpPr>
              <p:cNvPr id="992" name="Oval 991">
                <a:extLst>
                  <a:ext uri="{FF2B5EF4-FFF2-40B4-BE49-F238E27FC236}">
                    <a16:creationId xmlns:a16="http://schemas.microsoft.com/office/drawing/2014/main" id="{018AB9ED-ACB0-46D8-9F3B-978E84659A9F}"/>
                  </a:ext>
                </a:extLst>
              </p:cNvPr>
              <p:cNvSpPr/>
              <p:nvPr/>
            </p:nvSpPr>
            <p:spPr bwMode="auto">
              <a:xfrm>
                <a:off x="8225290" y="3217894"/>
                <a:ext cx="621190" cy="621190"/>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3" name="Rounded Rectangle 4">
                <a:extLst>
                  <a:ext uri="{FF2B5EF4-FFF2-40B4-BE49-F238E27FC236}">
                    <a16:creationId xmlns:a16="http://schemas.microsoft.com/office/drawing/2014/main" id="{3B8DD3D4-BCFB-4904-AFDA-2E79695A29FD}"/>
                  </a:ext>
                </a:extLst>
              </p:cNvPr>
              <p:cNvSpPr/>
              <p:nvPr>
                <p:custDataLst>
                  <p:tags r:id="rId6"/>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grp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525" name="TextBox 524">
            <a:extLst>
              <a:ext uri="{FF2B5EF4-FFF2-40B4-BE49-F238E27FC236}">
                <a16:creationId xmlns:a16="http://schemas.microsoft.com/office/drawing/2014/main" id="{66659535-34F7-4C4B-8318-1D7346D8F519}"/>
              </a:ext>
            </a:extLst>
          </p:cNvPr>
          <p:cNvSpPr txBox="1"/>
          <p:nvPr/>
        </p:nvSpPr>
        <p:spPr>
          <a:xfrm>
            <a:off x="3242916" y="5709242"/>
            <a:ext cx="5950642" cy="318286"/>
          </a:xfrm>
          <a:prstGeom prst="rect">
            <a:avLst/>
          </a:prstGeom>
          <a:noFill/>
        </p:spPr>
        <p:txBody>
          <a:bodyPr wrap="square" lIns="93260" tIns="46630" rIns="93260" bIns="46630" rtlCol="0" anchor="ctr">
            <a:spAutoFit/>
          </a:bodyPr>
          <a:lstStyle/>
          <a:p>
            <a:pPr marL="0" marR="0" lvl="0" indent="0" algn="ctr" defTabSz="932700"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Extensive, Integrated, &amp; Experienced</a:t>
            </a:r>
          </a:p>
        </p:txBody>
      </p:sp>
      <p:grpSp>
        <p:nvGrpSpPr>
          <p:cNvPr id="526" name="Group 525">
            <a:extLst>
              <a:ext uri="{FF2B5EF4-FFF2-40B4-BE49-F238E27FC236}">
                <a16:creationId xmlns:a16="http://schemas.microsoft.com/office/drawing/2014/main" id="{97FD3ABC-7A38-4009-90B9-60DEAF1B5082}"/>
              </a:ext>
            </a:extLst>
          </p:cNvPr>
          <p:cNvGrpSpPr/>
          <p:nvPr/>
        </p:nvGrpSpPr>
        <p:grpSpPr>
          <a:xfrm>
            <a:off x="1156861" y="5721311"/>
            <a:ext cx="664029" cy="621737"/>
            <a:chOff x="5965396" y="2936940"/>
            <a:chExt cx="3001924" cy="2810728"/>
          </a:xfrm>
        </p:grpSpPr>
        <p:sp>
          <p:nvSpPr>
            <p:cNvPr id="924" name="Arc 923">
              <a:extLst>
                <a:ext uri="{FF2B5EF4-FFF2-40B4-BE49-F238E27FC236}">
                  <a16:creationId xmlns:a16="http://schemas.microsoft.com/office/drawing/2014/main" id="{1A58D13F-F5F5-4F11-B0DA-E4FA880C08AC}"/>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925" name="Group 924">
              <a:extLst>
                <a:ext uri="{FF2B5EF4-FFF2-40B4-BE49-F238E27FC236}">
                  <a16:creationId xmlns:a16="http://schemas.microsoft.com/office/drawing/2014/main" id="{8DBC99BE-E06F-4F54-9BC7-45ACFA5EB0C5}"/>
                </a:ext>
              </a:extLst>
            </p:cNvPr>
            <p:cNvGrpSpPr/>
            <p:nvPr/>
          </p:nvGrpSpPr>
          <p:grpSpPr>
            <a:xfrm>
              <a:off x="6393887" y="4600791"/>
              <a:ext cx="2131513" cy="969039"/>
              <a:chOff x="6037944" y="4939646"/>
              <a:chExt cx="1762503" cy="801278"/>
            </a:xfrm>
          </p:grpSpPr>
          <p:grpSp>
            <p:nvGrpSpPr>
              <p:cNvPr id="946" name="Group 945">
                <a:extLst>
                  <a:ext uri="{FF2B5EF4-FFF2-40B4-BE49-F238E27FC236}">
                    <a16:creationId xmlns:a16="http://schemas.microsoft.com/office/drawing/2014/main" id="{9A433A37-2DE3-40DF-BA96-45B028FFA93D}"/>
                  </a:ext>
                </a:extLst>
              </p:cNvPr>
              <p:cNvGrpSpPr/>
              <p:nvPr/>
            </p:nvGrpSpPr>
            <p:grpSpPr>
              <a:xfrm>
                <a:off x="6056747" y="4972281"/>
                <a:ext cx="1718033" cy="610616"/>
                <a:chOff x="2058988" y="3915711"/>
                <a:chExt cx="1927661" cy="685122"/>
              </a:xfrm>
            </p:grpSpPr>
            <p:sp>
              <p:nvSpPr>
                <p:cNvPr id="958" name="Freeform 6">
                  <a:extLst>
                    <a:ext uri="{FF2B5EF4-FFF2-40B4-BE49-F238E27FC236}">
                      <a16:creationId xmlns:a16="http://schemas.microsoft.com/office/drawing/2014/main" id="{BFE70A64-DFB3-48C8-B7CB-53322B13D1BA}"/>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59" name="Freeform 7">
                  <a:extLst>
                    <a:ext uri="{FF2B5EF4-FFF2-40B4-BE49-F238E27FC236}">
                      <a16:creationId xmlns:a16="http://schemas.microsoft.com/office/drawing/2014/main" id="{5BDC72E9-F3F8-40C2-9512-55BBB6A0EC2B}"/>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0" name="Freeform 8">
                  <a:extLst>
                    <a:ext uri="{FF2B5EF4-FFF2-40B4-BE49-F238E27FC236}">
                      <a16:creationId xmlns:a16="http://schemas.microsoft.com/office/drawing/2014/main" id="{23E6B491-BCFD-4D33-8839-5A40E9D6401B}"/>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1" name="Freeform 9">
                  <a:extLst>
                    <a:ext uri="{FF2B5EF4-FFF2-40B4-BE49-F238E27FC236}">
                      <a16:creationId xmlns:a16="http://schemas.microsoft.com/office/drawing/2014/main" id="{68F41FD1-D250-4705-8186-C354DC9748A9}"/>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2" name="Freeform 10">
                  <a:extLst>
                    <a:ext uri="{FF2B5EF4-FFF2-40B4-BE49-F238E27FC236}">
                      <a16:creationId xmlns:a16="http://schemas.microsoft.com/office/drawing/2014/main" id="{EC89AE55-D32A-4293-A95B-0943689CF913}"/>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11">
                  <a:extLst>
                    <a:ext uri="{FF2B5EF4-FFF2-40B4-BE49-F238E27FC236}">
                      <a16:creationId xmlns:a16="http://schemas.microsoft.com/office/drawing/2014/main" id="{F3AEEB86-9942-429F-8619-22F8938B9954}"/>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12">
                  <a:extLst>
                    <a:ext uri="{FF2B5EF4-FFF2-40B4-BE49-F238E27FC236}">
                      <a16:creationId xmlns:a16="http://schemas.microsoft.com/office/drawing/2014/main" id="{ADE5E103-830C-467A-8125-365EDF6DC288}"/>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13">
                  <a:extLst>
                    <a:ext uri="{FF2B5EF4-FFF2-40B4-BE49-F238E27FC236}">
                      <a16:creationId xmlns:a16="http://schemas.microsoft.com/office/drawing/2014/main" id="{3D69257F-39B3-48BA-BA9D-29D8FFAA18B0}"/>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6" name="Freeform 14">
                  <a:extLst>
                    <a:ext uri="{FF2B5EF4-FFF2-40B4-BE49-F238E27FC236}">
                      <a16:creationId xmlns:a16="http://schemas.microsoft.com/office/drawing/2014/main" id="{A209BAC7-6128-4364-B93D-80BE9F6D7727}"/>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15">
                  <a:extLst>
                    <a:ext uri="{FF2B5EF4-FFF2-40B4-BE49-F238E27FC236}">
                      <a16:creationId xmlns:a16="http://schemas.microsoft.com/office/drawing/2014/main" id="{A7F71B11-05F3-4B63-A66B-8B1E68FCE741}"/>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8" name="Freeform 16">
                  <a:extLst>
                    <a:ext uri="{FF2B5EF4-FFF2-40B4-BE49-F238E27FC236}">
                      <a16:creationId xmlns:a16="http://schemas.microsoft.com/office/drawing/2014/main" id="{F160696A-015E-4CFE-B662-D576B80E4729}"/>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9" name="Freeform 17">
                  <a:extLst>
                    <a:ext uri="{FF2B5EF4-FFF2-40B4-BE49-F238E27FC236}">
                      <a16:creationId xmlns:a16="http://schemas.microsoft.com/office/drawing/2014/main" id="{B664E95C-230E-4AFF-90B3-289D14B690D9}"/>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0" name="Freeform: Shape 969">
                  <a:extLst>
                    <a:ext uri="{FF2B5EF4-FFF2-40B4-BE49-F238E27FC236}">
                      <a16:creationId xmlns:a16="http://schemas.microsoft.com/office/drawing/2014/main" id="{F734F266-16E8-406F-8B9E-D07B8B8963F6}"/>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1" name="Freeform 19">
                  <a:extLst>
                    <a:ext uri="{FF2B5EF4-FFF2-40B4-BE49-F238E27FC236}">
                      <a16:creationId xmlns:a16="http://schemas.microsoft.com/office/drawing/2014/main" id="{D2ADC3C8-A824-4BE2-BED4-9E1F6A5114B5}"/>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2" name="Freeform 20">
                  <a:extLst>
                    <a:ext uri="{FF2B5EF4-FFF2-40B4-BE49-F238E27FC236}">
                      <a16:creationId xmlns:a16="http://schemas.microsoft.com/office/drawing/2014/main" id="{AB6DDCB5-4AF5-436E-AC80-31F0A353C160}"/>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3" name="Freeform 21">
                  <a:extLst>
                    <a:ext uri="{FF2B5EF4-FFF2-40B4-BE49-F238E27FC236}">
                      <a16:creationId xmlns:a16="http://schemas.microsoft.com/office/drawing/2014/main" id="{57DD8FB3-A39C-4144-A0B2-0ED1235F5152}"/>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4" name="Freeform 23">
                  <a:extLst>
                    <a:ext uri="{FF2B5EF4-FFF2-40B4-BE49-F238E27FC236}">
                      <a16:creationId xmlns:a16="http://schemas.microsoft.com/office/drawing/2014/main" id="{3A6A77A0-2EDC-42DD-BDA7-038A89B2996C}"/>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5" name="Freeform 24">
                  <a:extLst>
                    <a:ext uri="{FF2B5EF4-FFF2-40B4-BE49-F238E27FC236}">
                      <a16:creationId xmlns:a16="http://schemas.microsoft.com/office/drawing/2014/main" id="{A3738DD1-512B-4CA9-9669-9F3E4C1F3E10}"/>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6" name="Freeform: Shape 975">
                  <a:extLst>
                    <a:ext uri="{FF2B5EF4-FFF2-40B4-BE49-F238E27FC236}">
                      <a16:creationId xmlns:a16="http://schemas.microsoft.com/office/drawing/2014/main" id="{2F38F437-EA6A-4213-8268-44A88A13B385}"/>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7" name="Freeform 26">
                  <a:extLst>
                    <a:ext uri="{FF2B5EF4-FFF2-40B4-BE49-F238E27FC236}">
                      <a16:creationId xmlns:a16="http://schemas.microsoft.com/office/drawing/2014/main" id="{4F60A9BE-59A4-4694-8E0B-8569DC840820}"/>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solidFill>
                  <a:srgbClr val="D7D7D7"/>
                </a:solidFill>
                <a:ln w="6350">
                  <a:solidFill>
                    <a:schemeClr val="bg1">
                      <a:lumMod val="8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8" name="Freeform 27">
                  <a:extLst>
                    <a:ext uri="{FF2B5EF4-FFF2-40B4-BE49-F238E27FC236}">
                      <a16:creationId xmlns:a16="http://schemas.microsoft.com/office/drawing/2014/main" id="{927A5E37-46E2-4E7C-BEC4-C9A8142D5B21}"/>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9" name="Freeform 28">
                  <a:extLst>
                    <a:ext uri="{FF2B5EF4-FFF2-40B4-BE49-F238E27FC236}">
                      <a16:creationId xmlns:a16="http://schemas.microsoft.com/office/drawing/2014/main" id="{4A81B5B5-C06E-41E8-A055-709799AF18C8}"/>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0" name="Freeform 29">
                  <a:extLst>
                    <a:ext uri="{FF2B5EF4-FFF2-40B4-BE49-F238E27FC236}">
                      <a16:creationId xmlns:a16="http://schemas.microsoft.com/office/drawing/2014/main" id="{CB0D47D7-F04E-4518-9CA9-15ABB3A9C4D9}"/>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1" name="Freeform 30">
                  <a:extLst>
                    <a:ext uri="{FF2B5EF4-FFF2-40B4-BE49-F238E27FC236}">
                      <a16:creationId xmlns:a16="http://schemas.microsoft.com/office/drawing/2014/main" id="{E14A276A-FF5F-4C2D-AA65-3AE89CB68120}"/>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2" name="Freeform 31">
                  <a:extLst>
                    <a:ext uri="{FF2B5EF4-FFF2-40B4-BE49-F238E27FC236}">
                      <a16:creationId xmlns:a16="http://schemas.microsoft.com/office/drawing/2014/main" id="{829E3C03-E473-4CD7-8EEB-76013128E269}"/>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3" name="Freeform 22">
                  <a:extLst>
                    <a:ext uri="{FF2B5EF4-FFF2-40B4-BE49-F238E27FC236}">
                      <a16:creationId xmlns:a16="http://schemas.microsoft.com/office/drawing/2014/main" id="{E23D2238-1984-4D47-BB8A-F4A1D8C926C9}"/>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7" name="Group 946">
                <a:extLst>
                  <a:ext uri="{FF2B5EF4-FFF2-40B4-BE49-F238E27FC236}">
                    <a16:creationId xmlns:a16="http://schemas.microsoft.com/office/drawing/2014/main" id="{2BEEC669-173C-4123-8E6B-CBDEDB33DB92}"/>
                  </a:ext>
                </a:extLst>
              </p:cNvPr>
              <p:cNvGrpSpPr/>
              <p:nvPr/>
            </p:nvGrpSpPr>
            <p:grpSpPr>
              <a:xfrm>
                <a:off x="6037944" y="4939646"/>
                <a:ext cx="1762503" cy="801278"/>
                <a:chOff x="6066224" y="4894724"/>
                <a:chExt cx="2213813" cy="1006455"/>
              </a:xfrm>
            </p:grpSpPr>
            <p:grpSp>
              <p:nvGrpSpPr>
                <p:cNvPr id="948" name="Group 947">
                  <a:extLst>
                    <a:ext uri="{FF2B5EF4-FFF2-40B4-BE49-F238E27FC236}">
                      <a16:creationId xmlns:a16="http://schemas.microsoft.com/office/drawing/2014/main" id="{341C90FA-12A6-4B7C-9A72-C99AA77E84E7}"/>
                    </a:ext>
                  </a:extLst>
                </p:cNvPr>
                <p:cNvGrpSpPr/>
                <p:nvPr/>
              </p:nvGrpSpPr>
              <p:grpSpPr>
                <a:xfrm>
                  <a:off x="6066224" y="4894724"/>
                  <a:ext cx="1082597" cy="1006455"/>
                  <a:chOff x="3869780" y="1229273"/>
                  <a:chExt cx="4710340" cy="4379047"/>
                </a:xfrm>
              </p:grpSpPr>
              <p:sp>
                <p:nvSpPr>
                  <p:cNvPr id="954" name="Freeform: Shape 953">
                    <a:extLst>
                      <a:ext uri="{FF2B5EF4-FFF2-40B4-BE49-F238E27FC236}">
                        <a16:creationId xmlns:a16="http://schemas.microsoft.com/office/drawing/2014/main" id="{72085BC1-0BE8-4483-BD86-26A762B2D60F}"/>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5" name="Rectangle 954">
                    <a:extLst>
                      <a:ext uri="{FF2B5EF4-FFF2-40B4-BE49-F238E27FC236}">
                        <a16:creationId xmlns:a16="http://schemas.microsoft.com/office/drawing/2014/main" id="{4DF1841B-4FC2-454D-A721-6951E9A1E252}"/>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6" name="Freeform: Shape 955">
                    <a:extLst>
                      <a:ext uri="{FF2B5EF4-FFF2-40B4-BE49-F238E27FC236}">
                        <a16:creationId xmlns:a16="http://schemas.microsoft.com/office/drawing/2014/main" id="{47448410-6542-4C54-A4EC-F4C5032FBE8C}"/>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7" name="Freeform: Shape 956">
                    <a:extLst>
                      <a:ext uri="{FF2B5EF4-FFF2-40B4-BE49-F238E27FC236}">
                        <a16:creationId xmlns:a16="http://schemas.microsoft.com/office/drawing/2014/main" id="{81DF6A33-7DD2-4CDD-8300-9484E9D288B3}"/>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49" name="Group 948">
                  <a:extLst>
                    <a:ext uri="{FF2B5EF4-FFF2-40B4-BE49-F238E27FC236}">
                      <a16:creationId xmlns:a16="http://schemas.microsoft.com/office/drawing/2014/main" id="{BD4B7C88-4D0E-4B97-BC46-8C8EA8A2201E}"/>
                    </a:ext>
                  </a:extLst>
                </p:cNvPr>
                <p:cNvGrpSpPr/>
                <p:nvPr/>
              </p:nvGrpSpPr>
              <p:grpSpPr>
                <a:xfrm flipH="1">
                  <a:off x="7197440" y="4894724"/>
                  <a:ext cx="1082597" cy="1006455"/>
                  <a:chOff x="3869780" y="1229273"/>
                  <a:chExt cx="4710340" cy="4379047"/>
                </a:xfrm>
              </p:grpSpPr>
              <p:sp>
                <p:nvSpPr>
                  <p:cNvPr id="950" name="Freeform: Shape 949">
                    <a:extLst>
                      <a:ext uri="{FF2B5EF4-FFF2-40B4-BE49-F238E27FC236}">
                        <a16:creationId xmlns:a16="http://schemas.microsoft.com/office/drawing/2014/main" id="{0CECD21B-37B3-4481-8D2E-C7FDE51D8B4D}"/>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1" name="Rectangle 950">
                    <a:extLst>
                      <a:ext uri="{FF2B5EF4-FFF2-40B4-BE49-F238E27FC236}">
                        <a16:creationId xmlns:a16="http://schemas.microsoft.com/office/drawing/2014/main" id="{D12EC2BA-43F1-486B-82A8-3515CAAB1FAB}"/>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2" name="Freeform: Shape 951">
                    <a:extLst>
                      <a:ext uri="{FF2B5EF4-FFF2-40B4-BE49-F238E27FC236}">
                        <a16:creationId xmlns:a16="http://schemas.microsoft.com/office/drawing/2014/main" id="{84A89ABB-9618-46BD-8E87-282337D34680}"/>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3" name="Freeform: Shape 952">
                    <a:extLst>
                      <a:ext uri="{FF2B5EF4-FFF2-40B4-BE49-F238E27FC236}">
                        <a16:creationId xmlns:a16="http://schemas.microsoft.com/office/drawing/2014/main" id="{3BF0CAAB-C733-4839-97CE-355B97EEDF41}"/>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26" name="Group 925">
              <a:extLst>
                <a:ext uri="{FF2B5EF4-FFF2-40B4-BE49-F238E27FC236}">
                  <a16:creationId xmlns:a16="http://schemas.microsoft.com/office/drawing/2014/main" id="{C0FEC49D-70AE-4036-ADAF-6B4730C8D1C7}"/>
                </a:ext>
              </a:extLst>
            </p:cNvPr>
            <p:cNvGrpSpPr/>
            <p:nvPr/>
          </p:nvGrpSpPr>
          <p:grpSpPr>
            <a:xfrm>
              <a:off x="6546812" y="3467555"/>
              <a:ext cx="1806614" cy="1013352"/>
              <a:chOff x="6391393" y="1624932"/>
              <a:chExt cx="1350970" cy="757777"/>
            </a:xfrm>
          </p:grpSpPr>
          <p:sp>
            <p:nvSpPr>
              <p:cNvPr id="944" name="Freeform 119">
                <a:extLst>
                  <a:ext uri="{FF2B5EF4-FFF2-40B4-BE49-F238E27FC236}">
                    <a16:creationId xmlns:a16="http://schemas.microsoft.com/office/drawing/2014/main" id="{0A487C93-5800-46BE-B4FC-A678C0E8328E}"/>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AB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45" name="Freeform 120">
                <a:extLst>
                  <a:ext uri="{FF2B5EF4-FFF2-40B4-BE49-F238E27FC236}">
                    <a16:creationId xmlns:a16="http://schemas.microsoft.com/office/drawing/2014/main" id="{961CCB53-50A6-4774-B6E8-39EF3EFCF3D3}"/>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27" name="Group 926">
              <a:extLst>
                <a:ext uri="{FF2B5EF4-FFF2-40B4-BE49-F238E27FC236}">
                  <a16:creationId xmlns:a16="http://schemas.microsoft.com/office/drawing/2014/main" id="{D5EA10CB-FEA4-4667-821E-01FE53C292F4}"/>
                </a:ext>
              </a:extLst>
            </p:cNvPr>
            <p:cNvGrpSpPr/>
            <p:nvPr/>
          </p:nvGrpSpPr>
          <p:grpSpPr>
            <a:xfrm>
              <a:off x="5965396" y="4132683"/>
              <a:ext cx="389280" cy="389280"/>
              <a:chOff x="5999956" y="4167243"/>
              <a:chExt cx="320160" cy="320160"/>
            </a:xfrm>
          </p:grpSpPr>
          <p:sp>
            <p:nvSpPr>
              <p:cNvPr id="942" name="Oval 941">
                <a:extLst>
                  <a:ext uri="{FF2B5EF4-FFF2-40B4-BE49-F238E27FC236}">
                    <a16:creationId xmlns:a16="http://schemas.microsoft.com/office/drawing/2014/main" id="{97624AF8-35E1-4688-ABD6-81B4E3101C18}"/>
                  </a:ext>
                </a:extLst>
              </p:cNvPr>
              <p:cNvSpPr/>
              <p:nvPr/>
            </p:nvSpPr>
            <p:spPr bwMode="auto">
              <a:xfrm>
                <a:off x="5999956" y="4167243"/>
                <a:ext cx="320160" cy="320160"/>
              </a:xfrm>
              <a:prstGeom prst="ellipse">
                <a:avLst/>
              </a:prstGeom>
              <a:solidFill>
                <a:srgbClr val="02BBF3"/>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3" name="Freeform 339">
                <a:extLst>
                  <a:ext uri="{FF2B5EF4-FFF2-40B4-BE49-F238E27FC236}">
                    <a16:creationId xmlns:a16="http://schemas.microsoft.com/office/drawing/2014/main" id="{9760A474-940C-4415-8F34-39B8699C2A64}"/>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8" name="Group 927">
              <a:extLst>
                <a:ext uri="{FF2B5EF4-FFF2-40B4-BE49-F238E27FC236}">
                  <a16:creationId xmlns:a16="http://schemas.microsoft.com/office/drawing/2014/main" id="{8B1E54AC-F49D-4757-8522-1EAF8DE23C16}"/>
                </a:ext>
              </a:extLst>
            </p:cNvPr>
            <p:cNvGrpSpPr/>
            <p:nvPr/>
          </p:nvGrpSpPr>
          <p:grpSpPr>
            <a:xfrm>
              <a:off x="8249851" y="3414960"/>
              <a:ext cx="389280" cy="389280"/>
              <a:chOff x="8616644" y="4279108"/>
              <a:chExt cx="320160" cy="320160"/>
            </a:xfrm>
          </p:grpSpPr>
          <p:sp>
            <p:nvSpPr>
              <p:cNvPr id="939" name="Oval 938">
                <a:extLst>
                  <a:ext uri="{FF2B5EF4-FFF2-40B4-BE49-F238E27FC236}">
                    <a16:creationId xmlns:a16="http://schemas.microsoft.com/office/drawing/2014/main" id="{E7E73898-7D86-4E97-9570-67755E751D14}"/>
                  </a:ext>
                </a:extLst>
              </p:cNvPr>
              <p:cNvSpPr/>
              <p:nvPr/>
            </p:nvSpPr>
            <p:spPr bwMode="auto">
              <a:xfrm>
                <a:off x="8616644" y="4279108"/>
                <a:ext cx="320160" cy="320160"/>
              </a:xfrm>
              <a:prstGeom prst="ellipse">
                <a:avLst/>
              </a:prstGeom>
              <a:solidFill>
                <a:srgbClr val="5C2E91"/>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0" name="Freeform 324">
                <a:extLst>
                  <a:ext uri="{FF2B5EF4-FFF2-40B4-BE49-F238E27FC236}">
                    <a16:creationId xmlns:a16="http://schemas.microsoft.com/office/drawing/2014/main" id="{47C92106-1552-4A0A-BDC1-1AAE47BA080D}"/>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sp>
            <p:nvSpPr>
              <p:cNvPr id="941" name="Freeform 324">
                <a:extLst>
                  <a:ext uri="{FF2B5EF4-FFF2-40B4-BE49-F238E27FC236}">
                    <a16:creationId xmlns:a16="http://schemas.microsoft.com/office/drawing/2014/main" id="{FAFCE6BC-B5A0-4649-B801-48855D6BFBC1}"/>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929" name="Group 928">
              <a:extLst>
                <a:ext uri="{FF2B5EF4-FFF2-40B4-BE49-F238E27FC236}">
                  <a16:creationId xmlns:a16="http://schemas.microsoft.com/office/drawing/2014/main" id="{3C7EA587-EAF5-401D-993D-CB5FD67D9298}"/>
                </a:ext>
              </a:extLst>
            </p:cNvPr>
            <p:cNvGrpSpPr/>
            <p:nvPr/>
          </p:nvGrpSpPr>
          <p:grpSpPr>
            <a:xfrm>
              <a:off x="6310201" y="3304407"/>
              <a:ext cx="389280" cy="389280"/>
              <a:chOff x="6344761" y="3338967"/>
              <a:chExt cx="320160" cy="320160"/>
            </a:xfrm>
          </p:grpSpPr>
          <p:sp>
            <p:nvSpPr>
              <p:cNvPr id="936" name="Oval 935">
                <a:extLst>
                  <a:ext uri="{FF2B5EF4-FFF2-40B4-BE49-F238E27FC236}">
                    <a16:creationId xmlns:a16="http://schemas.microsoft.com/office/drawing/2014/main" id="{7A460D4B-7CFF-4012-BE24-921800D5F1A5}"/>
                  </a:ext>
                </a:extLst>
              </p:cNvPr>
              <p:cNvSpPr/>
              <p:nvPr/>
            </p:nvSpPr>
            <p:spPr bwMode="auto">
              <a:xfrm>
                <a:off x="6344761" y="3338967"/>
                <a:ext cx="320160" cy="320160"/>
              </a:xfrm>
              <a:prstGeom prst="ellipse">
                <a:avLst/>
              </a:prstGeom>
              <a:solidFill>
                <a:srgbClr val="00827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37" name="Freeform 440">
                <a:extLst>
                  <a:ext uri="{FF2B5EF4-FFF2-40B4-BE49-F238E27FC236}">
                    <a16:creationId xmlns:a16="http://schemas.microsoft.com/office/drawing/2014/main" id="{EEC57E2D-5C0F-4742-91B1-F14D0156F2FB}"/>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938" name="Freeform 441">
                <a:extLst>
                  <a:ext uri="{FF2B5EF4-FFF2-40B4-BE49-F238E27FC236}">
                    <a16:creationId xmlns:a16="http://schemas.microsoft.com/office/drawing/2014/main" id="{5D7AFDDB-E4D4-4FEC-8876-CB1BE48680E7}"/>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0" name="Group 929">
              <a:extLst>
                <a:ext uri="{FF2B5EF4-FFF2-40B4-BE49-F238E27FC236}">
                  <a16:creationId xmlns:a16="http://schemas.microsoft.com/office/drawing/2014/main" id="{218325D5-E68A-4B74-AE6C-0F4FADB94A09}"/>
                </a:ext>
              </a:extLst>
            </p:cNvPr>
            <p:cNvGrpSpPr/>
            <p:nvPr/>
          </p:nvGrpSpPr>
          <p:grpSpPr>
            <a:xfrm>
              <a:off x="7307066" y="2936940"/>
              <a:ext cx="389134" cy="389134"/>
              <a:chOff x="9322484" y="3467555"/>
              <a:chExt cx="557223" cy="557223"/>
            </a:xfrm>
          </p:grpSpPr>
          <p:sp>
            <p:nvSpPr>
              <p:cNvPr id="934" name="Oval 933">
                <a:extLst>
                  <a:ext uri="{FF2B5EF4-FFF2-40B4-BE49-F238E27FC236}">
                    <a16:creationId xmlns:a16="http://schemas.microsoft.com/office/drawing/2014/main" id="{3A9896BF-967A-447E-A2AD-28A801522AF9}"/>
                  </a:ext>
                </a:extLst>
              </p:cNvPr>
              <p:cNvSpPr/>
              <p:nvPr/>
            </p:nvSpPr>
            <p:spPr bwMode="auto">
              <a:xfrm>
                <a:off x="9322484" y="3467555"/>
                <a:ext cx="557223" cy="5572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5" name="Rectangle 74">
                <a:extLst>
                  <a:ext uri="{FF2B5EF4-FFF2-40B4-BE49-F238E27FC236}">
                    <a16:creationId xmlns:a16="http://schemas.microsoft.com/office/drawing/2014/main" id="{C39BDAEC-E060-48D5-9015-10EB83AF654A}"/>
                  </a:ext>
                </a:extLst>
              </p:cNvPr>
              <p:cNvSpPr/>
              <p:nvPr>
                <p:custDataLst>
                  <p:tags r:id="rId5"/>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6350" cap="flat" cmpd="sng" algn="ctr">
                <a:noFill/>
                <a:prstDash val="solid"/>
              </a:ln>
              <a:effectLst/>
            </p:spPr>
            <p:txBody>
              <a:bodyPr rtlCol="0" anchor="ct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31" name="Group 930">
              <a:extLst>
                <a:ext uri="{FF2B5EF4-FFF2-40B4-BE49-F238E27FC236}">
                  <a16:creationId xmlns:a16="http://schemas.microsoft.com/office/drawing/2014/main" id="{37121D74-23B5-41C4-A78C-E3CFD4CCAF59}"/>
                </a:ext>
              </a:extLst>
            </p:cNvPr>
            <p:cNvGrpSpPr/>
            <p:nvPr/>
          </p:nvGrpSpPr>
          <p:grpSpPr>
            <a:xfrm>
              <a:off x="8578186" y="4208712"/>
              <a:ext cx="389134" cy="389134"/>
              <a:chOff x="8225290" y="3217894"/>
              <a:chExt cx="621190" cy="621190"/>
            </a:xfrm>
          </p:grpSpPr>
          <p:sp>
            <p:nvSpPr>
              <p:cNvPr id="932" name="Oval 931">
                <a:extLst>
                  <a:ext uri="{FF2B5EF4-FFF2-40B4-BE49-F238E27FC236}">
                    <a16:creationId xmlns:a16="http://schemas.microsoft.com/office/drawing/2014/main" id="{73A64221-0E8A-4460-A753-7A4159C00E8D}"/>
                  </a:ext>
                </a:extLst>
              </p:cNvPr>
              <p:cNvSpPr/>
              <p:nvPr/>
            </p:nvSpPr>
            <p:spPr bwMode="auto">
              <a:xfrm>
                <a:off x="8225290" y="3217894"/>
                <a:ext cx="621190" cy="621190"/>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3" name="Rounded Rectangle 4">
                <a:extLst>
                  <a:ext uri="{FF2B5EF4-FFF2-40B4-BE49-F238E27FC236}">
                    <a16:creationId xmlns:a16="http://schemas.microsoft.com/office/drawing/2014/main" id="{2C930E11-EAF6-4144-AEEE-164ACABC3FF4}"/>
                  </a:ext>
                </a:extLst>
              </p:cNvPr>
              <p:cNvSpPr/>
              <p:nvPr>
                <p:custDataLst>
                  <p:tags r:id="rId4"/>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rgbClr val="FFFFFF"/>
              </a:solid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527" name="Rectangle 526">
            <a:extLst>
              <a:ext uri="{FF2B5EF4-FFF2-40B4-BE49-F238E27FC236}">
                <a16:creationId xmlns:a16="http://schemas.microsoft.com/office/drawing/2014/main" id="{51B4B3F5-C443-4C82-AA07-30918D30E682}"/>
              </a:ext>
            </a:extLst>
          </p:cNvPr>
          <p:cNvSpPr/>
          <p:nvPr/>
        </p:nvSpPr>
        <p:spPr bwMode="auto">
          <a:xfrm>
            <a:off x="995504" y="4381386"/>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Segoe UI" pitchFamily="34" charset="0"/>
              </a:rPr>
              <a:t>Superior Economics</a:t>
            </a:r>
          </a:p>
        </p:txBody>
      </p:sp>
      <p:grpSp>
        <p:nvGrpSpPr>
          <p:cNvPr id="528" name="Group 527">
            <a:extLst>
              <a:ext uri="{FF2B5EF4-FFF2-40B4-BE49-F238E27FC236}">
                <a16:creationId xmlns:a16="http://schemas.microsoft.com/office/drawing/2014/main" id="{EDC707F7-59AC-4BD3-93AB-2FC95DDD0DCF}"/>
              </a:ext>
            </a:extLst>
          </p:cNvPr>
          <p:cNvGrpSpPr>
            <a:grpSpLocks/>
          </p:cNvGrpSpPr>
          <p:nvPr/>
        </p:nvGrpSpPr>
        <p:grpSpPr>
          <a:xfrm>
            <a:off x="1168443" y="4739803"/>
            <a:ext cx="639165" cy="502348"/>
            <a:chOff x="2008187" y="2241223"/>
            <a:chExt cx="1068391" cy="909679"/>
          </a:xfrm>
          <a:solidFill>
            <a:schemeClr val="bg1">
              <a:lumMod val="75000"/>
            </a:schemeClr>
          </a:solidFill>
        </p:grpSpPr>
        <p:grpSp>
          <p:nvGrpSpPr>
            <p:cNvPr id="849" name="Group 848">
              <a:extLst>
                <a:ext uri="{FF2B5EF4-FFF2-40B4-BE49-F238E27FC236}">
                  <a16:creationId xmlns:a16="http://schemas.microsoft.com/office/drawing/2014/main" id="{57D25738-A186-4835-BAE5-C3C83FD57A5B}"/>
                </a:ext>
              </a:extLst>
            </p:cNvPr>
            <p:cNvGrpSpPr/>
            <p:nvPr/>
          </p:nvGrpSpPr>
          <p:grpSpPr>
            <a:xfrm>
              <a:off x="2064334" y="2241223"/>
              <a:ext cx="1012244" cy="811309"/>
              <a:chOff x="-1341882" y="2279901"/>
              <a:chExt cx="1941919" cy="1556440"/>
            </a:xfrm>
            <a:grpFill/>
          </p:grpSpPr>
          <p:sp>
            <p:nvSpPr>
              <p:cNvPr id="851" name="Rectangle 70">
                <a:extLst>
                  <a:ext uri="{FF2B5EF4-FFF2-40B4-BE49-F238E27FC236}">
                    <a16:creationId xmlns:a16="http://schemas.microsoft.com/office/drawing/2014/main" id="{47F6D387-D30C-4BFF-8FB5-14A3DDD2E3DE}"/>
                  </a:ext>
                </a:extLst>
              </p:cNvPr>
              <p:cNvSpPr>
                <a:spLocks noChangeArrowheads="1"/>
              </p:cNvSpPr>
              <p:nvPr/>
            </p:nvSpPr>
            <p:spPr bwMode="auto">
              <a:xfrm>
                <a:off x="-135529" y="2948792"/>
                <a:ext cx="175980" cy="887549"/>
              </a:xfrm>
              <a:prstGeom prst="rect">
                <a:avLst/>
              </a:pr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52" name="Rectangle 71">
                <a:extLst>
                  <a:ext uri="{FF2B5EF4-FFF2-40B4-BE49-F238E27FC236}">
                    <a16:creationId xmlns:a16="http://schemas.microsoft.com/office/drawing/2014/main" id="{DE2C1FEE-A2AB-4353-B6A7-9DB624A9F97D}"/>
                  </a:ext>
                </a:extLst>
              </p:cNvPr>
              <p:cNvSpPr>
                <a:spLocks noChangeArrowheads="1"/>
              </p:cNvSpPr>
              <p:nvPr/>
            </p:nvSpPr>
            <p:spPr bwMode="auto">
              <a:xfrm>
                <a:off x="-135529" y="2948792"/>
                <a:ext cx="175980" cy="887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53" name="Freeform 72">
                <a:extLst>
                  <a:ext uri="{FF2B5EF4-FFF2-40B4-BE49-F238E27FC236}">
                    <a16:creationId xmlns:a16="http://schemas.microsoft.com/office/drawing/2014/main" id="{ACCC0618-983F-4822-A8B8-BD7CC97DF53A}"/>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54" name="Freeform 73">
                <a:extLst>
                  <a:ext uri="{FF2B5EF4-FFF2-40B4-BE49-F238E27FC236}">
                    <a16:creationId xmlns:a16="http://schemas.microsoft.com/office/drawing/2014/main" id="{644388D3-9978-4FA0-9317-89F0A7449801}"/>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55" name="Freeform 74">
                <a:extLst>
                  <a:ext uri="{FF2B5EF4-FFF2-40B4-BE49-F238E27FC236}">
                    <a16:creationId xmlns:a16="http://schemas.microsoft.com/office/drawing/2014/main" id="{DAEAD09D-9047-46D6-A738-15820D36B58D}"/>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56" name="Freeform 75">
                <a:extLst>
                  <a:ext uri="{FF2B5EF4-FFF2-40B4-BE49-F238E27FC236}">
                    <a16:creationId xmlns:a16="http://schemas.microsoft.com/office/drawing/2014/main" id="{DFAB6CE4-A407-4C33-A6C8-A3D912AFA58D}"/>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57" name="Freeform 76">
                <a:extLst>
                  <a:ext uri="{FF2B5EF4-FFF2-40B4-BE49-F238E27FC236}">
                    <a16:creationId xmlns:a16="http://schemas.microsoft.com/office/drawing/2014/main" id="{ECC89C7C-2215-476A-8D53-82FB5DB7A1C2}"/>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58" name="Freeform 77">
                <a:extLst>
                  <a:ext uri="{FF2B5EF4-FFF2-40B4-BE49-F238E27FC236}">
                    <a16:creationId xmlns:a16="http://schemas.microsoft.com/office/drawing/2014/main" id="{399246AA-19AC-4D0B-BAAB-04B42BCCE35F}"/>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59" name="Rectangle 78">
                <a:extLst>
                  <a:ext uri="{FF2B5EF4-FFF2-40B4-BE49-F238E27FC236}">
                    <a16:creationId xmlns:a16="http://schemas.microsoft.com/office/drawing/2014/main" id="{D88F11C1-0428-4DAE-9887-F44CA539E2F3}"/>
                  </a:ext>
                </a:extLst>
              </p:cNvPr>
              <p:cNvSpPr>
                <a:spLocks noChangeArrowheads="1"/>
              </p:cNvSpPr>
              <p:nvPr/>
            </p:nvSpPr>
            <p:spPr bwMode="auto">
              <a:xfrm>
                <a:off x="-427553" y="3137524"/>
                <a:ext cx="175980" cy="698817"/>
              </a:xfrm>
              <a:prstGeom prst="rect">
                <a:avLst/>
              </a:pr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60" name="Rectangle 79">
                <a:extLst>
                  <a:ext uri="{FF2B5EF4-FFF2-40B4-BE49-F238E27FC236}">
                    <a16:creationId xmlns:a16="http://schemas.microsoft.com/office/drawing/2014/main" id="{071E4BA5-0735-47D9-8D0C-E87C4D0E28EC}"/>
                  </a:ext>
                </a:extLst>
              </p:cNvPr>
              <p:cNvSpPr>
                <a:spLocks noChangeArrowheads="1"/>
              </p:cNvSpPr>
              <p:nvPr/>
            </p:nvSpPr>
            <p:spPr bwMode="auto">
              <a:xfrm>
                <a:off x="-427553" y="3137524"/>
                <a:ext cx="175980" cy="698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61" name="Freeform 80">
                <a:extLst>
                  <a:ext uri="{FF2B5EF4-FFF2-40B4-BE49-F238E27FC236}">
                    <a16:creationId xmlns:a16="http://schemas.microsoft.com/office/drawing/2014/main" id="{3565A11C-4A1D-4C87-93CA-BA78639FE9A9}"/>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62" name="Freeform 81">
                <a:extLst>
                  <a:ext uri="{FF2B5EF4-FFF2-40B4-BE49-F238E27FC236}">
                    <a16:creationId xmlns:a16="http://schemas.microsoft.com/office/drawing/2014/main" id="{1BD136E8-562F-4C16-854B-02B572263113}"/>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63" name="Freeform 82">
                <a:extLst>
                  <a:ext uri="{FF2B5EF4-FFF2-40B4-BE49-F238E27FC236}">
                    <a16:creationId xmlns:a16="http://schemas.microsoft.com/office/drawing/2014/main" id="{95CF0BAF-60D1-433A-BC12-6FDF75E200E4}"/>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64" name="Freeform 83">
                <a:extLst>
                  <a:ext uri="{FF2B5EF4-FFF2-40B4-BE49-F238E27FC236}">
                    <a16:creationId xmlns:a16="http://schemas.microsoft.com/office/drawing/2014/main" id="{DDD81D59-3D55-4C53-B375-1A022559C5B0}"/>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65" name="Freeform 84">
                <a:extLst>
                  <a:ext uri="{FF2B5EF4-FFF2-40B4-BE49-F238E27FC236}">
                    <a16:creationId xmlns:a16="http://schemas.microsoft.com/office/drawing/2014/main" id="{ABCB8511-587C-4F43-8BA8-52BE3D18E9B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66" name="Freeform 85">
                <a:extLst>
                  <a:ext uri="{FF2B5EF4-FFF2-40B4-BE49-F238E27FC236}">
                    <a16:creationId xmlns:a16="http://schemas.microsoft.com/office/drawing/2014/main" id="{8AFD5164-E76D-4C17-8222-29DFD5F0CCD1}"/>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67" name="Freeform 86">
                <a:extLst>
                  <a:ext uri="{FF2B5EF4-FFF2-40B4-BE49-F238E27FC236}">
                    <a16:creationId xmlns:a16="http://schemas.microsoft.com/office/drawing/2014/main" id="{55EA1A74-F70E-49A6-972A-7AB07565B3C3}"/>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68" name="Freeform 87">
                <a:extLst>
                  <a:ext uri="{FF2B5EF4-FFF2-40B4-BE49-F238E27FC236}">
                    <a16:creationId xmlns:a16="http://schemas.microsoft.com/office/drawing/2014/main" id="{4CDD7467-DCF2-4ED8-8C77-B7987386B16B}"/>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Rectangle 88">
                <a:extLst>
                  <a:ext uri="{FF2B5EF4-FFF2-40B4-BE49-F238E27FC236}">
                    <a16:creationId xmlns:a16="http://schemas.microsoft.com/office/drawing/2014/main" id="{7BA83ACB-9E2B-4573-8608-FE4D5D49CE44}"/>
                  </a:ext>
                </a:extLst>
              </p:cNvPr>
              <p:cNvSpPr>
                <a:spLocks noChangeArrowheads="1"/>
              </p:cNvSpPr>
              <p:nvPr/>
            </p:nvSpPr>
            <p:spPr bwMode="auto">
              <a:xfrm>
                <a:off x="-718302" y="3323704"/>
                <a:ext cx="174705" cy="512637"/>
              </a:xfrm>
              <a:prstGeom prst="rect">
                <a:avLst/>
              </a:pr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70" name="Rectangle 89">
                <a:extLst>
                  <a:ext uri="{FF2B5EF4-FFF2-40B4-BE49-F238E27FC236}">
                    <a16:creationId xmlns:a16="http://schemas.microsoft.com/office/drawing/2014/main" id="{E2D6002B-2225-4514-929F-1998FA9CD315}"/>
                  </a:ext>
                </a:extLst>
              </p:cNvPr>
              <p:cNvSpPr>
                <a:spLocks noChangeArrowheads="1"/>
              </p:cNvSpPr>
              <p:nvPr/>
            </p:nvSpPr>
            <p:spPr bwMode="auto">
              <a:xfrm>
                <a:off x="-718302" y="3323704"/>
                <a:ext cx="174705" cy="512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90">
                <a:extLst>
                  <a:ext uri="{FF2B5EF4-FFF2-40B4-BE49-F238E27FC236}">
                    <a16:creationId xmlns:a16="http://schemas.microsoft.com/office/drawing/2014/main" id="{ECF424DC-2773-4873-B789-C76135AB1957}"/>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72" name="Freeform 91">
                <a:extLst>
                  <a:ext uri="{FF2B5EF4-FFF2-40B4-BE49-F238E27FC236}">
                    <a16:creationId xmlns:a16="http://schemas.microsoft.com/office/drawing/2014/main" id="{130C4411-05E3-4EDA-82F3-95B041D1FF63}"/>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73" name="Freeform 92">
                <a:extLst>
                  <a:ext uri="{FF2B5EF4-FFF2-40B4-BE49-F238E27FC236}">
                    <a16:creationId xmlns:a16="http://schemas.microsoft.com/office/drawing/2014/main" id="{ED6CFD3B-0E80-4DC3-B684-0752263CF582}"/>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74" name="Freeform 93">
                <a:extLst>
                  <a:ext uri="{FF2B5EF4-FFF2-40B4-BE49-F238E27FC236}">
                    <a16:creationId xmlns:a16="http://schemas.microsoft.com/office/drawing/2014/main" id="{338DA2BD-60CB-4641-B24F-CE55ACAEB30D}"/>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75" name="Freeform 94">
                <a:extLst>
                  <a:ext uri="{FF2B5EF4-FFF2-40B4-BE49-F238E27FC236}">
                    <a16:creationId xmlns:a16="http://schemas.microsoft.com/office/drawing/2014/main" id="{94E22096-0D0A-480A-9361-42C7615291C9}"/>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95">
                <a:extLst>
                  <a:ext uri="{FF2B5EF4-FFF2-40B4-BE49-F238E27FC236}">
                    <a16:creationId xmlns:a16="http://schemas.microsoft.com/office/drawing/2014/main" id="{2DCBA222-6BC4-4136-B078-32661C6FABE5}"/>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96">
                <a:extLst>
                  <a:ext uri="{FF2B5EF4-FFF2-40B4-BE49-F238E27FC236}">
                    <a16:creationId xmlns:a16="http://schemas.microsoft.com/office/drawing/2014/main" id="{536BBA40-0761-4F72-8B2A-C2461BD4A8D9}"/>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78" name="Freeform 97">
                <a:extLst>
                  <a:ext uri="{FF2B5EF4-FFF2-40B4-BE49-F238E27FC236}">
                    <a16:creationId xmlns:a16="http://schemas.microsoft.com/office/drawing/2014/main" id="{9C752768-8BC1-47D3-9260-26DBC612B61C}"/>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79" name="Rectangle 98">
                <a:extLst>
                  <a:ext uri="{FF2B5EF4-FFF2-40B4-BE49-F238E27FC236}">
                    <a16:creationId xmlns:a16="http://schemas.microsoft.com/office/drawing/2014/main" id="{4D987FAE-9CF8-417D-9E8C-3A479138D311}"/>
                  </a:ext>
                </a:extLst>
              </p:cNvPr>
              <p:cNvSpPr>
                <a:spLocks noChangeArrowheads="1"/>
              </p:cNvSpPr>
              <p:nvPr/>
            </p:nvSpPr>
            <p:spPr bwMode="auto">
              <a:xfrm>
                <a:off x="-1009051" y="3511161"/>
                <a:ext cx="174705" cy="325180"/>
              </a:xfrm>
              <a:prstGeom prst="rect">
                <a:avLst/>
              </a:pr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80" name="Rectangle 99">
                <a:extLst>
                  <a:ext uri="{FF2B5EF4-FFF2-40B4-BE49-F238E27FC236}">
                    <a16:creationId xmlns:a16="http://schemas.microsoft.com/office/drawing/2014/main" id="{C870479B-A35D-4EB7-9318-3D5BBD9A27D2}"/>
                  </a:ext>
                </a:extLst>
              </p:cNvPr>
              <p:cNvSpPr>
                <a:spLocks noChangeArrowheads="1"/>
              </p:cNvSpPr>
              <p:nvPr/>
            </p:nvSpPr>
            <p:spPr bwMode="auto">
              <a:xfrm>
                <a:off x="-1009051" y="3511161"/>
                <a:ext cx="174705" cy="32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81" name="Freeform 100">
                <a:extLst>
                  <a:ext uri="{FF2B5EF4-FFF2-40B4-BE49-F238E27FC236}">
                    <a16:creationId xmlns:a16="http://schemas.microsoft.com/office/drawing/2014/main" id="{F0A5FA82-64CD-430D-BC57-CD54E942B2EC}"/>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82" name="Freeform 101">
                <a:extLst>
                  <a:ext uri="{FF2B5EF4-FFF2-40B4-BE49-F238E27FC236}">
                    <a16:creationId xmlns:a16="http://schemas.microsoft.com/office/drawing/2014/main" id="{91B07E64-DE7E-4715-A295-13E2F5037141}"/>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83" name="Freeform 102">
                <a:extLst>
                  <a:ext uri="{FF2B5EF4-FFF2-40B4-BE49-F238E27FC236}">
                    <a16:creationId xmlns:a16="http://schemas.microsoft.com/office/drawing/2014/main" id="{99B1D5E3-FBEB-45A1-BE52-1F8C28C514FA}"/>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84" name="Freeform 103">
                <a:extLst>
                  <a:ext uri="{FF2B5EF4-FFF2-40B4-BE49-F238E27FC236}">
                    <a16:creationId xmlns:a16="http://schemas.microsoft.com/office/drawing/2014/main" id="{29761736-F0CE-4150-A4A9-6451A261424F}"/>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85" name="Freeform 104">
                <a:extLst>
                  <a:ext uri="{FF2B5EF4-FFF2-40B4-BE49-F238E27FC236}">
                    <a16:creationId xmlns:a16="http://schemas.microsoft.com/office/drawing/2014/main" id="{BDD03172-8C18-4DF1-883A-6BC791976E1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86" name="Freeform 105">
                <a:extLst>
                  <a:ext uri="{FF2B5EF4-FFF2-40B4-BE49-F238E27FC236}">
                    <a16:creationId xmlns:a16="http://schemas.microsoft.com/office/drawing/2014/main" id="{6843DE34-413C-45FD-B563-C29FB361A295}"/>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87" name="Freeform 106">
                <a:extLst>
                  <a:ext uri="{FF2B5EF4-FFF2-40B4-BE49-F238E27FC236}">
                    <a16:creationId xmlns:a16="http://schemas.microsoft.com/office/drawing/2014/main" id="{2BD0E5FA-7FF2-42DE-91CC-DDBF1E6C923D}"/>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88" name="Freeform 107">
                <a:extLst>
                  <a:ext uri="{FF2B5EF4-FFF2-40B4-BE49-F238E27FC236}">
                    <a16:creationId xmlns:a16="http://schemas.microsoft.com/office/drawing/2014/main" id="{037D6E60-0303-44FE-AB1C-46B28F43C607}"/>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89" name="Rectangle 108">
                <a:extLst>
                  <a:ext uri="{FF2B5EF4-FFF2-40B4-BE49-F238E27FC236}">
                    <a16:creationId xmlns:a16="http://schemas.microsoft.com/office/drawing/2014/main" id="{1D9F0024-AEA9-4696-9F82-9A192E0F0848}"/>
                  </a:ext>
                </a:extLst>
              </p:cNvPr>
              <p:cNvSpPr>
                <a:spLocks noChangeArrowheads="1"/>
              </p:cNvSpPr>
              <p:nvPr/>
            </p:nvSpPr>
            <p:spPr bwMode="auto">
              <a:xfrm>
                <a:off x="-1301075" y="3638682"/>
                <a:ext cx="175980" cy="197658"/>
              </a:xfrm>
              <a:prstGeom prst="rect">
                <a:avLst/>
              </a:pr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90" name="Rectangle 109">
                <a:extLst>
                  <a:ext uri="{FF2B5EF4-FFF2-40B4-BE49-F238E27FC236}">
                    <a16:creationId xmlns:a16="http://schemas.microsoft.com/office/drawing/2014/main" id="{59C138BF-9176-4F9D-AB8A-8F7D74539CC3}"/>
                  </a:ext>
                </a:extLst>
              </p:cNvPr>
              <p:cNvSpPr>
                <a:spLocks noChangeArrowheads="1"/>
              </p:cNvSpPr>
              <p:nvPr/>
            </p:nvSpPr>
            <p:spPr bwMode="auto">
              <a:xfrm>
                <a:off x="-1301075" y="3638682"/>
                <a:ext cx="175980" cy="1976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110">
                <a:extLst>
                  <a:ext uri="{FF2B5EF4-FFF2-40B4-BE49-F238E27FC236}">
                    <a16:creationId xmlns:a16="http://schemas.microsoft.com/office/drawing/2014/main" id="{D54F437D-FBA3-4DFC-9210-D18C46EF4633}"/>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92" name="Freeform 111">
                <a:extLst>
                  <a:ext uri="{FF2B5EF4-FFF2-40B4-BE49-F238E27FC236}">
                    <a16:creationId xmlns:a16="http://schemas.microsoft.com/office/drawing/2014/main" id="{84C51737-F6CD-4AD4-92A6-FD036C4C8417}"/>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93" name="Freeform 112">
                <a:extLst>
                  <a:ext uri="{FF2B5EF4-FFF2-40B4-BE49-F238E27FC236}">
                    <a16:creationId xmlns:a16="http://schemas.microsoft.com/office/drawing/2014/main" id="{1182BA58-E99C-4DAD-8087-ED844C719842}"/>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94" name="Freeform 113">
                <a:extLst>
                  <a:ext uri="{FF2B5EF4-FFF2-40B4-BE49-F238E27FC236}">
                    <a16:creationId xmlns:a16="http://schemas.microsoft.com/office/drawing/2014/main" id="{8770441F-939B-4E81-B804-6117472D3101}"/>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895" name="Freeform 114">
                <a:extLst>
                  <a:ext uri="{FF2B5EF4-FFF2-40B4-BE49-F238E27FC236}">
                    <a16:creationId xmlns:a16="http://schemas.microsoft.com/office/drawing/2014/main" id="{4AFE59F5-DA23-400B-9D61-24969DF7A4CF}"/>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96" name="Freeform 115">
                <a:extLst>
                  <a:ext uri="{FF2B5EF4-FFF2-40B4-BE49-F238E27FC236}">
                    <a16:creationId xmlns:a16="http://schemas.microsoft.com/office/drawing/2014/main" id="{E182AD60-F231-4714-A2BD-29742F69AAAB}"/>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97" name="Freeform 116">
                <a:extLst>
                  <a:ext uri="{FF2B5EF4-FFF2-40B4-BE49-F238E27FC236}">
                    <a16:creationId xmlns:a16="http://schemas.microsoft.com/office/drawing/2014/main" id="{FC6D1C7F-7681-40D3-90FC-641E8541E12D}"/>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898" name="Freeform 117">
                <a:extLst>
                  <a:ext uri="{FF2B5EF4-FFF2-40B4-BE49-F238E27FC236}">
                    <a16:creationId xmlns:a16="http://schemas.microsoft.com/office/drawing/2014/main" id="{BECE4704-7E76-49F7-B519-DF0DD4DD48C4}"/>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grpSp>
            <p:nvGrpSpPr>
              <p:cNvPr id="899" name="Group 898">
                <a:extLst>
                  <a:ext uri="{FF2B5EF4-FFF2-40B4-BE49-F238E27FC236}">
                    <a16:creationId xmlns:a16="http://schemas.microsoft.com/office/drawing/2014/main" id="{9F1A3768-6181-4E87-9BD0-C5FD07CAFF70}"/>
                  </a:ext>
                </a:extLst>
              </p:cNvPr>
              <p:cNvGrpSpPr/>
              <p:nvPr/>
            </p:nvGrpSpPr>
            <p:grpSpPr>
              <a:xfrm>
                <a:off x="-54543" y="2279901"/>
                <a:ext cx="654580" cy="588705"/>
                <a:chOff x="-54543" y="2279901"/>
                <a:chExt cx="654580" cy="588705"/>
              </a:xfrm>
              <a:grpFill/>
            </p:grpSpPr>
            <p:sp>
              <p:nvSpPr>
                <p:cNvPr id="908" name="Freeform 68">
                  <a:extLst>
                    <a:ext uri="{FF2B5EF4-FFF2-40B4-BE49-F238E27FC236}">
                      <a16:creationId xmlns:a16="http://schemas.microsoft.com/office/drawing/2014/main" id="{3D441067-11F0-421F-876A-8504AA0C8E2E}"/>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909" name="Freeform 118">
                  <a:extLst>
                    <a:ext uri="{FF2B5EF4-FFF2-40B4-BE49-F238E27FC236}">
                      <a16:creationId xmlns:a16="http://schemas.microsoft.com/office/drawing/2014/main" id="{3A4D23A9-C2F8-4E55-8747-5763E4458E88}"/>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910" name="Freeform 119">
                  <a:extLst>
                    <a:ext uri="{FF2B5EF4-FFF2-40B4-BE49-F238E27FC236}">
                      <a16:creationId xmlns:a16="http://schemas.microsoft.com/office/drawing/2014/main" id="{CAB82232-F329-4B6A-9685-4C10646D938A}"/>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1" name="Freeform 120">
                  <a:extLst>
                    <a:ext uri="{FF2B5EF4-FFF2-40B4-BE49-F238E27FC236}">
                      <a16:creationId xmlns:a16="http://schemas.microsoft.com/office/drawing/2014/main" id="{A8E6E6C6-66BB-40DD-9E4F-670A83A916E6}"/>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2" name="Freeform 121">
                  <a:extLst>
                    <a:ext uri="{FF2B5EF4-FFF2-40B4-BE49-F238E27FC236}">
                      <a16:creationId xmlns:a16="http://schemas.microsoft.com/office/drawing/2014/main" id="{4C7151E7-2272-459A-8A10-DC50BA7F4791}"/>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3" name="Freeform 122">
                  <a:extLst>
                    <a:ext uri="{FF2B5EF4-FFF2-40B4-BE49-F238E27FC236}">
                      <a16:creationId xmlns:a16="http://schemas.microsoft.com/office/drawing/2014/main" id="{494BCA15-0B9D-4C83-AD1B-DE50903844D2}"/>
                    </a:ext>
                  </a:extLst>
                </p:cNvPr>
                <p:cNvSpPr>
                  <a:spLocks/>
                </p:cNvSpPr>
                <p:nvPr/>
              </p:nvSpPr>
              <p:spPr bwMode="auto">
                <a:xfrm flipH="1">
                  <a:off x="108763" y="2458303"/>
                  <a:ext cx="491274" cy="337583"/>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914" name="Freeform 124">
                  <a:extLst>
                    <a:ext uri="{FF2B5EF4-FFF2-40B4-BE49-F238E27FC236}">
                      <a16:creationId xmlns:a16="http://schemas.microsoft.com/office/drawing/2014/main" id="{80BA2BDC-AB74-4460-B683-9066A7800EDA}"/>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5" name="Freeform 125">
                  <a:extLst>
                    <a:ext uri="{FF2B5EF4-FFF2-40B4-BE49-F238E27FC236}">
                      <a16:creationId xmlns:a16="http://schemas.microsoft.com/office/drawing/2014/main" id="{07576DF7-C32F-40EE-A465-EC78BECFBE4E}"/>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6" name="Freeform 126">
                  <a:extLst>
                    <a:ext uri="{FF2B5EF4-FFF2-40B4-BE49-F238E27FC236}">
                      <a16:creationId xmlns:a16="http://schemas.microsoft.com/office/drawing/2014/main" id="{73347658-D905-4C83-A836-6E96FC8ACD91}"/>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7" name="Freeform 127">
                  <a:extLst>
                    <a:ext uri="{FF2B5EF4-FFF2-40B4-BE49-F238E27FC236}">
                      <a16:creationId xmlns:a16="http://schemas.microsoft.com/office/drawing/2014/main" id="{DA56E219-DD94-446D-8472-30D67DB863B2}"/>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8" name="Freeform 128">
                  <a:extLst>
                    <a:ext uri="{FF2B5EF4-FFF2-40B4-BE49-F238E27FC236}">
                      <a16:creationId xmlns:a16="http://schemas.microsoft.com/office/drawing/2014/main" id="{23E4DC4E-D3C4-43A4-8DEB-D66FA1BD0324}"/>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19" name="Freeform 129">
                  <a:extLst>
                    <a:ext uri="{FF2B5EF4-FFF2-40B4-BE49-F238E27FC236}">
                      <a16:creationId xmlns:a16="http://schemas.microsoft.com/office/drawing/2014/main" id="{785D007F-5C67-48A5-A863-2D1EFF1BAB14}"/>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920" name="Freeform 130">
                  <a:extLst>
                    <a:ext uri="{FF2B5EF4-FFF2-40B4-BE49-F238E27FC236}">
                      <a16:creationId xmlns:a16="http://schemas.microsoft.com/office/drawing/2014/main" id="{EE643C42-5374-4EDD-9C65-19B8178A5A4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21" name="Freeform 131">
                  <a:extLst>
                    <a:ext uri="{FF2B5EF4-FFF2-40B4-BE49-F238E27FC236}">
                      <a16:creationId xmlns:a16="http://schemas.microsoft.com/office/drawing/2014/main" id="{546F6D8C-ED51-469C-8EF9-69B589AFD3AD}"/>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22" name="Freeform 132">
                  <a:extLst>
                    <a:ext uri="{FF2B5EF4-FFF2-40B4-BE49-F238E27FC236}">
                      <a16:creationId xmlns:a16="http://schemas.microsoft.com/office/drawing/2014/main" id="{BAE2B349-4171-4069-BCB5-4DF290D22658}"/>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923" name="Freeform 133">
                  <a:extLst>
                    <a:ext uri="{FF2B5EF4-FFF2-40B4-BE49-F238E27FC236}">
                      <a16:creationId xmlns:a16="http://schemas.microsoft.com/office/drawing/2014/main" id="{45905512-42AD-4BB2-B65A-3AE85A5E11F7}"/>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0" name="Group 899">
                <a:extLst>
                  <a:ext uri="{FF2B5EF4-FFF2-40B4-BE49-F238E27FC236}">
                    <a16:creationId xmlns:a16="http://schemas.microsoft.com/office/drawing/2014/main" id="{511384DE-453F-4040-8C97-3077A276D5AC}"/>
                  </a:ext>
                </a:extLst>
              </p:cNvPr>
              <p:cNvGrpSpPr/>
              <p:nvPr/>
            </p:nvGrpSpPr>
            <p:grpSpPr>
              <a:xfrm>
                <a:off x="-108104" y="2554074"/>
                <a:ext cx="132971" cy="160137"/>
                <a:chOff x="7094929" y="5488305"/>
                <a:chExt cx="132971" cy="160137"/>
              </a:xfrm>
              <a:grpFill/>
            </p:grpSpPr>
            <p:sp>
              <p:nvSpPr>
                <p:cNvPr id="906" name="Freeform 66">
                  <a:extLst>
                    <a:ext uri="{FF2B5EF4-FFF2-40B4-BE49-F238E27FC236}">
                      <a16:creationId xmlns:a16="http://schemas.microsoft.com/office/drawing/2014/main" id="{0C79E11B-11B2-4EF6-AA67-EF271C150F5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907" name="Freeform 127">
                  <a:extLst>
                    <a:ext uri="{FF2B5EF4-FFF2-40B4-BE49-F238E27FC236}">
                      <a16:creationId xmlns:a16="http://schemas.microsoft.com/office/drawing/2014/main" id="{C23A7070-6D89-4358-BA29-E5776ED18DCA}"/>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901" name="Freeform 127">
                <a:extLst>
                  <a:ext uri="{FF2B5EF4-FFF2-40B4-BE49-F238E27FC236}">
                    <a16:creationId xmlns:a16="http://schemas.microsoft.com/office/drawing/2014/main" id="{4B5A2D6B-DF1A-45EA-B770-74B7434AAE23}"/>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2" name="Freeform 127">
                <a:extLst>
                  <a:ext uri="{FF2B5EF4-FFF2-40B4-BE49-F238E27FC236}">
                    <a16:creationId xmlns:a16="http://schemas.microsoft.com/office/drawing/2014/main" id="{0FAB7DB6-A1D8-4142-8AC3-778E2A665EDA}"/>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3" name="Freeform 127">
                <a:extLst>
                  <a:ext uri="{FF2B5EF4-FFF2-40B4-BE49-F238E27FC236}">
                    <a16:creationId xmlns:a16="http://schemas.microsoft.com/office/drawing/2014/main" id="{8574F97C-3C5E-493E-82B5-CE7D34A188F3}"/>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4" name="Freeform 127">
                <a:extLst>
                  <a:ext uri="{FF2B5EF4-FFF2-40B4-BE49-F238E27FC236}">
                    <a16:creationId xmlns:a16="http://schemas.microsoft.com/office/drawing/2014/main" id="{FF57C76C-08F5-4AB2-A91B-4269BD9595E5}"/>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5" name="Freeform 127">
                <a:extLst>
                  <a:ext uri="{FF2B5EF4-FFF2-40B4-BE49-F238E27FC236}">
                    <a16:creationId xmlns:a16="http://schemas.microsoft.com/office/drawing/2014/main" id="{1DE118CD-BBDF-4132-B8F6-D2E45E38F16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51"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50" name="Rectangle 849">
              <a:extLst>
                <a:ext uri="{FF2B5EF4-FFF2-40B4-BE49-F238E27FC236}">
                  <a16:creationId xmlns:a16="http://schemas.microsoft.com/office/drawing/2014/main" id="{88A8FD5C-0FBB-41B7-8AF7-BB72DA7579EF}"/>
                </a:ext>
              </a:extLst>
            </p:cNvPr>
            <p:cNvSpPr/>
            <p:nvPr/>
          </p:nvSpPr>
          <p:spPr bwMode="auto">
            <a:xfrm>
              <a:off x="2008187" y="3050374"/>
              <a:ext cx="847725" cy="1005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29" name="TextBox 528">
            <a:extLst>
              <a:ext uri="{FF2B5EF4-FFF2-40B4-BE49-F238E27FC236}">
                <a16:creationId xmlns:a16="http://schemas.microsoft.com/office/drawing/2014/main" id="{DC7EB63A-A7E8-484E-8DE5-94EA4D54EB25}"/>
              </a:ext>
            </a:extLst>
          </p:cNvPr>
          <p:cNvSpPr txBox="1"/>
          <p:nvPr/>
        </p:nvSpPr>
        <p:spPr>
          <a:xfrm>
            <a:off x="3242916" y="4698249"/>
            <a:ext cx="5950642" cy="318286"/>
          </a:xfrm>
          <a:prstGeom prst="rect">
            <a:avLst/>
          </a:prstGeom>
          <a:noFill/>
        </p:spPr>
        <p:txBody>
          <a:bodyPr wrap="square" lIns="93260" tIns="46630" rIns="93260" bIns="46630" rtlCol="0" anchor="ctr">
            <a:spAutoFit/>
          </a:bodyPr>
          <a:lstStyle/>
          <a:p>
            <a:pPr marL="0" marR="0" lvl="0" indent="0" algn="ctr" defTabSz="932700"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Cost effective, Flexible, &amp; </a:t>
            </a:r>
            <a:r>
              <a:rPr kumimoji="0" lang="en-US" sz="1428" b="0" i="0" u="none" strike="noStrike" kern="1200" cap="none" spc="0" normalizeH="0" baseline="0" noProof="0" err="1">
                <a:ln>
                  <a:noFill/>
                </a:ln>
                <a:solidFill>
                  <a:srgbClr val="000000"/>
                </a:solidFill>
                <a:effectLst/>
                <a:uLnTx/>
                <a:uFillTx/>
                <a:latin typeface="Segoe UI"/>
                <a:ea typeface="+mn-ea"/>
                <a:cs typeface="+mn-cs"/>
              </a:rPr>
              <a:t>Opex</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nvGrpSpPr>
          <p:cNvPr id="530" name="Group 529">
            <a:extLst>
              <a:ext uri="{FF2B5EF4-FFF2-40B4-BE49-F238E27FC236}">
                <a16:creationId xmlns:a16="http://schemas.microsoft.com/office/drawing/2014/main" id="{5D7EF772-2A01-4A8B-ADEF-5B1ACF5E7531}"/>
              </a:ext>
            </a:extLst>
          </p:cNvPr>
          <p:cNvGrpSpPr>
            <a:grpSpLocks noChangeAspect="1"/>
          </p:cNvGrpSpPr>
          <p:nvPr/>
        </p:nvGrpSpPr>
        <p:grpSpPr>
          <a:xfrm>
            <a:off x="1168443" y="4739803"/>
            <a:ext cx="639165" cy="502348"/>
            <a:chOff x="2008187" y="2241223"/>
            <a:chExt cx="1068389" cy="909679"/>
          </a:xfrm>
        </p:grpSpPr>
        <p:grpSp>
          <p:nvGrpSpPr>
            <p:cNvPr id="697" name="Group 696">
              <a:extLst>
                <a:ext uri="{FF2B5EF4-FFF2-40B4-BE49-F238E27FC236}">
                  <a16:creationId xmlns:a16="http://schemas.microsoft.com/office/drawing/2014/main" id="{3258B6F3-4FFE-4FAA-B284-D36287E3EAC1}"/>
                </a:ext>
              </a:extLst>
            </p:cNvPr>
            <p:cNvGrpSpPr/>
            <p:nvPr/>
          </p:nvGrpSpPr>
          <p:grpSpPr>
            <a:xfrm>
              <a:off x="2064334" y="2241223"/>
              <a:ext cx="1012242" cy="811309"/>
              <a:chOff x="-1341882" y="2279901"/>
              <a:chExt cx="1941915" cy="1556440"/>
            </a:xfrm>
          </p:grpSpPr>
          <p:sp>
            <p:nvSpPr>
              <p:cNvPr id="699" name="Rectangle 70">
                <a:extLst>
                  <a:ext uri="{FF2B5EF4-FFF2-40B4-BE49-F238E27FC236}">
                    <a16:creationId xmlns:a16="http://schemas.microsoft.com/office/drawing/2014/main" id="{A13E2973-0A9F-4481-A956-0ECAB931529F}"/>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0" name="Rectangle 71">
                <a:extLst>
                  <a:ext uri="{FF2B5EF4-FFF2-40B4-BE49-F238E27FC236}">
                    <a16:creationId xmlns:a16="http://schemas.microsoft.com/office/drawing/2014/main" id="{F4F2B7A6-1A98-423E-8FB5-8C2B2C3922C4}"/>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72">
                <a:extLst>
                  <a:ext uri="{FF2B5EF4-FFF2-40B4-BE49-F238E27FC236}">
                    <a16:creationId xmlns:a16="http://schemas.microsoft.com/office/drawing/2014/main" id="{33944F66-FBC3-41EB-86C2-7CD18F2835BA}"/>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2" name="Freeform 73">
                <a:extLst>
                  <a:ext uri="{FF2B5EF4-FFF2-40B4-BE49-F238E27FC236}">
                    <a16:creationId xmlns:a16="http://schemas.microsoft.com/office/drawing/2014/main" id="{3AC9156C-38A3-436F-AC30-C3E08154FAFE}"/>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3" name="Freeform 74">
                <a:extLst>
                  <a:ext uri="{FF2B5EF4-FFF2-40B4-BE49-F238E27FC236}">
                    <a16:creationId xmlns:a16="http://schemas.microsoft.com/office/drawing/2014/main" id="{B8AAA02C-0D90-4E80-B0EF-60EBFD81E571}"/>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4" name="Freeform 75">
                <a:extLst>
                  <a:ext uri="{FF2B5EF4-FFF2-40B4-BE49-F238E27FC236}">
                    <a16:creationId xmlns:a16="http://schemas.microsoft.com/office/drawing/2014/main" id="{45CE68E2-9619-4E5E-B7EE-0A80C0BE4CD9}"/>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05" name="Freeform 76">
                <a:extLst>
                  <a:ext uri="{FF2B5EF4-FFF2-40B4-BE49-F238E27FC236}">
                    <a16:creationId xmlns:a16="http://schemas.microsoft.com/office/drawing/2014/main" id="{55D8578D-49BF-40BB-86DB-6908B3E7AF8D}"/>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6" name="Freeform 77">
                <a:extLst>
                  <a:ext uri="{FF2B5EF4-FFF2-40B4-BE49-F238E27FC236}">
                    <a16:creationId xmlns:a16="http://schemas.microsoft.com/office/drawing/2014/main" id="{42A8D8DA-9523-4EA8-B1B7-54339AE7ECAC}"/>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07" name="Rectangle 78">
                <a:extLst>
                  <a:ext uri="{FF2B5EF4-FFF2-40B4-BE49-F238E27FC236}">
                    <a16:creationId xmlns:a16="http://schemas.microsoft.com/office/drawing/2014/main" id="{BC3CA87C-6ABA-40FD-B4F3-0B78E5BA1E33}"/>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08" name="Rectangle 79">
                <a:extLst>
                  <a:ext uri="{FF2B5EF4-FFF2-40B4-BE49-F238E27FC236}">
                    <a16:creationId xmlns:a16="http://schemas.microsoft.com/office/drawing/2014/main" id="{7FDA15E1-7F42-4128-902B-4FA0AD199808}"/>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80">
                <a:extLst>
                  <a:ext uri="{FF2B5EF4-FFF2-40B4-BE49-F238E27FC236}">
                    <a16:creationId xmlns:a16="http://schemas.microsoft.com/office/drawing/2014/main" id="{AB91B61B-212E-4FF3-974F-40EF36F62613}"/>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10" name="Freeform 81">
                <a:extLst>
                  <a:ext uri="{FF2B5EF4-FFF2-40B4-BE49-F238E27FC236}">
                    <a16:creationId xmlns:a16="http://schemas.microsoft.com/office/drawing/2014/main" id="{45DE4D02-D8C8-4AC1-B95B-27A406BB68C6}"/>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11" name="Freeform 82">
                <a:extLst>
                  <a:ext uri="{FF2B5EF4-FFF2-40B4-BE49-F238E27FC236}">
                    <a16:creationId xmlns:a16="http://schemas.microsoft.com/office/drawing/2014/main" id="{1BA12A9C-2497-470A-BBE9-43CD2F8DFFC5}"/>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12" name="Freeform 83">
                <a:extLst>
                  <a:ext uri="{FF2B5EF4-FFF2-40B4-BE49-F238E27FC236}">
                    <a16:creationId xmlns:a16="http://schemas.microsoft.com/office/drawing/2014/main" id="{D897FBC5-391C-4353-BEC5-F2F7C727A18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13" name="Freeform 84">
                <a:extLst>
                  <a:ext uri="{FF2B5EF4-FFF2-40B4-BE49-F238E27FC236}">
                    <a16:creationId xmlns:a16="http://schemas.microsoft.com/office/drawing/2014/main" id="{DB5FBBAC-AC48-4913-AAE0-5348899B69D9}"/>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85">
                <a:extLst>
                  <a:ext uri="{FF2B5EF4-FFF2-40B4-BE49-F238E27FC236}">
                    <a16:creationId xmlns:a16="http://schemas.microsoft.com/office/drawing/2014/main" id="{B905C2B9-061D-4C3E-AE06-480409F7BAD6}"/>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86">
                <a:extLst>
                  <a:ext uri="{FF2B5EF4-FFF2-40B4-BE49-F238E27FC236}">
                    <a16:creationId xmlns:a16="http://schemas.microsoft.com/office/drawing/2014/main" id="{B6B81FE5-291B-438F-AF84-87CB1ED90955}"/>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92" name="Freeform 87">
                <a:extLst>
                  <a:ext uri="{FF2B5EF4-FFF2-40B4-BE49-F238E27FC236}">
                    <a16:creationId xmlns:a16="http://schemas.microsoft.com/office/drawing/2014/main" id="{E80C0BE8-C606-4DD9-B8E4-131BA35692D6}"/>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93" name="Rectangle 88">
                <a:extLst>
                  <a:ext uri="{FF2B5EF4-FFF2-40B4-BE49-F238E27FC236}">
                    <a16:creationId xmlns:a16="http://schemas.microsoft.com/office/drawing/2014/main" id="{A1D456D7-CA23-4B19-9302-C6C395E44F79}"/>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94" name="Rectangle 89">
                <a:extLst>
                  <a:ext uri="{FF2B5EF4-FFF2-40B4-BE49-F238E27FC236}">
                    <a16:creationId xmlns:a16="http://schemas.microsoft.com/office/drawing/2014/main" id="{D8B7FCC5-0F84-425F-803E-2779B6B8DCA1}"/>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95" name="Freeform 90">
                <a:extLst>
                  <a:ext uri="{FF2B5EF4-FFF2-40B4-BE49-F238E27FC236}">
                    <a16:creationId xmlns:a16="http://schemas.microsoft.com/office/drawing/2014/main" id="{1EB1497E-8051-4BA0-B0E0-EC6719496D19}"/>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96" name="Freeform 91">
                <a:extLst>
                  <a:ext uri="{FF2B5EF4-FFF2-40B4-BE49-F238E27FC236}">
                    <a16:creationId xmlns:a16="http://schemas.microsoft.com/office/drawing/2014/main" id="{DF3753F5-15B2-4D6E-A3D3-E8FF84738495}"/>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98" name="Freeform 92">
                <a:extLst>
                  <a:ext uri="{FF2B5EF4-FFF2-40B4-BE49-F238E27FC236}">
                    <a16:creationId xmlns:a16="http://schemas.microsoft.com/office/drawing/2014/main" id="{84CA8C34-38E7-43CD-834C-6789AB0CF1D4}"/>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799" name="Freeform 93">
                <a:extLst>
                  <a:ext uri="{FF2B5EF4-FFF2-40B4-BE49-F238E27FC236}">
                    <a16:creationId xmlns:a16="http://schemas.microsoft.com/office/drawing/2014/main" id="{269D6771-4211-458B-8768-9301EE84BEDB}"/>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00" name="Freeform 94">
                <a:extLst>
                  <a:ext uri="{FF2B5EF4-FFF2-40B4-BE49-F238E27FC236}">
                    <a16:creationId xmlns:a16="http://schemas.microsoft.com/office/drawing/2014/main" id="{B229CE1C-201C-4D57-B855-D8C576D63452}"/>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95">
                <a:extLst>
                  <a:ext uri="{FF2B5EF4-FFF2-40B4-BE49-F238E27FC236}">
                    <a16:creationId xmlns:a16="http://schemas.microsoft.com/office/drawing/2014/main" id="{35D82D8D-626C-4BC4-8E5B-E4179EC82813}"/>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96">
                <a:extLst>
                  <a:ext uri="{FF2B5EF4-FFF2-40B4-BE49-F238E27FC236}">
                    <a16:creationId xmlns:a16="http://schemas.microsoft.com/office/drawing/2014/main" id="{108F2FAF-58F4-498C-9743-3CBE09D5FA00}"/>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97">
                <a:extLst>
                  <a:ext uri="{FF2B5EF4-FFF2-40B4-BE49-F238E27FC236}">
                    <a16:creationId xmlns:a16="http://schemas.microsoft.com/office/drawing/2014/main" id="{5329AF0F-E9D5-4F63-B0F2-72776FB18EF2}"/>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04" name="Rectangle 98">
                <a:extLst>
                  <a:ext uri="{FF2B5EF4-FFF2-40B4-BE49-F238E27FC236}">
                    <a16:creationId xmlns:a16="http://schemas.microsoft.com/office/drawing/2014/main" id="{BD7ADA8A-A54B-4BC9-81FF-AEAED34BDF43}"/>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05" name="Rectangle 99">
                <a:extLst>
                  <a:ext uri="{FF2B5EF4-FFF2-40B4-BE49-F238E27FC236}">
                    <a16:creationId xmlns:a16="http://schemas.microsoft.com/office/drawing/2014/main" id="{68546088-9BA3-4B78-B4C9-6070D0AE8E8F}"/>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100">
                <a:extLst>
                  <a:ext uri="{FF2B5EF4-FFF2-40B4-BE49-F238E27FC236}">
                    <a16:creationId xmlns:a16="http://schemas.microsoft.com/office/drawing/2014/main" id="{6EBF8BEF-A67E-40E4-974B-95FEAA028D58}"/>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07" name="Freeform 101">
                <a:extLst>
                  <a:ext uri="{FF2B5EF4-FFF2-40B4-BE49-F238E27FC236}">
                    <a16:creationId xmlns:a16="http://schemas.microsoft.com/office/drawing/2014/main" id="{E3B85AA2-6671-4EA0-B66F-662A6F1813DF}"/>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08" name="Freeform 102">
                <a:extLst>
                  <a:ext uri="{FF2B5EF4-FFF2-40B4-BE49-F238E27FC236}">
                    <a16:creationId xmlns:a16="http://schemas.microsoft.com/office/drawing/2014/main" id="{578AECEA-7156-400C-95A6-DA3C38BDA603}"/>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09" name="Freeform 103">
                <a:extLst>
                  <a:ext uri="{FF2B5EF4-FFF2-40B4-BE49-F238E27FC236}">
                    <a16:creationId xmlns:a16="http://schemas.microsoft.com/office/drawing/2014/main" id="{E48D2704-BFFB-4A24-9BD8-92F26C4DF343}"/>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10" name="Freeform 104">
                <a:extLst>
                  <a:ext uri="{FF2B5EF4-FFF2-40B4-BE49-F238E27FC236}">
                    <a16:creationId xmlns:a16="http://schemas.microsoft.com/office/drawing/2014/main" id="{E0FDB3FB-8709-4DF9-8E78-A925CC2A469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105">
                <a:extLst>
                  <a:ext uri="{FF2B5EF4-FFF2-40B4-BE49-F238E27FC236}">
                    <a16:creationId xmlns:a16="http://schemas.microsoft.com/office/drawing/2014/main" id="{DC314887-EE2B-499A-8455-361794EC143B}"/>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106">
                <a:extLst>
                  <a:ext uri="{FF2B5EF4-FFF2-40B4-BE49-F238E27FC236}">
                    <a16:creationId xmlns:a16="http://schemas.microsoft.com/office/drawing/2014/main" id="{9617F71E-1F8C-4AC3-BA2B-BDF34DB67B83}"/>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13" name="Freeform 107">
                <a:extLst>
                  <a:ext uri="{FF2B5EF4-FFF2-40B4-BE49-F238E27FC236}">
                    <a16:creationId xmlns:a16="http://schemas.microsoft.com/office/drawing/2014/main" id="{62E70C87-3BA5-4DB5-B5D9-39661E3E13BC}"/>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14" name="Rectangle 108">
                <a:extLst>
                  <a:ext uri="{FF2B5EF4-FFF2-40B4-BE49-F238E27FC236}">
                    <a16:creationId xmlns:a16="http://schemas.microsoft.com/office/drawing/2014/main" id="{E1985C92-EFE1-4D0D-A6F4-9C42336F50A6}"/>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15" name="Rectangle 109">
                <a:extLst>
                  <a:ext uri="{FF2B5EF4-FFF2-40B4-BE49-F238E27FC236}">
                    <a16:creationId xmlns:a16="http://schemas.microsoft.com/office/drawing/2014/main" id="{FB2046D4-1312-4B9B-BDCE-E3C187B58004}"/>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16" name="Freeform 110">
                <a:extLst>
                  <a:ext uri="{FF2B5EF4-FFF2-40B4-BE49-F238E27FC236}">
                    <a16:creationId xmlns:a16="http://schemas.microsoft.com/office/drawing/2014/main" id="{0713DD6D-4E39-484B-83C1-37B2E589CCD7}"/>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17" name="Freeform 111">
                <a:extLst>
                  <a:ext uri="{FF2B5EF4-FFF2-40B4-BE49-F238E27FC236}">
                    <a16:creationId xmlns:a16="http://schemas.microsoft.com/office/drawing/2014/main" id="{954AA08B-5BF5-4382-967C-C2FF7802058C}"/>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18" name="Freeform 112">
                <a:extLst>
                  <a:ext uri="{FF2B5EF4-FFF2-40B4-BE49-F238E27FC236}">
                    <a16:creationId xmlns:a16="http://schemas.microsoft.com/office/drawing/2014/main" id="{5343B0E3-2BB8-4A76-B00F-9AB6D3F11546}"/>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19" name="Freeform 113">
                <a:extLst>
                  <a:ext uri="{FF2B5EF4-FFF2-40B4-BE49-F238E27FC236}">
                    <a16:creationId xmlns:a16="http://schemas.microsoft.com/office/drawing/2014/main" id="{4CA189FE-6B54-4148-A04C-E850C57E4FE6}"/>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20" name="Freeform 114">
                <a:extLst>
                  <a:ext uri="{FF2B5EF4-FFF2-40B4-BE49-F238E27FC236}">
                    <a16:creationId xmlns:a16="http://schemas.microsoft.com/office/drawing/2014/main" id="{B6F4F9D2-EFE7-47C3-9ABE-50EBE48FA793}"/>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115">
                <a:extLst>
                  <a:ext uri="{FF2B5EF4-FFF2-40B4-BE49-F238E27FC236}">
                    <a16:creationId xmlns:a16="http://schemas.microsoft.com/office/drawing/2014/main" id="{024C689F-9A7E-4E28-AB3E-A2D0C4DDDDE3}"/>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22" name="Freeform 116">
                <a:extLst>
                  <a:ext uri="{FF2B5EF4-FFF2-40B4-BE49-F238E27FC236}">
                    <a16:creationId xmlns:a16="http://schemas.microsoft.com/office/drawing/2014/main" id="{E8FF9CED-A149-4771-9FE0-4EE798BAC855}"/>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23" name="Freeform 117">
                <a:extLst>
                  <a:ext uri="{FF2B5EF4-FFF2-40B4-BE49-F238E27FC236}">
                    <a16:creationId xmlns:a16="http://schemas.microsoft.com/office/drawing/2014/main" id="{17BB169B-AA4F-4216-9C6D-BF6973951224}"/>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824" name="Group 823">
                <a:extLst>
                  <a:ext uri="{FF2B5EF4-FFF2-40B4-BE49-F238E27FC236}">
                    <a16:creationId xmlns:a16="http://schemas.microsoft.com/office/drawing/2014/main" id="{59C48C97-6E7C-4E5B-A581-3E60646E45ED}"/>
                  </a:ext>
                </a:extLst>
              </p:cNvPr>
              <p:cNvGrpSpPr/>
              <p:nvPr/>
            </p:nvGrpSpPr>
            <p:grpSpPr>
              <a:xfrm>
                <a:off x="-54543" y="2279901"/>
                <a:ext cx="654576" cy="588705"/>
                <a:chOff x="-54543" y="2279901"/>
                <a:chExt cx="654576" cy="588705"/>
              </a:xfrm>
            </p:grpSpPr>
            <p:sp>
              <p:nvSpPr>
                <p:cNvPr id="833" name="Freeform 68">
                  <a:extLst>
                    <a:ext uri="{FF2B5EF4-FFF2-40B4-BE49-F238E27FC236}">
                      <a16:creationId xmlns:a16="http://schemas.microsoft.com/office/drawing/2014/main" id="{3222F599-8E1E-4535-8EF0-AF9D5C426109}"/>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34" name="Freeform 118">
                  <a:extLst>
                    <a:ext uri="{FF2B5EF4-FFF2-40B4-BE49-F238E27FC236}">
                      <a16:creationId xmlns:a16="http://schemas.microsoft.com/office/drawing/2014/main" id="{607A91E8-8F8B-4364-8E46-817B39446A95}"/>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35" name="Freeform 119">
                  <a:extLst>
                    <a:ext uri="{FF2B5EF4-FFF2-40B4-BE49-F238E27FC236}">
                      <a16:creationId xmlns:a16="http://schemas.microsoft.com/office/drawing/2014/main" id="{604A6588-F3D3-4F19-9038-E320A8B73244}"/>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36" name="Freeform 120">
                  <a:extLst>
                    <a:ext uri="{FF2B5EF4-FFF2-40B4-BE49-F238E27FC236}">
                      <a16:creationId xmlns:a16="http://schemas.microsoft.com/office/drawing/2014/main" id="{7242AA03-E75B-4734-B15F-5C1B37AA3898}"/>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121">
                  <a:extLst>
                    <a:ext uri="{FF2B5EF4-FFF2-40B4-BE49-F238E27FC236}">
                      <a16:creationId xmlns:a16="http://schemas.microsoft.com/office/drawing/2014/main" id="{87AB019B-A75C-437F-8C35-11F3CD6F0BF1}"/>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38" name="Freeform 122">
                  <a:extLst>
                    <a:ext uri="{FF2B5EF4-FFF2-40B4-BE49-F238E27FC236}">
                      <a16:creationId xmlns:a16="http://schemas.microsoft.com/office/drawing/2014/main" id="{2D6820CD-52D4-4F90-AA9A-310E2D00AC7D}"/>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39" name="Freeform 124">
                  <a:extLst>
                    <a:ext uri="{FF2B5EF4-FFF2-40B4-BE49-F238E27FC236}">
                      <a16:creationId xmlns:a16="http://schemas.microsoft.com/office/drawing/2014/main" id="{32211AAA-6AD9-48F8-A8F3-F1D0A531169C}"/>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125">
                  <a:extLst>
                    <a:ext uri="{FF2B5EF4-FFF2-40B4-BE49-F238E27FC236}">
                      <a16:creationId xmlns:a16="http://schemas.microsoft.com/office/drawing/2014/main" id="{7D47C62C-3A22-43C3-B30B-39C500ADBAC4}"/>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126">
                  <a:extLst>
                    <a:ext uri="{FF2B5EF4-FFF2-40B4-BE49-F238E27FC236}">
                      <a16:creationId xmlns:a16="http://schemas.microsoft.com/office/drawing/2014/main" id="{C2B5D481-8335-4450-9255-7FA72F56C6AA}"/>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127">
                  <a:extLst>
                    <a:ext uri="{FF2B5EF4-FFF2-40B4-BE49-F238E27FC236}">
                      <a16:creationId xmlns:a16="http://schemas.microsoft.com/office/drawing/2014/main" id="{04AEBE9F-87B2-495A-9538-0903EDBBF7DB}"/>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128">
                  <a:extLst>
                    <a:ext uri="{FF2B5EF4-FFF2-40B4-BE49-F238E27FC236}">
                      <a16:creationId xmlns:a16="http://schemas.microsoft.com/office/drawing/2014/main" id="{904DA854-8F3E-489B-B102-4C75E5538E5C}"/>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4" name="Freeform 129">
                  <a:extLst>
                    <a:ext uri="{FF2B5EF4-FFF2-40B4-BE49-F238E27FC236}">
                      <a16:creationId xmlns:a16="http://schemas.microsoft.com/office/drawing/2014/main" id="{27DA7508-1A35-4826-8C5E-FA442B128AFC}"/>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45" name="Freeform 130">
                  <a:extLst>
                    <a:ext uri="{FF2B5EF4-FFF2-40B4-BE49-F238E27FC236}">
                      <a16:creationId xmlns:a16="http://schemas.microsoft.com/office/drawing/2014/main" id="{20C54D84-90ED-4EDE-9DA0-EB964E9A5793}"/>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6" name="Freeform 131">
                  <a:extLst>
                    <a:ext uri="{FF2B5EF4-FFF2-40B4-BE49-F238E27FC236}">
                      <a16:creationId xmlns:a16="http://schemas.microsoft.com/office/drawing/2014/main" id="{65257349-ED6A-485A-BCC1-AFCFA9BF95D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7" name="Freeform 132">
                  <a:extLst>
                    <a:ext uri="{FF2B5EF4-FFF2-40B4-BE49-F238E27FC236}">
                      <a16:creationId xmlns:a16="http://schemas.microsoft.com/office/drawing/2014/main" id="{2200BEFF-B027-447B-81DA-93632E881F92}"/>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848" name="Freeform 133">
                  <a:extLst>
                    <a:ext uri="{FF2B5EF4-FFF2-40B4-BE49-F238E27FC236}">
                      <a16:creationId xmlns:a16="http://schemas.microsoft.com/office/drawing/2014/main" id="{B814B671-6D48-459C-8E7B-CAEBA0EA6D9B}"/>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5" name="Group 824">
                <a:extLst>
                  <a:ext uri="{FF2B5EF4-FFF2-40B4-BE49-F238E27FC236}">
                    <a16:creationId xmlns:a16="http://schemas.microsoft.com/office/drawing/2014/main" id="{5A8B129E-1F30-4E81-9370-CEC11141E228}"/>
                  </a:ext>
                </a:extLst>
              </p:cNvPr>
              <p:cNvGrpSpPr/>
              <p:nvPr/>
            </p:nvGrpSpPr>
            <p:grpSpPr>
              <a:xfrm>
                <a:off x="-108104" y="2554074"/>
                <a:ext cx="132971" cy="160137"/>
                <a:chOff x="7094929" y="5488305"/>
                <a:chExt cx="132971" cy="160137"/>
              </a:xfrm>
            </p:grpSpPr>
            <p:sp>
              <p:nvSpPr>
                <p:cNvPr id="831" name="Freeform 66">
                  <a:extLst>
                    <a:ext uri="{FF2B5EF4-FFF2-40B4-BE49-F238E27FC236}">
                      <a16:creationId xmlns:a16="http://schemas.microsoft.com/office/drawing/2014/main" id="{48E73270-FD55-468C-B2ED-ED25A2F58D1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32" name="Freeform 127">
                  <a:extLst>
                    <a:ext uri="{FF2B5EF4-FFF2-40B4-BE49-F238E27FC236}">
                      <a16:creationId xmlns:a16="http://schemas.microsoft.com/office/drawing/2014/main" id="{0B1363C5-5C29-4847-9772-69674963A215}"/>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826" name="Freeform 127">
                <a:extLst>
                  <a:ext uri="{FF2B5EF4-FFF2-40B4-BE49-F238E27FC236}">
                    <a16:creationId xmlns:a16="http://schemas.microsoft.com/office/drawing/2014/main" id="{CBAAED45-B0F4-4B79-BB81-DB4AE58559B1}"/>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827" name="Freeform 127">
                <a:extLst>
                  <a:ext uri="{FF2B5EF4-FFF2-40B4-BE49-F238E27FC236}">
                    <a16:creationId xmlns:a16="http://schemas.microsoft.com/office/drawing/2014/main" id="{2E6CC8C0-8941-4639-9935-57642540F6F5}"/>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828" name="Freeform 127">
                <a:extLst>
                  <a:ext uri="{FF2B5EF4-FFF2-40B4-BE49-F238E27FC236}">
                    <a16:creationId xmlns:a16="http://schemas.microsoft.com/office/drawing/2014/main" id="{A18FD5E4-5DB3-4FA0-8724-B263E6F89521}"/>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829" name="Freeform 127">
                <a:extLst>
                  <a:ext uri="{FF2B5EF4-FFF2-40B4-BE49-F238E27FC236}">
                    <a16:creationId xmlns:a16="http://schemas.microsoft.com/office/drawing/2014/main" id="{91A8BF7F-7AC4-4BEC-8E85-989077CC4ED9}"/>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830" name="Freeform 127">
                <a:extLst>
                  <a:ext uri="{FF2B5EF4-FFF2-40B4-BE49-F238E27FC236}">
                    <a16:creationId xmlns:a16="http://schemas.microsoft.com/office/drawing/2014/main" id="{739C4CD4-8852-45C3-B476-46C99D7BE29D}"/>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698" name="Rectangle 697">
              <a:extLst>
                <a:ext uri="{FF2B5EF4-FFF2-40B4-BE49-F238E27FC236}">
                  <a16:creationId xmlns:a16="http://schemas.microsoft.com/office/drawing/2014/main" id="{BCFF75E6-8360-41F6-A50E-921D7D24CA57}"/>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533" name="Rectangle 532">
            <a:extLst>
              <a:ext uri="{FF2B5EF4-FFF2-40B4-BE49-F238E27FC236}">
                <a16:creationId xmlns:a16="http://schemas.microsoft.com/office/drawing/2014/main" id="{AF77F1EB-491A-4151-9955-3BCE12FE840C}"/>
              </a:ext>
            </a:extLst>
          </p:cNvPr>
          <p:cNvSpPr/>
          <p:nvPr/>
        </p:nvSpPr>
        <p:spPr bwMode="auto">
          <a:xfrm>
            <a:off x="9582810" y="1361600"/>
            <a:ext cx="2022764" cy="352431"/>
          </a:xfrm>
          <a:prstGeom prst="rect">
            <a:avLst/>
          </a:prstGeom>
          <a:solidFill>
            <a:schemeClr val="accent1">
              <a:lumMod val="60000"/>
              <a:lumOff val="40000"/>
            </a:schemeClr>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focus</a:t>
            </a:r>
          </a:p>
        </p:txBody>
      </p:sp>
      <p:sp>
        <p:nvSpPr>
          <p:cNvPr id="2" name="Title 1">
            <a:extLst>
              <a:ext uri="{FF2B5EF4-FFF2-40B4-BE49-F238E27FC236}">
                <a16:creationId xmlns:a16="http://schemas.microsoft.com/office/drawing/2014/main" id="{69C243D8-6CAB-774C-AE44-9C017EA5FEA1}"/>
              </a:ext>
            </a:extLst>
          </p:cNvPr>
          <p:cNvSpPr>
            <a:spLocks noGrp="1"/>
          </p:cNvSpPr>
          <p:nvPr>
            <p:ph type="title"/>
          </p:nvPr>
        </p:nvSpPr>
        <p:spPr>
          <a:xfrm>
            <a:off x="600856" y="466302"/>
            <a:ext cx="11237870" cy="439465"/>
          </a:xfrm>
        </p:spPr>
        <p:txBody>
          <a:bodyPr/>
          <a:lstStyle/>
          <a:p>
            <a:r>
              <a:rPr lang="en-US"/>
              <a:t>WVD: Best Virtual Desktop and Application Experience on Cloud </a:t>
            </a:r>
          </a:p>
        </p:txBody>
      </p:sp>
      <p:sp>
        <p:nvSpPr>
          <p:cNvPr id="510" name="Rectangle 509">
            <a:extLst>
              <a:ext uri="{FF2B5EF4-FFF2-40B4-BE49-F238E27FC236}">
                <a16:creationId xmlns:a16="http://schemas.microsoft.com/office/drawing/2014/main" id="{F375A7AA-7E90-4BBB-8BFC-517F4D28EB7E}"/>
              </a:ext>
            </a:extLst>
          </p:cNvPr>
          <p:cNvSpPr/>
          <p:nvPr/>
        </p:nvSpPr>
        <p:spPr bwMode="auto">
          <a:xfrm>
            <a:off x="830898" y="2304509"/>
            <a:ext cx="10774675" cy="2070961"/>
          </a:xfrm>
          <a:prstGeom prst="rect">
            <a:avLst/>
          </a:prstGeom>
          <a:solidFill>
            <a:schemeClr val="accent1">
              <a:lumMod val="60000"/>
              <a:lumOff val="40000"/>
            </a:schemeClr>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9A75C1D5-9964-4669-9F7A-1D8D2212389E}"/>
              </a:ext>
            </a:extLst>
          </p:cNvPr>
          <p:cNvSpPr/>
          <p:nvPr/>
        </p:nvSpPr>
        <p:spPr bwMode="auto">
          <a:xfrm>
            <a:off x="4496066"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Segoe UI" pitchFamily="34" charset="0"/>
              </a:rPr>
              <a:t>Enhanced Security</a:t>
            </a:r>
          </a:p>
        </p:txBody>
      </p:sp>
      <p:sp>
        <p:nvSpPr>
          <p:cNvPr id="514" name="Rectangle 513">
            <a:extLst>
              <a:ext uri="{FF2B5EF4-FFF2-40B4-BE49-F238E27FC236}">
                <a16:creationId xmlns:a16="http://schemas.microsoft.com/office/drawing/2014/main" id="{7A7A07CF-0F9B-4ABA-89DB-B12B8B03BE18}"/>
              </a:ext>
            </a:extLst>
          </p:cNvPr>
          <p:cNvSpPr/>
          <p:nvPr/>
        </p:nvSpPr>
        <p:spPr bwMode="auto">
          <a:xfrm>
            <a:off x="7996628"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Segoe UI" pitchFamily="34" charset="0"/>
              </a:rPr>
              <a:t>Simplified Management</a:t>
            </a:r>
          </a:p>
        </p:txBody>
      </p:sp>
      <p:sp>
        <p:nvSpPr>
          <p:cNvPr id="515" name="Rectangle 514">
            <a:extLst>
              <a:ext uri="{FF2B5EF4-FFF2-40B4-BE49-F238E27FC236}">
                <a16:creationId xmlns:a16="http://schemas.microsoft.com/office/drawing/2014/main" id="{84820F03-79C4-4E0A-885A-8B81F1993B4B}"/>
              </a:ext>
            </a:extLst>
          </p:cNvPr>
          <p:cNvSpPr/>
          <p:nvPr/>
        </p:nvSpPr>
        <p:spPr bwMode="auto">
          <a:xfrm>
            <a:off x="995503"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Semibold"/>
                <a:ea typeface="+mn-ea"/>
                <a:cs typeface="Segoe UI" pitchFamily="34" charset="0"/>
              </a:rPr>
              <a:t>Best User Experience</a:t>
            </a:r>
          </a:p>
        </p:txBody>
      </p:sp>
      <p:grpSp>
        <p:nvGrpSpPr>
          <p:cNvPr id="516" name="Group 515">
            <a:extLst>
              <a:ext uri="{FF2B5EF4-FFF2-40B4-BE49-F238E27FC236}">
                <a16:creationId xmlns:a16="http://schemas.microsoft.com/office/drawing/2014/main" id="{88EB42B3-9DA5-435D-973E-F5D70D9D59DE}"/>
              </a:ext>
            </a:extLst>
          </p:cNvPr>
          <p:cNvGrpSpPr>
            <a:grpSpLocks noChangeAspect="1"/>
          </p:cNvGrpSpPr>
          <p:nvPr/>
        </p:nvGrpSpPr>
        <p:grpSpPr>
          <a:xfrm>
            <a:off x="3187291" y="2813351"/>
            <a:ext cx="1142636" cy="392707"/>
            <a:chOff x="8598308" y="5131730"/>
            <a:chExt cx="2593567" cy="965650"/>
          </a:xfrm>
        </p:grpSpPr>
        <p:grpSp>
          <p:nvGrpSpPr>
            <p:cNvPr id="1206" name="Group 1205">
              <a:extLst>
                <a:ext uri="{FF2B5EF4-FFF2-40B4-BE49-F238E27FC236}">
                  <a16:creationId xmlns:a16="http://schemas.microsoft.com/office/drawing/2014/main" id="{8F091AAF-B2D7-45E2-80CC-5E3748417356}"/>
                </a:ext>
              </a:extLst>
            </p:cNvPr>
            <p:cNvGrpSpPr>
              <a:grpSpLocks noChangeAspect="1"/>
            </p:cNvGrpSpPr>
            <p:nvPr/>
          </p:nvGrpSpPr>
          <p:grpSpPr>
            <a:xfrm>
              <a:off x="8706960" y="5131730"/>
              <a:ext cx="2361059" cy="927115"/>
              <a:chOff x="13708063" y="7653374"/>
              <a:chExt cx="17978438" cy="7059577"/>
            </a:xfrm>
          </p:grpSpPr>
          <p:sp>
            <p:nvSpPr>
              <p:cNvPr id="1208" name="Freeform 5">
                <a:extLst>
                  <a:ext uri="{FF2B5EF4-FFF2-40B4-BE49-F238E27FC236}">
                    <a16:creationId xmlns:a16="http://schemas.microsoft.com/office/drawing/2014/main" id="{B0FF8DBA-E264-4107-AD88-C06867D986AF}"/>
                  </a:ext>
                </a:extLst>
              </p:cNvPr>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09" name="Freeform 6">
                <a:extLst>
                  <a:ext uri="{FF2B5EF4-FFF2-40B4-BE49-F238E27FC236}">
                    <a16:creationId xmlns:a16="http://schemas.microsoft.com/office/drawing/2014/main" id="{E4DBB98F-8158-4EA9-A2FC-636D73A272F9}"/>
                  </a:ext>
                </a:extLst>
              </p:cNvPr>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0" name="Freeform 7">
                <a:extLst>
                  <a:ext uri="{FF2B5EF4-FFF2-40B4-BE49-F238E27FC236}">
                    <a16:creationId xmlns:a16="http://schemas.microsoft.com/office/drawing/2014/main" id="{0C4D936E-76F3-45C3-AFEB-67D5B45071E4}"/>
                  </a:ext>
                </a:extLst>
              </p:cNvPr>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1" name="Freeform 8">
                <a:extLst>
                  <a:ext uri="{FF2B5EF4-FFF2-40B4-BE49-F238E27FC236}">
                    <a16:creationId xmlns:a16="http://schemas.microsoft.com/office/drawing/2014/main" id="{A4C0253C-CE0C-4CAC-9E13-FD7111E9D178}"/>
                  </a:ext>
                </a:extLst>
              </p:cNvPr>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2" name="Freeform 9">
                <a:extLst>
                  <a:ext uri="{FF2B5EF4-FFF2-40B4-BE49-F238E27FC236}">
                    <a16:creationId xmlns:a16="http://schemas.microsoft.com/office/drawing/2014/main" id="{D5AEA8BD-63DE-4C53-8547-821C062EA05B}"/>
                  </a:ext>
                </a:extLst>
              </p:cNvPr>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3" name="Freeform 10">
                <a:extLst>
                  <a:ext uri="{FF2B5EF4-FFF2-40B4-BE49-F238E27FC236}">
                    <a16:creationId xmlns:a16="http://schemas.microsoft.com/office/drawing/2014/main" id="{981AFED7-4C98-494C-948A-8DF22EF5722E}"/>
                  </a:ext>
                </a:extLst>
              </p:cNvPr>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4" name="Freeform 11">
                <a:extLst>
                  <a:ext uri="{FF2B5EF4-FFF2-40B4-BE49-F238E27FC236}">
                    <a16:creationId xmlns:a16="http://schemas.microsoft.com/office/drawing/2014/main" id="{67D38DFA-8BAD-40D4-9FB5-75920FC67EAD}"/>
                  </a:ext>
                </a:extLst>
              </p:cNvPr>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5" name="Freeform 12">
                <a:extLst>
                  <a:ext uri="{FF2B5EF4-FFF2-40B4-BE49-F238E27FC236}">
                    <a16:creationId xmlns:a16="http://schemas.microsoft.com/office/drawing/2014/main" id="{632C0F74-7A83-4E0B-94D2-FE9DABC65FD3}"/>
                  </a:ext>
                </a:extLst>
              </p:cNvPr>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6" name="Freeform 13">
                <a:extLst>
                  <a:ext uri="{FF2B5EF4-FFF2-40B4-BE49-F238E27FC236}">
                    <a16:creationId xmlns:a16="http://schemas.microsoft.com/office/drawing/2014/main" id="{B4CD5EB9-2566-4483-8675-6D1A1E2E1295}"/>
                  </a:ext>
                </a:extLst>
              </p:cNvPr>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7" name="Freeform 14">
                <a:extLst>
                  <a:ext uri="{FF2B5EF4-FFF2-40B4-BE49-F238E27FC236}">
                    <a16:creationId xmlns:a16="http://schemas.microsoft.com/office/drawing/2014/main" id="{FC186FB7-A596-4A31-ACD6-AFE692719327}"/>
                  </a:ext>
                </a:extLst>
              </p:cNvPr>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8" name="Freeform 15">
                <a:extLst>
                  <a:ext uri="{FF2B5EF4-FFF2-40B4-BE49-F238E27FC236}">
                    <a16:creationId xmlns:a16="http://schemas.microsoft.com/office/drawing/2014/main" id="{40126269-3925-4B55-8BD2-B1717516802E}"/>
                  </a:ext>
                </a:extLst>
              </p:cNvPr>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19" name="Freeform 16">
                <a:extLst>
                  <a:ext uri="{FF2B5EF4-FFF2-40B4-BE49-F238E27FC236}">
                    <a16:creationId xmlns:a16="http://schemas.microsoft.com/office/drawing/2014/main" id="{84D85D91-39F1-4EC7-B54A-C38AB326351B}"/>
                  </a:ext>
                </a:extLst>
              </p:cNvPr>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0" name="Freeform 17">
                <a:extLst>
                  <a:ext uri="{FF2B5EF4-FFF2-40B4-BE49-F238E27FC236}">
                    <a16:creationId xmlns:a16="http://schemas.microsoft.com/office/drawing/2014/main" id="{26EBFD10-9DC1-4DDD-90DF-A82FA39DD936}"/>
                  </a:ext>
                </a:extLst>
              </p:cNvPr>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1" name="Freeform 18">
                <a:extLst>
                  <a:ext uri="{FF2B5EF4-FFF2-40B4-BE49-F238E27FC236}">
                    <a16:creationId xmlns:a16="http://schemas.microsoft.com/office/drawing/2014/main" id="{E130C3B3-5C1A-475C-8828-E89FC1F34153}"/>
                  </a:ext>
                </a:extLst>
              </p:cNvPr>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2" name="Freeform 19">
                <a:extLst>
                  <a:ext uri="{FF2B5EF4-FFF2-40B4-BE49-F238E27FC236}">
                    <a16:creationId xmlns:a16="http://schemas.microsoft.com/office/drawing/2014/main" id="{B73B7338-44A7-4818-AE14-54DB0BFA19BF}"/>
                  </a:ext>
                </a:extLst>
              </p:cNvPr>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3" name="Freeform 20">
                <a:extLst>
                  <a:ext uri="{FF2B5EF4-FFF2-40B4-BE49-F238E27FC236}">
                    <a16:creationId xmlns:a16="http://schemas.microsoft.com/office/drawing/2014/main" id="{6885A305-7C44-4AC7-A8FE-0C32F830D65C}"/>
                  </a:ext>
                </a:extLst>
              </p:cNvPr>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4" name="Freeform 21">
                <a:extLst>
                  <a:ext uri="{FF2B5EF4-FFF2-40B4-BE49-F238E27FC236}">
                    <a16:creationId xmlns:a16="http://schemas.microsoft.com/office/drawing/2014/main" id="{19B460F4-FEC2-4E0E-849C-9B648BFC6C35}"/>
                  </a:ext>
                </a:extLst>
              </p:cNvPr>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5" name="Freeform 22">
                <a:extLst>
                  <a:ext uri="{FF2B5EF4-FFF2-40B4-BE49-F238E27FC236}">
                    <a16:creationId xmlns:a16="http://schemas.microsoft.com/office/drawing/2014/main" id="{5C94FC4B-103E-47C1-9221-AA084E849CFE}"/>
                  </a:ext>
                </a:extLst>
              </p:cNvPr>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6" name="Freeform 23">
                <a:extLst>
                  <a:ext uri="{FF2B5EF4-FFF2-40B4-BE49-F238E27FC236}">
                    <a16:creationId xmlns:a16="http://schemas.microsoft.com/office/drawing/2014/main" id="{6AFACA9F-7C83-4B3C-BCBE-60494CC2FE68}"/>
                  </a:ext>
                </a:extLst>
              </p:cNvPr>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7" name="Freeform 24">
                <a:extLst>
                  <a:ext uri="{FF2B5EF4-FFF2-40B4-BE49-F238E27FC236}">
                    <a16:creationId xmlns:a16="http://schemas.microsoft.com/office/drawing/2014/main" id="{1C2AF0A8-7A8E-49E1-ABB3-16F4177175D1}"/>
                  </a:ext>
                </a:extLst>
              </p:cNvPr>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8" name="Freeform 25">
                <a:extLst>
                  <a:ext uri="{FF2B5EF4-FFF2-40B4-BE49-F238E27FC236}">
                    <a16:creationId xmlns:a16="http://schemas.microsoft.com/office/drawing/2014/main" id="{8A8CFAC1-5013-479C-8A31-21C5E322D7C3}"/>
                  </a:ext>
                </a:extLst>
              </p:cNvPr>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29" name="Freeform 26">
                <a:extLst>
                  <a:ext uri="{FF2B5EF4-FFF2-40B4-BE49-F238E27FC236}">
                    <a16:creationId xmlns:a16="http://schemas.microsoft.com/office/drawing/2014/main" id="{DD461DC1-4729-40CC-AD0D-44AF753BA748}"/>
                  </a:ext>
                </a:extLst>
              </p:cNvPr>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0" name="Freeform 27">
                <a:extLst>
                  <a:ext uri="{FF2B5EF4-FFF2-40B4-BE49-F238E27FC236}">
                    <a16:creationId xmlns:a16="http://schemas.microsoft.com/office/drawing/2014/main" id="{6307F35C-9030-4428-B080-1D983517E9A2}"/>
                  </a:ext>
                </a:extLst>
              </p:cNvPr>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1" name="Freeform 28">
                <a:extLst>
                  <a:ext uri="{FF2B5EF4-FFF2-40B4-BE49-F238E27FC236}">
                    <a16:creationId xmlns:a16="http://schemas.microsoft.com/office/drawing/2014/main" id="{863AE9FB-85CE-4C67-983D-96ACB3B5BAC8}"/>
                  </a:ext>
                </a:extLst>
              </p:cNvPr>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2" name="Freeform 30">
                <a:extLst>
                  <a:ext uri="{FF2B5EF4-FFF2-40B4-BE49-F238E27FC236}">
                    <a16:creationId xmlns:a16="http://schemas.microsoft.com/office/drawing/2014/main" id="{A2673D1E-358D-4D73-BCF0-6BBE1618634A}"/>
                  </a:ext>
                </a:extLst>
              </p:cNvPr>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3" name="Freeform 31">
                <a:extLst>
                  <a:ext uri="{FF2B5EF4-FFF2-40B4-BE49-F238E27FC236}">
                    <a16:creationId xmlns:a16="http://schemas.microsoft.com/office/drawing/2014/main" id="{30BA7340-6C7A-4B76-9B81-B79A2FD25B0E}"/>
                  </a:ext>
                </a:extLst>
              </p:cNvPr>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4" name="Freeform 32">
                <a:extLst>
                  <a:ext uri="{FF2B5EF4-FFF2-40B4-BE49-F238E27FC236}">
                    <a16:creationId xmlns:a16="http://schemas.microsoft.com/office/drawing/2014/main" id="{0AF3D8BF-9042-44DD-B763-449BFBEEAC3B}"/>
                  </a:ext>
                </a:extLst>
              </p:cNvPr>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5" name="Freeform 33">
                <a:extLst>
                  <a:ext uri="{FF2B5EF4-FFF2-40B4-BE49-F238E27FC236}">
                    <a16:creationId xmlns:a16="http://schemas.microsoft.com/office/drawing/2014/main" id="{81B47F2B-52E9-4C40-9281-68C74776EB4E}"/>
                  </a:ext>
                </a:extLst>
              </p:cNvPr>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6" name="Freeform 37">
                <a:extLst>
                  <a:ext uri="{FF2B5EF4-FFF2-40B4-BE49-F238E27FC236}">
                    <a16:creationId xmlns:a16="http://schemas.microsoft.com/office/drawing/2014/main" id="{37BE8C8F-FF1E-4025-9C07-13DB106D4401}"/>
                  </a:ext>
                </a:extLst>
              </p:cNvPr>
              <p:cNvSpPr>
                <a:spLocks/>
              </p:cNvSpPr>
              <p:nvPr/>
            </p:nvSpPr>
            <p:spPr bwMode="auto">
              <a:xfrm>
                <a:off x="17797460" y="7653374"/>
                <a:ext cx="4948236" cy="3533741"/>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7" name="Rectangle 38">
                <a:extLst>
                  <a:ext uri="{FF2B5EF4-FFF2-40B4-BE49-F238E27FC236}">
                    <a16:creationId xmlns:a16="http://schemas.microsoft.com/office/drawing/2014/main" id="{78182F2B-3411-452F-929C-0840001E8571}"/>
                  </a:ext>
                </a:extLst>
              </p:cNvPr>
              <p:cNvSpPr>
                <a:spLocks noChangeArrowheads="1"/>
              </p:cNvSpPr>
              <p:nvPr/>
            </p:nvSpPr>
            <p:spPr bwMode="auto">
              <a:xfrm>
                <a:off x="17970018" y="7900981"/>
                <a:ext cx="4603121" cy="2632074"/>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8" name="Freeform 39">
                <a:extLst>
                  <a:ext uri="{FF2B5EF4-FFF2-40B4-BE49-F238E27FC236}">
                    <a16:creationId xmlns:a16="http://schemas.microsoft.com/office/drawing/2014/main" id="{1E9A5536-47EC-469F-B607-71676B2E3B8D}"/>
                  </a:ext>
                </a:extLst>
              </p:cNvPr>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39" name="Freeform 40">
                <a:extLst>
                  <a:ext uri="{FF2B5EF4-FFF2-40B4-BE49-F238E27FC236}">
                    <a16:creationId xmlns:a16="http://schemas.microsoft.com/office/drawing/2014/main" id="{EAAE8106-983D-4DBD-A330-84B8AE705244}"/>
                  </a:ext>
                </a:extLst>
              </p:cNvPr>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0" name="Freeform 41">
                <a:extLst>
                  <a:ext uri="{FF2B5EF4-FFF2-40B4-BE49-F238E27FC236}">
                    <a16:creationId xmlns:a16="http://schemas.microsoft.com/office/drawing/2014/main" id="{66C13C9E-A535-48B7-A5B1-D69D341E9012}"/>
                  </a:ext>
                </a:extLst>
              </p:cNvPr>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1" name="Rectangle 42">
                <a:extLst>
                  <a:ext uri="{FF2B5EF4-FFF2-40B4-BE49-F238E27FC236}">
                    <a16:creationId xmlns:a16="http://schemas.microsoft.com/office/drawing/2014/main" id="{9B493916-3122-4449-B9F5-42AFD425D7EE}"/>
                  </a:ext>
                </a:extLst>
              </p:cNvPr>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2" name="Freeform 43">
                <a:extLst>
                  <a:ext uri="{FF2B5EF4-FFF2-40B4-BE49-F238E27FC236}">
                    <a16:creationId xmlns:a16="http://schemas.microsoft.com/office/drawing/2014/main" id="{5A490235-FD54-4D31-9D21-1719C84C745D}"/>
                  </a:ext>
                </a:extLst>
              </p:cNvPr>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3" name="Rectangle 44">
                <a:extLst>
                  <a:ext uri="{FF2B5EF4-FFF2-40B4-BE49-F238E27FC236}">
                    <a16:creationId xmlns:a16="http://schemas.microsoft.com/office/drawing/2014/main" id="{B0F7ADC3-A243-4FD4-A93F-DD7E2FB7F268}"/>
                  </a:ext>
                </a:extLst>
              </p:cNvPr>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4" name="Freeform 45">
                <a:extLst>
                  <a:ext uri="{FF2B5EF4-FFF2-40B4-BE49-F238E27FC236}">
                    <a16:creationId xmlns:a16="http://schemas.microsoft.com/office/drawing/2014/main" id="{B0D94B25-27DF-4887-8ECE-5A2479CCE98F}"/>
                  </a:ext>
                </a:extLst>
              </p:cNvPr>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5" name="Freeform 46">
                <a:extLst>
                  <a:ext uri="{FF2B5EF4-FFF2-40B4-BE49-F238E27FC236}">
                    <a16:creationId xmlns:a16="http://schemas.microsoft.com/office/drawing/2014/main" id="{10C93F92-6B5C-494A-9A51-55548160B71F}"/>
                  </a:ext>
                </a:extLst>
              </p:cNvPr>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6" name="Freeform 47">
                <a:extLst>
                  <a:ext uri="{FF2B5EF4-FFF2-40B4-BE49-F238E27FC236}">
                    <a16:creationId xmlns:a16="http://schemas.microsoft.com/office/drawing/2014/main" id="{C20B70EF-C2B7-451E-8283-08AA7861F262}"/>
                  </a:ext>
                </a:extLst>
              </p:cNvPr>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7" name="Freeform 48">
                <a:extLst>
                  <a:ext uri="{FF2B5EF4-FFF2-40B4-BE49-F238E27FC236}">
                    <a16:creationId xmlns:a16="http://schemas.microsoft.com/office/drawing/2014/main" id="{3490729F-241E-4B9E-8D30-6A6E4D0583FA}"/>
                  </a:ext>
                </a:extLst>
              </p:cNvPr>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8" name="Freeform 49">
                <a:extLst>
                  <a:ext uri="{FF2B5EF4-FFF2-40B4-BE49-F238E27FC236}">
                    <a16:creationId xmlns:a16="http://schemas.microsoft.com/office/drawing/2014/main" id="{E044EFB5-E89C-42EC-9AA7-55DE546D2810}"/>
                  </a:ext>
                </a:extLst>
              </p:cNvPr>
              <p:cNvSpPr>
                <a:spLocks/>
              </p:cNvSpPr>
              <p:nvPr/>
            </p:nvSpPr>
            <p:spPr bwMode="auto">
              <a:xfrm>
                <a:off x="27549474" y="9214216"/>
                <a:ext cx="3263892" cy="2110996"/>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49" name="Rectangle 50">
                <a:extLst>
                  <a:ext uri="{FF2B5EF4-FFF2-40B4-BE49-F238E27FC236}">
                    <a16:creationId xmlns:a16="http://schemas.microsoft.com/office/drawing/2014/main" id="{513E8459-B062-4C2C-A4B9-4FA648B3AC4E}"/>
                  </a:ext>
                </a:extLst>
              </p:cNvPr>
              <p:cNvSpPr>
                <a:spLocks noChangeArrowheads="1"/>
              </p:cNvSpPr>
              <p:nvPr/>
            </p:nvSpPr>
            <p:spPr bwMode="auto">
              <a:xfrm>
                <a:off x="27790339" y="9455158"/>
                <a:ext cx="2580131" cy="167481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0" name="Freeform 51">
                <a:extLst>
                  <a:ext uri="{FF2B5EF4-FFF2-40B4-BE49-F238E27FC236}">
                    <a16:creationId xmlns:a16="http://schemas.microsoft.com/office/drawing/2014/main" id="{FF33B45A-1EED-4362-B0A3-78A0F08E2EC7}"/>
                  </a:ext>
                </a:extLst>
              </p:cNvPr>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1" name="Freeform 52">
                <a:extLst>
                  <a:ext uri="{FF2B5EF4-FFF2-40B4-BE49-F238E27FC236}">
                    <a16:creationId xmlns:a16="http://schemas.microsoft.com/office/drawing/2014/main" id="{CE428D84-8C77-4AFD-8F41-251AB0DC8787}"/>
                  </a:ext>
                </a:extLst>
              </p:cNvPr>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2" name="Freeform 53">
                <a:extLst>
                  <a:ext uri="{FF2B5EF4-FFF2-40B4-BE49-F238E27FC236}">
                    <a16:creationId xmlns:a16="http://schemas.microsoft.com/office/drawing/2014/main" id="{5877616E-D73D-4D9E-9776-592AA6A022F7}"/>
                  </a:ext>
                </a:extLst>
              </p:cNvPr>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3" name="Freeform 54">
                <a:extLst>
                  <a:ext uri="{FF2B5EF4-FFF2-40B4-BE49-F238E27FC236}">
                    <a16:creationId xmlns:a16="http://schemas.microsoft.com/office/drawing/2014/main" id="{7BC9F003-D82B-431C-9919-2DEC685DA14A}"/>
                  </a:ext>
                </a:extLst>
              </p:cNvPr>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55">
                <a:extLst>
                  <a:ext uri="{FF2B5EF4-FFF2-40B4-BE49-F238E27FC236}">
                    <a16:creationId xmlns:a16="http://schemas.microsoft.com/office/drawing/2014/main" id="{A89BB593-9A59-4889-AE57-5DCEB30290CD}"/>
                  </a:ext>
                </a:extLst>
              </p:cNvPr>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56">
                <a:extLst>
                  <a:ext uri="{FF2B5EF4-FFF2-40B4-BE49-F238E27FC236}">
                    <a16:creationId xmlns:a16="http://schemas.microsoft.com/office/drawing/2014/main" id="{4FE62636-6762-4395-B4F2-10F88AFB9F95}"/>
                  </a:ext>
                </a:extLst>
              </p:cNvPr>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6" name="Freeform 57">
                <a:extLst>
                  <a:ext uri="{FF2B5EF4-FFF2-40B4-BE49-F238E27FC236}">
                    <a16:creationId xmlns:a16="http://schemas.microsoft.com/office/drawing/2014/main" id="{DF742FD9-AA23-49F3-9AB3-869E585879E1}"/>
                  </a:ext>
                </a:extLst>
              </p:cNvPr>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7" name="Freeform 58">
                <a:extLst>
                  <a:ext uri="{FF2B5EF4-FFF2-40B4-BE49-F238E27FC236}">
                    <a16:creationId xmlns:a16="http://schemas.microsoft.com/office/drawing/2014/main" id="{6475196C-2479-4F18-B5AD-9E3706314F64}"/>
                  </a:ext>
                </a:extLst>
              </p:cNvPr>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8" name="Freeform 59">
                <a:extLst>
                  <a:ext uri="{FF2B5EF4-FFF2-40B4-BE49-F238E27FC236}">
                    <a16:creationId xmlns:a16="http://schemas.microsoft.com/office/drawing/2014/main" id="{EC550F78-0A97-4D8D-B6A9-8863D777779E}"/>
                  </a:ext>
                </a:extLst>
              </p:cNvPr>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59" name="Freeform 60">
                <a:extLst>
                  <a:ext uri="{FF2B5EF4-FFF2-40B4-BE49-F238E27FC236}">
                    <a16:creationId xmlns:a16="http://schemas.microsoft.com/office/drawing/2014/main" id="{DA17D580-7A04-40AA-999D-97A6485D79CD}"/>
                  </a:ext>
                </a:extLst>
              </p:cNvPr>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0" name="Freeform 61">
                <a:extLst>
                  <a:ext uri="{FF2B5EF4-FFF2-40B4-BE49-F238E27FC236}">
                    <a16:creationId xmlns:a16="http://schemas.microsoft.com/office/drawing/2014/main" id="{6D939785-D966-46BB-AB6E-D934E4CCAB66}"/>
                  </a:ext>
                </a:extLst>
              </p:cNvPr>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1" name="Freeform 62">
                <a:extLst>
                  <a:ext uri="{FF2B5EF4-FFF2-40B4-BE49-F238E27FC236}">
                    <a16:creationId xmlns:a16="http://schemas.microsoft.com/office/drawing/2014/main" id="{0C206A31-FB43-4DA6-9041-B64E6FD8F1C9}"/>
                  </a:ext>
                </a:extLst>
              </p:cNvPr>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2" name="Freeform 63">
                <a:extLst>
                  <a:ext uri="{FF2B5EF4-FFF2-40B4-BE49-F238E27FC236}">
                    <a16:creationId xmlns:a16="http://schemas.microsoft.com/office/drawing/2014/main" id="{9BAACDF9-588A-4C4D-894E-AB311DDF49F3}"/>
                  </a:ext>
                </a:extLst>
              </p:cNvPr>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3" name="Freeform 64">
                <a:extLst>
                  <a:ext uri="{FF2B5EF4-FFF2-40B4-BE49-F238E27FC236}">
                    <a16:creationId xmlns:a16="http://schemas.microsoft.com/office/drawing/2014/main" id="{73F0250E-4F58-401A-9718-6428994B23B5}"/>
                  </a:ext>
                </a:extLst>
              </p:cNvPr>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4" name="Freeform 65">
                <a:extLst>
                  <a:ext uri="{FF2B5EF4-FFF2-40B4-BE49-F238E27FC236}">
                    <a16:creationId xmlns:a16="http://schemas.microsoft.com/office/drawing/2014/main" id="{98C014C8-0F84-4639-9686-508DACE10F40}"/>
                  </a:ext>
                </a:extLst>
              </p:cNvPr>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5" name="Freeform 66">
                <a:extLst>
                  <a:ext uri="{FF2B5EF4-FFF2-40B4-BE49-F238E27FC236}">
                    <a16:creationId xmlns:a16="http://schemas.microsoft.com/office/drawing/2014/main" id="{3547EEB3-6B74-4834-BD67-B6AD50346D3D}"/>
                  </a:ext>
                </a:extLst>
              </p:cNvPr>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6" name="Freeform 67">
                <a:extLst>
                  <a:ext uri="{FF2B5EF4-FFF2-40B4-BE49-F238E27FC236}">
                    <a16:creationId xmlns:a16="http://schemas.microsoft.com/office/drawing/2014/main" id="{6D653D13-DED8-4C1C-BC80-E4A606B77E8D}"/>
                  </a:ext>
                </a:extLst>
              </p:cNvPr>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7" name="Freeform 68">
                <a:extLst>
                  <a:ext uri="{FF2B5EF4-FFF2-40B4-BE49-F238E27FC236}">
                    <a16:creationId xmlns:a16="http://schemas.microsoft.com/office/drawing/2014/main" id="{7C279B0A-35FA-4FD0-AC7E-775EB78061E1}"/>
                  </a:ext>
                </a:extLst>
              </p:cNvPr>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8" name="Freeform 69">
                <a:extLst>
                  <a:ext uri="{FF2B5EF4-FFF2-40B4-BE49-F238E27FC236}">
                    <a16:creationId xmlns:a16="http://schemas.microsoft.com/office/drawing/2014/main" id="{91955E3C-7451-4E43-A895-7567D2BF4C1F}"/>
                  </a:ext>
                </a:extLst>
              </p:cNvPr>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70">
                <a:extLst>
                  <a:ext uri="{FF2B5EF4-FFF2-40B4-BE49-F238E27FC236}">
                    <a16:creationId xmlns:a16="http://schemas.microsoft.com/office/drawing/2014/main" id="{D41601FA-A97C-4660-A4EB-5B26C61FC3D9}"/>
                  </a:ext>
                </a:extLst>
              </p:cNvPr>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Freeform 71">
                <a:extLst>
                  <a:ext uri="{FF2B5EF4-FFF2-40B4-BE49-F238E27FC236}">
                    <a16:creationId xmlns:a16="http://schemas.microsoft.com/office/drawing/2014/main" id="{F29D009A-2555-4627-946B-0837EEC1217C}"/>
                  </a:ext>
                </a:extLst>
              </p:cNvPr>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Freeform 72">
                <a:extLst>
                  <a:ext uri="{FF2B5EF4-FFF2-40B4-BE49-F238E27FC236}">
                    <a16:creationId xmlns:a16="http://schemas.microsoft.com/office/drawing/2014/main" id="{86F76830-F908-43B3-ABA2-E7B2078C9D2C}"/>
                  </a:ext>
                </a:extLst>
              </p:cNvPr>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Freeform 73">
                <a:extLst>
                  <a:ext uri="{FF2B5EF4-FFF2-40B4-BE49-F238E27FC236}">
                    <a16:creationId xmlns:a16="http://schemas.microsoft.com/office/drawing/2014/main" id="{637B824B-75CE-4947-983F-E79417BD6A03}"/>
                  </a:ext>
                </a:extLst>
              </p:cNvPr>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Freeform 74">
                <a:extLst>
                  <a:ext uri="{FF2B5EF4-FFF2-40B4-BE49-F238E27FC236}">
                    <a16:creationId xmlns:a16="http://schemas.microsoft.com/office/drawing/2014/main" id="{FA1999ED-0279-470B-A1A1-FBCA2B863186}"/>
                  </a:ext>
                </a:extLst>
              </p:cNvPr>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Freeform 75">
                <a:extLst>
                  <a:ext uri="{FF2B5EF4-FFF2-40B4-BE49-F238E27FC236}">
                    <a16:creationId xmlns:a16="http://schemas.microsoft.com/office/drawing/2014/main" id="{1709D7E7-CA01-4379-9DF4-C11E2FC59226}"/>
                  </a:ext>
                </a:extLst>
              </p:cNvPr>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Freeform 76">
                <a:extLst>
                  <a:ext uri="{FF2B5EF4-FFF2-40B4-BE49-F238E27FC236}">
                    <a16:creationId xmlns:a16="http://schemas.microsoft.com/office/drawing/2014/main" id="{92B7F5F0-5A0E-480A-8BEF-E37BC0C6C377}"/>
                  </a:ext>
                </a:extLst>
              </p:cNvPr>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Freeform 77">
                <a:extLst>
                  <a:ext uri="{FF2B5EF4-FFF2-40B4-BE49-F238E27FC236}">
                    <a16:creationId xmlns:a16="http://schemas.microsoft.com/office/drawing/2014/main" id="{25A26075-680E-48F2-94DB-F84D38FCF31D}"/>
                  </a:ext>
                </a:extLst>
              </p:cNvPr>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7" name="Freeform 78">
                <a:extLst>
                  <a:ext uri="{FF2B5EF4-FFF2-40B4-BE49-F238E27FC236}">
                    <a16:creationId xmlns:a16="http://schemas.microsoft.com/office/drawing/2014/main" id="{27FC67C7-BFFA-40D0-A77E-CC92EB22E60B}"/>
                  </a:ext>
                </a:extLst>
              </p:cNvPr>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8" name="Freeform 79">
                <a:extLst>
                  <a:ext uri="{FF2B5EF4-FFF2-40B4-BE49-F238E27FC236}">
                    <a16:creationId xmlns:a16="http://schemas.microsoft.com/office/drawing/2014/main" id="{51CACF17-60D6-42AE-9552-F6B08EFF25A7}"/>
                  </a:ext>
                </a:extLst>
              </p:cNvPr>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79" name="Freeform 80">
                <a:extLst>
                  <a:ext uri="{FF2B5EF4-FFF2-40B4-BE49-F238E27FC236}">
                    <a16:creationId xmlns:a16="http://schemas.microsoft.com/office/drawing/2014/main" id="{477E665B-C6B9-4283-ACE4-3F3D828C5B1B}"/>
                  </a:ext>
                </a:extLst>
              </p:cNvPr>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280" name="Freeform 81">
                <a:extLst>
                  <a:ext uri="{FF2B5EF4-FFF2-40B4-BE49-F238E27FC236}">
                    <a16:creationId xmlns:a16="http://schemas.microsoft.com/office/drawing/2014/main" id="{ED0F206D-8FD5-4938-96C2-27E034524ACF}"/>
                  </a:ext>
                </a:extLst>
              </p:cNvPr>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07" name="Rectangle 1206">
              <a:extLst>
                <a:ext uri="{FF2B5EF4-FFF2-40B4-BE49-F238E27FC236}">
                  <a16:creationId xmlns:a16="http://schemas.microsoft.com/office/drawing/2014/main" id="{52441083-FCD5-4843-848C-2D93886F77DD}"/>
                </a:ext>
              </a:extLst>
            </p:cNvPr>
            <p:cNvSpPr/>
            <p:nvPr/>
          </p:nvSpPr>
          <p:spPr bwMode="auto">
            <a:xfrm>
              <a:off x="8598308" y="6051661"/>
              <a:ext cx="2593567" cy="45719"/>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517" name="Group 516">
            <a:extLst>
              <a:ext uri="{FF2B5EF4-FFF2-40B4-BE49-F238E27FC236}">
                <a16:creationId xmlns:a16="http://schemas.microsoft.com/office/drawing/2014/main" id="{16B6755E-58CD-4334-ACF1-DBBFE4894A07}"/>
              </a:ext>
            </a:extLst>
          </p:cNvPr>
          <p:cNvGrpSpPr>
            <a:grpSpLocks/>
          </p:cNvGrpSpPr>
          <p:nvPr/>
        </p:nvGrpSpPr>
        <p:grpSpPr>
          <a:xfrm>
            <a:off x="10714147" y="2546470"/>
            <a:ext cx="628761" cy="664694"/>
            <a:chOff x="13973841" y="3823518"/>
            <a:chExt cx="1577751" cy="1687170"/>
          </a:xfrm>
          <a:solidFill>
            <a:schemeClr val="bg1">
              <a:lumMod val="75000"/>
            </a:schemeClr>
          </a:solidFill>
        </p:grpSpPr>
        <p:sp>
          <p:nvSpPr>
            <p:cNvPr id="1194" name="Oval 240">
              <a:extLst>
                <a:ext uri="{FF2B5EF4-FFF2-40B4-BE49-F238E27FC236}">
                  <a16:creationId xmlns:a16="http://schemas.microsoft.com/office/drawing/2014/main" id="{19D1AD4A-3D6B-4917-9AD2-8D196B3A8168}"/>
                </a:ext>
              </a:extLst>
            </p:cNvPr>
            <p:cNvSpPr>
              <a:spLocks noChangeArrowheads="1"/>
            </p:cNvSpPr>
            <p:nvPr/>
          </p:nvSpPr>
          <p:spPr bwMode="auto">
            <a:xfrm>
              <a:off x="14642357" y="3823518"/>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195" name="Oval 242">
              <a:extLst>
                <a:ext uri="{FF2B5EF4-FFF2-40B4-BE49-F238E27FC236}">
                  <a16:creationId xmlns:a16="http://schemas.microsoft.com/office/drawing/2014/main" id="{4533E152-F7F3-4282-BB91-19D6C8032957}"/>
                </a:ext>
              </a:extLst>
            </p:cNvPr>
            <p:cNvSpPr>
              <a:spLocks noChangeArrowheads="1"/>
            </p:cNvSpPr>
            <p:nvPr/>
          </p:nvSpPr>
          <p:spPr bwMode="auto">
            <a:xfrm>
              <a:off x="15333462" y="4428499"/>
              <a:ext cx="85417" cy="8541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196" name="Freeform 129">
              <a:extLst>
                <a:ext uri="{FF2B5EF4-FFF2-40B4-BE49-F238E27FC236}">
                  <a16:creationId xmlns:a16="http://schemas.microsoft.com/office/drawing/2014/main" id="{7F4916A6-346F-426B-AE2A-163E7AA2AAD4}"/>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197" name="Freeform 130">
              <a:extLst>
                <a:ext uri="{FF2B5EF4-FFF2-40B4-BE49-F238E27FC236}">
                  <a16:creationId xmlns:a16="http://schemas.microsoft.com/office/drawing/2014/main" id="{2F387218-EFB9-4E18-A9A9-B3E7DD8B2A84}"/>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198" name="Freeform 232">
              <a:extLst>
                <a:ext uri="{FF2B5EF4-FFF2-40B4-BE49-F238E27FC236}">
                  <a16:creationId xmlns:a16="http://schemas.microsoft.com/office/drawing/2014/main" id="{ED7E68AF-85A3-4226-9EA1-3394328C1D16}"/>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bg1">
                  <a:lumMod val="75000"/>
                </a:schemeClr>
              </a:solidFill>
              <a:prstDash val="solid"/>
              <a:miter lim="800000"/>
              <a:headEnd type="oval" w="med" len="med"/>
              <a:tailEnd type="oval" w="med" len="me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pic>
          <p:nvPicPr>
            <p:cNvPr id="1199" name="Graphic 1198">
              <a:extLst>
                <a:ext uri="{FF2B5EF4-FFF2-40B4-BE49-F238E27FC236}">
                  <a16:creationId xmlns:a16="http://schemas.microsoft.com/office/drawing/2014/main" id="{DD61A3B6-6B58-4851-8ECB-BE07B62562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715068" y="3908875"/>
              <a:ext cx="192326" cy="150595"/>
            </a:xfrm>
            <a:prstGeom prst="rect">
              <a:avLst/>
            </a:prstGeom>
          </p:spPr>
        </p:pic>
        <p:sp>
          <p:nvSpPr>
            <p:cNvPr id="1200" name="Oval 240">
              <a:extLst>
                <a:ext uri="{FF2B5EF4-FFF2-40B4-BE49-F238E27FC236}">
                  <a16:creationId xmlns:a16="http://schemas.microsoft.com/office/drawing/2014/main" id="{1D541FB7-3532-49F9-97DD-DB0BB5C78A14}"/>
                </a:ext>
              </a:extLst>
            </p:cNvPr>
            <p:cNvSpPr>
              <a:spLocks noChangeArrowheads="1"/>
            </p:cNvSpPr>
            <p:nvPr/>
          </p:nvSpPr>
          <p:spPr bwMode="auto">
            <a:xfrm>
              <a:off x="13973841" y="4226340"/>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201" name="Oval 240">
              <a:extLst>
                <a:ext uri="{FF2B5EF4-FFF2-40B4-BE49-F238E27FC236}">
                  <a16:creationId xmlns:a16="http://schemas.microsoft.com/office/drawing/2014/main" id="{8C43809F-6BF8-4875-B9E0-5DE009059CF7}"/>
                </a:ext>
              </a:extLst>
            </p:cNvPr>
            <p:cNvSpPr>
              <a:spLocks noChangeArrowheads="1"/>
            </p:cNvSpPr>
            <p:nvPr/>
          </p:nvSpPr>
          <p:spPr bwMode="auto">
            <a:xfrm>
              <a:off x="15212746" y="4226340"/>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202" name="Circle: Hollow 1201">
              <a:extLst>
                <a:ext uri="{FF2B5EF4-FFF2-40B4-BE49-F238E27FC236}">
                  <a16:creationId xmlns:a16="http://schemas.microsoft.com/office/drawing/2014/main" id="{C8FEC6BD-F534-4DE4-A04E-004F923CC12A}"/>
                </a:ext>
              </a:extLst>
            </p:cNvPr>
            <p:cNvSpPr/>
            <p:nvPr/>
          </p:nvSpPr>
          <p:spPr bwMode="auto">
            <a:xfrm>
              <a:off x="14092888" y="4272115"/>
              <a:ext cx="103851" cy="106413"/>
            </a:xfrm>
            <a:prstGeom prst="donu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03" name="Freeform 501">
              <a:extLst>
                <a:ext uri="{FF2B5EF4-FFF2-40B4-BE49-F238E27FC236}">
                  <a16:creationId xmlns:a16="http://schemas.microsoft.com/office/drawing/2014/main" id="{95EAFFC0-66E2-4D24-A437-A2386EE6F926}"/>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a:ln>
                  <a:noFill/>
                </a:ln>
                <a:solidFill>
                  <a:srgbClr val="000000"/>
                </a:solidFill>
                <a:effectLst/>
                <a:uLnTx/>
                <a:uFillTx/>
                <a:latin typeface="Segoe UI"/>
                <a:ea typeface="+mn-ea"/>
                <a:cs typeface="+mn-cs"/>
              </a:endParaRPr>
            </a:p>
          </p:txBody>
        </p:sp>
        <p:sp>
          <p:nvSpPr>
            <p:cNvPr id="1204" name="Rounded Rectangle 13">
              <a:extLst>
                <a:ext uri="{FF2B5EF4-FFF2-40B4-BE49-F238E27FC236}">
                  <a16:creationId xmlns:a16="http://schemas.microsoft.com/office/drawing/2014/main" id="{3FA4C9E2-D2A6-4AD3-ACD6-60B02E198E47}"/>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grp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1205" name="Freeform: Shape 1204">
              <a:extLst>
                <a:ext uri="{FF2B5EF4-FFF2-40B4-BE49-F238E27FC236}">
                  <a16:creationId xmlns:a16="http://schemas.microsoft.com/office/drawing/2014/main" id="{C524CA05-F3CE-425C-8FCF-F5C9B2E37760}"/>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18" name="Group 517">
            <a:extLst>
              <a:ext uri="{FF2B5EF4-FFF2-40B4-BE49-F238E27FC236}">
                <a16:creationId xmlns:a16="http://schemas.microsoft.com/office/drawing/2014/main" id="{BAFC0070-55AE-4857-8B4B-13845EA26F1E}"/>
              </a:ext>
            </a:extLst>
          </p:cNvPr>
          <p:cNvGrpSpPr>
            <a:grpSpLocks/>
          </p:cNvGrpSpPr>
          <p:nvPr/>
        </p:nvGrpSpPr>
        <p:grpSpPr>
          <a:xfrm>
            <a:off x="6831451" y="2685638"/>
            <a:ext cx="962053" cy="586908"/>
            <a:chOff x="880735" y="570156"/>
            <a:chExt cx="9823008" cy="5992590"/>
          </a:xfrm>
        </p:grpSpPr>
        <p:grpSp>
          <p:nvGrpSpPr>
            <p:cNvPr id="1106" name="Group 1105">
              <a:extLst>
                <a:ext uri="{FF2B5EF4-FFF2-40B4-BE49-F238E27FC236}">
                  <a16:creationId xmlns:a16="http://schemas.microsoft.com/office/drawing/2014/main" id="{85132B43-D17F-4371-8DF0-A7329A1C1768}"/>
                </a:ext>
              </a:extLst>
            </p:cNvPr>
            <p:cNvGrpSpPr/>
            <p:nvPr/>
          </p:nvGrpSpPr>
          <p:grpSpPr>
            <a:xfrm>
              <a:off x="880735" y="570156"/>
              <a:ext cx="9823008" cy="5216554"/>
              <a:chOff x="880735" y="570156"/>
              <a:chExt cx="9823008" cy="5216554"/>
            </a:xfrm>
          </p:grpSpPr>
          <p:grpSp>
            <p:nvGrpSpPr>
              <p:cNvPr id="1111" name="Group 1110">
                <a:extLst>
                  <a:ext uri="{FF2B5EF4-FFF2-40B4-BE49-F238E27FC236}">
                    <a16:creationId xmlns:a16="http://schemas.microsoft.com/office/drawing/2014/main" id="{754CC4AD-B651-484C-B3D0-157739E093FA}"/>
                  </a:ext>
                </a:extLst>
              </p:cNvPr>
              <p:cNvGrpSpPr/>
              <p:nvPr/>
            </p:nvGrpSpPr>
            <p:grpSpPr>
              <a:xfrm>
                <a:off x="1860203" y="570156"/>
                <a:ext cx="3248557" cy="3248553"/>
                <a:chOff x="3695059" y="2057989"/>
                <a:chExt cx="825500" cy="825500"/>
              </a:xfrm>
            </p:grpSpPr>
            <p:sp>
              <p:nvSpPr>
                <p:cNvPr id="1192" name="Oval 1191">
                  <a:extLst>
                    <a:ext uri="{FF2B5EF4-FFF2-40B4-BE49-F238E27FC236}">
                      <a16:creationId xmlns:a16="http://schemas.microsoft.com/office/drawing/2014/main" id="{AE380B20-3C72-4D5D-8924-FDD4DEB903EF}"/>
                    </a:ext>
                  </a:extLst>
                </p:cNvPr>
                <p:cNvSpPr/>
                <p:nvPr/>
              </p:nvSpPr>
              <p:spPr bwMode="auto">
                <a:xfrm>
                  <a:off x="3695059" y="2057989"/>
                  <a:ext cx="825500" cy="825500"/>
                </a:xfrm>
                <a:prstGeom prst="ellipse">
                  <a:avLst/>
                </a:prstGeom>
                <a:solidFill>
                  <a:schemeClr val="bg1">
                    <a:lumMod val="95000"/>
                  </a:schemeClr>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408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93" name="Freeform 82">
                  <a:extLst>
                    <a:ext uri="{FF2B5EF4-FFF2-40B4-BE49-F238E27FC236}">
                      <a16:creationId xmlns:a16="http://schemas.microsoft.com/office/drawing/2014/main" id="{BB0D5198-328C-47F2-83FA-84215C776590}"/>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sp>
            <p:nvSpPr>
              <p:cNvPr id="1112" name="Rectangle 1111">
                <a:extLst>
                  <a:ext uri="{FF2B5EF4-FFF2-40B4-BE49-F238E27FC236}">
                    <a16:creationId xmlns:a16="http://schemas.microsoft.com/office/drawing/2014/main" id="{3447ACEB-2902-4738-B019-942CF6A4C325}"/>
                  </a:ext>
                </a:extLst>
              </p:cNvPr>
              <p:cNvSpPr>
                <a:spLocks noChangeArrowheads="1"/>
              </p:cNvSpPr>
              <p:nvPr/>
            </p:nvSpPr>
            <p:spPr bwMode="auto">
              <a:xfrm>
                <a:off x="7185892" y="4549173"/>
                <a:ext cx="871651" cy="857754"/>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3" name="Rectangle 1112">
                <a:extLst>
                  <a:ext uri="{FF2B5EF4-FFF2-40B4-BE49-F238E27FC236}">
                    <a16:creationId xmlns:a16="http://schemas.microsoft.com/office/drawing/2014/main" id="{C215440C-A8C6-4DDA-9B1B-9C6F71D5509F}"/>
                  </a:ext>
                </a:extLst>
              </p:cNvPr>
              <p:cNvSpPr>
                <a:spLocks noChangeArrowheads="1"/>
              </p:cNvSpPr>
              <p:nvPr/>
            </p:nvSpPr>
            <p:spPr bwMode="auto">
              <a:xfrm>
                <a:off x="6251736" y="5337466"/>
                <a:ext cx="2739962" cy="128492"/>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4" name="Freeform 7">
                <a:extLst>
                  <a:ext uri="{FF2B5EF4-FFF2-40B4-BE49-F238E27FC236}">
                    <a16:creationId xmlns:a16="http://schemas.microsoft.com/office/drawing/2014/main" id="{7CEE42C4-6AEC-49C3-BDCC-6541B7DCEE97}"/>
                  </a:ext>
                </a:extLst>
              </p:cNvPr>
              <p:cNvSpPr>
                <a:spLocks/>
              </p:cNvSpPr>
              <p:nvPr/>
            </p:nvSpPr>
            <p:spPr bwMode="auto">
              <a:xfrm>
                <a:off x="4560526" y="1086893"/>
                <a:ext cx="6143217" cy="3660225"/>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5" name="Freeform 8">
                <a:extLst>
                  <a:ext uri="{FF2B5EF4-FFF2-40B4-BE49-F238E27FC236}">
                    <a16:creationId xmlns:a16="http://schemas.microsoft.com/office/drawing/2014/main" id="{397F8E09-265A-4256-B2BF-982DB13377E1}"/>
                  </a:ext>
                </a:extLst>
              </p:cNvPr>
              <p:cNvSpPr>
                <a:spLocks/>
              </p:cNvSpPr>
              <p:nvPr/>
            </p:nvSpPr>
            <p:spPr bwMode="auto">
              <a:xfrm>
                <a:off x="4727214" y="1253580"/>
                <a:ext cx="5778585" cy="3187937"/>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6" name="Rectangle 1115">
                <a:extLst>
                  <a:ext uri="{FF2B5EF4-FFF2-40B4-BE49-F238E27FC236}">
                    <a16:creationId xmlns:a16="http://schemas.microsoft.com/office/drawing/2014/main" id="{BD4A37C1-F418-4E43-B49B-371B91FB7FC0}"/>
                  </a:ext>
                </a:extLst>
              </p:cNvPr>
              <p:cNvSpPr>
                <a:spLocks noChangeArrowheads="1"/>
              </p:cNvSpPr>
              <p:nvPr/>
            </p:nvSpPr>
            <p:spPr bwMode="auto">
              <a:xfrm>
                <a:off x="5220346" y="1757124"/>
                <a:ext cx="1080017" cy="208361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7" name="Rectangle 1116">
                <a:extLst>
                  <a:ext uri="{FF2B5EF4-FFF2-40B4-BE49-F238E27FC236}">
                    <a16:creationId xmlns:a16="http://schemas.microsoft.com/office/drawing/2014/main" id="{DA3445FE-17D2-45AF-8291-1B7B2D4822B7}"/>
                  </a:ext>
                </a:extLst>
              </p:cNvPr>
              <p:cNvSpPr>
                <a:spLocks noChangeArrowheads="1"/>
              </p:cNvSpPr>
              <p:nvPr/>
            </p:nvSpPr>
            <p:spPr bwMode="auto">
              <a:xfrm>
                <a:off x="6387167" y="1757124"/>
                <a:ext cx="2538552" cy="2083613"/>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8" name="Rectangle 1117">
                <a:extLst>
                  <a:ext uri="{FF2B5EF4-FFF2-40B4-BE49-F238E27FC236}">
                    <a16:creationId xmlns:a16="http://schemas.microsoft.com/office/drawing/2014/main" id="{EF865260-3A6A-42C4-B589-FC69426DDE01}"/>
                  </a:ext>
                </a:extLst>
              </p:cNvPr>
              <p:cNvSpPr>
                <a:spLocks noChangeArrowheads="1"/>
              </p:cNvSpPr>
              <p:nvPr/>
            </p:nvSpPr>
            <p:spPr bwMode="auto">
              <a:xfrm>
                <a:off x="6387167" y="1757124"/>
                <a:ext cx="2538552" cy="208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9" name="Rectangle 1118">
                <a:extLst>
                  <a:ext uri="{FF2B5EF4-FFF2-40B4-BE49-F238E27FC236}">
                    <a16:creationId xmlns:a16="http://schemas.microsoft.com/office/drawing/2014/main" id="{DEECFBFB-642F-48C9-BEF8-E3563C540087}"/>
                  </a:ext>
                </a:extLst>
              </p:cNvPr>
              <p:cNvSpPr>
                <a:spLocks noChangeArrowheads="1"/>
              </p:cNvSpPr>
              <p:nvPr/>
            </p:nvSpPr>
            <p:spPr bwMode="auto">
              <a:xfrm>
                <a:off x="9002120" y="1757124"/>
                <a:ext cx="993195" cy="461866"/>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0" name="Rectangle 1119">
                <a:extLst>
                  <a:ext uri="{FF2B5EF4-FFF2-40B4-BE49-F238E27FC236}">
                    <a16:creationId xmlns:a16="http://schemas.microsoft.com/office/drawing/2014/main" id="{04501004-78A5-4518-A354-B295D7DF7B07}"/>
                  </a:ext>
                </a:extLst>
              </p:cNvPr>
              <p:cNvSpPr>
                <a:spLocks noChangeArrowheads="1"/>
              </p:cNvSpPr>
              <p:nvPr/>
            </p:nvSpPr>
            <p:spPr bwMode="auto">
              <a:xfrm>
                <a:off x="9002120" y="229539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1" name="Rectangle 1120">
                <a:extLst>
                  <a:ext uri="{FF2B5EF4-FFF2-40B4-BE49-F238E27FC236}">
                    <a16:creationId xmlns:a16="http://schemas.microsoft.com/office/drawing/2014/main" id="{B760DA05-75C3-415B-8936-B85A0FC4C336}"/>
                  </a:ext>
                </a:extLst>
              </p:cNvPr>
              <p:cNvSpPr>
                <a:spLocks noChangeArrowheads="1"/>
              </p:cNvSpPr>
              <p:nvPr/>
            </p:nvSpPr>
            <p:spPr bwMode="auto">
              <a:xfrm>
                <a:off x="9002120" y="229539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2" name="Rectangle 1121">
                <a:extLst>
                  <a:ext uri="{FF2B5EF4-FFF2-40B4-BE49-F238E27FC236}">
                    <a16:creationId xmlns:a16="http://schemas.microsoft.com/office/drawing/2014/main" id="{7ABA4491-D99F-444A-9216-96F680860581}"/>
                  </a:ext>
                </a:extLst>
              </p:cNvPr>
              <p:cNvSpPr>
                <a:spLocks noChangeArrowheads="1"/>
              </p:cNvSpPr>
              <p:nvPr/>
            </p:nvSpPr>
            <p:spPr bwMode="auto">
              <a:xfrm>
                <a:off x="9002120" y="283713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3" name="Rectangle 1122">
                <a:extLst>
                  <a:ext uri="{FF2B5EF4-FFF2-40B4-BE49-F238E27FC236}">
                    <a16:creationId xmlns:a16="http://schemas.microsoft.com/office/drawing/2014/main" id="{69A008FE-2653-415D-B88F-D5D64F3815C4}"/>
                  </a:ext>
                </a:extLst>
              </p:cNvPr>
              <p:cNvSpPr>
                <a:spLocks noChangeArrowheads="1"/>
              </p:cNvSpPr>
              <p:nvPr/>
            </p:nvSpPr>
            <p:spPr bwMode="auto">
              <a:xfrm>
                <a:off x="9002120" y="283713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4" name="Rectangle 1123">
                <a:extLst>
                  <a:ext uri="{FF2B5EF4-FFF2-40B4-BE49-F238E27FC236}">
                    <a16:creationId xmlns:a16="http://schemas.microsoft.com/office/drawing/2014/main" id="{A1E101D5-1A55-4257-9656-1F909FD65738}"/>
                  </a:ext>
                </a:extLst>
              </p:cNvPr>
              <p:cNvSpPr>
                <a:spLocks noChangeArrowheads="1"/>
              </p:cNvSpPr>
              <p:nvPr/>
            </p:nvSpPr>
            <p:spPr bwMode="auto">
              <a:xfrm>
                <a:off x="9002120" y="3389284"/>
                <a:ext cx="993195" cy="45145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5" name="Rectangle 1124">
                <a:extLst>
                  <a:ext uri="{FF2B5EF4-FFF2-40B4-BE49-F238E27FC236}">
                    <a16:creationId xmlns:a16="http://schemas.microsoft.com/office/drawing/2014/main" id="{CE60D0B5-C1D3-4F19-A9D9-1D258737061C}"/>
                  </a:ext>
                </a:extLst>
              </p:cNvPr>
              <p:cNvSpPr>
                <a:spLocks noChangeArrowheads="1"/>
              </p:cNvSpPr>
              <p:nvPr/>
            </p:nvSpPr>
            <p:spPr bwMode="auto">
              <a:xfrm>
                <a:off x="9002120" y="3389284"/>
                <a:ext cx="993195" cy="45145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6" name="Freeform 19">
                <a:extLst>
                  <a:ext uri="{FF2B5EF4-FFF2-40B4-BE49-F238E27FC236}">
                    <a16:creationId xmlns:a16="http://schemas.microsoft.com/office/drawing/2014/main" id="{C5B7C010-5E85-4C98-A0F3-47D616F52FA6}"/>
                  </a:ext>
                </a:extLst>
              </p:cNvPr>
              <p:cNvSpPr>
                <a:spLocks/>
              </p:cNvSpPr>
              <p:nvPr/>
            </p:nvSpPr>
            <p:spPr bwMode="auto">
              <a:xfrm>
                <a:off x="5220346" y="4038681"/>
                <a:ext cx="4774969" cy="156274"/>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7" name="Freeform 20">
                <a:extLst>
                  <a:ext uri="{FF2B5EF4-FFF2-40B4-BE49-F238E27FC236}">
                    <a16:creationId xmlns:a16="http://schemas.microsoft.com/office/drawing/2014/main" id="{C94857AE-129A-438C-8783-1F168ABEC7E7}"/>
                  </a:ext>
                </a:extLst>
              </p:cNvPr>
              <p:cNvSpPr>
                <a:spLocks/>
              </p:cNvSpPr>
              <p:nvPr/>
            </p:nvSpPr>
            <p:spPr bwMode="auto">
              <a:xfrm>
                <a:off x="5689152" y="2170373"/>
                <a:ext cx="177109" cy="263922"/>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8" name="Freeform 21">
                <a:extLst>
                  <a:ext uri="{FF2B5EF4-FFF2-40B4-BE49-F238E27FC236}">
                    <a16:creationId xmlns:a16="http://schemas.microsoft.com/office/drawing/2014/main" id="{53014371-A92B-45C8-A58B-7208CDEB48E8}"/>
                  </a:ext>
                </a:extLst>
              </p:cNvPr>
              <p:cNvSpPr>
                <a:spLocks noEditPoints="1"/>
              </p:cNvSpPr>
              <p:nvPr/>
            </p:nvSpPr>
            <p:spPr bwMode="auto">
              <a:xfrm>
                <a:off x="5435651" y="1972429"/>
                <a:ext cx="649398" cy="659810"/>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29" name="Rectangle 1128">
                <a:extLst>
                  <a:ext uri="{FF2B5EF4-FFF2-40B4-BE49-F238E27FC236}">
                    <a16:creationId xmlns:a16="http://schemas.microsoft.com/office/drawing/2014/main" id="{03227CC2-6ADF-427E-B6DB-64EE2BFDA60A}"/>
                  </a:ext>
                </a:extLst>
              </p:cNvPr>
              <p:cNvSpPr>
                <a:spLocks noChangeArrowheads="1"/>
              </p:cNvSpPr>
              <p:nvPr/>
            </p:nvSpPr>
            <p:spPr bwMode="auto">
              <a:xfrm>
                <a:off x="4935580"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0" name="Rectangle 1129">
                <a:extLst>
                  <a:ext uri="{FF2B5EF4-FFF2-40B4-BE49-F238E27FC236}">
                    <a16:creationId xmlns:a16="http://schemas.microsoft.com/office/drawing/2014/main" id="{22657410-59D5-4B00-9914-E30039FEF83B}"/>
                  </a:ext>
                </a:extLst>
              </p:cNvPr>
              <p:cNvSpPr>
                <a:spLocks noChangeArrowheads="1"/>
              </p:cNvSpPr>
              <p:nvPr/>
            </p:nvSpPr>
            <p:spPr bwMode="auto">
              <a:xfrm>
                <a:off x="5623173" y="1451524"/>
                <a:ext cx="520906" cy="107657"/>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1" name="Rectangle 1130">
                <a:extLst>
                  <a:ext uri="{FF2B5EF4-FFF2-40B4-BE49-F238E27FC236}">
                    <a16:creationId xmlns:a16="http://schemas.microsoft.com/office/drawing/2014/main" id="{0AE7CD64-8F21-491F-AD6C-04839C38C8C3}"/>
                  </a:ext>
                </a:extLst>
              </p:cNvPr>
              <p:cNvSpPr>
                <a:spLocks noChangeArrowheads="1"/>
              </p:cNvSpPr>
              <p:nvPr/>
            </p:nvSpPr>
            <p:spPr bwMode="auto">
              <a:xfrm>
                <a:off x="6321189"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2" name="Rectangle 1131">
                <a:extLst>
                  <a:ext uri="{FF2B5EF4-FFF2-40B4-BE49-F238E27FC236}">
                    <a16:creationId xmlns:a16="http://schemas.microsoft.com/office/drawing/2014/main" id="{B6316AFA-DCD2-487C-BF57-CB55F3E49B8D}"/>
                  </a:ext>
                </a:extLst>
              </p:cNvPr>
              <p:cNvSpPr>
                <a:spLocks noChangeArrowheads="1"/>
              </p:cNvSpPr>
              <p:nvPr/>
            </p:nvSpPr>
            <p:spPr bwMode="auto">
              <a:xfrm>
                <a:off x="6321189"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3" name="Rectangle 1132">
                <a:extLst>
                  <a:ext uri="{FF2B5EF4-FFF2-40B4-BE49-F238E27FC236}">
                    <a16:creationId xmlns:a16="http://schemas.microsoft.com/office/drawing/2014/main" id="{E5938667-9D15-472D-B7D1-FC2DE914C5D9}"/>
                  </a:ext>
                </a:extLst>
              </p:cNvPr>
              <p:cNvSpPr>
                <a:spLocks noChangeArrowheads="1"/>
              </p:cNvSpPr>
              <p:nvPr/>
            </p:nvSpPr>
            <p:spPr bwMode="auto">
              <a:xfrm>
                <a:off x="7019204"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4" name="Rectangle 1133">
                <a:extLst>
                  <a:ext uri="{FF2B5EF4-FFF2-40B4-BE49-F238E27FC236}">
                    <a16:creationId xmlns:a16="http://schemas.microsoft.com/office/drawing/2014/main" id="{0F6454F6-CEDC-4A7B-BEBC-4A89AA7413DD}"/>
                  </a:ext>
                </a:extLst>
              </p:cNvPr>
              <p:cNvSpPr>
                <a:spLocks noChangeArrowheads="1"/>
              </p:cNvSpPr>
              <p:nvPr/>
            </p:nvSpPr>
            <p:spPr bwMode="auto">
              <a:xfrm>
                <a:off x="7019204" y="1451524"/>
                <a:ext cx="520906" cy="107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5" name="Rectangle 1134">
                <a:extLst>
                  <a:ext uri="{FF2B5EF4-FFF2-40B4-BE49-F238E27FC236}">
                    <a16:creationId xmlns:a16="http://schemas.microsoft.com/office/drawing/2014/main" id="{CD415484-44CD-44C4-BBDA-C4E6170AB7FE}"/>
                  </a:ext>
                </a:extLst>
              </p:cNvPr>
              <p:cNvSpPr>
                <a:spLocks noChangeArrowheads="1"/>
              </p:cNvSpPr>
              <p:nvPr/>
            </p:nvSpPr>
            <p:spPr bwMode="auto">
              <a:xfrm>
                <a:off x="7713746"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6" name="Rectangle 1135">
                <a:extLst>
                  <a:ext uri="{FF2B5EF4-FFF2-40B4-BE49-F238E27FC236}">
                    <a16:creationId xmlns:a16="http://schemas.microsoft.com/office/drawing/2014/main" id="{3954BE39-5B16-48A1-88C0-171861104F4E}"/>
                  </a:ext>
                </a:extLst>
              </p:cNvPr>
              <p:cNvSpPr>
                <a:spLocks noChangeArrowheads="1"/>
              </p:cNvSpPr>
              <p:nvPr/>
            </p:nvSpPr>
            <p:spPr bwMode="auto">
              <a:xfrm>
                <a:off x="7713746"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7" name="Rectangle 1136">
                <a:extLst>
                  <a:ext uri="{FF2B5EF4-FFF2-40B4-BE49-F238E27FC236}">
                    <a16:creationId xmlns:a16="http://schemas.microsoft.com/office/drawing/2014/main" id="{78FEDD96-3D96-493F-A24B-7CE9066EA0B2}"/>
                  </a:ext>
                </a:extLst>
              </p:cNvPr>
              <p:cNvSpPr>
                <a:spLocks noChangeArrowheads="1"/>
              </p:cNvSpPr>
              <p:nvPr/>
            </p:nvSpPr>
            <p:spPr bwMode="auto">
              <a:xfrm>
                <a:off x="8411761"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8" name="Rectangle 1137">
                <a:extLst>
                  <a:ext uri="{FF2B5EF4-FFF2-40B4-BE49-F238E27FC236}">
                    <a16:creationId xmlns:a16="http://schemas.microsoft.com/office/drawing/2014/main" id="{F9AF3879-2D3D-47E0-962D-790036F9977F}"/>
                  </a:ext>
                </a:extLst>
              </p:cNvPr>
              <p:cNvSpPr>
                <a:spLocks noChangeArrowheads="1"/>
              </p:cNvSpPr>
              <p:nvPr/>
            </p:nvSpPr>
            <p:spPr bwMode="auto">
              <a:xfrm>
                <a:off x="9109768"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39" name="Rectangle 1138">
                <a:extLst>
                  <a:ext uri="{FF2B5EF4-FFF2-40B4-BE49-F238E27FC236}">
                    <a16:creationId xmlns:a16="http://schemas.microsoft.com/office/drawing/2014/main" id="{EBBCE4BE-A76B-4CB6-9726-99CBCA86076A}"/>
                  </a:ext>
                </a:extLst>
              </p:cNvPr>
              <p:cNvSpPr>
                <a:spLocks noChangeArrowheads="1"/>
              </p:cNvSpPr>
              <p:nvPr/>
            </p:nvSpPr>
            <p:spPr bwMode="auto">
              <a:xfrm>
                <a:off x="9807783"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0" name="Freeform 33">
                <a:extLst>
                  <a:ext uri="{FF2B5EF4-FFF2-40B4-BE49-F238E27FC236}">
                    <a16:creationId xmlns:a16="http://schemas.microsoft.com/office/drawing/2014/main" id="{2F7B85AF-FD31-4995-9314-AE0188A7768B}"/>
                  </a:ext>
                </a:extLst>
              </p:cNvPr>
              <p:cNvSpPr>
                <a:spLocks noEditPoints="1"/>
              </p:cNvSpPr>
              <p:nvPr/>
            </p:nvSpPr>
            <p:spPr bwMode="auto">
              <a:xfrm>
                <a:off x="6220480" y="1086893"/>
                <a:ext cx="4483263" cy="3660225"/>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1" name="Freeform 34">
                <a:extLst>
                  <a:ext uri="{FF2B5EF4-FFF2-40B4-BE49-F238E27FC236}">
                    <a16:creationId xmlns:a16="http://schemas.microsoft.com/office/drawing/2014/main" id="{8D567514-C8FD-4B2D-B683-C7E1A7A0E872}"/>
                  </a:ext>
                </a:extLst>
              </p:cNvPr>
              <p:cNvSpPr>
                <a:spLocks noEditPoints="1"/>
              </p:cNvSpPr>
              <p:nvPr/>
            </p:nvSpPr>
            <p:spPr bwMode="auto">
              <a:xfrm>
                <a:off x="6387167" y="1253580"/>
                <a:ext cx="4118623" cy="3187937"/>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2" name="Freeform 36">
                <a:extLst>
                  <a:ext uri="{FF2B5EF4-FFF2-40B4-BE49-F238E27FC236}">
                    <a16:creationId xmlns:a16="http://schemas.microsoft.com/office/drawing/2014/main" id="{479B0CDE-77E1-4190-9462-064A1E5D247E}"/>
                  </a:ext>
                </a:extLst>
              </p:cNvPr>
              <p:cNvSpPr>
                <a:spLocks/>
              </p:cNvSpPr>
              <p:nvPr/>
            </p:nvSpPr>
            <p:spPr bwMode="auto">
              <a:xfrm>
                <a:off x="6890712" y="1757124"/>
                <a:ext cx="2035007" cy="2035004"/>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3" name="Freeform 37">
                <a:extLst>
                  <a:ext uri="{FF2B5EF4-FFF2-40B4-BE49-F238E27FC236}">
                    <a16:creationId xmlns:a16="http://schemas.microsoft.com/office/drawing/2014/main" id="{6DA831C7-DA5F-4904-B516-FB1957FEB128}"/>
                  </a:ext>
                </a:extLst>
              </p:cNvPr>
              <p:cNvSpPr>
                <a:spLocks/>
              </p:cNvSpPr>
              <p:nvPr/>
            </p:nvSpPr>
            <p:spPr bwMode="auto">
              <a:xfrm>
                <a:off x="9002120" y="2503748"/>
                <a:ext cx="267397" cy="256983"/>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4" name="Freeform 38">
                <a:extLst>
                  <a:ext uri="{FF2B5EF4-FFF2-40B4-BE49-F238E27FC236}">
                    <a16:creationId xmlns:a16="http://schemas.microsoft.com/office/drawing/2014/main" id="{BDE34F79-5761-4901-B032-8C37DF6270F8}"/>
                  </a:ext>
                </a:extLst>
              </p:cNvPr>
              <p:cNvSpPr>
                <a:spLocks/>
              </p:cNvSpPr>
              <p:nvPr/>
            </p:nvSpPr>
            <p:spPr bwMode="auto">
              <a:xfrm>
                <a:off x="9002120" y="2503748"/>
                <a:ext cx="267397" cy="256983"/>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5" name="Freeform 39">
                <a:extLst>
                  <a:ext uri="{FF2B5EF4-FFF2-40B4-BE49-F238E27FC236}">
                    <a16:creationId xmlns:a16="http://schemas.microsoft.com/office/drawing/2014/main" id="{7A49B005-DF3F-41AC-AD44-74057883137B}"/>
                  </a:ext>
                </a:extLst>
              </p:cNvPr>
              <p:cNvSpPr>
                <a:spLocks/>
              </p:cNvSpPr>
              <p:nvPr/>
            </p:nvSpPr>
            <p:spPr bwMode="auto">
              <a:xfrm>
                <a:off x="9002120" y="2837131"/>
                <a:ext cx="805664" cy="465340"/>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6" name="Freeform 40">
                <a:extLst>
                  <a:ext uri="{FF2B5EF4-FFF2-40B4-BE49-F238E27FC236}">
                    <a16:creationId xmlns:a16="http://schemas.microsoft.com/office/drawing/2014/main" id="{6BC62CD0-970B-4DC5-BDAA-EA3F2C9FAB18}"/>
                  </a:ext>
                </a:extLst>
              </p:cNvPr>
              <p:cNvSpPr>
                <a:spLocks/>
              </p:cNvSpPr>
              <p:nvPr/>
            </p:nvSpPr>
            <p:spPr bwMode="auto">
              <a:xfrm>
                <a:off x="9002120" y="2837131"/>
                <a:ext cx="805664" cy="465340"/>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7" name="Freeform 41">
                <a:extLst>
                  <a:ext uri="{FF2B5EF4-FFF2-40B4-BE49-F238E27FC236}">
                    <a16:creationId xmlns:a16="http://schemas.microsoft.com/office/drawing/2014/main" id="{E085EA79-DCC7-4138-85F9-982E030A83B1}"/>
                  </a:ext>
                </a:extLst>
              </p:cNvPr>
              <p:cNvSpPr>
                <a:spLocks/>
              </p:cNvSpPr>
              <p:nvPr/>
            </p:nvSpPr>
            <p:spPr bwMode="auto">
              <a:xfrm>
                <a:off x="9002120" y="3389284"/>
                <a:ext cx="993195" cy="451453"/>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8" name="Freeform 42">
                <a:extLst>
                  <a:ext uri="{FF2B5EF4-FFF2-40B4-BE49-F238E27FC236}">
                    <a16:creationId xmlns:a16="http://schemas.microsoft.com/office/drawing/2014/main" id="{5A3EB3B1-6565-460D-9168-978192CF92F2}"/>
                  </a:ext>
                </a:extLst>
              </p:cNvPr>
              <p:cNvSpPr>
                <a:spLocks/>
              </p:cNvSpPr>
              <p:nvPr/>
            </p:nvSpPr>
            <p:spPr bwMode="auto">
              <a:xfrm>
                <a:off x="9002120" y="3389284"/>
                <a:ext cx="993195" cy="451453"/>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49" name="Freeform 43">
                <a:extLst>
                  <a:ext uri="{FF2B5EF4-FFF2-40B4-BE49-F238E27FC236}">
                    <a16:creationId xmlns:a16="http://schemas.microsoft.com/office/drawing/2014/main" id="{159BEACE-0DE5-4E97-809C-14F24B6567DE}"/>
                  </a:ext>
                </a:extLst>
              </p:cNvPr>
              <p:cNvSpPr>
                <a:spLocks/>
              </p:cNvSpPr>
              <p:nvPr/>
            </p:nvSpPr>
            <p:spPr bwMode="auto">
              <a:xfrm>
                <a:off x="9168807" y="4038681"/>
                <a:ext cx="826507" cy="156274"/>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0" name="Freeform 44">
                <a:extLst>
                  <a:ext uri="{FF2B5EF4-FFF2-40B4-BE49-F238E27FC236}">
                    <a16:creationId xmlns:a16="http://schemas.microsoft.com/office/drawing/2014/main" id="{5ED39E1E-30F5-4E64-BC0C-DA2EC34B7948}"/>
                  </a:ext>
                </a:extLst>
              </p:cNvPr>
              <p:cNvSpPr>
                <a:spLocks/>
              </p:cNvSpPr>
              <p:nvPr/>
            </p:nvSpPr>
            <p:spPr bwMode="auto">
              <a:xfrm>
                <a:off x="6585111" y="1451524"/>
                <a:ext cx="256984" cy="107657"/>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1" name="Freeform 45">
                <a:extLst>
                  <a:ext uri="{FF2B5EF4-FFF2-40B4-BE49-F238E27FC236}">
                    <a16:creationId xmlns:a16="http://schemas.microsoft.com/office/drawing/2014/main" id="{D7EBA67E-3CB0-471B-9DF7-8046381392FF}"/>
                  </a:ext>
                </a:extLst>
              </p:cNvPr>
              <p:cNvSpPr>
                <a:spLocks/>
              </p:cNvSpPr>
              <p:nvPr/>
            </p:nvSpPr>
            <p:spPr bwMode="auto">
              <a:xfrm>
                <a:off x="6585111" y="1451524"/>
                <a:ext cx="256984" cy="107657"/>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2" name="Rectangle 46">
                <a:extLst>
                  <a:ext uri="{FF2B5EF4-FFF2-40B4-BE49-F238E27FC236}">
                    <a16:creationId xmlns:a16="http://schemas.microsoft.com/office/drawing/2014/main" id="{B6A1DA14-3CB7-4851-AF43-51B5338ABCAF}"/>
                  </a:ext>
                </a:extLst>
              </p:cNvPr>
              <p:cNvSpPr>
                <a:spLocks noChangeArrowheads="1"/>
              </p:cNvSpPr>
              <p:nvPr/>
            </p:nvSpPr>
            <p:spPr bwMode="auto">
              <a:xfrm>
                <a:off x="7019204"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3" name="Rectangle 47">
                <a:extLst>
                  <a:ext uri="{FF2B5EF4-FFF2-40B4-BE49-F238E27FC236}">
                    <a16:creationId xmlns:a16="http://schemas.microsoft.com/office/drawing/2014/main" id="{D967E448-7831-44C9-9BE2-511EB619EC2D}"/>
                  </a:ext>
                </a:extLst>
              </p:cNvPr>
              <p:cNvSpPr>
                <a:spLocks noChangeArrowheads="1"/>
              </p:cNvSpPr>
              <p:nvPr/>
            </p:nvSpPr>
            <p:spPr bwMode="auto">
              <a:xfrm>
                <a:off x="7019204" y="1451524"/>
                <a:ext cx="520906" cy="10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4" name="Freeform 48">
                <a:extLst>
                  <a:ext uri="{FF2B5EF4-FFF2-40B4-BE49-F238E27FC236}">
                    <a16:creationId xmlns:a16="http://schemas.microsoft.com/office/drawing/2014/main" id="{D5D03414-BD46-4FEF-B86A-F935E5A3E5CE}"/>
                  </a:ext>
                </a:extLst>
              </p:cNvPr>
              <p:cNvSpPr>
                <a:spLocks/>
              </p:cNvSpPr>
              <p:nvPr/>
            </p:nvSpPr>
            <p:spPr bwMode="auto">
              <a:xfrm>
                <a:off x="7713746" y="1451524"/>
                <a:ext cx="343797" cy="107657"/>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5" name="Freeform 49">
                <a:extLst>
                  <a:ext uri="{FF2B5EF4-FFF2-40B4-BE49-F238E27FC236}">
                    <a16:creationId xmlns:a16="http://schemas.microsoft.com/office/drawing/2014/main" id="{883BBD65-C9A8-4894-9525-B22F044AB942}"/>
                  </a:ext>
                </a:extLst>
              </p:cNvPr>
              <p:cNvSpPr>
                <a:spLocks/>
              </p:cNvSpPr>
              <p:nvPr/>
            </p:nvSpPr>
            <p:spPr bwMode="auto">
              <a:xfrm>
                <a:off x="7713746" y="1451524"/>
                <a:ext cx="343797" cy="107657"/>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IN"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6" name="Freeform 157">
                <a:extLst>
                  <a:ext uri="{FF2B5EF4-FFF2-40B4-BE49-F238E27FC236}">
                    <a16:creationId xmlns:a16="http://schemas.microsoft.com/office/drawing/2014/main" id="{78DFD5FC-FF1C-4751-BF4C-71F0248D660E}"/>
                  </a:ext>
                </a:extLst>
              </p:cNvPr>
              <p:cNvSpPr>
                <a:spLocks/>
              </p:cNvSpPr>
              <p:nvPr/>
            </p:nvSpPr>
            <p:spPr bwMode="auto">
              <a:xfrm>
                <a:off x="6387167" y="1757124"/>
                <a:ext cx="2538552" cy="208361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57" name="Freeform 125">
                <a:extLst>
                  <a:ext uri="{FF2B5EF4-FFF2-40B4-BE49-F238E27FC236}">
                    <a16:creationId xmlns:a16="http://schemas.microsoft.com/office/drawing/2014/main" id="{13F524B8-0A0E-4137-B066-509DA3EF54C4}"/>
                  </a:ext>
                </a:extLst>
              </p:cNvPr>
              <p:cNvSpPr>
                <a:spLocks noEditPoints="1"/>
              </p:cNvSpPr>
              <p:nvPr/>
            </p:nvSpPr>
            <p:spPr bwMode="auto">
              <a:xfrm>
                <a:off x="7086056" y="2059919"/>
                <a:ext cx="1140775" cy="147803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FF8C00"/>
                  </a:solidFill>
                  <a:effectLst/>
                  <a:uLnTx/>
                  <a:uFillTx/>
                  <a:latin typeface="Times New Roman" charset="0"/>
                  <a:ea typeface="ＭＳ Ｐゴシック" charset="0"/>
                  <a:cs typeface="+mn-cs"/>
                </a:endParaRPr>
              </a:p>
            </p:txBody>
          </p:sp>
          <p:grpSp>
            <p:nvGrpSpPr>
              <p:cNvPr id="1158" name="Group 1157">
                <a:extLst>
                  <a:ext uri="{FF2B5EF4-FFF2-40B4-BE49-F238E27FC236}">
                    <a16:creationId xmlns:a16="http://schemas.microsoft.com/office/drawing/2014/main" id="{59972B40-0653-4A13-A8E3-7722AD0BC3CC}"/>
                  </a:ext>
                </a:extLst>
              </p:cNvPr>
              <p:cNvGrpSpPr/>
              <p:nvPr/>
            </p:nvGrpSpPr>
            <p:grpSpPr>
              <a:xfrm>
                <a:off x="880735" y="3233589"/>
                <a:ext cx="4515429" cy="2553121"/>
                <a:chOff x="2267710" y="3645408"/>
                <a:chExt cx="1887955" cy="1067493"/>
              </a:xfrm>
              <a:solidFill>
                <a:schemeClr val="bg1">
                  <a:lumMod val="75000"/>
                </a:schemeClr>
              </a:solidFill>
            </p:grpSpPr>
            <p:sp>
              <p:nvSpPr>
                <p:cNvPr id="1159" name="Freeform 151">
                  <a:extLst>
                    <a:ext uri="{FF2B5EF4-FFF2-40B4-BE49-F238E27FC236}">
                      <a16:creationId xmlns:a16="http://schemas.microsoft.com/office/drawing/2014/main" id="{389E63DE-4876-4EAD-88B1-9D99FCE73B07}"/>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0" name="Freeform 152">
                  <a:extLst>
                    <a:ext uri="{FF2B5EF4-FFF2-40B4-BE49-F238E27FC236}">
                      <a16:creationId xmlns:a16="http://schemas.microsoft.com/office/drawing/2014/main" id="{8A061303-E524-4F30-9080-96D94E85781A}"/>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1" name="Freeform 158">
                  <a:extLst>
                    <a:ext uri="{FF2B5EF4-FFF2-40B4-BE49-F238E27FC236}">
                      <a16:creationId xmlns:a16="http://schemas.microsoft.com/office/drawing/2014/main" id="{53FAB1F8-38C8-4FAD-81C2-6F2F4329F1B3}"/>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2" name="Freeform 168">
                  <a:extLst>
                    <a:ext uri="{FF2B5EF4-FFF2-40B4-BE49-F238E27FC236}">
                      <a16:creationId xmlns:a16="http://schemas.microsoft.com/office/drawing/2014/main" id="{31B9EFE8-8DC3-491A-81BB-9364EBE2E740}"/>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grpSp>
              <p:nvGrpSpPr>
                <p:cNvPr id="1163" name="Group 1162">
                  <a:extLst>
                    <a:ext uri="{FF2B5EF4-FFF2-40B4-BE49-F238E27FC236}">
                      <a16:creationId xmlns:a16="http://schemas.microsoft.com/office/drawing/2014/main" id="{FEE574A9-2C09-457B-ABEE-90E00200F5CF}"/>
                    </a:ext>
                  </a:extLst>
                </p:cNvPr>
                <p:cNvGrpSpPr/>
                <p:nvPr/>
              </p:nvGrpSpPr>
              <p:grpSpPr>
                <a:xfrm>
                  <a:off x="2677694" y="3839497"/>
                  <a:ext cx="1155716" cy="644026"/>
                  <a:chOff x="2726462" y="3839497"/>
                  <a:chExt cx="1155716" cy="644026"/>
                </a:xfrm>
                <a:grpFill/>
              </p:grpSpPr>
              <p:sp>
                <p:nvSpPr>
                  <p:cNvPr id="1164" name="Freeform 153">
                    <a:extLst>
                      <a:ext uri="{FF2B5EF4-FFF2-40B4-BE49-F238E27FC236}">
                        <a16:creationId xmlns:a16="http://schemas.microsoft.com/office/drawing/2014/main" id="{B721266C-0B95-48DD-9885-03297A591D64}"/>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5" name="Freeform 154">
                    <a:extLst>
                      <a:ext uri="{FF2B5EF4-FFF2-40B4-BE49-F238E27FC236}">
                        <a16:creationId xmlns:a16="http://schemas.microsoft.com/office/drawing/2014/main" id="{4E903D5A-9148-4F66-A14D-E039B81BBBB7}"/>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6" name="Freeform 155">
                    <a:extLst>
                      <a:ext uri="{FF2B5EF4-FFF2-40B4-BE49-F238E27FC236}">
                        <a16:creationId xmlns:a16="http://schemas.microsoft.com/office/drawing/2014/main" id="{C7FA00BE-16FB-4109-87A2-C1D23D8ABC64}"/>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7" name="Freeform 156">
                    <a:extLst>
                      <a:ext uri="{FF2B5EF4-FFF2-40B4-BE49-F238E27FC236}">
                        <a16:creationId xmlns:a16="http://schemas.microsoft.com/office/drawing/2014/main" id="{935BE001-3A0B-4C79-8732-78CF92BCC8C2}"/>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8" name="Freeform 157">
                    <a:extLst>
                      <a:ext uri="{FF2B5EF4-FFF2-40B4-BE49-F238E27FC236}">
                        <a16:creationId xmlns:a16="http://schemas.microsoft.com/office/drawing/2014/main" id="{2A2C4E4E-CF20-46FB-A1B5-AE82B447B6C4}"/>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69" name="Freeform 159">
                    <a:extLst>
                      <a:ext uri="{FF2B5EF4-FFF2-40B4-BE49-F238E27FC236}">
                        <a16:creationId xmlns:a16="http://schemas.microsoft.com/office/drawing/2014/main" id="{6A1CBBC9-0B1B-4772-9FD9-9AE2778E14DE}"/>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0" name="Freeform 160">
                    <a:extLst>
                      <a:ext uri="{FF2B5EF4-FFF2-40B4-BE49-F238E27FC236}">
                        <a16:creationId xmlns:a16="http://schemas.microsoft.com/office/drawing/2014/main" id="{96E88685-6780-42B7-94EE-38D27341BEE0}"/>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1" name="Freeform 161">
                    <a:extLst>
                      <a:ext uri="{FF2B5EF4-FFF2-40B4-BE49-F238E27FC236}">
                        <a16:creationId xmlns:a16="http://schemas.microsoft.com/office/drawing/2014/main" id="{0FF7DF46-6416-4587-B491-4832F47F6A2A}"/>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2" name="Freeform 162">
                    <a:extLst>
                      <a:ext uri="{FF2B5EF4-FFF2-40B4-BE49-F238E27FC236}">
                        <a16:creationId xmlns:a16="http://schemas.microsoft.com/office/drawing/2014/main" id="{7602C4B9-1B6E-4F8B-A373-94AA62BA278E}"/>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3" name="Freeform 163">
                    <a:extLst>
                      <a:ext uri="{FF2B5EF4-FFF2-40B4-BE49-F238E27FC236}">
                        <a16:creationId xmlns:a16="http://schemas.microsoft.com/office/drawing/2014/main" id="{DBF11833-2647-4DBF-8948-52668EED80D4}"/>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4" name="Freeform 164">
                    <a:extLst>
                      <a:ext uri="{FF2B5EF4-FFF2-40B4-BE49-F238E27FC236}">
                        <a16:creationId xmlns:a16="http://schemas.microsoft.com/office/drawing/2014/main" id="{61C33DCF-2450-4505-82BA-0ED7E818A0AA}"/>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5" name="Freeform 165">
                    <a:extLst>
                      <a:ext uri="{FF2B5EF4-FFF2-40B4-BE49-F238E27FC236}">
                        <a16:creationId xmlns:a16="http://schemas.microsoft.com/office/drawing/2014/main" id="{FAF12B86-92C2-4E27-9261-A8CE9077F627}"/>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6" name="Freeform 166">
                    <a:extLst>
                      <a:ext uri="{FF2B5EF4-FFF2-40B4-BE49-F238E27FC236}">
                        <a16:creationId xmlns:a16="http://schemas.microsoft.com/office/drawing/2014/main" id="{33EF9506-682A-4979-BEED-B4985F4731DD}"/>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7" name="Freeform 167">
                    <a:extLst>
                      <a:ext uri="{FF2B5EF4-FFF2-40B4-BE49-F238E27FC236}">
                        <a16:creationId xmlns:a16="http://schemas.microsoft.com/office/drawing/2014/main" id="{5FB4AAE1-4A67-4688-BEB3-8BED95F923A4}"/>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8" name="Freeform 169">
                    <a:extLst>
                      <a:ext uri="{FF2B5EF4-FFF2-40B4-BE49-F238E27FC236}">
                        <a16:creationId xmlns:a16="http://schemas.microsoft.com/office/drawing/2014/main" id="{78C9F40B-E179-4120-A547-05CFEAA3DBD1}"/>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79" name="Freeform 170">
                    <a:extLst>
                      <a:ext uri="{FF2B5EF4-FFF2-40B4-BE49-F238E27FC236}">
                        <a16:creationId xmlns:a16="http://schemas.microsoft.com/office/drawing/2014/main" id="{1E95AC16-CC26-4C7E-9EFC-A0214400D2ED}"/>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0" name="Freeform 171">
                    <a:extLst>
                      <a:ext uri="{FF2B5EF4-FFF2-40B4-BE49-F238E27FC236}">
                        <a16:creationId xmlns:a16="http://schemas.microsoft.com/office/drawing/2014/main" id="{C43BA853-DB2D-45CE-BC15-109C8618E034}"/>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1" name="Freeform 172">
                    <a:extLst>
                      <a:ext uri="{FF2B5EF4-FFF2-40B4-BE49-F238E27FC236}">
                        <a16:creationId xmlns:a16="http://schemas.microsoft.com/office/drawing/2014/main" id="{7E600A88-1A6A-4E3C-9A5B-4398DA287F51}"/>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2" name="Freeform 173">
                    <a:extLst>
                      <a:ext uri="{FF2B5EF4-FFF2-40B4-BE49-F238E27FC236}">
                        <a16:creationId xmlns:a16="http://schemas.microsoft.com/office/drawing/2014/main" id="{8FA0BB45-AE72-4881-9DD5-4D54D9236E4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3" name="Freeform 174">
                    <a:extLst>
                      <a:ext uri="{FF2B5EF4-FFF2-40B4-BE49-F238E27FC236}">
                        <a16:creationId xmlns:a16="http://schemas.microsoft.com/office/drawing/2014/main" id="{CBB069EE-388D-4AD3-A5F4-184C8DC53F7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4" name="Freeform 175">
                    <a:extLst>
                      <a:ext uri="{FF2B5EF4-FFF2-40B4-BE49-F238E27FC236}">
                        <a16:creationId xmlns:a16="http://schemas.microsoft.com/office/drawing/2014/main" id="{F09FCC4E-CBF6-44F0-AD99-532155E69777}"/>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5" name="Freeform 176">
                    <a:extLst>
                      <a:ext uri="{FF2B5EF4-FFF2-40B4-BE49-F238E27FC236}">
                        <a16:creationId xmlns:a16="http://schemas.microsoft.com/office/drawing/2014/main" id="{FF45CAF5-B2D0-423E-A8F0-1169B0AF6202}"/>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6" name="Freeform 177">
                    <a:extLst>
                      <a:ext uri="{FF2B5EF4-FFF2-40B4-BE49-F238E27FC236}">
                        <a16:creationId xmlns:a16="http://schemas.microsoft.com/office/drawing/2014/main" id="{C5DA6D0B-C8F1-4F19-9892-F240F013BE4E}"/>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7" name="Freeform 186">
                    <a:extLst>
                      <a:ext uri="{FF2B5EF4-FFF2-40B4-BE49-F238E27FC236}">
                        <a16:creationId xmlns:a16="http://schemas.microsoft.com/office/drawing/2014/main" id="{73057E8A-C60B-411C-B9D1-F66B0FADA91B}"/>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8" name="Freeform 187">
                    <a:extLst>
                      <a:ext uri="{FF2B5EF4-FFF2-40B4-BE49-F238E27FC236}">
                        <a16:creationId xmlns:a16="http://schemas.microsoft.com/office/drawing/2014/main" id="{29EE76FE-7ADD-47AD-920B-FC4E528E1BC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89" name="Freeform 188">
                    <a:extLst>
                      <a:ext uri="{FF2B5EF4-FFF2-40B4-BE49-F238E27FC236}">
                        <a16:creationId xmlns:a16="http://schemas.microsoft.com/office/drawing/2014/main" id="{AC008BE0-0980-4133-9C4B-65B5FB8FC23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90" name="Freeform 189">
                    <a:extLst>
                      <a:ext uri="{FF2B5EF4-FFF2-40B4-BE49-F238E27FC236}">
                        <a16:creationId xmlns:a16="http://schemas.microsoft.com/office/drawing/2014/main" id="{29BA7DAF-D9AD-4DA2-B843-8F8910F2364D}"/>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sp>
                <p:nvSpPr>
                  <p:cNvPr id="1191" name="Freeform 190">
                    <a:extLst>
                      <a:ext uri="{FF2B5EF4-FFF2-40B4-BE49-F238E27FC236}">
                        <a16:creationId xmlns:a16="http://schemas.microsoft.com/office/drawing/2014/main" id="{37EC908F-11DE-454D-BE0E-A74E7F834440}"/>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107" name="Group 1106">
              <a:extLst>
                <a:ext uri="{FF2B5EF4-FFF2-40B4-BE49-F238E27FC236}">
                  <a16:creationId xmlns:a16="http://schemas.microsoft.com/office/drawing/2014/main" id="{58120152-3A44-4EBC-B0B4-28FDD43B7CA7}"/>
                </a:ext>
              </a:extLst>
            </p:cNvPr>
            <p:cNvGrpSpPr/>
            <p:nvPr/>
          </p:nvGrpSpPr>
          <p:grpSpPr>
            <a:xfrm>
              <a:off x="3852490" y="3233304"/>
              <a:ext cx="3961965" cy="3329442"/>
              <a:chOff x="3484242" y="3413760"/>
              <a:chExt cx="1656542" cy="1392080"/>
            </a:xfrm>
          </p:grpSpPr>
          <p:sp>
            <p:nvSpPr>
              <p:cNvPr id="1108" name="Freeform: Shape 1107">
                <a:extLst>
                  <a:ext uri="{FF2B5EF4-FFF2-40B4-BE49-F238E27FC236}">
                    <a16:creationId xmlns:a16="http://schemas.microsoft.com/office/drawing/2014/main" id="{CEBE1BB7-830A-4B4E-B872-BA82F83882AA}"/>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09" name="Freeform: Shape 1108">
                <a:extLst>
                  <a:ext uri="{FF2B5EF4-FFF2-40B4-BE49-F238E27FC236}">
                    <a16:creationId xmlns:a16="http://schemas.microsoft.com/office/drawing/2014/main" id="{420F0176-3E43-4EA7-8352-3409418581B3}"/>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1110" name="Freeform 164">
                <a:extLst>
                  <a:ext uri="{FF2B5EF4-FFF2-40B4-BE49-F238E27FC236}">
                    <a16:creationId xmlns:a16="http://schemas.microsoft.com/office/drawing/2014/main" id="{48C3D035-8446-4240-81B9-F092A79E40E1}"/>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grpSp>
      <p:sp>
        <p:nvSpPr>
          <p:cNvPr id="519" name="Rectangle 518">
            <a:extLst>
              <a:ext uri="{FF2B5EF4-FFF2-40B4-BE49-F238E27FC236}">
                <a16:creationId xmlns:a16="http://schemas.microsoft.com/office/drawing/2014/main" id="{408B4B1A-E098-49D3-9B7D-659CDF074283}"/>
              </a:ext>
            </a:extLst>
          </p:cNvPr>
          <p:cNvSpPr/>
          <p:nvPr/>
        </p:nvSpPr>
        <p:spPr bwMode="auto">
          <a:xfrm>
            <a:off x="995504" y="3370394"/>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altLang="zh-CN" sz="1632" b="0" i="0" u="none" strike="noStrike" kern="1200" cap="none" spc="0" normalizeH="0" baseline="0" noProof="0">
                <a:ln>
                  <a:noFill/>
                </a:ln>
                <a:solidFill>
                  <a:srgbClr val="000000"/>
                </a:solidFill>
                <a:effectLst/>
                <a:uLnTx/>
                <a:uFillTx/>
                <a:latin typeface="Segoe UI Semibold"/>
                <a:ea typeface="+mn-ea"/>
                <a:cs typeface="Segoe UI" pitchFamily="34" charset="0"/>
              </a:rPr>
              <a:t>Azure</a:t>
            </a:r>
          </a:p>
        </p:txBody>
      </p:sp>
      <p:grpSp>
        <p:nvGrpSpPr>
          <p:cNvPr id="520" name="Group 519">
            <a:extLst>
              <a:ext uri="{FF2B5EF4-FFF2-40B4-BE49-F238E27FC236}">
                <a16:creationId xmlns:a16="http://schemas.microsoft.com/office/drawing/2014/main" id="{3E320590-C278-41D4-9146-F88BFB8D855B}"/>
              </a:ext>
            </a:extLst>
          </p:cNvPr>
          <p:cNvGrpSpPr>
            <a:grpSpLocks/>
          </p:cNvGrpSpPr>
          <p:nvPr/>
        </p:nvGrpSpPr>
        <p:grpSpPr>
          <a:xfrm>
            <a:off x="1142573" y="3732766"/>
            <a:ext cx="459549" cy="521920"/>
            <a:chOff x="2266365" y="4401648"/>
            <a:chExt cx="1241795" cy="1412971"/>
          </a:xfrm>
          <a:solidFill>
            <a:schemeClr val="bg1">
              <a:lumMod val="75000"/>
            </a:schemeClr>
          </a:solidFill>
        </p:grpSpPr>
        <p:sp>
          <p:nvSpPr>
            <p:cNvPr id="1075" name="Oval 1074">
              <a:extLst>
                <a:ext uri="{FF2B5EF4-FFF2-40B4-BE49-F238E27FC236}">
                  <a16:creationId xmlns:a16="http://schemas.microsoft.com/office/drawing/2014/main" id="{7B6FF338-51AC-45A2-9C75-E7B4DA44E150}"/>
                </a:ext>
              </a:extLst>
            </p:cNvPr>
            <p:cNvSpPr>
              <a:spLocks noChangeArrowheads="1"/>
            </p:cNvSpPr>
            <p:nvPr/>
          </p:nvSpPr>
          <p:spPr bwMode="auto">
            <a:xfrm>
              <a:off x="2528285" y="4894661"/>
              <a:ext cx="120806" cy="1208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6" name="Oval 1075">
              <a:extLst>
                <a:ext uri="{FF2B5EF4-FFF2-40B4-BE49-F238E27FC236}">
                  <a16:creationId xmlns:a16="http://schemas.microsoft.com/office/drawing/2014/main" id="{F8767EBE-7AD6-4DF3-852D-9BB158BCAA5B}"/>
                </a:ext>
              </a:extLst>
            </p:cNvPr>
            <p:cNvSpPr>
              <a:spLocks noChangeArrowheads="1"/>
            </p:cNvSpPr>
            <p:nvPr/>
          </p:nvSpPr>
          <p:spPr bwMode="auto">
            <a:xfrm>
              <a:off x="2486096" y="5303131"/>
              <a:ext cx="109409" cy="1089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7" name="Freeform 297">
              <a:extLst>
                <a:ext uri="{FF2B5EF4-FFF2-40B4-BE49-F238E27FC236}">
                  <a16:creationId xmlns:a16="http://schemas.microsoft.com/office/drawing/2014/main" id="{9B7AD8A2-4E61-4BA5-BD24-31C17E1FB5D5}"/>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8" name="Oval 1077">
              <a:extLst>
                <a:ext uri="{FF2B5EF4-FFF2-40B4-BE49-F238E27FC236}">
                  <a16:creationId xmlns:a16="http://schemas.microsoft.com/office/drawing/2014/main" id="{D154137D-B40D-4CD1-B77B-0E9888888240}"/>
                </a:ext>
              </a:extLst>
            </p:cNvPr>
            <p:cNvSpPr>
              <a:spLocks noChangeArrowheads="1"/>
            </p:cNvSpPr>
            <p:nvPr/>
          </p:nvSpPr>
          <p:spPr bwMode="auto">
            <a:xfrm>
              <a:off x="2781501" y="5443083"/>
              <a:ext cx="371080" cy="371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9" name="Oval 1078">
              <a:extLst>
                <a:ext uri="{FF2B5EF4-FFF2-40B4-BE49-F238E27FC236}">
                  <a16:creationId xmlns:a16="http://schemas.microsoft.com/office/drawing/2014/main" id="{97C2709C-1694-4F61-8BDF-A2770773DBCE}"/>
                </a:ext>
              </a:extLst>
            </p:cNvPr>
            <p:cNvSpPr>
              <a:spLocks noChangeArrowheads="1"/>
            </p:cNvSpPr>
            <p:nvPr/>
          </p:nvSpPr>
          <p:spPr bwMode="auto">
            <a:xfrm>
              <a:off x="2589656" y="4673378"/>
              <a:ext cx="161835" cy="161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0" name="Oval 1079">
              <a:extLst>
                <a:ext uri="{FF2B5EF4-FFF2-40B4-BE49-F238E27FC236}">
                  <a16:creationId xmlns:a16="http://schemas.microsoft.com/office/drawing/2014/main" id="{3F5F5714-2266-47BC-ADCA-FB85CC1F648D}"/>
                </a:ext>
              </a:extLst>
            </p:cNvPr>
            <p:cNvSpPr>
              <a:spLocks noChangeArrowheads="1"/>
            </p:cNvSpPr>
            <p:nvPr/>
          </p:nvSpPr>
          <p:spPr bwMode="auto">
            <a:xfrm>
              <a:off x="2554542" y="5474931"/>
              <a:ext cx="144056" cy="143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1081" name="Group 1080">
              <a:extLst>
                <a:ext uri="{FF2B5EF4-FFF2-40B4-BE49-F238E27FC236}">
                  <a16:creationId xmlns:a16="http://schemas.microsoft.com/office/drawing/2014/main" id="{E560C352-D0FE-4731-8CC0-75AC90D1739B}"/>
                </a:ext>
              </a:extLst>
            </p:cNvPr>
            <p:cNvGrpSpPr/>
            <p:nvPr/>
          </p:nvGrpSpPr>
          <p:grpSpPr>
            <a:xfrm>
              <a:off x="3014928" y="5033031"/>
              <a:ext cx="459519" cy="459064"/>
              <a:chOff x="3112464" y="5057415"/>
              <a:chExt cx="459519" cy="459064"/>
            </a:xfrm>
            <a:grpFill/>
          </p:grpSpPr>
          <p:sp>
            <p:nvSpPr>
              <p:cNvPr id="1099" name="Oval 1098">
                <a:extLst>
                  <a:ext uri="{FF2B5EF4-FFF2-40B4-BE49-F238E27FC236}">
                    <a16:creationId xmlns:a16="http://schemas.microsoft.com/office/drawing/2014/main" id="{85425DE5-084D-4A8B-8F5B-234E84D2CEB9}"/>
                  </a:ext>
                </a:extLst>
              </p:cNvPr>
              <p:cNvSpPr>
                <a:spLocks noChangeArrowheads="1"/>
              </p:cNvSpPr>
              <p:nvPr/>
            </p:nvSpPr>
            <p:spPr bwMode="auto">
              <a:xfrm>
                <a:off x="3112464" y="5057415"/>
                <a:ext cx="459519" cy="459064"/>
              </a:xfrm>
              <a:prstGeom prst="ellipse">
                <a:avLst/>
              </a:prstGeom>
              <a:grpFill/>
              <a:ln w="9525">
                <a:solidFill>
                  <a:schemeClr val="bg1">
                    <a:lumMod val="9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0" name="Freeform 309">
                <a:extLst>
                  <a:ext uri="{FF2B5EF4-FFF2-40B4-BE49-F238E27FC236}">
                    <a16:creationId xmlns:a16="http://schemas.microsoft.com/office/drawing/2014/main" id="{6C1E604A-3EAB-45A9-BA4E-51A222C87DD7}"/>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1" name="Freeform 310">
                <a:extLst>
                  <a:ext uri="{FF2B5EF4-FFF2-40B4-BE49-F238E27FC236}">
                    <a16:creationId xmlns:a16="http://schemas.microsoft.com/office/drawing/2014/main" id="{FA883592-2757-4FF7-8F6A-5E79392E1486}"/>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2" name="Freeform 311">
                <a:extLst>
                  <a:ext uri="{FF2B5EF4-FFF2-40B4-BE49-F238E27FC236}">
                    <a16:creationId xmlns:a16="http://schemas.microsoft.com/office/drawing/2014/main" id="{F6BC9EAF-AE08-47A8-B1D5-CECDC355B4C3}"/>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3" name="Freeform 312">
                <a:extLst>
                  <a:ext uri="{FF2B5EF4-FFF2-40B4-BE49-F238E27FC236}">
                    <a16:creationId xmlns:a16="http://schemas.microsoft.com/office/drawing/2014/main" id="{D8C11260-FE97-43F3-BE0D-8B72EA4A572C}"/>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4" name="Rectangle 1103">
                <a:extLst>
                  <a:ext uri="{FF2B5EF4-FFF2-40B4-BE49-F238E27FC236}">
                    <a16:creationId xmlns:a16="http://schemas.microsoft.com/office/drawing/2014/main" id="{59E2CDED-3BA4-4D98-9A00-59B66A561A2A}"/>
                  </a:ext>
                </a:extLst>
              </p:cNvPr>
              <p:cNvSpPr>
                <a:spLocks noChangeArrowheads="1"/>
              </p:cNvSpPr>
              <p:nvPr/>
            </p:nvSpPr>
            <p:spPr bwMode="auto">
              <a:xfrm>
                <a:off x="3303474" y="5376982"/>
                <a:ext cx="61999" cy="8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05" name="Rectangle 1104">
                <a:extLst>
                  <a:ext uri="{FF2B5EF4-FFF2-40B4-BE49-F238E27FC236}">
                    <a16:creationId xmlns:a16="http://schemas.microsoft.com/office/drawing/2014/main" id="{A46CC430-9AD4-4F54-BB21-B45C372820AC}"/>
                  </a:ext>
                </a:extLst>
              </p:cNvPr>
              <p:cNvSpPr>
                <a:spLocks noChangeArrowheads="1"/>
              </p:cNvSpPr>
              <p:nvPr/>
            </p:nvSpPr>
            <p:spPr bwMode="auto">
              <a:xfrm>
                <a:off x="3303474" y="5396584"/>
                <a:ext cx="61999" cy="8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sp>
          <p:nvSpPr>
            <p:cNvPr id="1082" name="Freeform 331">
              <a:extLst>
                <a:ext uri="{FF2B5EF4-FFF2-40B4-BE49-F238E27FC236}">
                  <a16:creationId xmlns:a16="http://schemas.microsoft.com/office/drawing/2014/main" id="{3EA0F48D-D96E-4395-B184-726D4283385F}"/>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3" name="Freeform 332">
              <a:extLst>
                <a:ext uri="{FF2B5EF4-FFF2-40B4-BE49-F238E27FC236}">
                  <a16:creationId xmlns:a16="http://schemas.microsoft.com/office/drawing/2014/main" id="{6194C734-CC58-478D-A0B3-C9B38F11025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4" name="Rectangle 333">
              <a:extLst>
                <a:ext uri="{FF2B5EF4-FFF2-40B4-BE49-F238E27FC236}">
                  <a16:creationId xmlns:a16="http://schemas.microsoft.com/office/drawing/2014/main" id="{46E2FC84-746B-4C08-8D48-EA486FF17536}"/>
                </a:ext>
              </a:extLst>
            </p:cNvPr>
            <p:cNvSpPr>
              <a:spLocks noChangeArrowheads="1"/>
            </p:cNvSpPr>
            <p:nvPr/>
          </p:nvSpPr>
          <p:spPr bwMode="auto">
            <a:xfrm>
              <a:off x="2913704" y="5594433"/>
              <a:ext cx="106674" cy="104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5" name="Rectangle 334">
              <a:extLst>
                <a:ext uri="{FF2B5EF4-FFF2-40B4-BE49-F238E27FC236}">
                  <a16:creationId xmlns:a16="http://schemas.microsoft.com/office/drawing/2014/main" id="{A7AF0ADC-E9B1-4ADC-92D8-7036B03CEED0}"/>
                </a:ext>
              </a:extLst>
            </p:cNvPr>
            <p:cNvSpPr>
              <a:spLocks noChangeArrowheads="1"/>
            </p:cNvSpPr>
            <p:nvPr/>
          </p:nvSpPr>
          <p:spPr bwMode="auto">
            <a:xfrm>
              <a:off x="2913704" y="5614036"/>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6" name="Rectangle 335">
              <a:extLst>
                <a:ext uri="{FF2B5EF4-FFF2-40B4-BE49-F238E27FC236}">
                  <a16:creationId xmlns:a16="http://schemas.microsoft.com/office/drawing/2014/main" id="{0AB41B36-589B-4BD6-995D-0D42FE4EBE82}"/>
                </a:ext>
              </a:extLst>
            </p:cNvPr>
            <p:cNvSpPr>
              <a:spLocks noChangeArrowheads="1"/>
            </p:cNvSpPr>
            <p:nvPr/>
          </p:nvSpPr>
          <p:spPr bwMode="auto">
            <a:xfrm>
              <a:off x="2913704" y="5633182"/>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7" name="Rectangle 336">
              <a:extLst>
                <a:ext uri="{FF2B5EF4-FFF2-40B4-BE49-F238E27FC236}">
                  <a16:creationId xmlns:a16="http://schemas.microsoft.com/office/drawing/2014/main" id="{7F7C06AE-8013-404A-BCE9-3CB361056561}"/>
                </a:ext>
              </a:extLst>
            </p:cNvPr>
            <p:cNvSpPr>
              <a:spLocks noChangeArrowheads="1"/>
            </p:cNvSpPr>
            <p:nvPr/>
          </p:nvSpPr>
          <p:spPr bwMode="auto">
            <a:xfrm>
              <a:off x="2913704" y="5652329"/>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88" name="Rectangle 337">
              <a:extLst>
                <a:ext uri="{FF2B5EF4-FFF2-40B4-BE49-F238E27FC236}">
                  <a16:creationId xmlns:a16="http://schemas.microsoft.com/office/drawing/2014/main" id="{B9342F2B-063F-49C1-97A1-189C0D640385}"/>
                </a:ext>
              </a:extLst>
            </p:cNvPr>
            <p:cNvSpPr>
              <a:spLocks noChangeArrowheads="1"/>
            </p:cNvSpPr>
            <p:nvPr/>
          </p:nvSpPr>
          <p:spPr bwMode="auto">
            <a:xfrm>
              <a:off x="2913704" y="5670564"/>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1089" name="Group 1088">
              <a:extLst>
                <a:ext uri="{FF2B5EF4-FFF2-40B4-BE49-F238E27FC236}">
                  <a16:creationId xmlns:a16="http://schemas.microsoft.com/office/drawing/2014/main" id="{D59D95B5-50FD-43CF-9FF1-EF8792E2D9D4}"/>
                </a:ext>
              </a:extLst>
            </p:cNvPr>
            <p:cNvGrpSpPr/>
            <p:nvPr/>
          </p:nvGrpSpPr>
          <p:grpSpPr>
            <a:xfrm>
              <a:off x="3120879" y="4597927"/>
              <a:ext cx="384756" cy="384300"/>
              <a:chOff x="3571983" y="4744231"/>
              <a:chExt cx="384756" cy="384300"/>
            </a:xfrm>
            <a:grpFill/>
          </p:grpSpPr>
          <p:sp>
            <p:nvSpPr>
              <p:cNvPr id="1096" name="Oval 1095">
                <a:extLst>
                  <a:ext uri="{FF2B5EF4-FFF2-40B4-BE49-F238E27FC236}">
                    <a16:creationId xmlns:a16="http://schemas.microsoft.com/office/drawing/2014/main" id="{3A073484-FA33-4E89-B519-6EF22DDED9CE}"/>
                  </a:ext>
                </a:extLst>
              </p:cNvPr>
              <p:cNvSpPr>
                <a:spLocks noChangeArrowheads="1"/>
              </p:cNvSpPr>
              <p:nvPr/>
            </p:nvSpPr>
            <p:spPr bwMode="auto">
              <a:xfrm>
                <a:off x="3571983" y="4744231"/>
                <a:ext cx="384756" cy="384300"/>
              </a:xfrm>
              <a:prstGeom prst="ellipse">
                <a:avLst/>
              </a:prstGeom>
              <a:grpFill/>
              <a:ln w="9525">
                <a:solidFill>
                  <a:schemeClr val="bg1">
                    <a:lumMod val="9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7" name="Freeform 338">
                <a:extLst>
                  <a:ext uri="{FF2B5EF4-FFF2-40B4-BE49-F238E27FC236}">
                    <a16:creationId xmlns:a16="http://schemas.microsoft.com/office/drawing/2014/main" id="{1D50BE16-C23C-43B7-A448-6C716C43AF4B}"/>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8" name="Freeform 339">
                <a:extLst>
                  <a:ext uri="{FF2B5EF4-FFF2-40B4-BE49-F238E27FC236}">
                    <a16:creationId xmlns:a16="http://schemas.microsoft.com/office/drawing/2014/main" id="{97674938-5446-42A5-B707-9D6187A5555C}"/>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1090" name="Group 1089">
              <a:extLst>
                <a:ext uri="{FF2B5EF4-FFF2-40B4-BE49-F238E27FC236}">
                  <a16:creationId xmlns:a16="http://schemas.microsoft.com/office/drawing/2014/main" id="{EC282288-117A-40BD-A987-10E08F506719}"/>
                </a:ext>
              </a:extLst>
            </p:cNvPr>
            <p:cNvGrpSpPr/>
            <p:nvPr/>
          </p:nvGrpSpPr>
          <p:grpSpPr>
            <a:xfrm>
              <a:off x="2782979" y="4401648"/>
              <a:ext cx="277626" cy="278082"/>
              <a:chOff x="3843683" y="4426032"/>
              <a:chExt cx="277626" cy="278082"/>
            </a:xfrm>
            <a:grpFill/>
          </p:grpSpPr>
          <p:sp>
            <p:nvSpPr>
              <p:cNvPr id="1091" name="Oval 1090">
                <a:extLst>
                  <a:ext uri="{FF2B5EF4-FFF2-40B4-BE49-F238E27FC236}">
                    <a16:creationId xmlns:a16="http://schemas.microsoft.com/office/drawing/2014/main" id="{D31D566E-743A-47B5-8FFE-AC51511E8C83}"/>
                  </a:ext>
                </a:extLst>
              </p:cNvPr>
              <p:cNvSpPr>
                <a:spLocks noChangeArrowheads="1"/>
              </p:cNvSpPr>
              <p:nvPr/>
            </p:nvSpPr>
            <p:spPr bwMode="auto">
              <a:xfrm>
                <a:off x="3843683" y="4426032"/>
                <a:ext cx="277626" cy="2780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2" name="Freeform 340">
                <a:extLst>
                  <a:ext uri="{FF2B5EF4-FFF2-40B4-BE49-F238E27FC236}">
                    <a16:creationId xmlns:a16="http://schemas.microsoft.com/office/drawing/2014/main" id="{B15039E8-CEA0-4382-B767-F3F6AB678764}"/>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3" name="Freeform 341">
                <a:extLst>
                  <a:ext uri="{FF2B5EF4-FFF2-40B4-BE49-F238E27FC236}">
                    <a16:creationId xmlns:a16="http://schemas.microsoft.com/office/drawing/2014/main" id="{F50C8524-9DB2-4D72-BE49-B7AE08CD8879}"/>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4" name="Rectangle 342">
                <a:extLst>
                  <a:ext uri="{FF2B5EF4-FFF2-40B4-BE49-F238E27FC236}">
                    <a16:creationId xmlns:a16="http://schemas.microsoft.com/office/drawing/2014/main" id="{B8659BB0-5CC5-4B5E-BC8A-A436D0CE6A50}"/>
                  </a:ext>
                </a:extLst>
              </p:cNvPr>
              <p:cNvSpPr>
                <a:spLocks noChangeArrowheads="1"/>
              </p:cNvSpPr>
              <p:nvPr/>
            </p:nvSpPr>
            <p:spPr bwMode="auto">
              <a:xfrm>
                <a:off x="3986827" y="4589234"/>
                <a:ext cx="41484" cy="104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95" name="Freeform 343">
                <a:extLst>
                  <a:ext uri="{FF2B5EF4-FFF2-40B4-BE49-F238E27FC236}">
                    <a16:creationId xmlns:a16="http://schemas.microsoft.com/office/drawing/2014/main" id="{F18EDBC7-7D4D-4C18-AEB6-09CD5D41A714}"/>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sp>
        <p:nvSpPr>
          <p:cNvPr id="521" name="TextBox 520">
            <a:extLst>
              <a:ext uri="{FF2B5EF4-FFF2-40B4-BE49-F238E27FC236}">
                <a16:creationId xmlns:a16="http://schemas.microsoft.com/office/drawing/2014/main" id="{83488340-C370-4382-89C0-2637BB3ECFD8}"/>
              </a:ext>
            </a:extLst>
          </p:cNvPr>
          <p:cNvSpPr txBox="1"/>
          <p:nvPr/>
        </p:nvSpPr>
        <p:spPr>
          <a:xfrm>
            <a:off x="3242916" y="3687257"/>
            <a:ext cx="5950642" cy="318286"/>
          </a:xfrm>
          <a:prstGeom prst="rect">
            <a:avLst/>
          </a:prstGeom>
          <a:noFill/>
        </p:spPr>
        <p:txBody>
          <a:bodyPr wrap="square" lIns="93260" tIns="46630" rIns="93260" bIns="46630" rtlCol="0" anchor="ctr">
            <a:spAutoFit/>
          </a:bodyPr>
          <a:lstStyle/>
          <a:p>
            <a:pPr marL="0" marR="0" lvl="0" indent="0" algn="ctr" defTabSz="932700"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Standardized, Global, &amp; Secure</a:t>
            </a:r>
          </a:p>
        </p:txBody>
      </p:sp>
      <p:grpSp>
        <p:nvGrpSpPr>
          <p:cNvPr id="522" name="Group 521">
            <a:extLst>
              <a:ext uri="{FF2B5EF4-FFF2-40B4-BE49-F238E27FC236}">
                <a16:creationId xmlns:a16="http://schemas.microsoft.com/office/drawing/2014/main" id="{BC687378-6F00-43D9-9212-28441165EE81}"/>
              </a:ext>
            </a:extLst>
          </p:cNvPr>
          <p:cNvGrpSpPr/>
          <p:nvPr/>
        </p:nvGrpSpPr>
        <p:grpSpPr>
          <a:xfrm>
            <a:off x="1142573" y="3732766"/>
            <a:ext cx="459549" cy="521920"/>
            <a:chOff x="2266365" y="4401648"/>
            <a:chExt cx="1241795" cy="1412971"/>
          </a:xfrm>
        </p:grpSpPr>
        <p:sp>
          <p:nvSpPr>
            <p:cNvPr id="1044" name="Oval 1043">
              <a:extLst>
                <a:ext uri="{FF2B5EF4-FFF2-40B4-BE49-F238E27FC236}">
                  <a16:creationId xmlns:a16="http://schemas.microsoft.com/office/drawing/2014/main" id="{4F6C7202-DB35-44A0-9A8D-B64B4DB14D08}"/>
                </a:ext>
              </a:extLst>
            </p:cNvPr>
            <p:cNvSpPr>
              <a:spLocks noChangeArrowheads="1"/>
            </p:cNvSpPr>
            <p:nvPr/>
          </p:nvSpPr>
          <p:spPr bwMode="auto">
            <a:xfrm>
              <a:off x="2528285" y="4894661"/>
              <a:ext cx="120806" cy="12080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45" name="Oval 1044">
              <a:extLst>
                <a:ext uri="{FF2B5EF4-FFF2-40B4-BE49-F238E27FC236}">
                  <a16:creationId xmlns:a16="http://schemas.microsoft.com/office/drawing/2014/main" id="{F9F2F6D1-FC40-4212-8359-E211860FB972}"/>
                </a:ext>
              </a:extLst>
            </p:cNvPr>
            <p:cNvSpPr>
              <a:spLocks noChangeArrowheads="1"/>
            </p:cNvSpPr>
            <p:nvPr/>
          </p:nvSpPr>
          <p:spPr bwMode="auto">
            <a:xfrm>
              <a:off x="2486096" y="5303131"/>
              <a:ext cx="109409" cy="10895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46" name="Freeform 297">
              <a:extLst>
                <a:ext uri="{FF2B5EF4-FFF2-40B4-BE49-F238E27FC236}">
                  <a16:creationId xmlns:a16="http://schemas.microsoft.com/office/drawing/2014/main" id="{73B696E9-ECA6-48BA-8B5A-1A0C808EC6C7}"/>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solidFill>
              <a:schemeClr val="accent1">
                <a:lumMod val="40000"/>
                <a:lumOff val="6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47" name="Oval 1046">
              <a:extLst>
                <a:ext uri="{FF2B5EF4-FFF2-40B4-BE49-F238E27FC236}">
                  <a16:creationId xmlns:a16="http://schemas.microsoft.com/office/drawing/2014/main" id="{3487063D-EDE4-4692-AD69-310DE5D0AEFD}"/>
                </a:ext>
              </a:extLst>
            </p:cNvPr>
            <p:cNvSpPr>
              <a:spLocks noChangeArrowheads="1"/>
            </p:cNvSpPr>
            <p:nvPr/>
          </p:nvSpPr>
          <p:spPr bwMode="auto">
            <a:xfrm>
              <a:off x="2781501" y="5443083"/>
              <a:ext cx="371080" cy="37153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48" name="Oval 1047">
              <a:extLst>
                <a:ext uri="{FF2B5EF4-FFF2-40B4-BE49-F238E27FC236}">
                  <a16:creationId xmlns:a16="http://schemas.microsoft.com/office/drawing/2014/main" id="{099598CA-BEA3-4469-B097-46E6862CF27E}"/>
                </a:ext>
              </a:extLst>
            </p:cNvPr>
            <p:cNvSpPr>
              <a:spLocks noChangeArrowheads="1"/>
            </p:cNvSpPr>
            <p:nvPr/>
          </p:nvSpPr>
          <p:spPr bwMode="auto">
            <a:xfrm>
              <a:off x="2589656" y="4673378"/>
              <a:ext cx="161835" cy="161379"/>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49" name="Oval 1048">
              <a:extLst>
                <a:ext uri="{FF2B5EF4-FFF2-40B4-BE49-F238E27FC236}">
                  <a16:creationId xmlns:a16="http://schemas.microsoft.com/office/drawing/2014/main" id="{3D96955F-6C38-4D81-9082-B282A04E7323}"/>
                </a:ext>
              </a:extLst>
            </p:cNvPr>
            <p:cNvSpPr>
              <a:spLocks noChangeArrowheads="1"/>
            </p:cNvSpPr>
            <p:nvPr/>
          </p:nvSpPr>
          <p:spPr bwMode="auto">
            <a:xfrm>
              <a:off x="2554542" y="5474931"/>
              <a:ext cx="144056" cy="1436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1050" name="Group 1049">
              <a:extLst>
                <a:ext uri="{FF2B5EF4-FFF2-40B4-BE49-F238E27FC236}">
                  <a16:creationId xmlns:a16="http://schemas.microsoft.com/office/drawing/2014/main" id="{85806484-0E6A-47C4-813C-035C15450348}"/>
                </a:ext>
              </a:extLst>
            </p:cNvPr>
            <p:cNvGrpSpPr/>
            <p:nvPr/>
          </p:nvGrpSpPr>
          <p:grpSpPr>
            <a:xfrm>
              <a:off x="3014928" y="5033031"/>
              <a:ext cx="459519" cy="459064"/>
              <a:chOff x="3112464" y="5057415"/>
              <a:chExt cx="459519" cy="459064"/>
            </a:xfrm>
          </p:grpSpPr>
          <p:sp>
            <p:nvSpPr>
              <p:cNvPr id="1068" name="Oval 1067">
                <a:extLst>
                  <a:ext uri="{FF2B5EF4-FFF2-40B4-BE49-F238E27FC236}">
                    <a16:creationId xmlns:a16="http://schemas.microsoft.com/office/drawing/2014/main" id="{B7F83259-D145-43D1-8C9E-3207EAEFDF60}"/>
                  </a:ext>
                </a:extLst>
              </p:cNvPr>
              <p:cNvSpPr>
                <a:spLocks noChangeArrowheads="1"/>
              </p:cNvSpPr>
              <p:nvPr/>
            </p:nvSpPr>
            <p:spPr bwMode="auto">
              <a:xfrm>
                <a:off x="3112464" y="5057415"/>
                <a:ext cx="459519" cy="45906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9" name="Freeform 309">
                <a:extLst>
                  <a:ext uri="{FF2B5EF4-FFF2-40B4-BE49-F238E27FC236}">
                    <a16:creationId xmlns:a16="http://schemas.microsoft.com/office/drawing/2014/main" id="{D77D8C07-701F-4C6E-BF66-50980F4F266A}"/>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0" name="Freeform 310">
                <a:extLst>
                  <a:ext uri="{FF2B5EF4-FFF2-40B4-BE49-F238E27FC236}">
                    <a16:creationId xmlns:a16="http://schemas.microsoft.com/office/drawing/2014/main" id="{9A57860D-2313-471B-9F14-498D69949015}"/>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1" name="Freeform 311">
                <a:extLst>
                  <a:ext uri="{FF2B5EF4-FFF2-40B4-BE49-F238E27FC236}">
                    <a16:creationId xmlns:a16="http://schemas.microsoft.com/office/drawing/2014/main" id="{668E14D8-13BA-43D8-B3CB-116D21D559DE}"/>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2" name="Freeform 312">
                <a:extLst>
                  <a:ext uri="{FF2B5EF4-FFF2-40B4-BE49-F238E27FC236}">
                    <a16:creationId xmlns:a16="http://schemas.microsoft.com/office/drawing/2014/main" id="{6BF08310-EC5A-48FD-BC61-1241C6E20049}"/>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3" name="Rectangle 1072">
                <a:extLst>
                  <a:ext uri="{FF2B5EF4-FFF2-40B4-BE49-F238E27FC236}">
                    <a16:creationId xmlns:a16="http://schemas.microsoft.com/office/drawing/2014/main" id="{2EE07033-DE74-4C63-945A-6F472FD11032}"/>
                  </a:ext>
                </a:extLst>
              </p:cNvPr>
              <p:cNvSpPr>
                <a:spLocks noChangeArrowheads="1"/>
              </p:cNvSpPr>
              <p:nvPr/>
            </p:nvSpPr>
            <p:spPr bwMode="auto">
              <a:xfrm>
                <a:off x="3303474" y="5376982"/>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74" name="Rectangle 1073">
                <a:extLst>
                  <a:ext uri="{FF2B5EF4-FFF2-40B4-BE49-F238E27FC236}">
                    <a16:creationId xmlns:a16="http://schemas.microsoft.com/office/drawing/2014/main" id="{1C89C039-AFB3-4CCB-8C26-372D1FF2A1AB}"/>
                  </a:ext>
                </a:extLst>
              </p:cNvPr>
              <p:cNvSpPr>
                <a:spLocks noChangeArrowheads="1"/>
              </p:cNvSpPr>
              <p:nvPr/>
            </p:nvSpPr>
            <p:spPr bwMode="auto">
              <a:xfrm>
                <a:off x="3303474" y="5396584"/>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sp>
          <p:nvSpPr>
            <p:cNvPr id="1051" name="Freeform 331">
              <a:extLst>
                <a:ext uri="{FF2B5EF4-FFF2-40B4-BE49-F238E27FC236}">
                  <a16:creationId xmlns:a16="http://schemas.microsoft.com/office/drawing/2014/main" id="{6F81252A-8D7C-4F01-B861-95638E85B3C2}"/>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2" name="Freeform 332">
              <a:extLst>
                <a:ext uri="{FF2B5EF4-FFF2-40B4-BE49-F238E27FC236}">
                  <a16:creationId xmlns:a16="http://schemas.microsoft.com/office/drawing/2014/main" id="{82FADEA6-4BB4-46A5-AE71-92D59D1FA2A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3" name="Rectangle 333">
              <a:extLst>
                <a:ext uri="{FF2B5EF4-FFF2-40B4-BE49-F238E27FC236}">
                  <a16:creationId xmlns:a16="http://schemas.microsoft.com/office/drawing/2014/main" id="{6B36CD30-9D08-4E00-B1A4-B5CB2BFC1AB5}"/>
                </a:ext>
              </a:extLst>
            </p:cNvPr>
            <p:cNvSpPr>
              <a:spLocks noChangeArrowheads="1"/>
            </p:cNvSpPr>
            <p:nvPr/>
          </p:nvSpPr>
          <p:spPr bwMode="auto">
            <a:xfrm>
              <a:off x="2913704" y="5594433"/>
              <a:ext cx="106674" cy="10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4" name="Rectangle 334">
              <a:extLst>
                <a:ext uri="{FF2B5EF4-FFF2-40B4-BE49-F238E27FC236}">
                  <a16:creationId xmlns:a16="http://schemas.microsoft.com/office/drawing/2014/main" id="{26692F91-CDDF-4E52-97DB-40DBBACC52E7}"/>
                </a:ext>
              </a:extLst>
            </p:cNvPr>
            <p:cNvSpPr>
              <a:spLocks noChangeArrowheads="1"/>
            </p:cNvSpPr>
            <p:nvPr/>
          </p:nvSpPr>
          <p:spPr bwMode="auto">
            <a:xfrm>
              <a:off x="2913704" y="5614036"/>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5" name="Rectangle 335">
              <a:extLst>
                <a:ext uri="{FF2B5EF4-FFF2-40B4-BE49-F238E27FC236}">
                  <a16:creationId xmlns:a16="http://schemas.microsoft.com/office/drawing/2014/main" id="{13FB1B76-1932-444A-B2F8-7B9C7AE975CB}"/>
                </a:ext>
              </a:extLst>
            </p:cNvPr>
            <p:cNvSpPr>
              <a:spLocks noChangeArrowheads="1"/>
            </p:cNvSpPr>
            <p:nvPr/>
          </p:nvSpPr>
          <p:spPr bwMode="auto">
            <a:xfrm>
              <a:off x="2913704" y="5633182"/>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6" name="Rectangle 336">
              <a:extLst>
                <a:ext uri="{FF2B5EF4-FFF2-40B4-BE49-F238E27FC236}">
                  <a16:creationId xmlns:a16="http://schemas.microsoft.com/office/drawing/2014/main" id="{D63D7CB9-D7CC-4342-87D7-1510A319CEFE}"/>
                </a:ext>
              </a:extLst>
            </p:cNvPr>
            <p:cNvSpPr>
              <a:spLocks noChangeArrowheads="1"/>
            </p:cNvSpPr>
            <p:nvPr/>
          </p:nvSpPr>
          <p:spPr bwMode="auto">
            <a:xfrm>
              <a:off x="2913704" y="5652329"/>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57" name="Rectangle 337">
              <a:extLst>
                <a:ext uri="{FF2B5EF4-FFF2-40B4-BE49-F238E27FC236}">
                  <a16:creationId xmlns:a16="http://schemas.microsoft.com/office/drawing/2014/main" id="{69E50026-AE89-44B6-81E0-BB941ADCDD29}"/>
                </a:ext>
              </a:extLst>
            </p:cNvPr>
            <p:cNvSpPr>
              <a:spLocks noChangeArrowheads="1"/>
            </p:cNvSpPr>
            <p:nvPr/>
          </p:nvSpPr>
          <p:spPr bwMode="auto">
            <a:xfrm>
              <a:off x="2913704" y="5670564"/>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1058" name="Group 1057">
              <a:extLst>
                <a:ext uri="{FF2B5EF4-FFF2-40B4-BE49-F238E27FC236}">
                  <a16:creationId xmlns:a16="http://schemas.microsoft.com/office/drawing/2014/main" id="{0D18994F-0AA5-471A-96CD-E2CAE40E1921}"/>
                </a:ext>
              </a:extLst>
            </p:cNvPr>
            <p:cNvGrpSpPr/>
            <p:nvPr/>
          </p:nvGrpSpPr>
          <p:grpSpPr>
            <a:xfrm>
              <a:off x="3120879" y="4597927"/>
              <a:ext cx="384756" cy="384300"/>
              <a:chOff x="3571983" y="4744231"/>
              <a:chExt cx="384756" cy="384300"/>
            </a:xfrm>
          </p:grpSpPr>
          <p:sp>
            <p:nvSpPr>
              <p:cNvPr id="1065" name="Oval 1064">
                <a:extLst>
                  <a:ext uri="{FF2B5EF4-FFF2-40B4-BE49-F238E27FC236}">
                    <a16:creationId xmlns:a16="http://schemas.microsoft.com/office/drawing/2014/main" id="{38BE2EF9-9B8B-458A-88BB-8D65B7FCDC9B}"/>
                  </a:ext>
                </a:extLst>
              </p:cNvPr>
              <p:cNvSpPr>
                <a:spLocks noChangeArrowheads="1"/>
              </p:cNvSpPr>
              <p:nvPr/>
            </p:nvSpPr>
            <p:spPr bwMode="auto">
              <a:xfrm>
                <a:off x="3571983" y="4744231"/>
                <a:ext cx="384756" cy="3843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6" name="Freeform 338">
                <a:extLst>
                  <a:ext uri="{FF2B5EF4-FFF2-40B4-BE49-F238E27FC236}">
                    <a16:creationId xmlns:a16="http://schemas.microsoft.com/office/drawing/2014/main" id="{D0DBA63A-D38C-4102-951D-A0C03916510F}"/>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7" name="Freeform 339">
                <a:extLst>
                  <a:ext uri="{FF2B5EF4-FFF2-40B4-BE49-F238E27FC236}">
                    <a16:creationId xmlns:a16="http://schemas.microsoft.com/office/drawing/2014/main" id="{AD4EA357-DF4E-4FD6-BB28-38E2099DC071}"/>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1059" name="Group 1058">
              <a:extLst>
                <a:ext uri="{FF2B5EF4-FFF2-40B4-BE49-F238E27FC236}">
                  <a16:creationId xmlns:a16="http://schemas.microsoft.com/office/drawing/2014/main" id="{76FC65BD-CE85-44B0-9CC8-A4AFD4A5EB23}"/>
                </a:ext>
              </a:extLst>
            </p:cNvPr>
            <p:cNvGrpSpPr/>
            <p:nvPr/>
          </p:nvGrpSpPr>
          <p:grpSpPr>
            <a:xfrm>
              <a:off x="2782979" y="4401648"/>
              <a:ext cx="277626" cy="278082"/>
              <a:chOff x="3843683" y="4426032"/>
              <a:chExt cx="277626" cy="278082"/>
            </a:xfrm>
          </p:grpSpPr>
          <p:sp>
            <p:nvSpPr>
              <p:cNvPr id="1060" name="Oval 1059">
                <a:extLst>
                  <a:ext uri="{FF2B5EF4-FFF2-40B4-BE49-F238E27FC236}">
                    <a16:creationId xmlns:a16="http://schemas.microsoft.com/office/drawing/2014/main" id="{30DDB2D1-2EDA-4AF9-9CA7-8DB20FB7FE36}"/>
                  </a:ext>
                </a:extLst>
              </p:cNvPr>
              <p:cNvSpPr>
                <a:spLocks noChangeArrowheads="1"/>
              </p:cNvSpPr>
              <p:nvPr/>
            </p:nvSpPr>
            <p:spPr bwMode="auto">
              <a:xfrm>
                <a:off x="3843683" y="4426032"/>
                <a:ext cx="277626" cy="278082"/>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1" name="Freeform 340">
                <a:extLst>
                  <a:ext uri="{FF2B5EF4-FFF2-40B4-BE49-F238E27FC236}">
                    <a16:creationId xmlns:a16="http://schemas.microsoft.com/office/drawing/2014/main" id="{FE110ED3-89C4-457A-A66D-3E7F961912AA}"/>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2" name="Freeform 341">
                <a:extLst>
                  <a:ext uri="{FF2B5EF4-FFF2-40B4-BE49-F238E27FC236}">
                    <a16:creationId xmlns:a16="http://schemas.microsoft.com/office/drawing/2014/main" id="{9121E7E2-C0F6-430E-B39E-2FA7B0216BB9}"/>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3" name="Rectangle 342">
                <a:extLst>
                  <a:ext uri="{FF2B5EF4-FFF2-40B4-BE49-F238E27FC236}">
                    <a16:creationId xmlns:a16="http://schemas.microsoft.com/office/drawing/2014/main" id="{BF19887E-5A21-4728-AEE1-F341DA78DAAC}"/>
                  </a:ext>
                </a:extLst>
              </p:cNvPr>
              <p:cNvSpPr>
                <a:spLocks noChangeArrowheads="1"/>
              </p:cNvSpPr>
              <p:nvPr/>
            </p:nvSpPr>
            <p:spPr bwMode="auto">
              <a:xfrm>
                <a:off x="3986827" y="4589234"/>
                <a:ext cx="41484" cy="104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064" name="Freeform 343">
                <a:extLst>
                  <a:ext uri="{FF2B5EF4-FFF2-40B4-BE49-F238E27FC236}">
                    <a16:creationId xmlns:a16="http://schemas.microsoft.com/office/drawing/2014/main" id="{CDED0EC3-0DE7-461C-890E-BF14213C9C71}"/>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grpSp>
        <p:nvGrpSpPr>
          <p:cNvPr id="531" name="Group 530">
            <a:extLst>
              <a:ext uri="{FF2B5EF4-FFF2-40B4-BE49-F238E27FC236}">
                <a16:creationId xmlns:a16="http://schemas.microsoft.com/office/drawing/2014/main" id="{BA7BE5A5-EDB5-4E49-BBC9-0DEB14ABF2F4}"/>
              </a:ext>
            </a:extLst>
          </p:cNvPr>
          <p:cNvGrpSpPr/>
          <p:nvPr/>
        </p:nvGrpSpPr>
        <p:grpSpPr>
          <a:xfrm>
            <a:off x="6831451" y="2685638"/>
            <a:ext cx="962053" cy="586908"/>
            <a:chOff x="2462782" y="2531792"/>
            <a:chExt cx="4107114" cy="2505576"/>
          </a:xfrm>
        </p:grpSpPr>
        <p:grpSp>
          <p:nvGrpSpPr>
            <p:cNvPr id="546" name="Group 545">
              <a:extLst>
                <a:ext uri="{FF2B5EF4-FFF2-40B4-BE49-F238E27FC236}">
                  <a16:creationId xmlns:a16="http://schemas.microsoft.com/office/drawing/2014/main" id="{1E85801D-085B-4A3C-B56C-0BDEE21E34B4}"/>
                </a:ext>
              </a:extLst>
            </p:cNvPr>
            <p:cNvGrpSpPr/>
            <p:nvPr/>
          </p:nvGrpSpPr>
          <p:grpSpPr>
            <a:xfrm>
              <a:off x="2872310" y="2531792"/>
              <a:ext cx="1358259" cy="1358259"/>
              <a:chOff x="3695059" y="2057989"/>
              <a:chExt cx="825500" cy="825500"/>
            </a:xfrm>
          </p:grpSpPr>
          <p:sp>
            <p:nvSpPr>
              <p:cNvPr id="695" name="Oval 694">
                <a:extLst>
                  <a:ext uri="{FF2B5EF4-FFF2-40B4-BE49-F238E27FC236}">
                    <a16:creationId xmlns:a16="http://schemas.microsoft.com/office/drawing/2014/main" id="{BFBDE986-CE8C-4BEA-8163-2AA5D97FF9C1}"/>
                  </a:ext>
                </a:extLst>
              </p:cNvPr>
              <p:cNvSpPr/>
              <p:nvPr/>
            </p:nvSpPr>
            <p:spPr bwMode="auto">
              <a:xfrm>
                <a:off x="3695059" y="2057989"/>
                <a:ext cx="825500" cy="825500"/>
              </a:xfrm>
              <a:prstGeom prst="ellipse">
                <a:avLst/>
              </a:prstGeom>
              <a:solidFill>
                <a:srgbClr val="FFFFFF"/>
              </a:solidFill>
              <a:ln w="9525" cap="flat" cmpd="sng" algn="ctr">
                <a:solidFill>
                  <a:srgbClr val="353535">
                    <a:lumMod val="20000"/>
                    <a:lumOff val="80000"/>
                  </a:srgb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96" name="Freeform 82">
                <a:extLst>
                  <a:ext uri="{FF2B5EF4-FFF2-40B4-BE49-F238E27FC236}">
                    <a16:creationId xmlns:a16="http://schemas.microsoft.com/office/drawing/2014/main" id="{6974CC3F-8F0C-4FDC-B005-FA2271AF607E}"/>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sp>
          <p:nvSpPr>
            <p:cNvPr id="547" name="Rectangle 546">
              <a:extLst>
                <a:ext uri="{FF2B5EF4-FFF2-40B4-BE49-F238E27FC236}">
                  <a16:creationId xmlns:a16="http://schemas.microsoft.com/office/drawing/2014/main" id="{7C913D05-1D88-467D-9738-EAFB3964FF8F}"/>
                </a:ext>
              </a:extLst>
            </p:cNvPr>
            <p:cNvSpPr>
              <a:spLocks noChangeArrowheads="1"/>
            </p:cNvSpPr>
            <p:nvPr/>
          </p:nvSpPr>
          <p:spPr bwMode="auto">
            <a:xfrm>
              <a:off x="5099042" y="4195467"/>
              <a:ext cx="364447" cy="3586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48" name="Rectangle 547">
              <a:extLst>
                <a:ext uri="{FF2B5EF4-FFF2-40B4-BE49-F238E27FC236}">
                  <a16:creationId xmlns:a16="http://schemas.microsoft.com/office/drawing/2014/main" id="{A44F6DB1-4FEB-41BA-8C98-0A17AEA2BC1B}"/>
                </a:ext>
              </a:extLst>
            </p:cNvPr>
            <p:cNvSpPr>
              <a:spLocks noChangeArrowheads="1"/>
            </p:cNvSpPr>
            <p:nvPr/>
          </p:nvSpPr>
          <p:spPr bwMode="auto">
            <a:xfrm>
              <a:off x="4708459" y="4525065"/>
              <a:ext cx="1145611" cy="5372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73" name="Freeform 7">
              <a:extLst>
                <a:ext uri="{FF2B5EF4-FFF2-40B4-BE49-F238E27FC236}">
                  <a16:creationId xmlns:a16="http://schemas.microsoft.com/office/drawing/2014/main" id="{A41F12C8-3C07-4F6E-8428-DBBE4DE61A13}"/>
                </a:ext>
              </a:extLst>
            </p:cNvPr>
            <p:cNvSpPr>
              <a:spLocks/>
            </p:cNvSpPr>
            <p:nvPr/>
          </p:nvSpPr>
          <p:spPr bwMode="auto">
            <a:xfrm>
              <a:off x="4001346" y="2747845"/>
              <a:ext cx="2568550" cy="1530384"/>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74" name="Freeform 8">
              <a:extLst>
                <a:ext uri="{FF2B5EF4-FFF2-40B4-BE49-F238E27FC236}">
                  <a16:creationId xmlns:a16="http://schemas.microsoft.com/office/drawing/2014/main" id="{1401D842-11DA-457B-B2AC-D275FA393AA6}"/>
                </a:ext>
              </a:extLst>
            </p:cNvPr>
            <p:cNvSpPr>
              <a:spLocks/>
            </p:cNvSpPr>
            <p:nvPr/>
          </p:nvSpPr>
          <p:spPr bwMode="auto">
            <a:xfrm>
              <a:off x="4071041" y="2817540"/>
              <a:ext cx="2416092" cy="133291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76" name="Rectangle 575">
              <a:extLst>
                <a:ext uri="{FF2B5EF4-FFF2-40B4-BE49-F238E27FC236}">
                  <a16:creationId xmlns:a16="http://schemas.microsoft.com/office/drawing/2014/main" id="{40DF96C7-4B5A-413A-A767-A9E703547533}"/>
                </a:ext>
              </a:extLst>
            </p:cNvPr>
            <p:cNvSpPr>
              <a:spLocks noChangeArrowheads="1"/>
            </p:cNvSpPr>
            <p:nvPr/>
          </p:nvSpPr>
          <p:spPr bwMode="auto">
            <a:xfrm>
              <a:off x="4277222" y="3028077"/>
              <a:ext cx="451566" cy="8711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77" name="Rectangle 576">
              <a:extLst>
                <a:ext uri="{FF2B5EF4-FFF2-40B4-BE49-F238E27FC236}">
                  <a16:creationId xmlns:a16="http://schemas.microsoft.com/office/drawing/2014/main" id="{7C7EE425-8A90-4C22-8ACF-456513AA5189}"/>
                </a:ext>
              </a:extLst>
            </p:cNvPr>
            <p:cNvSpPr>
              <a:spLocks noChangeArrowheads="1"/>
            </p:cNvSpPr>
            <p:nvPr/>
          </p:nvSpPr>
          <p:spPr bwMode="auto">
            <a:xfrm>
              <a:off x="4765087" y="3028077"/>
              <a:ext cx="1061397" cy="871186"/>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78" name="Rectangle 577">
              <a:extLst>
                <a:ext uri="{FF2B5EF4-FFF2-40B4-BE49-F238E27FC236}">
                  <a16:creationId xmlns:a16="http://schemas.microsoft.com/office/drawing/2014/main" id="{93EBE35F-E833-4669-A578-3E78ACC8A7A3}"/>
                </a:ext>
              </a:extLst>
            </p:cNvPr>
            <p:cNvSpPr>
              <a:spLocks noChangeArrowheads="1"/>
            </p:cNvSpPr>
            <p:nvPr/>
          </p:nvSpPr>
          <p:spPr bwMode="auto">
            <a:xfrm>
              <a:off x="4765087" y="3028077"/>
              <a:ext cx="1061397" cy="87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80" name="Rectangle 579">
              <a:extLst>
                <a:ext uri="{FF2B5EF4-FFF2-40B4-BE49-F238E27FC236}">
                  <a16:creationId xmlns:a16="http://schemas.microsoft.com/office/drawing/2014/main" id="{B624C3FD-61F0-4E45-A617-8BA3C10FE399}"/>
                </a:ext>
              </a:extLst>
            </p:cNvPr>
            <p:cNvSpPr>
              <a:spLocks noChangeArrowheads="1"/>
            </p:cNvSpPr>
            <p:nvPr/>
          </p:nvSpPr>
          <p:spPr bwMode="auto">
            <a:xfrm>
              <a:off x="5858427" y="3028077"/>
              <a:ext cx="415266" cy="19311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581" name="Rectangle 580">
              <a:extLst>
                <a:ext uri="{FF2B5EF4-FFF2-40B4-BE49-F238E27FC236}">
                  <a16:creationId xmlns:a16="http://schemas.microsoft.com/office/drawing/2014/main" id="{361EF2F1-03A4-4DBE-B66E-92C839F08D37}"/>
                </a:ext>
              </a:extLst>
            </p:cNvPr>
            <p:cNvSpPr>
              <a:spLocks noChangeArrowheads="1"/>
            </p:cNvSpPr>
            <p:nvPr/>
          </p:nvSpPr>
          <p:spPr bwMode="auto">
            <a:xfrm>
              <a:off x="5858427" y="3253133"/>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0" name="Rectangle 619">
              <a:extLst>
                <a:ext uri="{FF2B5EF4-FFF2-40B4-BE49-F238E27FC236}">
                  <a16:creationId xmlns:a16="http://schemas.microsoft.com/office/drawing/2014/main" id="{F5FE8387-DF7D-4046-A69E-0895BEE87224}"/>
                </a:ext>
              </a:extLst>
            </p:cNvPr>
            <p:cNvSpPr>
              <a:spLocks noChangeArrowheads="1"/>
            </p:cNvSpPr>
            <p:nvPr/>
          </p:nvSpPr>
          <p:spPr bwMode="auto">
            <a:xfrm>
              <a:off x="5858427" y="3253133"/>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1" name="Rectangle 620">
              <a:extLst>
                <a:ext uri="{FF2B5EF4-FFF2-40B4-BE49-F238E27FC236}">
                  <a16:creationId xmlns:a16="http://schemas.microsoft.com/office/drawing/2014/main" id="{1E5CE6EE-D311-4783-99C6-1EF7037C4BBC}"/>
                </a:ext>
              </a:extLst>
            </p:cNvPr>
            <p:cNvSpPr>
              <a:spLocks noChangeArrowheads="1"/>
            </p:cNvSpPr>
            <p:nvPr/>
          </p:nvSpPr>
          <p:spPr bwMode="auto">
            <a:xfrm>
              <a:off x="5858427" y="3479642"/>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2" name="Rectangle 621">
              <a:extLst>
                <a:ext uri="{FF2B5EF4-FFF2-40B4-BE49-F238E27FC236}">
                  <a16:creationId xmlns:a16="http://schemas.microsoft.com/office/drawing/2014/main" id="{43FE5F41-647F-456A-A017-D7FA9D36DDEC}"/>
                </a:ext>
              </a:extLst>
            </p:cNvPr>
            <p:cNvSpPr>
              <a:spLocks noChangeArrowheads="1"/>
            </p:cNvSpPr>
            <p:nvPr/>
          </p:nvSpPr>
          <p:spPr bwMode="auto">
            <a:xfrm>
              <a:off x="5858427" y="3479642"/>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3" name="Rectangle 622">
              <a:extLst>
                <a:ext uri="{FF2B5EF4-FFF2-40B4-BE49-F238E27FC236}">
                  <a16:creationId xmlns:a16="http://schemas.microsoft.com/office/drawing/2014/main" id="{3FE4E02F-15DA-42A4-BFF4-4B4185C028B3}"/>
                </a:ext>
              </a:extLst>
            </p:cNvPr>
            <p:cNvSpPr>
              <a:spLocks noChangeArrowheads="1"/>
            </p:cNvSpPr>
            <p:nvPr/>
          </p:nvSpPr>
          <p:spPr bwMode="auto">
            <a:xfrm>
              <a:off x="5858427" y="3710506"/>
              <a:ext cx="415266" cy="18875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4" name="Rectangle 623">
              <a:extLst>
                <a:ext uri="{FF2B5EF4-FFF2-40B4-BE49-F238E27FC236}">
                  <a16:creationId xmlns:a16="http://schemas.microsoft.com/office/drawing/2014/main" id="{D4564928-0263-40C3-98E8-FC6D4DCA107E}"/>
                </a:ext>
              </a:extLst>
            </p:cNvPr>
            <p:cNvSpPr>
              <a:spLocks noChangeArrowheads="1"/>
            </p:cNvSpPr>
            <p:nvPr/>
          </p:nvSpPr>
          <p:spPr bwMode="auto">
            <a:xfrm>
              <a:off x="5858427" y="3710506"/>
              <a:ext cx="415266" cy="18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5" name="Freeform 19">
              <a:extLst>
                <a:ext uri="{FF2B5EF4-FFF2-40B4-BE49-F238E27FC236}">
                  <a16:creationId xmlns:a16="http://schemas.microsoft.com/office/drawing/2014/main" id="{CA0125B0-7305-4C9F-A863-010D650910E6}"/>
                </a:ext>
              </a:extLst>
            </p:cNvPr>
            <p:cNvSpPr>
              <a:spLocks/>
            </p:cNvSpPr>
            <p:nvPr/>
          </p:nvSpPr>
          <p:spPr bwMode="auto">
            <a:xfrm>
              <a:off x="4277222" y="3982026"/>
              <a:ext cx="1996471" cy="65339"/>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6" name="Freeform 20">
              <a:extLst>
                <a:ext uri="{FF2B5EF4-FFF2-40B4-BE49-F238E27FC236}">
                  <a16:creationId xmlns:a16="http://schemas.microsoft.com/office/drawing/2014/main" id="{55321F96-FD93-409A-86BA-E7577220CE17}"/>
                </a:ext>
              </a:extLst>
            </p:cNvPr>
            <p:cNvSpPr>
              <a:spLocks/>
            </p:cNvSpPr>
            <p:nvPr/>
          </p:nvSpPr>
          <p:spPr bwMode="auto">
            <a:xfrm>
              <a:off x="4473238" y="3200862"/>
              <a:ext cx="74051" cy="110350"/>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7" name="Freeform 21">
              <a:extLst>
                <a:ext uri="{FF2B5EF4-FFF2-40B4-BE49-F238E27FC236}">
                  <a16:creationId xmlns:a16="http://schemas.microsoft.com/office/drawing/2014/main" id="{65B7D640-8A8B-4A09-8A4E-AF05469625D1}"/>
                </a:ext>
              </a:extLst>
            </p:cNvPr>
            <p:cNvSpPr>
              <a:spLocks noEditPoints="1"/>
            </p:cNvSpPr>
            <p:nvPr/>
          </p:nvSpPr>
          <p:spPr bwMode="auto">
            <a:xfrm>
              <a:off x="4367245" y="3118100"/>
              <a:ext cx="271520" cy="275876"/>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8" name="Rectangle 627">
              <a:extLst>
                <a:ext uri="{FF2B5EF4-FFF2-40B4-BE49-F238E27FC236}">
                  <a16:creationId xmlns:a16="http://schemas.microsoft.com/office/drawing/2014/main" id="{14CD5726-19F3-4745-82C8-F6EF62EA8A27}"/>
                </a:ext>
              </a:extLst>
            </p:cNvPr>
            <p:cNvSpPr>
              <a:spLocks noChangeArrowheads="1"/>
            </p:cNvSpPr>
            <p:nvPr/>
          </p:nvSpPr>
          <p:spPr bwMode="auto">
            <a:xfrm>
              <a:off x="4158160"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9" name="Rectangle 628">
              <a:extLst>
                <a:ext uri="{FF2B5EF4-FFF2-40B4-BE49-F238E27FC236}">
                  <a16:creationId xmlns:a16="http://schemas.microsoft.com/office/drawing/2014/main" id="{ED1EC3AB-DC73-40FD-98DA-70F4A7768B5D}"/>
                </a:ext>
              </a:extLst>
            </p:cNvPr>
            <p:cNvSpPr>
              <a:spLocks noChangeArrowheads="1"/>
            </p:cNvSpPr>
            <p:nvPr/>
          </p:nvSpPr>
          <p:spPr bwMode="auto">
            <a:xfrm>
              <a:off x="4445651" y="2900303"/>
              <a:ext cx="217797" cy="450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0" name="Rectangle 629">
              <a:extLst>
                <a:ext uri="{FF2B5EF4-FFF2-40B4-BE49-F238E27FC236}">
                  <a16:creationId xmlns:a16="http://schemas.microsoft.com/office/drawing/2014/main" id="{99C889DB-0B93-4C9D-A4C9-4FD8E54AEEE0}"/>
                </a:ext>
              </a:extLst>
            </p:cNvPr>
            <p:cNvSpPr>
              <a:spLocks noChangeArrowheads="1"/>
            </p:cNvSpPr>
            <p:nvPr/>
          </p:nvSpPr>
          <p:spPr bwMode="auto">
            <a:xfrm>
              <a:off x="4737499"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1" name="Rectangle 630">
              <a:extLst>
                <a:ext uri="{FF2B5EF4-FFF2-40B4-BE49-F238E27FC236}">
                  <a16:creationId xmlns:a16="http://schemas.microsoft.com/office/drawing/2014/main" id="{37468F78-B656-41CC-8B61-AED7A735CF9C}"/>
                </a:ext>
              </a:extLst>
            </p:cNvPr>
            <p:cNvSpPr>
              <a:spLocks noChangeArrowheads="1"/>
            </p:cNvSpPr>
            <p:nvPr/>
          </p:nvSpPr>
          <p:spPr bwMode="auto">
            <a:xfrm>
              <a:off x="4737499"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2" name="Rectangle 631">
              <a:extLst>
                <a:ext uri="{FF2B5EF4-FFF2-40B4-BE49-F238E27FC236}">
                  <a16:creationId xmlns:a16="http://schemas.microsoft.com/office/drawing/2014/main" id="{1E0CC171-9316-4473-870B-B4E474289687}"/>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3" name="Rectangle 632">
              <a:extLst>
                <a:ext uri="{FF2B5EF4-FFF2-40B4-BE49-F238E27FC236}">
                  <a16:creationId xmlns:a16="http://schemas.microsoft.com/office/drawing/2014/main" id="{D541A067-D991-4454-B318-1469529C3139}"/>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4" name="Rectangle 633">
              <a:extLst>
                <a:ext uri="{FF2B5EF4-FFF2-40B4-BE49-F238E27FC236}">
                  <a16:creationId xmlns:a16="http://schemas.microsoft.com/office/drawing/2014/main" id="{159C41BD-D45C-4528-B0C9-96A92AF13C1F}"/>
                </a:ext>
              </a:extLst>
            </p:cNvPr>
            <p:cNvSpPr>
              <a:spLocks noChangeArrowheads="1"/>
            </p:cNvSpPr>
            <p:nvPr/>
          </p:nvSpPr>
          <p:spPr bwMode="auto">
            <a:xfrm>
              <a:off x="5319742"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5" name="Rectangle 634">
              <a:extLst>
                <a:ext uri="{FF2B5EF4-FFF2-40B4-BE49-F238E27FC236}">
                  <a16:creationId xmlns:a16="http://schemas.microsoft.com/office/drawing/2014/main" id="{0A0CB5BB-AA36-4C30-A528-0C49B2158076}"/>
                </a:ext>
              </a:extLst>
            </p:cNvPr>
            <p:cNvSpPr>
              <a:spLocks noChangeArrowheads="1"/>
            </p:cNvSpPr>
            <p:nvPr/>
          </p:nvSpPr>
          <p:spPr bwMode="auto">
            <a:xfrm>
              <a:off x="5319742"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6" name="Rectangle 635">
              <a:extLst>
                <a:ext uri="{FF2B5EF4-FFF2-40B4-BE49-F238E27FC236}">
                  <a16:creationId xmlns:a16="http://schemas.microsoft.com/office/drawing/2014/main" id="{2BCB938D-28A1-4A3D-AAFC-FC38E9D7D55A}"/>
                </a:ext>
              </a:extLst>
            </p:cNvPr>
            <p:cNvSpPr>
              <a:spLocks noChangeArrowheads="1"/>
            </p:cNvSpPr>
            <p:nvPr/>
          </p:nvSpPr>
          <p:spPr bwMode="auto">
            <a:xfrm>
              <a:off x="5611590"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7" name="Rectangle 636">
              <a:extLst>
                <a:ext uri="{FF2B5EF4-FFF2-40B4-BE49-F238E27FC236}">
                  <a16:creationId xmlns:a16="http://schemas.microsoft.com/office/drawing/2014/main" id="{4603A3E1-F5B1-4AF0-95CA-3E1AED9014C5}"/>
                </a:ext>
              </a:extLst>
            </p:cNvPr>
            <p:cNvSpPr>
              <a:spLocks noChangeArrowheads="1"/>
            </p:cNvSpPr>
            <p:nvPr/>
          </p:nvSpPr>
          <p:spPr bwMode="auto">
            <a:xfrm>
              <a:off x="5903438"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8" name="Rectangle 637">
              <a:extLst>
                <a:ext uri="{FF2B5EF4-FFF2-40B4-BE49-F238E27FC236}">
                  <a16:creationId xmlns:a16="http://schemas.microsoft.com/office/drawing/2014/main" id="{B6249526-632F-49D4-B9F1-B26130F117CA}"/>
                </a:ext>
              </a:extLst>
            </p:cNvPr>
            <p:cNvSpPr>
              <a:spLocks noChangeArrowheads="1"/>
            </p:cNvSpPr>
            <p:nvPr/>
          </p:nvSpPr>
          <p:spPr bwMode="auto">
            <a:xfrm>
              <a:off x="6195286"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9" name="Freeform 33">
              <a:extLst>
                <a:ext uri="{FF2B5EF4-FFF2-40B4-BE49-F238E27FC236}">
                  <a16:creationId xmlns:a16="http://schemas.microsoft.com/office/drawing/2014/main" id="{8568C469-D94D-4CAB-B3F2-051F69072C8A}"/>
                </a:ext>
              </a:extLst>
            </p:cNvPr>
            <p:cNvSpPr>
              <a:spLocks noEditPoints="1"/>
            </p:cNvSpPr>
            <p:nvPr/>
          </p:nvSpPr>
          <p:spPr bwMode="auto">
            <a:xfrm>
              <a:off x="4695392" y="2747845"/>
              <a:ext cx="1874504" cy="1530384"/>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0" name="Freeform 34">
              <a:extLst>
                <a:ext uri="{FF2B5EF4-FFF2-40B4-BE49-F238E27FC236}">
                  <a16:creationId xmlns:a16="http://schemas.microsoft.com/office/drawing/2014/main" id="{2E8B3784-181D-42A0-B9D5-8F663DF32FDA}"/>
                </a:ext>
              </a:extLst>
            </p:cNvPr>
            <p:cNvSpPr>
              <a:spLocks noEditPoints="1"/>
            </p:cNvSpPr>
            <p:nvPr/>
          </p:nvSpPr>
          <p:spPr bwMode="auto">
            <a:xfrm>
              <a:off x="4765087" y="2817540"/>
              <a:ext cx="1722046" cy="133291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1" name="Freeform 36">
              <a:extLst>
                <a:ext uri="{FF2B5EF4-FFF2-40B4-BE49-F238E27FC236}">
                  <a16:creationId xmlns:a16="http://schemas.microsoft.com/office/drawing/2014/main" id="{A4B7836E-8DBD-43DC-B2BD-E50D467F5585}"/>
                </a:ext>
              </a:extLst>
            </p:cNvPr>
            <p:cNvSpPr>
              <a:spLocks/>
            </p:cNvSpPr>
            <p:nvPr/>
          </p:nvSpPr>
          <p:spPr bwMode="auto">
            <a:xfrm>
              <a:off x="4975624" y="3028077"/>
              <a:ext cx="850859" cy="850859"/>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2" name="Freeform 37">
              <a:extLst>
                <a:ext uri="{FF2B5EF4-FFF2-40B4-BE49-F238E27FC236}">
                  <a16:creationId xmlns:a16="http://schemas.microsoft.com/office/drawing/2014/main" id="{860E0B4F-27FD-4372-8033-F9AFEDF9CED6}"/>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3" name="Freeform 38">
              <a:extLst>
                <a:ext uri="{FF2B5EF4-FFF2-40B4-BE49-F238E27FC236}">
                  <a16:creationId xmlns:a16="http://schemas.microsoft.com/office/drawing/2014/main" id="{B7DC2398-A108-4978-B29D-717661E99A67}"/>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4" name="Freeform 39">
              <a:extLst>
                <a:ext uri="{FF2B5EF4-FFF2-40B4-BE49-F238E27FC236}">
                  <a16:creationId xmlns:a16="http://schemas.microsoft.com/office/drawing/2014/main" id="{EC0F957B-17DE-4644-BE87-0FA40DDAC3AF}"/>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5" name="Freeform 40">
              <a:extLst>
                <a:ext uri="{FF2B5EF4-FFF2-40B4-BE49-F238E27FC236}">
                  <a16:creationId xmlns:a16="http://schemas.microsoft.com/office/drawing/2014/main" id="{81C85C57-3113-459F-8E8C-030812F4132B}"/>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6" name="Freeform 41">
              <a:extLst>
                <a:ext uri="{FF2B5EF4-FFF2-40B4-BE49-F238E27FC236}">
                  <a16:creationId xmlns:a16="http://schemas.microsoft.com/office/drawing/2014/main" id="{C14D2ADC-57EF-40E3-8A99-B37C5F2EA4E6}"/>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7" name="Freeform 42">
              <a:extLst>
                <a:ext uri="{FF2B5EF4-FFF2-40B4-BE49-F238E27FC236}">
                  <a16:creationId xmlns:a16="http://schemas.microsoft.com/office/drawing/2014/main" id="{89B4B29B-FBC0-41EF-BAC2-ACD0F41F25E2}"/>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8" name="Freeform 43">
              <a:extLst>
                <a:ext uri="{FF2B5EF4-FFF2-40B4-BE49-F238E27FC236}">
                  <a16:creationId xmlns:a16="http://schemas.microsoft.com/office/drawing/2014/main" id="{78EDBAEE-5DA6-4602-B6D9-165979F201BE}"/>
                </a:ext>
              </a:extLst>
            </p:cNvPr>
            <p:cNvSpPr>
              <a:spLocks/>
            </p:cNvSpPr>
            <p:nvPr/>
          </p:nvSpPr>
          <p:spPr bwMode="auto">
            <a:xfrm>
              <a:off x="5928122" y="3982026"/>
              <a:ext cx="345571" cy="65339"/>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9" name="Freeform 44">
              <a:extLst>
                <a:ext uri="{FF2B5EF4-FFF2-40B4-BE49-F238E27FC236}">
                  <a16:creationId xmlns:a16="http://schemas.microsoft.com/office/drawing/2014/main" id="{508061C8-CE45-4F66-B260-93190F7CBCDB}"/>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0" name="Freeform 45">
              <a:extLst>
                <a:ext uri="{FF2B5EF4-FFF2-40B4-BE49-F238E27FC236}">
                  <a16:creationId xmlns:a16="http://schemas.microsoft.com/office/drawing/2014/main" id="{B5E2BF03-2E12-4E09-AF5E-172FC64F8BF7}"/>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1" name="Rectangle 46">
              <a:extLst>
                <a:ext uri="{FF2B5EF4-FFF2-40B4-BE49-F238E27FC236}">
                  <a16:creationId xmlns:a16="http://schemas.microsoft.com/office/drawing/2014/main" id="{0774FCDD-EBC8-481C-AF27-156D23B8694B}"/>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2" name="Rectangle 47">
              <a:extLst>
                <a:ext uri="{FF2B5EF4-FFF2-40B4-BE49-F238E27FC236}">
                  <a16:creationId xmlns:a16="http://schemas.microsoft.com/office/drawing/2014/main" id="{0FF6FDA8-A5D0-44FA-BC90-2E76BCDD28C8}"/>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3" name="Freeform 48">
              <a:extLst>
                <a:ext uri="{FF2B5EF4-FFF2-40B4-BE49-F238E27FC236}">
                  <a16:creationId xmlns:a16="http://schemas.microsoft.com/office/drawing/2014/main" id="{904B8177-1CC0-404E-8A1A-D53E770BE47D}"/>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4" name="Freeform 49">
              <a:extLst>
                <a:ext uri="{FF2B5EF4-FFF2-40B4-BE49-F238E27FC236}">
                  <a16:creationId xmlns:a16="http://schemas.microsoft.com/office/drawing/2014/main" id="{63BF891F-D49D-4FF3-B9DC-F0BA5829BA27}"/>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5" name="Freeform 157">
              <a:extLst>
                <a:ext uri="{FF2B5EF4-FFF2-40B4-BE49-F238E27FC236}">
                  <a16:creationId xmlns:a16="http://schemas.microsoft.com/office/drawing/2014/main" id="{05E34871-7448-418B-A492-17B0F259728A}"/>
                </a:ext>
              </a:extLst>
            </p:cNvPr>
            <p:cNvSpPr>
              <a:spLocks/>
            </p:cNvSpPr>
            <p:nvPr/>
          </p:nvSpPr>
          <p:spPr bwMode="auto">
            <a:xfrm>
              <a:off x="4765086" y="3028077"/>
              <a:ext cx="1061397" cy="871186"/>
            </a:xfrm>
            <a:prstGeom prst="rect">
              <a:avLst/>
            </a:prstGeom>
            <a:solidFill>
              <a:srgbClr val="D83B01"/>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6" name="Freeform 125">
              <a:extLst>
                <a:ext uri="{FF2B5EF4-FFF2-40B4-BE49-F238E27FC236}">
                  <a16:creationId xmlns:a16="http://schemas.microsoft.com/office/drawing/2014/main" id="{3EE1661F-6472-4B48-BB1C-94A3ED4033B4}"/>
                </a:ext>
              </a:extLst>
            </p:cNvPr>
            <p:cNvSpPr>
              <a:spLocks noEditPoints="1"/>
            </p:cNvSpPr>
            <p:nvPr/>
          </p:nvSpPr>
          <p:spPr bwMode="auto">
            <a:xfrm>
              <a:off x="5057298" y="3154680"/>
              <a:ext cx="476972" cy="61798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8C00"/>
                </a:solidFill>
                <a:effectLst/>
                <a:uLnTx/>
                <a:uFillTx/>
                <a:latin typeface="Times New Roman" charset="0"/>
                <a:ea typeface="ＭＳ Ｐゴシック" charset="0"/>
                <a:cs typeface="+mn-cs"/>
              </a:endParaRPr>
            </a:p>
          </p:txBody>
        </p:sp>
        <p:grpSp>
          <p:nvGrpSpPr>
            <p:cNvPr id="657" name="Group 656">
              <a:extLst>
                <a:ext uri="{FF2B5EF4-FFF2-40B4-BE49-F238E27FC236}">
                  <a16:creationId xmlns:a16="http://schemas.microsoft.com/office/drawing/2014/main" id="{AF0F255E-E962-4DEF-A211-33835CAC65DE}"/>
                </a:ext>
              </a:extLst>
            </p:cNvPr>
            <p:cNvGrpSpPr/>
            <p:nvPr/>
          </p:nvGrpSpPr>
          <p:grpSpPr>
            <a:xfrm>
              <a:off x="2462782" y="3645408"/>
              <a:ext cx="1887955" cy="1067493"/>
              <a:chOff x="2267710" y="3645408"/>
              <a:chExt cx="1887955" cy="1067493"/>
            </a:xfrm>
          </p:grpSpPr>
          <p:sp>
            <p:nvSpPr>
              <p:cNvPr id="662" name="Freeform 151">
                <a:extLst>
                  <a:ext uri="{FF2B5EF4-FFF2-40B4-BE49-F238E27FC236}">
                    <a16:creationId xmlns:a16="http://schemas.microsoft.com/office/drawing/2014/main" id="{B149B080-7D24-4D09-B773-6D0FF4C56F6B}"/>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3" name="Freeform 152">
                <a:extLst>
                  <a:ext uri="{FF2B5EF4-FFF2-40B4-BE49-F238E27FC236}">
                    <a16:creationId xmlns:a16="http://schemas.microsoft.com/office/drawing/2014/main" id="{4FF29F1A-6817-48D2-91FB-91BB8F6FFF39}"/>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4" name="Freeform 158">
                <a:extLst>
                  <a:ext uri="{FF2B5EF4-FFF2-40B4-BE49-F238E27FC236}">
                    <a16:creationId xmlns:a16="http://schemas.microsoft.com/office/drawing/2014/main" id="{2FB055DC-F303-4D38-93A7-5BAD9EADA19D}"/>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5" name="Freeform 168">
                <a:extLst>
                  <a:ext uri="{FF2B5EF4-FFF2-40B4-BE49-F238E27FC236}">
                    <a16:creationId xmlns:a16="http://schemas.microsoft.com/office/drawing/2014/main" id="{A54B4C5A-A965-4FEB-B063-D0B8E7937902}"/>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1689BDBE-A896-4546-950A-F056E3D319EE}"/>
                  </a:ext>
                </a:extLst>
              </p:cNvPr>
              <p:cNvGrpSpPr/>
              <p:nvPr/>
            </p:nvGrpSpPr>
            <p:grpSpPr>
              <a:xfrm>
                <a:off x="2677694" y="3839497"/>
                <a:ext cx="1155716" cy="644026"/>
                <a:chOff x="2726462" y="3839497"/>
                <a:chExt cx="1155716" cy="644026"/>
              </a:xfrm>
            </p:grpSpPr>
            <p:sp>
              <p:nvSpPr>
                <p:cNvPr id="667" name="Freeform 153">
                  <a:extLst>
                    <a:ext uri="{FF2B5EF4-FFF2-40B4-BE49-F238E27FC236}">
                      <a16:creationId xmlns:a16="http://schemas.microsoft.com/office/drawing/2014/main" id="{2616A3D6-5448-4EC8-BF02-6E2B4D5A2EA8}"/>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8" name="Freeform 154">
                  <a:extLst>
                    <a:ext uri="{FF2B5EF4-FFF2-40B4-BE49-F238E27FC236}">
                      <a16:creationId xmlns:a16="http://schemas.microsoft.com/office/drawing/2014/main" id="{EF0F7FC2-2EFD-47C5-9222-60517BDA1AC2}"/>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9" name="Freeform 155">
                  <a:extLst>
                    <a:ext uri="{FF2B5EF4-FFF2-40B4-BE49-F238E27FC236}">
                      <a16:creationId xmlns:a16="http://schemas.microsoft.com/office/drawing/2014/main" id="{1DE663FB-407E-4296-8261-D33FA40ABC74}"/>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0" name="Freeform 156">
                  <a:extLst>
                    <a:ext uri="{FF2B5EF4-FFF2-40B4-BE49-F238E27FC236}">
                      <a16:creationId xmlns:a16="http://schemas.microsoft.com/office/drawing/2014/main" id="{F6D8134F-3AAC-4FC9-AF06-AD731A93831C}"/>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157">
                  <a:extLst>
                    <a:ext uri="{FF2B5EF4-FFF2-40B4-BE49-F238E27FC236}">
                      <a16:creationId xmlns:a16="http://schemas.microsoft.com/office/drawing/2014/main" id="{F623DC17-08F3-42EA-8B3C-F05135803D69}"/>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159">
                  <a:extLst>
                    <a:ext uri="{FF2B5EF4-FFF2-40B4-BE49-F238E27FC236}">
                      <a16:creationId xmlns:a16="http://schemas.microsoft.com/office/drawing/2014/main" id="{52476AF0-DCA2-4E59-B470-0CFC0BE3039C}"/>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160">
                  <a:extLst>
                    <a:ext uri="{FF2B5EF4-FFF2-40B4-BE49-F238E27FC236}">
                      <a16:creationId xmlns:a16="http://schemas.microsoft.com/office/drawing/2014/main" id="{1AB04BF5-0A40-4395-80CC-6D9FC198F8A5}"/>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4" name="Freeform 161">
                  <a:extLst>
                    <a:ext uri="{FF2B5EF4-FFF2-40B4-BE49-F238E27FC236}">
                      <a16:creationId xmlns:a16="http://schemas.microsoft.com/office/drawing/2014/main" id="{E75E304D-4791-45D0-8666-FAD9BE4B8CEC}"/>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5" name="Freeform 162">
                  <a:extLst>
                    <a:ext uri="{FF2B5EF4-FFF2-40B4-BE49-F238E27FC236}">
                      <a16:creationId xmlns:a16="http://schemas.microsoft.com/office/drawing/2014/main" id="{8D445A45-FC23-435A-924C-2FD2838DA1A0}"/>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163">
                  <a:extLst>
                    <a:ext uri="{FF2B5EF4-FFF2-40B4-BE49-F238E27FC236}">
                      <a16:creationId xmlns:a16="http://schemas.microsoft.com/office/drawing/2014/main" id="{79546076-D919-4A8B-85B7-E89DD388B61F}"/>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164">
                  <a:extLst>
                    <a:ext uri="{FF2B5EF4-FFF2-40B4-BE49-F238E27FC236}">
                      <a16:creationId xmlns:a16="http://schemas.microsoft.com/office/drawing/2014/main" id="{4E1B5C9A-A6EE-402B-8D56-58D0B47F0AF5}"/>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165">
                  <a:extLst>
                    <a:ext uri="{FF2B5EF4-FFF2-40B4-BE49-F238E27FC236}">
                      <a16:creationId xmlns:a16="http://schemas.microsoft.com/office/drawing/2014/main" id="{0129F1F4-5106-402B-8B76-A386C2C06962}"/>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166">
                  <a:extLst>
                    <a:ext uri="{FF2B5EF4-FFF2-40B4-BE49-F238E27FC236}">
                      <a16:creationId xmlns:a16="http://schemas.microsoft.com/office/drawing/2014/main" id="{C4B82F94-57A0-4CD2-B73A-29432B7DF705}"/>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167">
                  <a:extLst>
                    <a:ext uri="{FF2B5EF4-FFF2-40B4-BE49-F238E27FC236}">
                      <a16:creationId xmlns:a16="http://schemas.microsoft.com/office/drawing/2014/main" id="{DA463C26-F795-419F-A852-044B82DB4BC5}"/>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169">
                  <a:extLst>
                    <a:ext uri="{FF2B5EF4-FFF2-40B4-BE49-F238E27FC236}">
                      <a16:creationId xmlns:a16="http://schemas.microsoft.com/office/drawing/2014/main" id="{5E134F59-72CD-491F-AB20-9A4B1A63B09F}"/>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2" name="Freeform 170">
                  <a:extLst>
                    <a:ext uri="{FF2B5EF4-FFF2-40B4-BE49-F238E27FC236}">
                      <a16:creationId xmlns:a16="http://schemas.microsoft.com/office/drawing/2014/main" id="{DE1A23CE-8A58-4CE2-828E-3DD98CEEBA57}"/>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3" name="Freeform 171">
                  <a:extLst>
                    <a:ext uri="{FF2B5EF4-FFF2-40B4-BE49-F238E27FC236}">
                      <a16:creationId xmlns:a16="http://schemas.microsoft.com/office/drawing/2014/main" id="{9DD3BB4A-8E79-44C7-B455-7F986E9A867E}"/>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172">
                  <a:extLst>
                    <a:ext uri="{FF2B5EF4-FFF2-40B4-BE49-F238E27FC236}">
                      <a16:creationId xmlns:a16="http://schemas.microsoft.com/office/drawing/2014/main" id="{6D52AAAA-E1C6-4AA0-A5F1-359A15A377BA}"/>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5" name="Freeform 173">
                  <a:extLst>
                    <a:ext uri="{FF2B5EF4-FFF2-40B4-BE49-F238E27FC236}">
                      <a16:creationId xmlns:a16="http://schemas.microsoft.com/office/drawing/2014/main" id="{A1D9D306-ECF6-4A6C-9C86-B5A45799B76B}"/>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174">
                  <a:extLst>
                    <a:ext uri="{FF2B5EF4-FFF2-40B4-BE49-F238E27FC236}">
                      <a16:creationId xmlns:a16="http://schemas.microsoft.com/office/drawing/2014/main" id="{14010404-E01F-4976-AF20-20E019719602}"/>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175">
                  <a:extLst>
                    <a:ext uri="{FF2B5EF4-FFF2-40B4-BE49-F238E27FC236}">
                      <a16:creationId xmlns:a16="http://schemas.microsoft.com/office/drawing/2014/main" id="{36110BEC-F2F6-44BB-9CF7-00B6910593D9}"/>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176">
                  <a:extLst>
                    <a:ext uri="{FF2B5EF4-FFF2-40B4-BE49-F238E27FC236}">
                      <a16:creationId xmlns:a16="http://schemas.microsoft.com/office/drawing/2014/main" id="{F6AA18F5-B898-45FF-8EC9-E04A8B8FAC5A}"/>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177">
                  <a:extLst>
                    <a:ext uri="{FF2B5EF4-FFF2-40B4-BE49-F238E27FC236}">
                      <a16:creationId xmlns:a16="http://schemas.microsoft.com/office/drawing/2014/main" id="{9B03288E-977D-4FC5-A198-B111BAB581A0}"/>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186">
                  <a:extLst>
                    <a:ext uri="{FF2B5EF4-FFF2-40B4-BE49-F238E27FC236}">
                      <a16:creationId xmlns:a16="http://schemas.microsoft.com/office/drawing/2014/main" id="{F9D3B072-2ED8-4D03-8F48-FA57BED9F197}"/>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187">
                  <a:extLst>
                    <a:ext uri="{FF2B5EF4-FFF2-40B4-BE49-F238E27FC236}">
                      <a16:creationId xmlns:a16="http://schemas.microsoft.com/office/drawing/2014/main" id="{DD69E7E1-F881-4815-AC12-1089F1A1DA6D}"/>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188">
                  <a:extLst>
                    <a:ext uri="{FF2B5EF4-FFF2-40B4-BE49-F238E27FC236}">
                      <a16:creationId xmlns:a16="http://schemas.microsoft.com/office/drawing/2014/main" id="{9B28DC72-A8BE-4A9A-8E08-FA88A231B53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189">
                  <a:extLst>
                    <a:ext uri="{FF2B5EF4-FFF2-40B4-BE49-F238E27FC236}">
                      <a16:creationId xmlns:a16="http://schemas.microsoft.com/office/drawing/2014/main" id="{CA7DEB08-89E8-44AA-B0D4-9F5C2F59E36F}"/>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190">
                  <a:extLst>
                    <a:ext uri="{FF2B5EF4-FFF2-40B4-BE49-F238E27FC236}">
                      <a16:creationId xmlns:a16="http://schemas.microsoft.com/office/drawing/2014/main" id="{1AAC2DD1-9410-405B-9CD3-8278344445B4}"/>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58" name="Group 657">
              <a:extLst>
                <a:ext uri="{FF2B5EF4-FFF2-40B4-BE49-F238E27FC236}">
                  <a16:creationId xmlns:a16="http://schemas.microsoft.com/office/drawing/2014/main" id="{FB13C764-822E-4CB1-BBCC-9DB4A19C8465}"/>
                </a:ext>
              </a:extLst>
            </p:cNvPr>
            <p:cNvGrpSpPr/>
            <p:nvPr/>
          </p:nvGrpSpPr>
          <p:grpSpPr>
            <a:xfrm>
              <a:off x="3705306" y="3645288"/>
              <a:ext cx="1656542" cy="1392080"/>
              <a:chOff x="3484242" y="3413760"/>
              <a:chExt cx="1656542" cy="1392080"/>
            </a:xfrm>
          </p:grpSpPr>
          <p:sp>
            <p:nvSpPr>
              <p:cNvPr id="659" name="Freeform: Shape 658">
                <a:extLst>
                  <a:ext uri="{FF2B5EF4-FFF2-40B4-BE49-F238E27FC236}">
                    <a16:creationId xmlns:a16="http://schemas.microsoft.com/office/drawing/2014/main" id="{18C7CC86-6728-4109-A701-F3A0B0C48BB5}"/>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tx1">
                  <a:lumMod val="65000"/>
                  <a:lumOff val="3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60" name="Freeform: Shape 659">
                <a:extLst>
                  <a:ext uri="{FF2B5EF4-FFF2-40B4-BE49-F238E27FC236}">
                    <a16:creationId xmlns:a16="http://schemas.microsoft.com/office/drawing/2014/main" id="{3610A0EF-5361-436E-85C9-FBC875668A59}"/>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tx1">
                  <a:lumMod val="85000"/>
                  <a:lumOff val="1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61" name="Freeform 164">
                <a:extLst>
                  <a:ext uri="{FF2B5EF4-FFF2-40B4-BE49-F238E27FC236}">
                    <a16:creationId xmlns:a16="http://schemas.microsoft.com/office/drawing/2014/main" id="{87769EF0-4ED5-462C-80C2-B27DA42D55F4}"/>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grpSp>
      <p:grpSp>
        <p:nvGrpSpPr>
          <p:cNvPr id="532" name="Group 531">
            <a:extLst>
              <a:ext uri="{FF2B5EF4-FFF2-40B4-BE49-F238E27FC236}">
                <a16:creationId xmlns:a16="http://schemas.microsoft.com/office/drawing/2014/main" id="{063B22D7-9B68-41B4-97AE-670A0E6EC674}"/>
              </a:ext>
            </a:extLst>
          </p:cNvPr>
          <p:cNvGrpSpPr/>
          <p:nvPr/>
        </p:nvGrpSpPr>
        <p:grpSpPr>
          <a:xfrm>
            <a:off x="10714147" y="2546470"/>
            <a:ext cx="628761" cy="664694"/>
            <a:chOff x="13973841" y="3823518"/>
            <a:chExt cx="1577751" cy="1687170"/>
          </a:xfrm>
        </p:grpSpPr>
        <p:sp>
          <p:nvSpPr>
            <p:cNvPr id="534" name="Oval 240">
              <a:extLst>
                <a:ext uri="{FF2B5EF4-FFF2-40B4-BE49-F238E27FC236}">
                  <a16:creationId xmlns:a16="http://schemas.microsoft.com/office/drawing/2014/main" id="{EBE48AEC-1791-40C0-847F-352E9179D6FD}"/>
                </a:ext>
              </a:extLst>
            </p:cNvPr>
            <p:cNvSpPr>
              <a:spLocks noChangeArrowheads="1"/>
            </p:cNvSpPr>
            <p:nvPr/>
          </p:nvSpPr>
          <p:spPr bwMode="auto">
            <a:xfrm>
              <a:off x="14642357" y="3823518"/>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35" name="Oval 242">
              <a:extLst>
                <a:ext uri="{FF2B5EF4-FFF2-40B4-BE49-F238E27FC236}">
                  <a16:creationId xmlns:a16="http://schemas.microsoft.com/office/drawing/2014/main" id="{1821ED19-39F6-466A-9EAB-3636D8B58A2A}"/>
                </a:ext>
              </a:extLst>
            </p:cNvPr>
            <p:cNvSpPr>
              <a:spLocks noChangeArrowheads="1"/>
            </p:cNvSpPr>
            <p:nvPr/>
          </p:nvSpPr>
          <p:spPr bwMode="auto">
            <a:xfrm>
              <a:off x="15333462" y="4428499"/>
              <a:ext cx="85417" cy="85417"/>
            </a:xfrm>
            <a:prstGeom prst="ellipse">
              <a:avLst/>
            </a:prstGeom>
            <a:solidFill>
              <a:srgbClr val="002050">
                <a:alpha val="61000"/>
              </a:srgb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36" name="Freeform 129">
              <a:extLst>
                <a:ext uri="{FF2B5EF4-FFF2-40B4-BE49-F238E27FC236}">
                  <a16:creationId xmlns:a16="http://schemas.microsoft.com/office/drawing/2014/main" id="{57984F02-1589-4803-843B-E9C62EF1FEC3}"/>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37" name="Freeform 130">
              <a:extLst>
                <a:ext uri="{FF2B5EF4-FFF2-40B4-BE49-F238E27FC236}">
                  <a16:creationId xmlns:a16="http://schemas.microsoft.com/office/drawing/2014/main" id="{A77A0E18-CF52-40E8-9173-3FE2D1506F33}"/>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38" name="Freeform 232">
              <a:extLst>
                <a:ext uri="{FF2B5EF4-FFF2-40B4-BE49-F238E27FC236}">
                  <a16:creationId xmlns:a16="http://schemas.microsoft.com/office/drawing/2014/main" id="{C83EBBE9-71A9-4391-B9D5-8974A137F376}"/>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accent2"/>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pic>
          <p:nvPicPr>
            <p:cNvPr id="539" name="Graphic 538">
              <a:extLst>
                <a:ext uri="{FF2B5EF4-FFF2-40B4-BE49-F238E27FC236}">
                  <a16:creationId xmlns:a16="http://schemas.microsoft.com/office/drawing/2014/main" id="{727F312C-E7AD-4D25-B5C0-A1A870A1BC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715068" y="3908875"/>
              <a:ext cx="192326" cy="150595"/>
            </a:xfrm>
            <a:prstGeom prst="rect">
              <a:avLst/>
            </a:prstGeom>
          </p:spPr>
        </p:pic>
        <p:sp>
          <p:nvSpPr>
            <p:cNvPr id="540" name="Oval 240">
              <a:extLst>
                <a:ext uri="{FF2B5EF4-FFF2-40B4-BE49-F238E27FC236}">
                  <a16:creationId xmlns:a16="http://schemas.microsoft.com/office/drawing/2014/main" id="{BD39F857-E97D-4FAB-850A-9E57B1ED592D}"/>
                </a:ext>
              </a:extLst>
            </p:cNvPr>
            <p:cNvSpPr>
              <a:spLocks noChangeArrowheads="1"/>
            </p:cNvSpPr>
            <p:nvPr/>
          </p:nvSpPr>
          <p:spPr bwMode="auto">
            <a:xfrm>
              <a:off x="13973841"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41" name="Oval 240">
              <a:extLst>
                <a:ext uri="{FF2B5EF4-FFF2-40B4-BE49-F238E27FC236}">
                  <a16:creationId xmlns:a16="http://schemas.microsoft.com/office/drawing/2014/main" id="{8B018D47-235C-4AC6-8EB3-18EA5003A97A}"/>
                </a:ext>
              </a:extLst>
            </p:cNvPr>
            <p:cNvSpPr>
              <a:spLocks noChangeArrowheads="1"/>
            </p:cNvSpPr>
            <p:nvPr/>
          </p:nvSpPr>
          <p:spPr bwMode="auto">
            <a:xfrm>
              <a:off x="15212746"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42" name="Circle: Hollow 541">
              <a:extLst>
                <a:ext uri="{FF2B5EF4-FFF2-40B4-BE49-F238E27FC236}">
                  <a16:creationId xmlns:a16="http://schemas.microsoft.com/office/drawing/2014/main" id="{35602939-8D27-41D8-9057-D24CCF5BF575}"/>
                </a:ext>
              </a:extLst>
            </p:cNvPr>
            <p:cNvSpPr/>
            <p:nvPr/>
          </p:nvSpPr>
          <p:spPr bwMode="auto">
            <a:xfrm>
              <a:off x="14092888" y="4272115"/>
              <a:ext cx="103851" cy="106413"/>
            </a:xfrm>
            <a:prstGeom prst="donu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3" name="Freeform 501">
              <a:extLst>
                <a:ext uri="{FF2B5EF4-FFF2-40B4-BE49-F238E27FC236}">
                  <a16:creationId xmlns:a16="http://schemas.microsoft.com/office/drawing/2014/main" id="{D2C7DBC1-77DF-4598-8727-0D48AEEB76FF}"/>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544" name="Rounded Rectangle 13">
              <a:extLst>
                <a:ext uri="{FF2B5EF4-FFF2-40B4-BE49-F238E27FC236}">
                  <a16:creationId xmlns:a16="http://schemas.microsoft.com/office/drawing/2014/main" id="{89EAE26C-3B87-47DF-835D-13F9E15003B5}"/>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solidFill>
              <a:schemeClr val="bg1"/>
            </a:solid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6F8D5B5C-103F-4445-A114-8B117756E59D}"/>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195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62AB91D-7088-493E-B9A1-F1FA2C95F7CB}"/>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4338" name="think-cell Slide" r:id="rId6" imgW="425" imgH="424" progId="TCLayout.ActiveDocument.1">
                  <p:embed/>
                </p:oleObj>
              </mc:Choice>
              <mc:Fallback>
                <p:oleObj name="think-cell Slide" r:id="rId6" imgW="425" imgH="424" progId="TCLayout.ActiveDocument.1">
                  <p:embed/>
                  <p:pic>
                    <p:nvPicPr>
                      <p:cNvPr id="8" name="Object 7" hidden="1">
                        <a:extLst>
                          <a:ext uri="{FF2B5EF4-FFF2-40B4-BE49-F238E27FC236}">
                            <a16:creationId xmlns:a16="http://schemas.microsoft.com/office/drawing/2014/main" id="{462AB91D-7088-493E-B9A1-F1FA2C95F7CB}"/>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27118D0-378C-4075-A487-9F1ACFC80E2B}"/>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663" name="Rectangle 662">
            <a:extLst>
              <a:ext uri="{FF2B5EF4-FFF2-40B4-BE49-F238E27FC236}">
                <a16:creationId xmlns:a16="http://schemas.microsoft.com/office/drawing/2014/main" id="{F8E24E18-0250-4469-A2D4-A48E5CFADFDC}"/>
              </a:ext>
            </a:extLst>
          </p:cNvPr>
          <p:cNvSpPr/>
          <p:nvPr/>
        </p:nvSpPr>
        <p:spPr bwMode="auto">
          <a:xfrm>
            <a:off x="700866" y="4414916"/>
            <a:ext cx="5004440" cy="12763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2" name="Rectangle 661">
            <a:extLst>
              <a:ext uri="{FF2B5EF4-FFF2-40B4-BE49-F238E27FC236}">
                <a16:creationId xmlns:a16="http://schemas.microsoft.com/office/drawing/2014/main" id="{B0BA604C-1B84-43A3-91F3-49F3E31C65B7}"/>
              </a:ext>
            </a:extLst>
          </p:cNvPr>
          <p:cNvSpPr/>
          <p:nvPr/>
        </p:nvSpPr>
        <p:spPr bwMode="auto">
          <a:xfrm>
            <a:off x="4492186" y="2587942"/>
            <a:ext cx="1229162" cy="1115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6" name="Rectangle 7225">
            <a:extLst>
              <a:ext uri="{FF2B5EF4-FFF2-40B4-BE49-F238E27FC236}">
                <a16:creationId xmlns:a16="http://schemas.microsoft.com/office/drawing/2014/main" id="{3BDAD0AF-0394-4849-ABB2-091AA717DBB7}"/>
              </a:ext>
            </a:extLst>
          </p:cNvPr>
          <p:cNvSpPr/>
          <p:nvPr/>
        </p:nvSpPr>
        <p:spPr bwMode="auto">
          <a:xfrm>
            <a:off x="700866" y="2587942"/>
            <a:ext cx="3722610" cy="1115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E24158E2-FB6B-404E-A46F-FF0A1AF33BD3}"/>
              </a:ext>
            </a:extLst>
          </p:cNvPr>
          <p:cNvSpPr/>
          <p:nvPr/>
        </p:nvSpPr>
        <p:spPr bwMode="auto">
          <a:xfrm>
            <a:off x="8927565" y="1968829"/>
            <a:ext cx="2917768" cy="442631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608" rtl="0" eaLnBrk="1" fontAlgn="auto" latinLnBrk="0" hangingPunct="1">
              <a:lnSpc>
                <a:spcPct val="100000"/>
              </a:lnSpc>
              <a:spcBef>
                <a:spcPts val="408"/>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Microsoft Cyber Defense Operations Center </a:t>
            </a:r>
          </a:p>
          <a:p>
            <a:pPr marL="0" marR="0" lvl="0" indent="0" algn="ctr" defTabSz="932608" rtl="0" eaLnBrk="1" fontAlgn="auto" latinLnBrk="0" hangingPunct="1">
              <a:lnSpc>
                <a:spcPct val="100000"/>
              </a:lnSpc>
              <a:spcBef>
                <a:spcPts val="408"/>
              </a:spcBef>
              <a:spcAft>
                <a:spcPts val="408"/>
              </a:spcAft>
              <a:buClrTx/>
              <a:buSzTx/>
              <a:buFontTx/>
              <a:buNone/>
              <a:tabLst/>
              <a:defRPr/>
            </a:pPr>
            <a:r>
              <a:rPr kumimoji="0" lang="en-US" sz="1428" b="1" i="0" u="none" strike="noStrike" kern="1200" cap="none" spc="0" normalizeH="0" baseline="0" noProof="0">
                <a:ln>
                  <a:noFill/>
                </a:ln>
                <a:solidFill>
                  <a:srgbClr val="0078D4"/>
                </a:solidFill>
                <a:effectLst/>
                <a:uLnTx/>
                <a:uFillTx/>
                <a:latin typeface="Segoe UI"/>
                <a:ea typeface="+mn-ea"/>
                <a:cs typeface="+mn-cs"/>
              </a:rPr>
              <a:t>&gt;3,500 </a:t>
            </a:r>
            <a:r>
              <a:rPr kumimoji="0" lang="en-US" sz="1428" b="0" i="0" u="none" strike="noStrike" kern="1200" cap="none" spc="0" normalizeH="0" baseline="0" noProof="0">
                <a:ln>
                  <a:noFill/>
                </a:ln>
                <a:solidFill>
                  <a:srgbClr val="000000"/>
                </a:solidFill>
                <a:effectLst/>
                <a:uLnTx/>
                <a:uFillTx/>
                <a:latin typeface="Segoe UI"/>
                <a:ea typeface="+mn-ea"/>
                <a:cs typeface="+mn-cs"/>
              </a:rPr>
              <a:t>full-time security professionals</a:t>
            </a:r>
          </a:p>
          <a:p>
            <a:pPr marL="0" marR="0" lvl="0" indent="0" algn="ctr" defTabSz="932608" rtl="0" eaLnBrk="1" fontAlgn="auto" latinLnBrk="0" hangingPunct="1">
              <a:lnSpc>
                <a:spcPct val="100000"/>
              </a:lnSpc>
              <a:spcBef>
                <a:spcPts val="408"/>
              </a:spcBef>
              <a:spcAft>
                <a:spcPts val="408"/>
              </a:spcAft>
              <a:buClrTx/>
              <a:buSzTx/>
              <a:buFontTx/>
              <a:buNone/>
              <a:tabLst/>
              <a:defRPr/>
            </a:pPr>
            <a:r>
              <a:rPr kumimoji="0" lang="en-US" sz="1428" b="1" i="0" u="none" strike="noStrike" kern="1200" cap="none" spc="0" normalizeH="0" baseline="0" noProof="0">
                <a:ln>
                  <a:noFill/>
                </a:ln>
                <a:solidFill>
                  <a:srgbClr val="0078D4"/>
                </a:solidFill>
                <a:effectLst/>
                <a:uLnTx/>
                <a:uFillTx/>
                <a:latin typeface="Segoe UI"/>
                <a:ea typeface="+mn-ea"/>
                <a:cs typeface="+mn-cs"/>
              </a:rPr>
              <a:t>6.5 trillion</a:t>
            </a:r>
            <a:r>
              <a:rPr kumimoji="0" lang="en-US" sz="1428" b="1" i="0" u="none" strike="noStrike" kern="1200" cap="none" spc="0" normalizeH="0" baseline="0" noProof="0">
                <a:ln>
                  <a:noFill/>
                </a:ln>
                <a:solidFill>
                  <a:srgbClr val="000000"/>
                </a:solidFill>
                <a:effectLst/>
                <a:uLnTx/>
                <a:uFillTx/>
                <a:latin typeface="Segoe UI"/>
                <a:ea typeface="+mn-ea"/>
                <a:cs typeface="+mn-cs"/>
              </a:rPr>
              <a:t> </a:t>
            </a:r>
            <a:r>
              <a:rPr kumimoji="0" lang="en-US" sz="1428" b="0" i="0" u="none" strike="noStrike" kern="1200" cap="none" spc="0" normalizeH="0" baseline="0" noProof="0">
                <a:ln>
                  <a:noFill/>
                </a:ln>
                <a:solidFill>
                  <a:srgbClr val="000000"/>
                </a:solidFill>
                <a:effectLst/>
                <a:uLnTx/>
                <a:uFillTx/>
                <a:latin typeface="Segoe UI"/>
                <a:ea typeface="+mn-ea"/>
                <a:cs typeface="+mn-cs"/>
              </a:rPr>
              <a:t>global signals daily</a:t>
            </a:r>
          </a:p>
          <a:p>
            <a:pPr marL="0" marR="0" lvl="0" indent="0" algn="ctr" defTabSz="932608" rtl="0" eaLnBrk="1" fontAlgn="auto" latinLnBrk="0" hangingPunct="1">
              <a:lnSpc>
                <a:spcPct val="100000"/>
              </a:lnSpc>
              <a:spcBef>
                <a:spcPts val="408"/>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 </a:t>
            </a:r>
            <a:r>
              <a:rPr kumimoji="0" lang="en-US" sz="1428" b="1" i="0" u="none" strike="noStrike" kern="1200" cap="none" spc="0" normalizeH="0" baseline="0" noProof="0">
                <a:ln>
                  <a:noFill/>
                </a:ln>
                <a:solidFill>
                  <a:srgbClr val="0078D4"/>
                </a:solidFill>
                <a:effectLst/>
                <a:uLnTx/>
                <a:uFillTx/>
                <a:latin typeface="Segoe UI"/>
                <a:ea typeface="+mn-ea"/>
                <a:cs typeface="+mn-cs"/>
              </a:rPr>
              <a:t>$1 billion </a:t>
            </a:r>
            <a:r>
              <a:rPr kumimoji="0" lang="en-US" sz="1428" b="0" i="0" u="none" strike="noStrike" kern="1200" cap="none" spc="0" normalizeH="0" baseline="0" noProof="0">
                <a:ln>
                  <a:noFill/>
                </a:ln>
                <a:solidFill>
                  <a:srgbClr val="000000"/>
                </a:solidFill>
                <a:effectLst/>
                <a:uLnTx/>
                <a:uFillTx/>
                <a:latin typeface="Segoe UI"/>
                <a:ea typeface="+mn-ea"/>
                <a:cs typeface="+mn-cs"/>
              </a:rPr>
              <a:t>annual cybersecurity investment</a:t>
            </a:r>
          </a:p>
        </p:txBody>
      </p:sp>
      <p:sp>
        <p:nvSpPr>
          <p:cNvPr id="120" name="Rectangle 119">
            <a:extLst>
              <a:ext uri="{FF2B5EF4-FFF2-40B4-BE49-F238E27FC236}">
                <a16:creationId xmlns:a16="http://schemas.microsoft.com/office/drawing/2014/main" id="{D57BDF1D-69C1-4C12-8AC5-1B17AFA9A3F2}"/>
              </a:ext>
            </a:extLst>
          </p:cNvPr>
          <p:cNvSpPr/>
          <p:nvPr/>
        </p:nvSpPr>
        <p:spPr bwMode="auto">
          <a:xfrm>
            <a:off x="5908385" y="1968829"/>
            <a:ext cx="2917768" cy="442631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746083" numCol="1" spcCol="0" rtlCol="0" fromWordArt="0" anchor="b" anchorCtr="0" forceAA="0" compatLnSpc="1">
            <a:prstTxWarp prst="textNoShape">
              <a:avLst/>
            </a:prstTxWarp>
            <a:noAutofit/>
          </a:bodyPr>
          <a:lstStyle/>
          <a:p>
            <a:pPr marL="0" marR="0" lvl="0" indent="0" algn="ctr" defTabSz="932608" rtl="0" eaLnBrk="1" fontAlgn="auto" latinLnBrk="0" hangingPunct="1">
              <a:lnSpc>
                <a:spcPct val="100000"/>
              </a:lnSpc>
              <a:spcBef>
                <a:spcPts val="408"/>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Largest geographical footprint of any cloud provider with more than </a:t>
            </a:r>
            <a:r>
              <a:rPr kumimoji="0" lang="en-US" sz="1428" b="1" i="0" u="none" strike="noStrike" kern="1200" cap="none" spc="0" normalizeH="0" baseline="0" noProof="0">
                <a:ln>
                  <a:noFill/>
                </a:ln>
                <a:solidFill>
                  <a:srgbClr val="0078D4"/>
                </a:solidFill>
                <a:effectLst/>
                <a:uLnTx/>
                <a:uFillTx/>
                <a:latin typeface="Segoe UI"/>
                <a:ea typeface="+mn-ea"/>
                <a:cs typeface="+mn-cs"/>
              </a:rPr>
              <a:t>54</a:t>
            </a:r>
            <a:r>
              <a:rPr kumimoji="0" lang="en-US" sz="1428" b="0" i="0" u="none" strike="noStrike" kern="1200" cap="none" spc="0" normalizeH="0" baseline="0" noProof="0">
                <a:ln>
                  <a:noFill/>
                </a:ln>
                <a:solidFill>
                  <a:srgbClr val="000000"/>
                </a:solidFill>
                <a:effectLst/>
                <a:uLnTx/>
                <a:uFillTx/>
                <a:latin typeface="Segoe UI"/>
                <a:ea typeface="+mn-ea"/>
                <a:cs typeface="+mn-cs"/>
              </a:rPr>
              <a:t> </a:t>
            </a:r>
            <a:r>
              <a:rPr kumimoji="0" lang="en-US" sz="1428" b="1" i="0" u="none" strike="noStrike" kern="1200" cap="none" spc="0" normalizeH="0" baseline="0" noProof="0">
                <a:ln>
                  <a:noFill/>
                </a:ln>
                <a:solidFill>
                  <a:srgbClr val="000000"/>
                </a:solidFill>
                <a:effectLst/>
                <a:uLnTx/>
                <a:uFillTx/>
                <a:latin typeface="Segoe UI"/>
                <a:ea typeface="+mn-ea"/>
                <a:cs typeface="+mn-cs"/>
              </a:rPr>
              <a:t>Azure regions</a:t>
            </a:r>
          </a:p>
        </p:txBody>
      </p:sp>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Built on Azure: Standardized, Global, and Secure Cloud</a:t>
            </a: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9692" y="2254662"/>
            <a:ext cx="0" cy="35558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2324D38-1FB9-41F2-991C-B9331971EC8E}"/>
              </a:ext>
            </a:extLst>
          </p:cNvPr>
          <p:cNvSpPr/>
          <p:nvPr/>
        </p:nvSpPr>
        <p:spPr bwMode="auto">
          <a:xfrm>
            <a:off x="600857" y="1968828"/>
            <a:ext cx="5206116" cy="442631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rtl="0" eaLnBrk="1" fontAlgn="auto" latinLnBrk="0" hangingPunct="1">
              <a:lnSpc>
                <a:spcPct val="100000"/>
              </a:lnSpc>
              <a:spcBef>
                <a:spcPts val="408"/>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Purpose-built, </a:t>
            </a:r>
            <a:r>
              <a:rPr kumimoji="0" lang="en-US" sz="1428" b="1" i="0" u="none" strike="noStrike" kern="1200" cap="none" spc="0" normalizeH="0" baseline="0" noProof="0">
                <a:ln>
                  <a:noFill/>
                </a:ln>
                <a:solidFill>
                  <a:srgbClr val="000000"/>
                </a:solidFill>
                <a:effectLst/>
                <a:uLnTx/>
                <a:uFillTx/>
                <a:latin typeface="Segoe UI"/>
                <a:ea typeface="+mn-ea"/>
                <a:cs typeface="+mn-cs"/>
              </a:rPr>
              <a:t>standardized infrastructure </a:t>
            </a:r>
            <a:r>
              <a:rPr kumimoji="0" lang="en-US" sz="1428" b="0" i="0" u="none" strike="noStrike" kern="1200" cap="none" spc="0" normalizeH="0" baseline="0" noProof="0">
                <a:ln>
                  <a:noFill/>
                </a:ln>
                <a:solidFill>
                  <a:srgbClr val="000000"/>
                </a:solidFill>
                <a:effectLst/>
                <a:uLnTx/>
                <a:uFillTx/>
                <a:latin typeface="Segoe UI"/>
                <a:ea typeface="+mn-ea"/>
                <a:cs typeface="+mn-cs"/>
              </a:rPr>
              <a:t>across geos</a:t>
            </a:r>
          </a:p>
          <a:p>
            <a:pPr marL="0" marR="0" lvl="0" indent="0" algn="ctr" defTabSz="932597" rtl="0" eaLnBrk="1" fontAlgn="auto" latinLnBrk="0" hangingPunct="1">
              <a:lnSpc>
                <a:spcPct val="100000"/>
              </a:lnSpc>
              <a:spcBef>
                <a:spcPts val="408"/>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Modernized workloads for </a:t>
            </a:r>
            <a:r>
              <a:rPr kumimoji="0" lang="en-US" sz="1428" b="1" i="0" u="none" strike="noStrike" kern="1200" cap="none" spc="0" normalizeH="0" baseline="0" noProof="0">
                <a:ln>
                  <a:noFill/>
                </a:ln>
                <a:solidFill>
                  <a:srgbClr val="000000"/>
                </a:solidFill>
                <a:effectLst/>
                <a:uLnTx/>
                <a:uFillTx/>
                <a:latin typeface="Segoe UI"/>
                <a:ea typeface="+mn-ea"/>
                <a:cs typeface="+mn-cs"/>
              </a:rPr>
              <a:t>simplified deployment</a:t>
            </a:r>
          </a:p>
        </p:txBody>
      </p:sp>
      <p:sp>
        <p:nvSpPr>
          <p:cNvPr id="148" name="Rectangle 147">
            <a:extLst>
              <a:ext uri="{FF2B5EF4-FFF2-40B4-BE49-F238E27FC236}">
                <a16:creationId xmlns:a16="http://schemas.microsoft.com/office/drawing/2014/main" id="{BA3E91EF-8EC5-4421-ADD3-260A271DC097}"/>
              </a:ext>
            </a:extLst>
          </p:cNvPr>
          <p:cNvSpPr/>
          <p:nvPr/>
        </p:nvSpPr>
        <p:spPr bwMode="auto">
          <a:xfrm>
            <a:off x="5908385" y="1469461"/>
            <a:ext cx="2917768"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08" rtl="0" eaLnBrk="1" fontAlgn="auto" latinLnBrk="0" hangingPunct="1">
              <a:lnSpc>
                <a:spcPct val="10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a:ea typeface="+mn-ea"/>
                <a:cs typeface="+mn-cs"/>
              </a:rPr>
              <a:t>Global</a:t>
            </a:r>
          </a:p>
        </p:txBody>
      </p:sp>
      <p:sp>
        <p:nvSpPr>
          <p:cNvPr id="154" name="Rectangle 153">
            <a:extLst>
              <a:ext uri="{FF2B5EF4-FFF2-40B4-BE49-F238E27FC236}">
                <a16:creationId xmlns:a16="http://schemas.microsoft.com/office/drawing/2014/main" id="{9610D136-44F6-475B-B686-279329AE6CBE}"/>
              </a:ext>
            </a:extLst>
          </p:cNvPr>
          <p:cNvSpPr/>
          <p:nvPr/>
        </p:nvSpPr>
        <p:spPr bwMode="auto">
          <a:xfrm>
            <a:off x="600857" y="1469461"/>
            <a:ext cx="5206116"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08" rtl="0" eaLnBrk="1" fontAlgn="auto" latinLnBrk="0" hangingPunct="1">
              <a:lnSpc>
                <a:spcPct val="10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a:ea typeface="+mn-ea"/>
                <a:cs typeface="+mn-cs"/>
              </a:rPr>
              <a:t>Standardized</a:t>
            </a:r>
          </a:p>
        </p:txBody>
      </p:sp>
      <p:sp>
        <p:nvSpPr>
          <p:cNvPr id="11" name="TextBox 10">
            <a:extLst>
              <a:ext uri="{FF2B5EF4-FFF2-40B4-BE49-F238E27FC236}">
                <a16:creationId xmlns:a16="http://schemas.microsoft.com/office/drawing/2014/main" id="{220FCB06-C138-4B8D-8439-2736C9403B05}"/>
              </a:ext>
            </a:extLst>
          </p:cNvPr>
          <p:cNvSpPr txBox="1"/>
          <p:nvPr/>
        </p:nvSpPr>
        <p:spPr>
          <a:xfrm>
            <a:off x="1483135" y="2048417"/>
            <a:ext cx="3441560" cy="224114"/>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Consistent infrastructure across regions</a:t>
            </a:r>
          </a:p>
        </p:txBody>
      </p:sp>
      <p:sp>
        <p:nvSpPr>
          <p:cNvPr id="115" name="Rectangle 114">
            <a:extLst>
              <a:ext uri="{FF2B5EF4-FFF2-40B4-BE49-F238E27FC236}">
                <a16:creationId xmlns:a16="http://schemas.microsoft.com/office/drawing/2014/main" id="{35900B17-829D-4A32-91B2-A12F69EACD00}"/>
              </a:ext>
            </a:extLst>
          </p:cNvPr>
          <p:cNvSpPr/>
          <p:nvPr/>
        </p:nvSpPr>
        <p:spPr bwMode="auto">
          <a:xfrm>
            <a:off x="8927565" y="1469461"/>
            <a:ext cx="2917768"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608" rtl="0" eaLnBrk="1" fontAlgn="auto" latinLnBrk="0" hangingPunct="1">
              <a:lnSpc>
                <a:spcPct val="100000"/>
              </a:lnSpc>
              <a:spcBef>
                <a:spcPts val="0"/>
              </a:spcBef>
              <a:spcAft>
                <a:spcPts val="612"/>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a:ea typeface="+mn-ea"/>
                <a:cs typeface="+mn-cs"/>
              </a:rPr>
              <a:t>Secure</a:t>
            </a:r>
          </a:p>
        </p:txBody>
      </p:sp>
      <p:grpSp>
        <p:nvGrpSpPr>
          <p:cNvPr id="7183" name="Group 7182">
            <a:extLst>
              <a:ext uri="{FF2B5EF4-FFF2-40B4-BE49-F238E27FC236}">
                <a16:creationId xmlns:a16="http://schemas.microsoft.com/office/drawing/2014/main" id="{4FE693FC-BDAF-40CC-8526-29B2A0587D4B}"/>
              </a:ext>
            </a:extLst>
          </p:cNvPr>
          <p:cNvGrpSpPr/>
          <p:nvPr/>
        </p:nvGrpSpPr>
        <p:grpSpPr>
          <a:xfrm>
            <a:off x="9205797" y="2215246"/>
            <a:ext cx="2361302" cy="1299384"/>
            <a:chOff x="8974829" y="2092676"/>
            <a:chExt cx="2315212" cy="1274022"/>
          </a:xfrm>
        </p:grpSpPr>
        <p:sp>
          <p:nvSpPr>
            <p:cNvPr id="248" name="Freeform 5">
              <a:extLst>
                <a:ext uri="{FF2B5EF4-FFF2-40B4-BE49-F238E27FC236}">
                  <a16:creationId xmlns:a16="http://schemas.microsoft.com/office/drawing/2014/main" id="{2DEAA721-AC53-4DC3-B8C9-AA1AF7434451}"/>
                </a:ext>
              </a:extLst>
            </p:cNvPr>
            <p:cNvSpPr>
              <a:spLocks/>
            </p:cNvSpPr>
            <p:nvPr/>
          </p:nvSpPr>
          <p:spPr bwMode="auto">
            <a:xfrm>
              <a:off x="11047008" y="2761038"/>
              <a:ext cx="243033" cy="605659"/>
            </a:xfrm>
            <a:custGeom>
              <a:avLst/>
              <a:gdLst>
                <a:gd name="T0" fmla="*/ 526 w 526"/>
                <a:gd name="T1" fmla="*/ 0 h 425"/>
                <a:gd name="T2" fmla="*/ 40 w 526"/>
                <a:gd name="T3" fmla="*/ 0 h 425"/>
                <a:gd name="T4" fmla="*/ 0 w 526"/>
                <a:gd name="T5" fmla="*/ 0 h 425"/>
                <a:gd name="T6" fmla="*/ 0 w 526"/>
                <a:gd name="T7" fmla="*/ 425 h 425"/>
                <a:gd name="T8" fmla="*/ 526 w 526"/>
                <a:gd name="T9" fmla="*/ 425 h 425"/>
                <a:gd name="T10" fmla="*/ 526 w 526"/>
                <a:gd name="T11" fmla="*/ 0 h 425"/>
              </a:gdLst>
              <a:ahLst/>
              <a:cxnLst>
                <a:cxn ang="0">
                  <a:pos x="T0" y="T1"/>
                </a:cxn>
                <a:cxn ang="0">
                  <a:pos x="T2" y="T3"/>
                </a:cxn>
                <a:cxn ang="0">
                  <a:pos x="T4" y="T5"/>
                </a:cxn>
                <a:cxn ang="0">
                  <a:pos x="T6" y="T7"/>
                </a:cxn>
                <a:cxn ang="0">
                  <a:pos x="T8" y="T9"/>
                </a:cxn>
                <a:cxn ang="0">
                  <a:pos x="T10" y="T11"/>
                </a:cxn>
              </a:cxnLst>
              <a:rect l="0" t="0" r="r" b="b"/>
              <a:pathLst>
                <a:path w="526" h="425">
                  <a:moveTo>
                    <a:pt x="526" y="0"/>
                  </a:moveTo>
                  <a:lnTo>
                    <a:pt x="40" y="0"/>
                  </a:lnTo>
                  <a:lnTo>
                    <a:pt x="0" y="0"/>
                  </a:lnTo>
                  <a:lnTo>
                    <a:pt x="0" y="425"/>
                  </a:lnTo>
                  <a:lnTo>
                    <a:pt x="526" y="425"/>
                  </a:lnTo>
                  <a:lnTo>
                    <a:pt x="526" y="0"/>
                  </a:lnTo>
                  <a:close/>
                </a:path>
              </a:pathLst>
            </a:cu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49" name="Rectangle 10">
              <a:extLst>
                <a:ext uri="{FF2B5EF4-FFF2-40B4-BE49-F238E27FC236}">
                  <a16:creationId xmlns:a16="http://schemas.microsoft.com/office/drawing/2014/main" id="{AD146121-4A80-4A31-9EBC-6A02D51EC202}"/>
                </a:ext>
              </a:extLst>
            </p:cNvPr>
            <p:cNvSpPr>
              <a:spLocks noChangeArrowheads="1"/>
            </p:cNvSpPr>
            <p:nvPr/>
          </p:nvSpPr>
          <p:spPr bwMode="auto">
            <a:xfrm>
              <a:off x="11047008" y="2862218"/>
              <a:ext cx="240096" cy="3784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11">
              <a:extLst>
                <a:ext uri="{FF2B5EF4-FFF2-40B4-BE49-F238E27FC236}">
                  <a16:creationId xmlns:a16="http://schemas.microsoft.com/office/drawing/2014/main" id="{2F95703D-01C8-4343-ABCF-4830640408DE}"/>
                </a:ext>
              </a:extLst>
            </p:cNvPr>
            <p:cNvSpPr>
              <a:spLocks/>
            </p:cNvSpPr>
            <p:nvPr/>
          </p:nvSpPr>
          <p:spPr bwMode="auto">
            <a:xfrm>
              <a:off x="8999862" y="2761038"/>
              <a:ext cx="731522" cy="605659"/>
            </a:xfrm>
            <a:custGeom>
              <a:avLst/>
              <a:gdLst>
                <a:gd name="T0" fmla="*/ 0 w 526"/>
                <a:gd name="T1" fmla="*/ 0 h 425"/>
                <a:gd name="T2" fmla="*/ 491 w 526"/>
                <a:gd name="T3" fmla="*/ 0 h 425"/>
                <a:gd name="T4" fmla="*/ 526 w 526"/>
                <a:gd name="T5" fmla="*/ 0 h 425"/>
                <a:gd name="T6" fmla="*/ 526 w 526"/>
                <a:gd name="T7" fmla="*/ 425 h 425"/>
                <a:gd name="T8" fmla="*/ 0 w 526"/>
                <a:gd name="T9" fmla="*/ 425 h 425"/>
                <a:gd name="T10" fmla="*/ 0 w 526"/>
                <a:gd name="T11" fmla="*/ 0 h 425"/>
              </a:gdLst>
              <a:ahLst/>
              <a:cxnLst>
                <a:cxn ang="0">
                  <a:pos x="T0" y="T1"/>
                </a:cxn>
                <a:cxn ang="0">
                  <a:pos x="T2" y="T3"/>
                </a:cxn>
                <a:cxn ang="0">
                  <a:pos x="T4" y="T5"/>
                </a:cxn>
                <a:cxn ang="0">
                  <a:pos x="T6" y="T7"/>
                </a:cxn>
                <a:cxn ang="0">
                  <a:pos x="T8" y="T9"/>
                </a:cxn>
                <a:cxn ang="0">
                  <a:pos x="T10" y="T11"/>
                </a:cxn>
              </a:cxnLst>
              <a:rect l="0" t="0" r="r" b="b"/>
              <a:pathLst>
                <a:path w="526" h="425">
                  <a:moveTo>
                    <a:pt x="0" y="0"/>
                  </a:moveTo>
                  <a:lnTo>
                    <a:pt x="491" y="0"/>
                  </a:lnTo>
                  <a:lnTo>
                    <a:pt x="526" y="0"/>
                  </a:lnTo>
                  <a:lnTo>
                    <a:pt x="526" y="425"/>
                  </a:lnTo>
                  <a:lnTo>
                    <a:pt x="0" y="425"/>
                  </a:lnTo>
                  <a:lnTo>
                    <a:pt x="0" y="0"/>
                  </a:lnTo>
                  <a:close/>
                </a:path>
              </a:pathLst>
            </a:cu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12">
              <a:extLst>
                <a:ext uri="{FF2B5EF4-FFF2-40B4-BE49-F238E27FC236}">
                  <a16:creationId xmlns:a16="http://schemas.microsoft.com/office/drawing/2014/main" id="{1405A438-CBCA-416D-81C8-514F06BFE05C}"/>
                </a:ext>
              </a:extLst>
            </p:cNvPr>
            <p:cNvSpPr>
              <a:spLocks/>
            </p:cNvSpPr>
            <p:nvPr/>
          </p:nvSpPr>
          <p:spPr bwMode="auto">
            <a:xfrm>
              <a:off x="9158404" y="2768164"/>
              <a:ext cx="572978" cy="598534"/>
            </a:xfrm>
            <a:custGeom>
              <a:avLst/>
              <a:gdLst>
                <a:gd name="T0" fmla="*/ 0 w 412"/>
                <a:gd name="T1" fmla="*/ 420 h 420"/>
                <a:gd name="T2" fmla="*/ 412 w 412"/>
                <a:gd name="T3" fmla="*/ 0 h 420"/>
                <a:gd name="T4" fmla="*/ 412 w 412"/>
                <a:gd name="T5" fmla="*/ 420 h 420"/>
                <a:gd name="T6" fmla="*/ 0 w 412"/>
                <a:gd name="T7" fmla="*/ 420 h 420"/>
              </a:gdLst>
              <a:ahLst/>
              <a:cxnLst>
                <a:cxn ang="0">
                  <a:pos x="T0" y="T1"/>
                </a:cxn>
                <a:cxn ang="0">
                  <a:pos x="T2" y="T3"/>
                </a:cxn>
                <a:cxn ang="0">
                  <a:pos x="T4" y="T5"/>
                </a:cxn>
                <a:cxn ang="0">
                  <a:pos x="T6" y="T7"/>
                </a:cxn>
              </a:cxnLst>
              <a:rect l="0" t="0" r="r" b="b"/>
              <a:pathLst>
                <a:path w="412" h="420">
                  <a:moveTo>
                    <a:pt x="0" y="420"/>
                  </a:moveTo>
                  <a:lnTo>
                    <a:pt x="412" y="0"/>
                  </a:lnTo>
                  <a:lnTo>
                    <a:pt x="412" y="420"/>
                  </a:lnTo>
                  <a:lnTo>
                    <a:pt x="0" y="420"/>
                  </a:lnTo>
                  <a:close/>
                </a:path>
              </a:pathLst>
            </a:custGeom>
            <a:solidFill>
              <a:srgbClr val="FFB900">
                <a:lumMod val="50000"/>
              </a:srgbClr>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2" name="Rectangle 13">
              <a:extLst>
                <a:ext uri="{FF2B5EF4-FFF2-40B4-BE49-F238E27FC236}">
                  <a16:creationId xmlns:a16="http://schemas.microsoft.com/office/drawing/2014/main" id="{1A4E362E-D12E-472B-A6F4-A231799FC574}"/>
                </a:ext>
              </a:extLst>
            </p:cNvPr>
            <p:cNvSpPr>
              <a:spLocks noChangeArrowheads="1"/>
            </p:cNvSpPr>
            <p:nvPr/>
          </p:nvSpPr>
          <p:spPr bwMode="auto">
            <a:xfrm>
              <a:off x="11047008" y="3127284"/>
              <a:ext cx="73708" cy="23941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3" name="Rectangle 14">
              <a:extLst>
                <a:ext uri="{FF2B5EF4-FFF2-40B4-BE49-F238E27FC236}">
                  <a16:creationId xmlns:a16="http://schemas.microsoft.com/office/drawing/2014/main" id="{501E8DCC-CCB3-4C6F-B7F9-4F7FCAF895EF}"/>
                </a:ext>
              </a:extLst>
            </p:cNvPr>
            <p:cNvSpPr>
              <a:spLocks noChangeArrowheads="1"/>
            </p:cNvSpPr>
            <p:nvPr/>
          </p:nvSpPr>
          <p:spPr bwMode="auto">
            <a:xfrm>
              <a:off x="11120717" y="3127284"/>
              <a:ext cx="91788" cy="239413"/>
            </a:xfrm>
            <a:prstGeom prst="rect">
              <a:avLst/>
            </a:pr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4" name="Rectangle 15">
              <a:extLst>
                <a:ext uri="{FF2B5EF4-FFF2-40B4-BE49-F238E27FC236}">
                  <a16:creationId xmlns:a16="http://schemas.microsoft.com/office/drawing/2014/main" id="{1D68E343-9ABD-4794-81CA-8074991B8C2A}"/>
                </a:ext>
              </a:extLst>
            </p:cNvPr>
            <p:cNvSpPr>
              <a:spLocks noChangeArrowheads="1"/>
            </p:cNvSpPr>
            <p:nvPr/>
          </p:nvSpPr>
          <p:spPr bwMode="auto">
            <a:xfrm>
              <a:off x="9657675" y="3127284"/>
              <a:ext cx="73708" cy="23941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5" name="Rectangle 16">
              <a:extLst>
                <a:ext uri="{FF2B5EF4-FFF2-40B4-BE49-F238E27FC236}">
                  <a16:creationId xmlns:a16="http://schemas.microsoft.com/office/drawing/2014/main" id="{9A949E10-0CFD-47D3-90D0-42AE4A915514}"/>
                </a:ext>
              </a:extLst>
            </p:cNvPr>
            <p:cNvSpPr>
              <a:spLocks noChangeArrowheads="1"/>
            </p:cNvSpPr>
            <p:nvPr/>
          </p:nvSpPr>
          <p:spPr bwMode="auto">
            <a:xfrm>
              <a:off x="9731383" y="2339214"/>
              <a:ext cx="1315625" cy="887825"/>
            </a:xfrm>
            <a:prstGeom prst="rect">
              <a:avLst/>
            </a:prstGeom>
            <a:solidFill>
              <a:srgbClr val="FFB90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6" name="Freeform 17">
              <a:extLst>
                <a:ext uri="{FF2B5EF4-FFF2-40B4-BE49-F238E27FC236}">
                  <a16:creationId xmlns:a16="http://schemas.microsoft.com/office/drawing/2014/main" id="{F219C952-F54A-4518-A94E-50095D3B9A3C}"/>
                </a:ext>
              </a:extLst>
            </p:cNvPr>
            <p:cNvSpPr>
              <a:spLocks/>
            </p:cNvSpPr>
            <p:nvPr/>
          </p:nvSpPr>
          <p:spPr bwMode="auto">
            <a:xfrm>
              <a:off x="10266812" y="2761038"/>
              <a:ext cx="244768" cy="466002"/>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7" name="Freeform 18">
              <a:extLst>
                <a:ext uri="{FF2B5EF4-FFF2-40B4-BE49-F238E27FC236}">
                  <a16:creationId xmlns:a16="http://schemas.microsoft.com/office/drawing/2014/main" id="{EA44C9B0-4101-40AD-B660-FF02E2E24B9D}"/>
                </a:ext>
              </a:extLst>
            </p:cNvPr>
            <p:cNvSpPr>
              <a:spLocks/>
            </p:cNvSpPr>
            <p:nvPr/>
          </p:nvSpPr>
          <p:spPr bwMode="auto">
            <a:xfrm>
              <a:off x="10652043" y="2761038"/>
              <a:ext cx="248940" cy="466002"/>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8" name="Freeform 19">
              <a:extLst>
                <a:ext uri="{FF2B5EF4-FFF2-40B4-BE49-F238E27FC236}">
                  <a16:creationId xmlns:a16="http://schemas.microsoft.com/office/drawing/2014/main" id="{94A4491E-7BAF-4B24-822F-22789BDF62DE}"/>
                </a:ext>
              </a:extLst>
            </p:cNvPr>
            <p:cNvSpPr>
              <a:spLocks/>
            </p:cNvSpPr>
            <p:nvPr/>
          </p:nvSpPr>
          <p:spPr bwMode="auto">
            <a:xfrm>
              <a:off x="9877409" y="2761038"/>
              <a:ext cx="250330" cy="466002"/>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59" name="Rectangle 20">
              <a:extLst>
                <a:ext uri="{FF2B5EF4-FFF2-40B4-BE49-F238E27FC236}">
                  <a16:creationId xmlns:a16="http://schemas.microsoft.com/office/drawing/2014/main" id="{15C02155-F39A-4B74-80EB-977DE349C52D}"/>
                </a:ext>
              </a:extLst>
            </p:cNvPr>
            <p:cNvSpPr>
              <a:spLocks noChangeArrowheads="1"/>
            </p:cNvSpPr>
            <p:nvPr/>
          </p:nvSpPr>
          <p:spPr bwMode="auto">
            <a:xfrm>
              <a:off x="9097212"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0" name="Rectangle 21">
              <a:extLst>
                <a:ext uri="{FF2B5EF4-FFF2-40B4-BE49-F238E27FC236}">
                  <a16:creationId xmlns:a16="http://schemas.microsoft.com/office/drawing/2014/main" id="{213B8258-AC6F-46C4-A520-885550A09AC3}"/>
                </a:ext>
              </a:extLst>
            </p:cNvPr>
            <p:cNvSpPr>
              <a:spLocks noChangeArrowheads="1"/>
            </p:cNvSpPr>
            <p:nvPr/>
          </p:nvSpPr>
          <p:spPr bwMode="auto">
            <a:xfrm>
              <a:off x="9225159"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1" name="Rectangle 22">
              <a:extLst>
                <a:ext uri="{FF2B5EF4-FFF2-40B4-BE49-F238E27FC236}">
                  <a16:creationId xmlns:a16="http://schemas.microsoft.com/office/drawing/2014/main" id="{DA7E223C-1502-4C0D-BC04-5BFFEFCA8AFD}"/>
                </a:ext>
              </a:extLst>
            </p:cNvPr>
            <p:cNvSpPr>
              <a:spLocks noChangeArrowheads="1"/>
            </p:cNvSpPr>
            <p:nvPr/>
          </p:nvSpPr>
          <p:spPr bwMode="auto">
            <a:xfrm>
              <a:off x="9353106"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2" name="Rectangle 23">
              <a:extLst>
                <a:ext uri="{FF2B5EF4-FFF2-40B4-BE49-F238E27FC236}">
                  <a16:creationId xmlns:a16="http://schemas.microsoft.com/office/drawing/2014/main" id="{1645853B-D9EA-4C47-8B47-613A42D504E6}"/>
                </a:ext>
              </a:extLst>
            </p:cNvPr>
            <p:cNvSpPr>
              <a:spLocks noChangeArrowheads="1"/>
            </p:cNvSpPr>
            <p:nvPr/>
          </p:nvSpPr>
          <p:spPr bwMode="auto">
            <a:xfrm>
              <a:off x="9481053"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3" name="Rectangle 24">
              <a:extLst>
                <a:ext uri="{FF2B5EF4-FFF2-40B4-BE49-F238E27FC236}">
                  <a16:creationId xmlns:a16="http://schemas.microsoft.com/office/drawing/2014/main" id="{B5037B8C-01E8-440C-A336-6B0881DBF622}"/>
                </a:ext>
              </a:extLst>
            </p:cNvPr>
            <p:cNvSpPr>
              <a:spLocks noChangeArrowheads="1"/>
            </p:cNvSpPr>
            <p:nvPr/>
          </p:nvSpPr>
          <p:spPr bwMode="auto">
            <a:xfrm>
              <a:off x="9731383" y="3227040"/>
              <a:ext cx="1315625" cy="3847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4" name="Rectangle 25">
              <a:extLst>
                <a:ext uri="{FF2B5EF4-FFF2-40B4-BE49-F238E27FC236}">
                  <a16:creationId xmlns:a16="http://schemas.microsoft.com/office/drawing/2014/main" id="{6540C150-5552-4618-8A47-B19E33E6FA1A}"/>
                </a:ext>
              </a:extLst>
            </p:cNvPr>
            <p:cNvSpPr>
              <a:spLocks noChangeArrowheads="1"/>
            </p:cNvSpPr>
            <p:nvPr/>
          </p:nvSpPr>
          <p:spPr bwMode="auto">
            <a:xfrm>
              <a:off x="9700787" y="3265517"/>
              <a:ext cx="1376818" cy="31352"/>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5" name="Rectangle 26">
              <a:extLst>
                <a:ext uri="{FF2B5EF4-FFF2-40B4-BE49-F238E27FC236}">
                  <a16:creationId xmlns:a16="http://schemas.microsoft.com/office/drawing/2014/main" id="{0BFE81CE-E054-4644-8D61-8EC65D64033E}"/>
                </a:ext>
              </a:extLst>
            </p:cNvPr>
            <p:cNvSpPr>
              <a:spLocks noChangeArrowheads="1"/>
            </p:cNvSpPr>
            <p:nvPr/>
          </p:nvSpPr>
          <p:spPr bwMode="auto">
            <a:xfrm>
              <a:off x="9682708" y="3296869"/>
              <a:ext cx="1419930"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6" name="Rectangle 27">
              <a:extLst>
                <a:ext uri="{FF2B5EF4-FFF2-40B4-BE49-F238E27FC236}">
                  <a16:creationId xmlns:a16="http://schemas.microsoft.com/office/drawing/2014/main" id="{FF2194BB-B373-40D3-A4C1-AF4EC4E6D710}"/>
                </a:ext>
              </a:extLst>
            </p:cNvPr>
            <p:cNvSpPr>
              <a:spLocks noChangeArrowheads="1"/>
            </p:cNvSpPr>
            <p:nvPr/>
          </p:nvSpPr>
          <p:spPr bwMode="auto">
            <a:xfrm>
              <a:off x="9657675" y="3328220"/>
              <a:ext cx="1463042" cy="38477"/>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7" name="Rectangle 28">
              <a:extLst>
                <a:ext uri="{FF2B5EF4-FFF2-40B4-BE49-F238E27FC236}">
                  <a16:creationId xmlns:a16="http://schemas.microsoft.com/office/drawing/2014/main" id="{5C0557CB-7453-4F0F-B2AE-1BAFF0989ABE}"/>
                </a:ext>
              </a:extLst>
            </p:cNvPr>
            <p:cNvSpPr>
              <a:spLocks noChangeArrowheads="1"/>
            </p:cNvSpPr>
            <p:nvPr/>
          </p:nvSpPr>
          <p:spPr bwMode="auto">
            <a:xfrm>
              <a:off x="9567277" y="3127284"/>
              <a:ext cx="90397" cy="239413"/>
            </a:xfrm>
            <a:prstGeom prst="rect">
              <a:avLst/>
            </a:pr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29">
              <a:extLst>
                <a:ext uri="{FF2B5EF4-FFF2-40B4-BE49-F238E27FC236}">
                  <a16:creationId xmlns:a16="http://schemas.microsoft.com/office/drawing/2014/main" id="{5983C719-B3FC-4120-8426-BF5F0719F6B0}"/>
                </a:ext>
              </a:extLst>
            </p:cNvPr>
            <p:cNvSpPr>
              <a:spLocks/>
            </p:cNvSpPr>
            <p:nvPr/>
          </p:nvSpPr>
          <p:spPr bwMode="auto">
            <a:xfrm>
              <a:off x="9962243" y="2092676"/>
              <a:ext cx="853905" cy="220888"/>
            </a:xfrm>
            <a:custGeom>
              <a:avLst/>
              <a:gdLst>
                <a:gd name="T0" fmla="*/ 311 w 614"/>
                <a:gd name="T1" fmla="*/ 0 h 155"/>
                <a:gd name="T2" fmla="*/ 0 w 614"/>
                <a:gd name="T3" fmla="*/ 155 h 155"/>
                <a:gd name="T4" fmla="*/ 614 w 614"/>
                <a:gd name="T5" fmla="*/ 155 h 155"/>
                <a:gd name="T6" fmla="*/ 311 w 614"/>
                <a:gd name="T7" fmla="*/ 0 h 155"/>
              </a:gdLst>
              <a:ahLst/>
              <a:cxnLst>
                <a:cxn ang="0">
                  <a:pos x="T0" y="T1"/>
                </a:cxn>
                <a:cxn ang="0">
                  <a:pos x="T2" y="T3"/>
                </a:cxn>
                <a:cxn ang="0">
                  <a:pos x="T4" y="T5"/>
                </a:cxn>
                <a:cxn ang="0">
                  <a:pos x="T6" y="T7"/>
                </a:cxn>
              </a:cxnLst>
              <a:rect l="0" t="0" r="r" b="b"/>
              <a:pathLst>
                <a:path w="614" h="155">
                  <a:moveTo>
                    <a:pt x="311" y="0"/>
                  </a:moveTo>
                  <a:lnTo>
                    <a:pt x="0" y="155"/>
                  </a:lnTo>
                  <a:lnTo>
                    <a:pt x="614" y="155"/>
                  </a:lnTo>
                  <a:lnTo>
                    <a:pt x="311" y="0"/>
                  </a:lnTo>
                  <a:close/>
                </a:path>
              </a:pathLst>
            </a:custGeom>
            <a:solidFill>
              <a:srgbClr val="FFB90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69" name="Rectangle 30">
              <a:extLst>
                <a:ext uri="{FF2B5EF4-FFF2-40B4-BE49-F238E27FC236}">
                  <a16:creationId xmlns:a16="http://schemas.microsoft.com/office/drawing/2014/main" id="{F1BB4BEE-90C4-4347-82F5-0021376F89E7}"/>
                </a:ext>
              </a:extLst>
            </p:cNvPr>
            <p:cNvSpPr>
              <a:spLocks noChangeArrowheads="1"/>
            </p:cNvSpPr>
            <p:nvPr/>
          </p:nvSpPr>
          <p:spPr bwMode="auto">
            <a:xfrm>
              <a:off x="9700787" y="2597154"/>
              <a:ext cx="1376818"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70" name="Rectangle 31">
              <a:extLst>
                <a:ext uri="{FF2B5EF4-FFF2-40B4-BE49-F238E27FC236}">
                  <a16:creationId xmlns:a16="http://schemas.microsoft.com/office/drawing/2014/main" id="{345341DF-8C0C-4412-9130-A699CF1BC15D}"/>
                </a:ext>
              </a:extLst>
            </p:cNvPr>
            <p:cNvSpPr>
              <a:spLocks noChangeArrowheads="1"/>
            </p:cNvSpPr>
            <p:nvPr/>
          </p:nvSpPr>
          <p:spPr bwMode="auto">
            <a:xfrm>
              <a:off x="9700787" y="2339214"/>
              <a:ext cx="1376818"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71" name="Rectangle 32">
              <a:extLst>
                <a:ext uri="{FF2B5EF4-FFF2-40B4-BE49-F238E27FC236}">
                  <a16:creationId xmlns:a16="http://schemas.microsoft.com/office/drawing/2014/main" id="{C3AB04D2-E350-44F0-A76F-7721292FB2F2}"/>
                </a:ext>
              </a:extLst>
            </p:cNvPr>
            <p:cNvSpPr>
              <a:spLocks noChangeArrowheads="1"/>
            </p:cNvSpPr>
            <p:nvPr/>
          </p:nvSpPr>
          <p:spPr bwMode="auto">
            <a:xfrm>
              <a:off x="8974829" y="2862219"/>
              <a:ext cx="756555" cy="2565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grpSp>
          <p:nvGrpSpPr>
            <p:cNvPr id="272" name="Group 514">
              <a:extLst>
                <a:ext uri="{FF2B5EF4-FFF2-40B4-BE49-F238E27FC236}">
                  <a16:creationId xmlns:a16="http://schemas.microsoft.com/office/drawing/2014/main" id="{80C959AE-3CC8-494C-BDA9-945954B80721}"/>
                </a:ext>
              </a:extLst>
            </p:cNvPr>
            <p:cNvGrpSpPr/>
            <p:nvPr/>
          </p:nvGrpSpPr>
          <p:grpSpPr>
            <a:xfrm>
              <a:off x="10100324" y="2435450"/>
              <a:ext cx="568649" cy="931248"/>
              <a:chOff x="13636540" y="5656356"/>
              <a:chExt cx="703968" cy="1125060"/>
            </a:xfrm>
          </p:grpSpPr>
          <p:sp>
            <p:nvSpPr>
              <p:cNvPr id="273" name="Freeform 37">
                <a:extLst>
                  <a:ext uri="{FF2B5EF4-FFF2-40B4-BE49-F238E27FC236}">
                    <a16:creationId xmlns:a16="http://schemas.microsoft.com/office/drawing/2014/main" id="{D249B00D-CE24-4FFD-A433-009536858627}"/>
                  </a:ext>
                </a:extLst>
              </p:cNvPr>
              <p:cNvSpPr>
                <a:spLocks/>
              </p:cNvSpPr>
              <p:nvPr/>
            </p:nvSpPr>
            <p:spPr bwMode="auto">
              <a:xfrm>
                <a:off x="13771739" y="5656356"/>
                <a:ext cx="435124" cy="498839"/>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74" name="Rectangle 38">
                <a:extLst>
                  <a:ext uri="{FF2B5EF4-FFF2-40B4-BE49-F238E27FC236}">
                    <a16:creationId xmlns:a16="http://schemas.microsoft.com/office/drawing/2014/main" id="{6DD460FC-6AB3-4217-8209-C68195F1E74C}"/>
                  </a:ext>
                </a:extLst>
              </p:cNvPr>
              <p:cNvSpPr>
                <a:spLocks noChangeArrowheads="1"/>
              </p:cNvSpPr>
              <p:nvPr/>
            </p:nvSpPr>
            <p:spPr bwMode="auto">
              <a:xfrm>
                <a:off x="13636540" y="6125576"/>
                <a:ext cx="703968" cy="65584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75" name="Rectangle 39">
                <a:extLst>
                  <a:ext uri="{FF2B5EF4-FFF2-40B4-BE49-F238E27FC236}">
                    <a16:creationId xmlns:a16="http://schemas.microsoft.com/office/drawing/2014/main" id="{5023E433-8020-4E49-9DB8-B34C65CD24C8}"/>
                  </a:ext>
                </a:extLst>
              </p:cNvPr>
              <p:cNvSpPr>
                <a:spLocks noChangeArrowheads="1"/>
              </p:cNvSpPr>
              <p:nvPr/>
            </p:nvSpPr>
            <p:spPr bwMode="auto">
              <a:xfrm>
                <a:off x="13636540" y="6125067"/>
                <a:ext cx="181820" cy="656349"/>
              </a:xfrm>
              <a:prstGeom prst="rect">
                <a:avLst/>
              </a:prstGeom>
              <a:solidFill>
                <a:srgbClr val="DC3C0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sp>
            <p:nvSpPr>
              <p:cNvPr id="276" name="Freeform 40">
                <a:extLst>
                  <a:ext uri="{FF2B5EF4-FFF2-40B4-BE49-F238E27FC236}">
                    <a16:creationId xmlns:a16="http://schemas.microsoft.com/office/drawing/2014/main" id="{15FC925D-84A9-4C2F-805E-4E6B4A117E34}"/>
                  </a:ext>
                </a:extLst>
              </p:cNvPr>
              <p:cNvSpPr>
                <a:spLocks/>
              </p:cNvSpPr>
              <p:nvPr/>
            </p:nvSpPr>
            <p:spPr bwMode="auto">
              <a:xfrm>
                <a:off x="13916262" y="6351001"/>
                <a:ext cx="144523" cy="251750"/>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20">
            <a:extLst>
              <a:ext uri="{FF2B5EF4-FFF2-40B4-BE49-F238E27FC236}">
                <a16:creationId xmlns:a16="http://schemas.microsoft.com/office/drawing/2014/main" id="{1BFCBAB8-EE31-4693-9D6C-7E0071E271C2}"/>
              </a:ext>
            </a:extLst>
          </p:cNvPr>
          <p:cNvGrpSpPr>
            <a:grpSpLocks noChangeAspect="1"/>
          </p:cNvGrpSpPr>
          <p:nvPr/>
        </p:nvGrpSpPr>
        <p:grpSpPr bwMode="auto">
          <a:xfrm>
            <a:off x="6538916" y="2132498"/>
            <a:ext cx="1656703" cy="1842289"/>
            <a:chOff x="7198" y="2748"/>
            <a:chExt cx="732" cy="814"/>
          </a:xfrm>
        </p:grpSpPr>
        <p:sp>
          <p:nvSpPr>
            <p:cNvPr id="20" name="Freeform 22">
              <a:extLst>
                <a:ext uri="{FF2B5EF4-FFF2-40B4-BE49-F238E27FC236}">
                  <a16:creationId xmlns:a16="http://schemas.microsoft.com/office/drawing/2014/main" id="{3520F713-6AD2-4F55-9C6C-8B47113ED253}"/>
                </a:ext>
              </a:extLst>
            </p:cNvPr>
            <p:cNvSpPr>
              <a:spLocks/>
            </p:cNvSpPr>
            <p:nvPr/>
          </p:nvSpPr>
          <p:spPr bwMode="auto">
            <a:xfrm>
              <a:off x="7749" y="3213"/>
              <a:ext cx="123" cy="122"/>
            </a:xfrm>
            <a:custGeom>
              <a:avLst/>
              <a:gdLst>
                <a:gd name="T0" fmla="*/ 28 w 261"/>
                <a:gd name="T1" fmla="*/ 0 h 259"/>
                <a:gd name="T2" fmla="*/ 0 w 261"/>
                <a:gd name="T3" fmla="*/ 28 h 259"/>
                <a:gd name="T4" fmla="*/ 225 w 261"/>
                <a:gd name="T5" fmla="*/ 253 h 259"/>
                <a:gd name="T6" fmla="*/ 239 w 261"/>
                <a:gd name="T7" fmla="*/ 259 h 259"/>
                <a:gd name="T8" fmla="*/ 253 w 261"/>
                <a:gd name="T9" fmla="*/ 253 h 259"/>
                <a:gd name="T10" fmla="*/ 253 w 261"/>
                <a:gd name="T11" fmla="*/ 225 h 259"/>
                <a:gd name="T12" fmla="*/ 28 w 261"/>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261" h="259">
                  <a:moveTo>
                    <a:pt x="28" y="0"/>
                  </a:moveTo>
                  <a:cubicBezTo>
                    <a:pt x="0" y="28"/>
                    <a:pt x="0" y="28"/>
                    <a:pt x="0" y="28"/>
                  </a:cubicBezTo>
                  <a:cubicBezTo>
                    <a:pt x="225" y="253"/>
                    <a:pt x="225" y="253"/>
                    <a:pt x="225" y="253"/>
                  </a:cubicBezTo>
                  <a:cubicBezTo>
                    <a:pt x="229" y="257"/>
                    <a:pt x="234" y="259"/>
                    <a:pt x="239" y="259"/>
                  </a:cubicBezTo>
                  <a:cubicBezTo>
                    <a:pt x="244" y="259"/>
                    <a:pt x="249" y="257"/>
                    <a:pt x="253" y="253"/>
                  </a:cubicBezTo>
                  <a:cubicBezTo>
                    <a:pt x="261" y="245"/>
                    <a:pt x="261" y="233"/>
                    <a:pt x="253" y="225"/>
                  </a:cubicBezTo>
                  <a:lnTo>
                    <a:pt x="28"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3">
              <a:extLst>
                <a:ext uri="{FF2B5EF4-FFF2-40B4-BE49-F238E27FC236}">
                  <a16:creationId xmlns:a16="http://schemas.microsoft.com/office/drawing/2014/main" id="{0DE07A9B-470B-44DD-9021-613453A77B94}"/>
                </a:ext>
              </a:extLst>
            </p:cNvPr>
            <p:cNvSpPr>
              <a:spLocks/>
            </p:cNvSpPr>
            <p:nvPr/>
          </p:nvSpPr>
          <p:spPr bwMode="auto">
            <a:xfrm>
              <a:off x="7308" y="2772"/>
              <a:ext cx="121" cy="120"/>
            </a:xfrm>
            <a:custGeom>
              <a:avLst/>
              <a:gdLst>
                <a:gd name="T0" fmla="*/ 36 w 256"/>
                <a:gd name="T1" fmla="*/ 8 h 256"/>
                <a:gd name="T2" fmla="*/ 8 w 256"/>
                <a:gd name="T3" fmla="*/ 8 h 256"/>
                <a:gd name="T4" fmla="*/ 8 w 256"/>
                <a:gd name="T5" fmla="*/ 37 h 256"/>
                <a:gd name="T6" fmla="*/ 228 w 256"/>
                <a:gd name="T7" fmla="*/ 256 h 256"/>
                <a:gd name="T8" fmla="*/ 256 w 256"/>
                <a:gd name="T9" fmla="*/ 228 h 256"/>
                <a:gd name="T10" fmla="*/ 36 w 256"/>
                <a:gd name="T11" fmla="*/ 8 h 256"/>
              </a:gdLst>
              <a:ahLst/>
              <a:cxnLst>
                <a:cxn ang="0">
                  <a:pos x="T0" y="T1"/>
                </a:cxn>
                <a:cxn ang="0">
                  <a:pos x="T2" y="T3"/>
                </a:cxn>
                <a:cxn ang="0">
                  <a:pos x="T4" y="T5"/>
                </a:cxn>
                <a:cxn ang="0">
                  <a:pos x="T6" y="T7"/>
                </a:cxn>
                <a:cxn ang="0">
                  <a:pos x="T8" y="T9"/>
                </a:cxn>
                <a:cxn ang="0">
                  <a:pos x="T10" y="T11"/>
                </a:cxn>
              </a:cxnLst>
              <a:rect l="0" t="0" r="r" b="b"/>
              <a:pathLst>
                <a:path w="256" h="256">
                  <a:moveTo>
                    <a:pt x="36" y="8"/>
                  </a:moveTo>
                  <a:cubicBezTo>
                    <a:pt x="29" y="0"/>
                    <a:pt x="16" y="0"/>
                    <a:pt x="8" y="8"/>
                  </a:cubicBezTo>
                  <a:cubicBezTo>
                    <a:pt x="0" y="16"/>
                    <a:pt x="0" y="29"/>
                    <a:pt x="8" y="37"/>
                  </a:cubicBezTo>
                  <a:cubicBezTo>
                    <a:pt x="228" y="256"/>
                    <a:pt x="228" y="256"/>
                    <a:pt x="228" y="256"/>
                  </a:cubicBezTo>
                  <a:cubicBezTo>
                    <a:pt x="256" y="228"/>
                    <a:pt x="256" y="228"/>
                    <a:pt x="256" y="228"/>
                  </a:cubicBezTo>
                  <a:lnTo>
                    <a:pt x="36" y="8"/>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4">
              <a:extLst>
                <a:ext uri="{FF2B5EF4-FFF2-40B4-BE49-F238E27FC236}">
                  <a16:creationId xmlns:a16="http://schemas.microsoft.com/office/drawing/2014/main" id="{1B923516-FF31-4BBA-80F8-8EF8AEA8EA1A}"/>
                </a:ext>
              </a:extLst>
            </p:cNvPr>
            <p:cNvSpPr>
              <a:spLocks/>
            </p:cNvSpPr>
            <p:nvPr/>
          </p:nvSpPr>
          <p:spPr bwMode="auto">
            <a:xfrm>
              <a:off x="7549" y="3416"/>
              <a:ext cx="42" cy="46"/>
            </a:xfrm>
            <a:custGeom>
              <a:avLst/>
              <a:gdLst>
                <a:gd name="T0" fmla="*/ 0 w 42"/>
                <a:gd name="T1" fmla="*/ 46 h 46"/>
                <a:gd name="T2" fmla="*/ 42 w 42"/>
                <a:gd name="T3" fmla="*/ 46 h 46"/>
                <a:gd name="T4" fmla="*/ 42 w 42"/>
                <a:gd name="T5" fmla="*/ 20 h 46"/>
                <a:gd name="T6" fmla="*/ 0 w 42"/>
                <a:gd name="T7" fmla="*/ 0 h 46"/>
                <a:gd name="T8" fmla="*/ 0 w 42"/>
                <a:gd name="T9" fmla="*/ 46 h 46"/>
              </a:gdLst>
              <a:ahLst/>
              <a:cxnLst>
                <a:cxn ang="0">
                  <a:pos x="T0" y="T1"/>
                </a:cxn>
                <a:cxn ang="0">
                  <a:pos x="T2" y="T3"/>
                </a:cxn>
                <a:cxn ang="0">
                  <a:pos x="T4" y="T5"/>
                </a:cxn>
                <a:cxn ang="0">
                  <a:pos x="T6" y="T7"/>
                </a:cxn>
                <a:cxn ang="0">
                  <a:pos x="T8" y="T9"/>
                </a:cxn>
              </a:cxnLst>
              <a:rect l="0" t="0" r="r" b="b"/>
              <a:pathLst>
                <a:path w="42" h="46">
                  <a:moveTo>
                    <a:pt x="0" y="46"/>
                  </a:moveTo>
                  <a:lnTo>
                    <a:pt x="42" y="46"/>
                  </a:lnTo>
                  <a:lnTo>
                    <a:pt x="42" y="20"/>
                  </a:lnTo>
                  <a:lnTo>
                    <a:pt x="0" y="0"/>
                  </a:lnTo>
                  <a:lnTo>
                    <a:pt x="0" y="4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C932AE1C-5EDE-47A3-9CF8-96D9AA3B6911}"/>
                </a:ext>
              </a:extLst>
            </p:cNvPr>
            <p:cNvSpPr>
              <a:spLocks/>
            </p:cNvSpPr>
            <p:nvPr/>
          </p:nvSpPr>
          <p:spPr bwMode="auto">
            <a:xfrm>
              <a:off x="7549" y="3400"/>
              <a:ext cx="42" cy="36"/>
            </a:xfrm>
            <a:custGeom>
              <a:avLst/>
              <a:gdLst>
                <a:gd name="T0" fmla="*/ 0 w 42"/>
                <a:gd name="T1" fmla="*/ 0 h 36"/>
                <a:gd name="T2" fmla="*/ 0 w 42"/>
                <a:gd name="T3" fmla="*/ 16 h 36"/>
                <a:gd name="T4" fmla="*/ 42 w 42"/>
                <a:gd name="T5" fmla="*/ 36 h 36"/>
                <a:gd name="T6" fmla="*/ 42 w 42"/>
                <a:gd name="T7" fmla="*/ 0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0" y="16"/>
                  </a:lnTo>
                  <a:lnTo>
                    <a:pt x="42" y="36"/>
                  </a:lnTo>
                  <a:lnTo>
                    <a:pt x="42" y="0"/>
                  </a:lnTo>
                  <a:lnTo>
                    <a:pt x="0"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F6576C5B-E71B-450C-B2BD-CE0AEC98CF94}"/>
                </a:ext>
              </a:extLst>
            </p:cNvPr>
            <p:cNvSpPr>
              <a:spLocks/>
            </p:cNvSpPr>
            <p:nvPr/>
          </p:nvSpPr>
          <p:spPr bwMode="auto">
            <a:xfrm>
              <a:off x="7218" y="3514"/>
              <a:ext cx="712" cy="48"/>
            </a:xfrm>
            <a:custGeom>
              <a:avLst/>
              <a:gdLst>
                <a:gd name="T0" fmla="*/ 1462 w 1513"/>
                <a:gd name="T1" fmla="*/ 0 h 101"/>
                <a:gd name="T2" fmla="*/ 50 w 1513"/>
                <a:gd name="T3" fmla="*/ 0 h 101"/>
                <a:gd name="T4" fmla="*/ 0 w 1513"/>
                <a:gd name="T5" fmla="*/ 51 h 101"/>
                <a:gd name="T6" fmla="*/ 50 w 1513"/>
                <a:gd name="T7" fmla="*/ 101 h 101"/>
                <a:gd name="T8" fmla="*/ 1462 w 1513"/>
                <a:gd name="T9" fmla="*/ 101 h 101"/>
                <a:gd name="T10" fmla="*/ 1513 w 1513"/>
                <a:gd name="T11" fmla="*/ 51 h 101"/>
                <a:gd name="T12" fmla="*/ 1462 w 1513"/>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513" h="101">
                  <a:moveTo>
                    <a:pt x="1462" y="0"/>
                  </a:moveTo>
                  <a:cubicBezTo>
                    <a:pt x="50" y="0"/>
                    <a:pt x="50" y="0"/>
                    <a:pt x="50" y="0"/>
                  </a:cubicBezTo>
                  <a:cubicBezTo>
                    <a:pt x="23" y="0"/>
                    <a:pt x="0" y="23"/>
                    <a:pt x="0" y="51"/>
                  </a:cubicBezTo>
                  <a:cubicBezTo>
                    <a:pt x="0" y="78"/>
                    <a:pt x="23" y="101"/>
                    <a:pt x="50" y="101"/>
                  </a:cubicBezTo>
                  <a:cubicBezTo>
                    <a:pt x="1462" y="101"/>
                    <a:pt x="1462" y="101"/>
                    <a:pt x="1462" y="101"/>
                  </a:cubicBezTo>
                  <a:cubicBezTo>
                    <a:pt x="1490" y="101"/>
                    <a:pt x="1513" y="78"/>
                    <a:pt x="1513" y="51"/>
                  </a:cubicBezTo>
                  <a:cubicBezTo>
                    <a:pt x="1513" y="23"/>
                    <a:pt x="1490" y="0"/>
                    <a:pt x="1462"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FCED7D-17E7-494A-AD9D-2E7BE23DC52E}"/>
                </a:ext>
              </a:extLst>
            </p:cNvPr>
            <p:cNvSpPr>
              <a:spLocks/>
            </p:cNvSpPr>
            <p:nvPr/>
          </p:nvSpPr>
          <p:spPr bwMode="auto">
            <a:xfrm>
              <a:off x="7440" y="3441"/>
              <a:ext cx="245" cy="87"/>
            </a:xfrm>
            <a:custGeom>
              <a:avLst/>
              <a:gdLst>
                <a:gd name="T0" fmla="*/ 0 w 245"/>
                <a:gd name="T1" fmla="*/ 0 h 87"/>
                <a:gd name="T2" fmla="*/ 0 w 245"/>
                <a:gd name="T3" fmla="*/ 87 h 87"/>
                <a:gd name="T4" fmla="*/ 245 w 245"/>
                <a:gd name="T5" fmla="*/ 87 h 87"/>
                <a:gd name="T6" fmla="*/ 54 w 245"/>
                <a:gd name="T7" fmla="*/ 0 h 87"/>
                <a:gd name="T8" fmla="*/ 0 w 245"/>
                <a:gd name="T9" fmla="*/ 0 h 87"/>
              </a:gdLst>
              <a:ahLst/>
              <a:cxnLst>
                <a:cxn ang="0">
                  <a:pos x="T0" y="T1"/>
                </a:cxn>
                <a:cxn ang="0">
                  <a:pos x="T2" y="T3"/>
                </a:cxn>
                <a:cxn ang="0">
                  <a:pos x="T4" y="T5"/>
                </a:cxn>
                <a:cxn ang="0">
                  <a:pos x="T6" y="T7"/>
                </a:cxn>
                <a:cxn ang="0">
                  <a:pos x="T8" y="T9"/>
                </a:cxn>
              </a:cxnLst>
              <a:rect l="0" t="0" r="r" b="b"/>
              <a:pathLst>
                <a:path w="245" h="87">
                  <a:moveTo>
                    <a:pt x="0" y="0"/>
                  </a:moveTo>
                  <a:lnTo>
                    <a:pt x="0" y="87"/>
                  </a:lnTo>
                  <a:lnTo>
                    <a:pt x="245" y="87"/>
                  </a:lnTo>
                  <a:lnTo>
                    <a:pt x="5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05C710AA-6775-4F2A-AC22-78B9ACAF52AF}"/>
                </a:ext>
              </a:extLst>
            </p:cNvPr>
            <p:cNvSpPr>
              <a:spLocks/>
            </p:cNvSpPr>
            <p:nvPr/>
          </p:nvSpPr>
          <p:spPr bwMode="auto">
            <a:xfrm>
              <a:off x="7494" y="3441"/>
              <a:ext cx="206" cy="87"/>
            </a:xfrm>
            <a:custGeom>
              <a:avLst/>
              <a:gdLst>
                <a:gd name="T0" fmla="*/ 206 w 206"/>
                <a:gd name="T1" fmla="*/ 0 h 87"/>
                <a:gd name="T2" fmla="*/ 0 w 206"/>
                <a:gd name="T3" fmla="*/ 0 h 87"/>
                <a:gd name="T4" fmla="*/ 191 w 206"/>
                <a:gd name="T5" fmla="*/ 87 h 87"/>
                <a:gd name="T6" fmla="*/ 206 w 206"/>
                <a:gd name="T7" fmla="*/ 87 h 87"/>
                <a:gd name="T8" fmla="*/ 206 w 206"/>
                <a:gd name="T9" fmla="*/ 0 h 87"/>
              </a:gdLst>
              <a:ahLst/>
              <a:cxnLst>
                <a:cxn ang="0">
                  <a:pos x="T0" y="T1"/>
                </a:cxn>
                <a:cxn ang="0">
                  <a:pos x="T2" y="T3"/>
                </a:cxn>
                <a:cxn ang="0">
                  <a:pos x="T4" y="T5"/>
                </a:cxn>
                <a:cxn ang="0">
                  <a:pos x="T6" y="T7"/>
                </a:cxn>
                <a:cxn ang="0">
                  <a:pos x="T8" y="T9"/>
                </a:cxn>
              </a:cxnLst>
              <a:rect l="0" t="0" r="r" b="b"/>
              <a:pathLst>
                <a:path w="206" h="87">
                  <a:moveTo>
                    <a:pt x="206" y="0"/>
                  </a:moveTo>
                  <a:lnTo>
                    <a:pt x="0" y="0"/>
                  </a:lnTo>
                  <a:lnTo>
                    <a:pt x="191" y="87"/>
                  </a:lnTo>
                  <a:lnTo>
                    <a:pt x="206" y="87"/>
                  </a:lnTo>
                  <a:lnTo>
                    <a:pt x="206"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9">
              <a:extLst>
                <a:ext uri="{FF2B5EF4-FFF2-40B4-BE49-F238E27FC236}">
                  <a16:creationId xmlns:a16="http://schemas.microsoft.com/office/drawing/2014/main" id="{19F714BA-2D2C-4D0E-A165-72183030CE33}"/>
                </a:ext>
              </a:extLst>
            </p:cNvPr>
            <p:cNvSpPr>
              <a:spLocks/>
            </p:cNvSpPr>
            <p:nvPr/>
          </p:nvSpPr>
          <p:spPr bwMode="auto">
            <a:xfrm>
              <a:off x="7495" y="3484"/>
              <a:ext cx="304" cy="54"/>
            </a:xfrm>
            <a:custGeom>
              <a:avLst/>
              <a:gdLst>
                <a:gd name="T0" fmla="*/ 0 w 304"/>
                <a:gd name="T1" fmla="*/ 0 h 54"/>
                <a:gd name="T2" fmla="*/ 120 w 304"/>
                <a:gd name="T3" fmla="*/ 54 h 54"/>
                <a:gd name="T4" fmla="*/ 304 w 304"/>
                <a:gd name="T5" fmla="*/ 54 h 54"/>
                <a:gd name="T6" fmla="*/ 304 w 304"/>
                <a:gd name="T7" fmla="*/ 0 h 54"/>
                <a:gd name="T8" fmla="*/ 0 w 304"/>
                <a:gd name="T9" fmla="*/ 0 h 54"/>
              </a:gdLst>
              <a:ahLst/>
              <a:cxnLst>
                <a:cxn ang="0">
                  <a:pos x="T0" y="T1"/>
                </a:cxn>
                <a:cxn ang="0">
                  <a:pos x="T2" y="T3"/>
                </a:cxn>
                <a:cxn ang="0">
                  <a:pos x="T4" y="T5"/>
                </a:cxn>
                <a:cxn ang="0">
                  <a:pos x="T6" y="T7"/>
                </a:cxn>
                <a:cxn ang="0">
                  <a:pos x="T8" y="T9"/>
                </a:cxn>
              </a:cxnLst>
              <a:rect l="0" t="0" r="r" b="b"/>
              <a:pathLst>
                <a:path w="304" h="54">
                  <a:moveTo>
                    <a:pt x="0" y="0"/>
                  </a:moveTo>
                  <a:lnTo>
                    <a:pt x="120" y="54"/>
                  </a:lnTo>
                  <a:lnTo>
                    <a:pt x="304" y="54"/>
                  </a:lnTo>
                  <a:lnTo>
                    <a:pt x="304" y="0"/>
                  </a:lnTo>
                  <a:lnTo>
                    <a:pt x="0"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68" name="Freeform 30">
              <a:extLst>
                <a:ext uri="{FF2B5EF4-FFF2-40B4-BE49-F238E27FC236}">
                  <a16:creationId xmlns:a16="http://schemas.microsoft.com/office/drawing/2014/main" id="{6171763C-7370-412E-8175-9E2CD3F35C6D}"/>
                </a:ext>
              </a:extLst>
            </p:cNvPr>
            <p:cNvSpPr>
              <a:spLocks/>
            </p:cNvSpPr>
            <p:nvPr/>
          </p:nvSpPr>
          <p:spPr bwMode="auto">
            <a:xfrm>
              <a:off x="7341" y="3484"/>
              <a:ext cx="274" cy="54"/>
            </a:xfrm>
            <a:custGeom>
              <a:avLst/>
              <a:gdLst>
                <a:gd name="T0" fmla="*/ 0 w 274"/>
                <a:gd name="T1" fmla="*/ 0 h 54"/>
                <a:gd name="T2" fmla="*/ 0 w 274"/>
                <a:gd name="T3" fmla="*/ 54 h 54"/>
                <a:gd name="T4" fmla="*/ 274 w 274"/>
                <a:gd name="T5" fmla="*/ 54 h 54"/>
                <a:gd name="T6" fmla="*/ 154 w 274"/>
                <a:gd name="T7" fmla="*/ 0 h 54"/>
                <a:gd name="T8" fmla="*/ 0 w 274"/>
                <a:gd name="T9" fmla="*/ 0 h 54"/>
              </a:gdLst>
              <a:ahLst/>
              <a:cxnLst>
                <a:cxn ang="0">
                  <a:pos x="T0" y="T1"/>
                </a:cxn>
                <a:cxn ang="0">
                  <a:pos x="T2" y="T3"/>
                </a:cxn>
                <a:cxn ang="0">
                  <a:pos x="T4" y="T5"/>
                </a:cxn>
                <a:cxn ang="0">
                  <a:pos x="T6" y="T7"/>
                </a:cxn>
                <a:cxn ang="0">
                  <a:pos x="T8" y="T9"/>
                </a:cxn>
              </a:cxnLst>
              <a:rect l="0" t="0" r="r" b="b"/>
              <a:pathLst>
                <a:path w="274" h="54">
                  <a:moveTo>
                    <a:pt x="0" y="0"/>
                  </a:moveTo>
                  <a:lnTo>
                    <a:pt x="0" y="54"/>
                  </a:lnTo>
                  <a:lnTo>
                    <a:pt x="274" y="54"/>
                  </a:lnTo>
                  <a:lnTo>
                    <a:pt x="15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69" name="Freeform 31">
              <a:extLst>
                <a:ext uri="{FF2B5EF4-FFF2-40B4-BE49-F238E27FC236}">
                  <a16:creationId xmlns:a16="http://schemas.microsoft.com/office/drawing/2014/main" id="{00E56205-23D0-468E-877B-4005BE437F53}"/>
                </a:ext>
              </a:extLst>
            </p:cNvPr>
            <p:cNvSpPr>
              <a:spLocks/>
            </p:cNvSpPr>
            <p:nvPr/>
          </p:nvSpPr>
          <p:spPr bwMode="auto">
            <a:xfrm>
              <a:off x="7484" y="2925"/>
              <a:ext cx="410" cy="429"/>
            </a:xfrm>
            <a:custGeom>
              <a:avLst/>
              <a:gdLst>
                <a:gd name="T0" fmla="*/ 754 w 871"/>
                <a:gd name="T1" fmla="*/ 0 h 912"/>
                <a:gd name="T2" fmla="*/ 469 w 871"/>
                <a:gd name="T3" fmla="*/ 557 h 912"/>
                <a:gd name="T4" fmla="*/ 0 w 871"/>
                <a:gd name="T5" fmla="*/ 823 h 912"/>
                <a:gd name="T6" fmla="*/ 647 w 871"/>
                <a:gd name="T7" fmla="*/ 694 h 912"/>
                <a:gd name="T8" fmla="*/ 754 w 871"/>
                <a:gd name="T9" fmla="*/ 0 h 912"/>
              </a:gdLst>
              <a:ahLst/>
              <a:cxnLst>
                <a:cxn ang="0">
                  <a:pos x="T0" y="T1"/>
                </a:cxn>
                <a:cxn ang="0">
                  <a:pos x="T2" y="T3"/>
                </a:cxn>
                <a:cxn ang="0">
                  <a:pos x="T4" y="T5"/>
                </a:cxn>
                <a:cxn ang="0">
                  <a:pos x="T6" y="T7"/>
                </a:cxn>
                <a:cxn ang="0">
                  <a:pos x="T8" y="T9"/>
                </a:cxn>
              </a:cxnLst>
              <a:rect l="0" t="0" r="r" b="b"/>
              <a:pathLst>
                <a:path w="871" h="912">
                  <a:moveTo>
                    <a:pt x="754" y="0"/>
                  </a:moveTo>
                  <a:cubicBezTo>
                    <a:pt x="721" y="204"/>
                    <a:pt x="627" y="399"/>
                    <a:pt x="469" y="557"/>
                  </a:cubicBezTo>
                  <a:cubicBezTo>
                    <a:pt x="335" y="691"/>
                    <a:pt x="172" y="780"/>
                    <a:pt x="0" y="823"/>
                  </a:cubicBezTo>
                  <a:cubicBezTo>
                    <a:pt x="215" y="912"/>
                    <a:pt x="472" y="869"/>
                    <a:pt x="647" y="694"/>
                  </a:cubicBezTo>
                  <a:cubicBezTo>
                    <a:pt x="835" y="506"/>
                    <a:pt x="871" y="224"/>
                    <a:pt x="754"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0" name="Freeform 32">
              <a:extLst>
                <a:ext uri="{FF2B5EF4-FFF2-40B4-BE49-F238E27FC236}">
                  <a16:creationId xmlns:a16="http://schemas.microsoft.com/office/drawing/2014/main" id="{A24FCF53-C998-44B6-B7E9-2E64B4B594AB}"/>
                </a:ext>
              </a:extLst>
            </p:cNvPr>
            <p:cNvSpPr>
              <a:spLocks/>
            </p:cNvSpPr>
            <p:nvPr/>
          </p:nvSpPr>
          <p:spPr bwMode="auto">
            <a:xfrm>
              <a:off x="7284" y="2748"/>
              <a:ext cx="555" cy="564"/>
            </a:xfrm>
            <a:custGeom>
              <a:avLst/>
              <a:gdLst>
                <a:gd name="T0" fmla="*/ 1179 w 1179"/>
                <a:gd name="T1" fmla="*/ 377 h 1200"/>
                <a:gd name="T2" fmla="*/ 1072 w 1179"/>
                <a:gd name="T3" fmla="*/ 231 h 1200"/>
                <a:gd name="T4" fmla="*/ 232 w 1179"/>
                <a:gd name="T5" fmla="*/ 231 h 1200"/>
                <a:gd name="T6" fmla="*/ 232 w 1179"/>
                <a:gd name="T7" fmla="*/ 1071 h 1200"/>
                <a:gd name="T8" fmla="*/ 425 w 1179"/>
                <a:gd name="T9" fmla="*/ 1200 h 1200"/>
                <a:gd name="T10" fmla="*/ 894 w 1179"/>
                <a:gd name="T11" fmla="*/ 934 h 1200"/>
                <a:gd name="T12" fmla="*/ 1179 w 1179"/>
                <a:gd name="T13" fmla="*/ 377 h 1200"/>
              </a:gdLst>
              <a:ahLst/>
              <a:cxnLst>
                <a:cxn ang="0">
                  <a:pos x="T0" y="T1"/>
                </a:cxn>
                <a:cxn ang="0">
                  <a:pos x="T2" y="T3"/>
                </a:cxn>
                <a:cxn ang="0">
                  <a:pos x="T4" y="T5"/>
                </a:cxn>
                <a:cxn ang="0">
                  <a:pos x="T6" y="T7"/>
                </a:cxn>
                <a:cxn ang="0">
                  <a:pos x="T8" y="T9"/>
                </a:cxn>
                <a:cxn ang="0">
                  <a:pos x="T10" y="T11"/>
                </a:cxn>
                <a:cxn ang="0">
                  <a:pos x="T12" y="T13"/>
                </a:cxn>
              </a:cxnLst>
              <a:rect l="0" t="0" r="r" b="b"/>
              <a:pathLst>
                <a:path w="1179" h="1200">
                  <a:moveTo>
                    <a:pt x="1179" y="377"/>
                  </a:moveTo>
                  <a:cubicBezTo>
                    <a:pt x="1152" y="324"/>
                    <a:pt x="1116" y="275"/>
                    <a:pt x="1072" y="231"/>
                  </a:cubicBezTo>
                  <a:cubicBezTo>
                    <a:pt x="840" y="0"/>
                    <a:pt x="464" y="0"/>
                    <a:pt x="232" y="231"/>
                  </a:cubicBezTo>
                  <a:cubicBezTo>
                    <a:pt x="0" y="463"/>
                    <a:pt x="0" y="839"/>
                    <a:pt x="232" y="1071"/>
                  </a:cubicBezTo>
                  <a:cubicBezTo>
                    <a:pt x="289" y="1128"/>
                    <a:pt x="355" y="1171"/>
                    <a:pt x="425" y="1200"/>
                  </a:cubicBezTo>
                  <a:cubicBezTo>
                    <a:pt x="597" y="1157"/>
                    <a:pt x="760" y="1068"/>
                    <a:pt x="894" y="934"/>
                  </a:cubicBezTo>
                  <a:cubicBezTo>
                    <a:pt x="1052" y="776"/>
                    <a:pt x="1146" y="581"/>
                    <a:pt x="1179" y="3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1" name="Freeform 33">
              <a:extLst>
                <a:ext uri="{FF2B5EF4-FFF2-40B4-BE49-F238E27FC236}">
                  <a16:creationId xmlns:a16="http://schemas.microsoft.com/office/drawing/2014/main" id="{B21BD2A1-5A59-4829-A1C2-8501871FA645}"/>
                </a:ext>
              </a:extLst>
            </p:cNvPr>
            <p:cNvSpPr>
              <a:spLocks/>
            </p:cNvSpPr>
            <p:nvPr/>
          </p:nvSpPr>
          <p:spPr bwMode="auto">
            <a:xfrm>
              <a:off x="7198" y="2802"/>
              <a:ext cx="465" cy="610"/>
            </a:xfrm>
            <a:custGeom>
              <a:avLst/>
              <a:gdLst>
                <a:gd name="T0" fmla="*/ 792 w 987"/>
                <a:gd name="T1" fmla="*/ 1208 h 1298"/>
                <a:gd name="T2" fmla="*/ 359 w 987"/>
                <a:gd name="T3" fmla="*/ 1013 h 1298"/>
                <a:gd name="T4" fmla="*/ 359 w 987"/>
                <a:gd name="T5" fmla="*/ 62 h 1298"/>
                <a:gd name="T6" fmla="*/ 297 w 987"/>
                <a:gd name="T7" fmla="*/ 0 h 1298"/>
                <a:gd name="T8" fmla="*/ 297 w 987"/>
                <a:gd name="T9" fmla="*/ 1075 h 1298"/>
                <a:gd name="T10" fmla="*/ 787 w 987"/>
                <a:gd name="T11" fmla="*/ 1296 h 1298"/>
                <a:gd name="T12" fmla="*/ 834 w 987"/>
                <a:gd name="T13" fmla="*/ 1298 h 1298"/>
                <a:gd name="T14" fmla="*/ 987 w 987"/>
                <a:gd name="T15" fmla="*/ 1282 h 1298"/>
                <a:gd name="T16" fmla="*/ 828 w 987"/>
                <a:gd name="T17" fmla="*/ 1210 h 1298"/>
                <a:gd name="T18" fmla="*/ 792 w 987"/>
                <a:gd name="T19" fmla="*/ 1208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7" h="1298">
                  <a:moveTo>
                    <a:pt x="792" y="1208"/>
                  </a:moveTo>
                  <a:cubicBezTo>
                    <a:pt x="629" y="1198"/>
                    <a:pt x="475" y="1129"/>
                    <a:pt x="359" y="1013"/>
                  </a:cubicBezTo>
                  <a:cubicBezTo>
                    <a:pt x="97" y="751"/>
                    <a:pt x="97" y="324"/>
                    <a:pt x="359" y="62"/>
                  </a:cubicBezTo>
                  <a:cubicBezTo>
                    <a:pt x="297" y="0"/>
                    <a:pt x="297" y="0"/>
                    <a:pt x="297" y="0"/>
                  </a:cubicBezTo>
                  <a:cubicBezTo>
                    <a:pt x="0" y="296"/>
                    <a:pt x="0" y="779"/>
                    <a:pt x="297" y="1075"/>
                  </a:cubicBezTo>
                  <a:cubicBezTo>
                    <a:pt x="428" y="1206"/>
                    <a:pt x="602" y="1285"/>
                    <a:pt x="787" y="1296"/>
                  </a:cubicBezTo>
                  <a:cubicBezTo>
                    <a:pt x="803" y="1297"/>
                    <a:pt x="818" y="1298"/>
                    <a:pt x="834" y="1298"/>
                  </a:cubicBezTo>
                  <a:cubicBezTo>
                    <a:pt x="886" y="1298"/>
                    <a:pt x="937" y="1292"/>
                    <a:pt x="987" y="1282"/>
                  </a:cubicBezTo>
                  <a:cubicBezTo>
                    <a:pt x="828" y="1210"/>
                    <a:pt x="828" y="1210"/>
                    <a:pt x="828" y="1210"/>
                  </a:cubicBezTo>
                  <a:cubicBezTo>
                    <a:pt x="816" y="1210"/>
                    <a:pt x="804" y="1209"/>
                    <a:pt x="792" y="1208"/>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2" name="Freeform 34">
              <a:extLst>
                <a:ext uri="{FF2B5EF4-FFF2-40B4-BE49-F238E27FC236}">
                  <a16:creationId xmlns:a16="http://schemas.microsoft.com/office/drawing/2014/main" id="{2611A38D-D715-4638-8AC9-A430020EAC82}"/>
                </a:ext>
              </a:extLst>
            </p:cNvPr>
            <p:cNvSpPr>
              <a:spLocks/>
            </p:cNvSpPr>
            <p:nvPr/>
          </p:nvSpPr>
          <p:spPr bwMode="auto">
            <a:xfrm>
              <a:off x="7588" y="3278"/>
              <a:ext cx="256" cy="127"/>
            </a:xfrm>
            <a:custGeom>
              <a:avLst/>
              <a:gdLst>
                <a:gd name="T0" fmla="*/ 482 w 544"/>
                <a:gd name="T1" fmla="*/ 0 h 269"/>
                <a:gd name="T2" fmla="*/ 0 w 544"/>
                <a:gd name="T3" fmla="*/ 197 h 269"/>
                <a:gd name="T4" fmla="*/ 159 w 544"/>
                <a:gd name="T5" fmla="*/ 269 h 269"/>
                <a:gd name="T6" fmla="*/ 544 w 544"/>
                <a:gd name="T7" fmla="*/ 62 h 269"/>
                <a:gd name="T8" fmla="*/ 482 w 544"/>
                <a:gd name="T9" fmla="*/ 0 h 269"/>
              </a:gdLst>
              <a:ahLst/>
              <a:cxnLst>
                <a:cxn ang="0">
                  <a:pos x="T0" y="T1"/>
                </a:cxn>
                <a:cxn ang="0">
                  <a:pos x="T2" y="T3"/>
                </a:cxn>
                <a:cxn ang="0">
                  <a:pos x="T4" y="T5"/>
                </a:cxn>
                <a:cxn ang="0">
                  <a:pos x="T6" y="T7"/>
                </a:cxn>
                <a:cxn ang="0">
                  <a:pos x="T8" y="T9"/>
                </a:cxn>
              </a:cxnLst>
              <a:rect l="0" t="0" r="r" b="b"/>
              <a:pathLst>
                <a:path w="544" h="269">
                  <a:moveTo>
                    <a:pt x="482" y="0"/>
                  </a:moveTo>
                  <a:cubicBezTo>
                    <a:pt x="354" y="128"/>
                    <a:pt x="180" y="198"/>
                    <a:pt x="0" y="197"/>
                  </a:cubicBezTo>
                  <a:cubicBezTo>
                    <a:pt x="159" y="269"/>
                    <a:pt x="159" y="269"/>
                    <a:pt x="159" y="269"/>
                  </a:cubicBezTo>
                  <a:cubicBezTo>
                    <a:pt x="303" y="239"/>
                    <a:pt x="438" y="168"/>
                    <a:pt x="544" y="62"/>
                  </a:cubicBezTo>
                  <a:lnTo>
                    <a:pt x="482"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3" name="Freeform 35">
              <a:extLst>
                <a:ext uri="{FF2B5EF4-FFF2-40B4-BE49-F238E27FC236}">
                  <a16:creationId xmlns:a16="http://schemas.microsoft.com/office/drawing/2014/main" id="{E6097FDE-8581-42AD-AAD1-D17ECF56B577}"/>
                </a:ext>
              </a:extLst>
            </p:cNvPr>
            <p:cNvSpPr>
              <a:spLocks/>
            </p:cNvSpPr>
            <p:nvPr/>
          </p:nvSpPr>
          <p:spPr bwMode="auto">
            <a:xfrm>
              <a:off x="7314" y="2794"/>
              <a:ext cx="176" cy="221"/>
            </a:xfrm>
            <a:custGeom>
              <a:avLst/>
              <a:gdLst>
                <a:gd name="T0" fmla="*/ 19 w 374"/>
                <a:gd name="T1" fmla="*/ 441 h 471"/>
                <a:gd name="T2" fmla="*/ 96 w 374"/>
                <a:gd name="T3" fmla="*/ 381 h 471"/>
                <a:gd name="T4" fmla="*/ 152 w 374"/>
                <a:gd name="T5" fmla="*/ 333 h 471"/>
                <a:gd name="T6" fmla="*/ 150 w 374"/>
                <a:gd name="T7" fmla="*/ 332 h 471"/>
                <a:gd name="T8" fmla="*/ 143 w 374"/>
                <a:gd name="T9" fmla="*/ 327 h 471"/>
                <a:gd name="T10" fmla="*/ 143 w 374"/>
                <a:gd name="T11" fmla="*/ 318 h 471"/>
                <a:gd name="T12" fmla="*/ 169 w 374"/>
                <a:gd name="T13" fmla="*/ 267 h 471"/>
                <a:gd name="T14" fmla="*/ 218 w 374"/>
                <a:gd name="T15" fmla="*/ 218 h 471"/>
                <a:gd name="T16" fmla="*/ 245 w 374"/>
                <a:gd name="T17" fmla="*/ 199 h 471"/>
                <a:gd name="T18" fmla="*/ 255 w 374"/>
                <a:gd name="T19" fmla="*/ 199 h 471"/>
                <a:gd name="T20" fmla="*/ 270 w 374"/>
                <a:gd name="T21" fmla="*/ 205 h 471"/>
                <a:gd name="T22" fmla="*/ 273 w 374"/>
                <a:gd name="T23" fmla="*/ 197 h 471"/>
                <a:gd name="T24" fmla="*/ 273 w 374"/>
                <a:gd name="T25" fmla="*/ 157 h 471"/>
                <a:gd name="T26" fmla="*/ 273 w 374"/>
                <a:gd name="T27" fmla="*/ 152 h 471"/>
                <a:gd name="T28" fmla="*/ 285 w 374"/>
                <a:gd name="T29" fmla="*/ 125 h 471"/>
                <a:gd name="T30" fmla="*/ 278 w 374"/>
                <a:gd name="T31" fmla="*/ 127 h 471"/>
                <a:gd name="T32" fmla="*/ 267 w 374"/>
                <a:gd name="T33" fmla="*/ 122 h 471"/>
                <a:gd name="T34" fmla="*/ 267 w 374"/>
                <a:gd name="T35" fmla="*/ 110 h 471"/>
                <a:gd name="T36" fmla="*/ 301 w 374"/>
                <a:gd name="T37" fmla="*/ 63 h 471"/>
                <a:gd name="T38" fmla="*/ 302 w 374"/>
                <a:gd name="T39" fmla="*/ 62 h 471"/>
                <a:gd name="T40" fmla="*/ 353 w 374"/>
                <a:gd name="T41" fmla="*/ 11 h 471"/>
                <a:gd name="T42" fmla="*/ 366 w 374"/>
                <a:gd name="T43" fmla="*/ 9 h 471"/>
                <a:gd name="T44" fmla="*/ 367 w 374"/>
                <a:gd name="T45" fmla="*/ 9 h 471"/>
                <a:gd name="T46" fmla="*/ 374 w 374"/>
                <a:gd name="T47" fmla="*/ 0 h 471"/>
                <a:gd name="T48" fmla="*/ 168 w 374"/>
                <a:gd name="T49" fmla="*/ 134 h 471"/>
                <a:gd name="T50" fmla="*/ 0 w 374"/>
                <a:gd name="T51" fmla="*/ 471 h 471"/>
                <a:gd name="T52" fmla="*/ 16 w 374"/>
                <a:gd name="T53" fmla="*/ 444 h 471"/>
                <a:gd name="T54" fmla="*/ 19 w 374"/>
                <a:gd name="T55" fmla="*/ 44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4" h="471">
                  <a:moveTo>
                    <a:pt x="19" y="441"/>
                  </a:moveTo>
                  <a:cubicBezTo>
                    <a:pt x="96" y="381"/>
                    <a:pt x="96" y="381"/>
                    <a:pt x="96" y="381"/>
                  </a:cubicBezTo>
                  <a:cubicBezTo>
                    <a:pt x="152" y="333"/>
                    <a:pt x="152" y="333"/>
                    <a:pt x="152" y="333"/>
                  </a:cubicBezTo>
                  <a:cubicBezTo>
                    <a:pt x="150" y="332"/>
                    <a:pt x="150" y="332"/>
                    <a:pt x="150" y="332"/>
                  </a:cubicBezTo>
                  <a:cubicBezTo>
                    <a:pt x="147" y="332"/>
                    <a:pt x="144" y="330"/>
                    <a:pt x="143" y="327"/>
                  </a:cubicBezTo>
                  <a:cubicBezTo>
                    <a:pt x="142" y="324"/>
                    <a:pt x="141" y="321"/>
                    <a:pt x="143" y="318"/>
                  </a:cubicBezTo>
                  <a:cubicBezTo>
                    <a:pt x="146" y="309"/>
                    <a:pt x="159" y="276"/>
                    <a:pt x="169" y="267"/>
                  </a:cubicBezTo>
                  <a:cubicBezTo>
                    <a:pt x="218" y="218"/>
                    <a:pt x="218" y="218"/>
                    <a:pt x="218" y="218"/>
                  </a:cubicBezTo>
                  <a:cubicBezTo>
                    <a:pt x="224" y="211"/>
                    <a:pt x="242" y="201"/>
                    <a:pt x="245" y="199"/>
                  </a:cubicBezTo>
                  <a:cubicBezTo>
                    <a:pt x="248" y="198"/>
                    <a:pt x="252" y="198"/>
                    <a:pt x="255" y="199"/>
                  </a:cubicBezTo>
                  <a:cubicBezTo>
                    <a:pt x="256" y="199"/>
                    <a:pt x="263" y="202"/>
                    <a:pt x="270" y="205"/>
                  </a:cubicBezTo>
                  <a:cubicBezTo>
                    <a:pt x="271" y="203"/>
                    <a:pt x="272" y="200"/>
                    <a:pt x="273" y="197"/>
                  </a:cubicBezTo>
                  <a:cubicBezTo>
                    <a:pt x="273" y="157"/>
                    <a:pt x="273" y="157"/>
                    <a:pt x="273" y="157"/>
                  </a:cubicBezTo>
                  <a:cubicBezTo>
                    <a:pt x="273" y="155"/>
                    <a:pt x="273" y="154"/>
                    <a:pt x="273" y="152"/>
                  </a:cubicBezTo>
                  <a:cubicBezTo>
                    <a:pt x="285" y="125"/>
                    <a:pt x="285" y="125"/>
                    <a:pt x="285" y="125"/>
                  </a:cubicBezTo>
                  <a:cubicBezTo>
                    <a:pt x="278" y="127"/>
                    <a:pt x="278" y="127"/>
                    <a:pt x="278" y="127"/>
                  </a:cubicBezTo>
                  <a:cubicBezTo>
                    <a:pt x="274" y="128"/>
                    <a:pt x="269" y="126"/>
                    <a:pt x="267" y="122"/>
                  </a:cubicBezTo>
                  <a:cubicBezTo>
                    <a:pt x="264" y="118"/>
                    <a:pt x="264" y="113"/>
                    <a:pt x="267" y="110"/>
                  </a:cubicBezTo>
                  <a:cubicBezTo>
                    <a:pt x="301" y="63"/>
                    <a:pt x="301" y="63"/>
                    <a:pt x="301" y="63"/>
                  </a:cubicBezTo>
                  <a:cubicBezTo>
                    <a:pt x="301" y="63"/>
                    <a:pt x="301" y="62"/>
                    <a:pt x="302" y="62"/>
                  </a:cubicBezTo>
                  <a:cubicBezTo>
                    <a:pt x="353" y="11"/>
                    <a:pt x="353" y="11"/>
                    <a:pt x="353" y="11"/>
                  </a:cubicBezTo>
                  <a:cubicBezTo>
                    <a:pt x="356" y="7"/>
                    <a:pt x="362" y="6"/>
                    <a:pt x="366" y="9"/>
                  </a:cubicBezTo>
                  <a:cubicBezTo>
                    <a:pt x="366" y="9"/>
                    <a:pt x="367" y="9"/>
                    <a:pt x="367" y="9"/>
                  </a:cubicBezTo>
                  <a:cubicBezTo>
                    <a:pt x="374" y="0"/>
                    <a:pt x="374" y="0"/>
                    <a:pt x="374" y="0"/>
                  </a:cubicBezTo>
                  <a:cubicBezTo>
                    <a:pt x="299" y="29"/>
                    <a:pt x="229" y="74"/>
                    <a:pt x="168" y="134"/>
                  </a:cubicBezTo>
                  <a:cubicBezTo>
                    <a:pt x="74" y="229"/>
                    <a:pt x="18" y="348"/>
                    <a:pt x="0" y="471"/>
                  </a:cubicBezTo>
                  <a:cubicBezTo>
                    <a:pt x="16" y="444"/>
                    <a:pt x="16" y="444"/>
                    <a:pt x="16" y="444"/>
                  </a:cubicBezTo>
                  <a:cubicBezTo>
                    <a:pt x="17" y="443"/>
                    <a:pt x="17" y="442"/>
                    <a:pt x="19" y="441"/>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4" name="Freeform 36">
              <a:extLst>
                <a:ext uri="{FF2B5EF4-FFF2-40B4-BE49-F238E27FC236}">
                  <a16:creationId xmlns:a16="http://schemas.microsoft.com/office/drawing/2014/main" id="{37FA9B4E-E602-42B1-AF11-BBB124F66DBD}"/>
                </a:ext>
              </a:extLst>
            </p:cNvPr>
            <p:cNvSpPr>
              <a:spLocks/>
            </p:cNvSpPr>
            <p:nvPr/>
          </p:nvSpPr>
          <p:spPr bwMode="auto">
            <a:xfrm>
              <a:off x="7310" y="2776"/>
              <a:ext cx="256" cy="344"/>
            </a:xfrm>
            <a:custGeom>
              <a:avLst/>
              <a:gdLst>
                <a:gd name="T0" fmla="*/ 438 w 544"/>
                <a:gd name="T1" fmla="*/ 373 h 730"/>
                <a:gd name="T2" fmla="*/ 463 w 544"/>
                <a:gd name="T3" fmla="*/ 337 h 730"/>
                <a:gd name="T4" fmla="*/ 444 w 544"/>
                <a:gd name="T5" fmla="*/ 315 h 730"/>
                <a:gd name="T6" fmla="*/ 430 w 544"/>
                <a:gd name="T7" fmla="*/ 310 h 730"/>
                <a:gd name="T8" fmla="*/ 458 w 544"/>
                <a:gd name="T9" fmla="*/ 279 h 730"/>
                <a:gd name="T10" fmla="*/ 459 w 544"/>
                <a:gd name="T11" fmla="*/ 250 h 730"/>
                <a:gd name="T12" fmla="*/ 391 w 544"/>
                <a:gd name="T13" fmla="*/ 247 h 730"/>
                <a:gd name="T14" fmla="*/ 363 w 544"/>
                <a:gd name="T15" fmla="*/ 248 h 730"/>
                <a:gd name="T16" fmla="*/ 329 w 544"/>
                <a:gd name="T17" fmla="*/ 293 h 730"/>
                <a:gd name="T18" fmla="*/ 335 w 544"/>
                <a:gd name="T19" fmla="*/ 342 h 730"/>
                <a:gd name="T20" fmla="*/ 324 w 544"/>
                <a:gd name="T21" fmla="*/ 341 h 730"/>
                <a:gd name="T22" fmla="*/ 292 w 544"/>
                <a:gd name="T23" fmla="*/ 321 h 730"/>
                <a:gd name="T24" fmla="*/ 323 w 544"/>
                <a:gd name="T25" fmla="*/ 272 h 730"/>
                <a:gd name="T26" fmla="*/ 334 w 544"/>
                <a:gd name="T27" fmla="*/ 233 h 730"/>
                <a:gd name="T28" fmla="*/ 358 w 544"/>
                <a:gd name="T29" fmla="*/ 236 h 730"/>
                <a:gd name="T30" fmla="*/ 367 w 544"/>
                <a:gd name="T31" fmla="*/ 233 h 730"/>
                <a:gd name="T32" fmla="*/ 389 w 544"/>
                <a:gd name="T33" fmla="*/ 210 h 730"/>
                <a:gd name="T34" fmla="*/ 401 w 544"/>
                <a:gd name="T35" fmla="*/ 188 h 730"/>
                <a:gd name="T36" fmla="*/ 377 w 544"/>
                <a:gd name="T37" fmla="*/ 155 h 730"/>
                <a:gd name="T38" fmla="*/ 336 w 544"/>
                <a:gd name="T39" fmla="*/ 161 h 730"/>
                <a:gd name="T40" fmla="*/ 360 w 544"/>
                <a:gd name="T41" fmla="*/ 120 h 730"/>
                <a:gd name="T42" fmla="*/ 419 w 544"/>
                <a:gd name="T43" fmla="*/ 109 h 730"/>
                <a:gd name="T44" fmla="*/ 418 w 544"/>
                <a:gd name="T45" fmla="*/ 128 h 730"/>
                <a:gd name="T46" fmla="*/ 480 w 544"/>
                <a:gd name="T47" fmla="*/ 160 h 730"/>
                <a:gd name="T48" fmla="*/ 496 w 544"/>
                <a:gd name="T49" fmla="*/ 115 h 730"/>
                <a:gd name="T50" fmla="*/ 540 w 544"/>
                <a:gd name="T51" fmla="*/ 23 h 730"/>
                <a:gd name="T52" fmla="*/ 544 w 544"/>
                <a:gd name="T53" fmla="*/ 0 h 730"/>
                <a:gd name="T54" fmla="*/ 375 w 544"/>
                <a:gd name="T55" fmla="*/ 46 h 730"/>
                <a:gd name="T56" fmla="*/ 361 w 544"/>
                <a:gd name="T57" fmla="*/ 48 h 730"/>
                <a:gd name="T58" fmla="*/ 309 w 544"/>
                <a:gd name="T59" fmla="*/ 100 h 730"/>
                <a:gd name="T60" fmla="*/ 275 w 544"/>
                <a:gd name="T61" fmla="*/ 159 h 730"/>
                <a:gd name="T62" fmla="*/ 293 w 544"/>
                <a:gd name="T63" fmla="*/ 162 h 730"/>
                <a:gd name="T64" fmla="*/ 281 w 544"/>
                <a:gd name="T65" fmla="*/ 194 h 730"/>
                <a:gd name="T66" fmla="*/ 278 w 544"/>
                <a:gd name="T67" fmla="*/ 242 h 730"/>
                <a:gd name="T68" fmla="*/ 253 w 544"/>
                <a:gd name="T69" fmla="*/ 236 h 730"/>
                <a:gd name="T70" fmla="*/ 177 w 544"/>
                <a:gd name="T71" fmla="*/ 304 h 730"/>
                <a:gd name="T72" fmla="*/ 151 w 544"/>
                <a:gd name="T73" fmla="*/ 364 h 730"/>
                <a:gd name="T74" fmla="*/ 160 w 544"/>
                <a:gd name="T75" fmla="*/ 370 h 730"/>
                <a:gd name="T76" fmla="*/ 27 w 544"/>
                <a:gd name="T77" fmla="*/ 478 h 730"/>
                <a:gd name="T78" fmla="*/ 8 w 544"/>
                <a:gd name="T79" fmla="*/ 508 h 730"/>
                <a:gd name="T80" fmla="*/ 16 w 544"/>
                <a:gd name="T81" fmla="*/ 685 h 730"/>
                <a:gd name="T82" fmla="*/ 33 w 544"/>
                <a:gd name="T83" fmla="*/ 649 h 730"/>
                <a:gd name="T84" fmla="*/ 50 w 544"/>
                <a:gd name="T85" fmla="*/ 602 h 730"/>
                <a:gd name="T86" fmla="*/ 104 w 544"/>
                <a:gd name="T87" fmla="*/ 561 h 730"/>
                <a:gd name="T88" fmla="*/ 143 w 544"/>
                <a:gd name="T89" fmla="*/ 617 h 730"/>
                <a:gd name="T90" fmla="*/ 162 w 544"/>
                <a:gd name="T91" fmla="*/ 680 h 730"/>
                <a:gd name="T92" fmla="*/ 210 w 544"/>
                <a:gd name="T93" fmla="*/ 716 h 730"/>
                <a:gd name="T94" fmla="*/ 248 w 544"/>
                <a:gd name="T95" fmla="*/ 6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730">
                  <a:moveTo>
                    <a:pt x="429" y="414"/>
                  </a:moveTo>
                  <a:cubicBezTo>
                    <a:pt x="438" y="373"/>
                    <a:pt x="438" y="373"/>
                    <a:pt x="438" y="373"/>
                  </a:cubicBezTo>
                  <a:cubicBezTo>
                    <a:pt x="461" y="350"/>
                    <a:pt x="461" y="350"/>
                    <a:pt x="461" y="350"/>
                  </a:cubicBezTo>
                  <a:cubicBezTo>
                    <a:pt x="465" y="347"/>
                    <a:pt x="466" y="341"/>
                    <a:pt x="463" y="337"/>
                  </a:cubicBezTo>
                  <a:cubicBezTo>
                    <a:pt x="452" y="320"/>
                    <a:pt x="452" y="320"/>
                    <a:pt x="452" y="320"/>
                  </a:cubicBezTo>
                  <a:cubicBezTo>
                    <a:pt x="450" y="317"/>
                    <a:pt x="447" y="315"/>
                    <a:pt x="444" y="315"/>
                  </a:cubicBezTo>
                  <a:cubicBezTo>
                    <a:pt x="430" y="314"/>
                    <a:pt x="430" y="314"/>
                    <a:pt x="430" y="314"/>
                  </a:cubicBezTo>
                  <a:cubicBezTo>
                    <a:pt x="430" y="310"/>
                    <a:pt x="430" y="310"/>
                    <a:pt x="430" y="310"/>
                  </a:cubicBezTo>
                  <a:cubicBezTo>
                    <a:pt x="455" y="285"/>
                    <a:pt x="455" y="285"/>
                    <a:pt x="455" y="285"/>
                  </a:cubicBezTo>
                  <a:cubicBezTo>
                    <a:pt x="456" y="283"/>
                    <a:pt x="457" y="281"/>
                    <a:pt x="458" y="279"/>
                  </a:cubicBezTo>
                  <a:cubicBezTo>
                    <a:pt x="461" y="258"/>
                    <a:pt x="461" y="258"/>
                    <a:pt x="461" y="258"/>
                  </a:cubicBezTo>
                  <a:cubicBezTo>
                    <a:pt x="462" y="255"/>
                    <a:pt x="461" y="252"/>
                    <a:pt x="459" y="250"/>
                  </a:cubicBezTo>
                  <a:cubicBezTo>
                    <a:pt x="456" y="247"/>
                    <a:pt x="453" y="246"/>
                    <a:pt x="450" y="246"/>
                  </a:cubicBezTo>
                  <a:cubicBezTo>
                    <a:pt x="391" y="247"/>
                    <a:pt x="391" y="247"/>
                    <a:pt x="391" y="247"/>
                  </a:cubicBezTo>
                  <a:cubicBezTo>
                    <a:pt x="372" y="245"/>
                    <a:pt x="372" y="245"/>
                    <a:pt x="372" y="245"/>
                  </a:cubicBezTo>
                  <a:cubicBezTo>
                    <a:pt x="369" y="245"/>
                    <a:pt x="366" y="246"/>
                    <a:pt x="363" y="248"/>
                  </a:cubicBezTo>
                  <a:cubicBezTo>
                    <a:pt x="331" y="281"/>
                    <a:pt x="331" y="281"/>
                    <a:pt x="331" y="281"/>
                  </a:cubicBezTo>
                  <a:cubicBezTo>
                    <a:pt x="327" y="284"/>
                    <a:pt x="327" y="289"/>
                    <a:pt x="329" y="293"/>
                  </a:cubicBezTo>
                  <a:cubicBezTo>
                    <a:pt x="345" y="327"/>
                    <a:pt x="345" y="327"/>
                    <a:pt x="345" y="327"/>
                  </a:cubicBezTo>
                  <a:cubicBezTo>
                    <a:pt x="335" y="342"/>
                    <a:pt x="335" y="342"/>
                    <a:pt x="335" y="342"/>
                  </a:cubicBezTo>
                  <a:cubicBezTo>
                    <a:pt x="334" y="341"/>
                    <a:pt x="333" y="341"/>
                    <a:pt x="332" y="340"/>
                  </a:cubicBezTo>
                  <a:cubicBezTo>
                    <a:pt x="330" y="339"/>
                    <a:pt x="326" y="339"/>
                    <a:pt x="324" y="341"/>
                  </a:cubicBezTo>
                  <a:cubicBezTo>
                    <a:pt x="292" y="356"/>
                    <a:pt x="292" y="356"/>
                    <a:pt x="292" y="356"/>
                  </a:cubicBezTo>
                  <a:cubicBezTo>
                    <a:pt x="292" y="321"/>
                    <a:pt x="292" y="321"/>
                    <a:pt x="292" y="321"/>
                  </a:cubicBezTo>
                  <a:cubicBezTo>
                    <a:pt x="322" y="286"/>
                    <a:pt x="322" y="286"/>
                    <a:pt x="322" y="286"/>
                  </a:cubicBezTo>
                  <a:cubicBezTo>
                    <a:pt x="325" y="282"/>
                    <a:pt x="326" y="276"/>
                    <a:pt x="323" y="272"/>
                  </a:cubicBezTo>
                  <a:cubicBezTo>
                    <a:pt x="311" y="257"/>
                    <a:pt x="311" y="257"/>
                    <a:pt x="311" y="257"/>
                  </a:cubicBezTo>
                  <a:cubicBezTo>
                    <a:pt x="334" y="233"/>
                    <a:pt x="334" y="233"/>
                    <a:pt x="334" y="233"/>
                  </a:cubicBezTo>
                  <a:cubicBezTo>
                    <a:pt x="353" y="237"/>
                    <a:pt x="353" y="237"/>
                    <a:pt x="353" y="237"/>
                  </a:cubicBezTo>
                  <a:cubicBezTo>
                    <a:pt x="354" y="237"/>
                    <a:pt x="356" y="237"/>
                    <a:pt x="358" y="236"/>
                  </a:cubicBezTo>
                  <a:cubicBezTo>
                    <a:pt x="364" y="235"/>
                    <a:pt x="364" y="235"/>
                    <a:pt x="364" y="235"/>
                  </a:cubicBezTo>
                  <a:cubicBezTo>
                    <a:pt x="365" y="234"/>
                    <a:pt x="366" y="234"/>
                    <a:pt x="367" y="233"/>
                  </a:cubicBezTo>
                  <a:cubicBezTo>
                    <a:pt x="385" y="220"/>
                    <a:pt x="385" y="220"/>
                    <a:pt x="385" y="220"/>
                  </a:cubicBezTo>
                  <a:cubicBezTo>
                    <a:pt x="388" y="218"/>
                    <a:pt x="389" y="214"/>
                    <a:pt x="389" y="210"/>
                  </a:cubicBezTo>
                  <a:cubicBezTo>
                    <a:pt x="389" y="204"/>
                    <a:pt x="389" y="204"/>
                    <a:pt x="389" y="204"/>
                  </a:cubicBezTo>
                  <a:cubicBezTo>
                    <a:pt x="401" y="188"/>
                    <a:pt x="401" y="188"/>
                    <a:pt x="401" y="188"/>
                  </a:cubicBezTo>
                  <a:cubicBezTo>
                    <a:pt x="405" y="184"/>
                    <a:pt x="404" y="177"/>
                    <a:pt x="400" y="173"/>
                  </a:cubicBezTo>
                  <a:cubicBezTo>
                    <a:pt x="377" y="155"/>
                    <a:pt x="377" y="155"/>
                    <a:pt x="377" y="155"/>
                  </a:cubicBezTo>
                  <a:cubicBezTo>
                    <a:pt x="374" y="152"/>
                    <a:pt x="370" y="152"/>
                    <a:pt x="367" y="153"/>
                  </a:cubicBezTo>
                  <a:cubicBezTo>
                    <a:pt x="336" y="161"/>
                    <a:pt x="336" y="161"/>
                    <a:pt x="336" y="161"/>
                  </a:cubicBezTo>
                  <a:cubicBezTo>
                    <a:pt x="333" y="160"/>
                    <a:pt x="333" y="160"/>
                    <a:pt x="333" y="160"/>
                  </a:cubicBezTo>
                  <a:cubicBezTo>
                    <a:pt x="360" y="120"/>
                    <a:pt x="360" y="120"/>
                    <a:pt x="360" y="120"/>
                  </a:cubicBezTo>
                  <a:cubicBezTo>
                    <a:pt x="393" y="106"/>
                    <a:pt x="393" y="106"/>
                    <a:pt x="393" y="106"/>
                  </a:cubicBezTo>
                  <a:cubicBezTo>
                    <a:pt x="419" y="109"/>
                    <a:pt x="419" y="109"/>
                    <a:pt x="419" y="109"/>
                  </a:cubicBezTo>
                  <a:cubicBezTo>
                    <a:pt x="417" y="121"/>
                    <a:pt x="417" y="121"/>
                    <a:pt x="417" y="121"/>
                  </a:cubicBezTo>
                  <a:cubicBezTo>
                    <a:pt x="417" y="123"/>
                    <a:pt x="417" y="126"/>
                    <a:pt x="418" y="128"/>
                  </a:cubicBezTo>
                  <a:cubicBezTo>
                    <a:pt x="430" y="153"/>
                    <a:pt x="436" y="155"/>
                    <a:pt x="438" y="156"/>
                  </a:cubicBezTo>
                  <a:cubicBezTo>
                    <a:pt x="440" y="157"/>
                    <a:pt x="445" y="160"/>
                    <a:pt x="480" y="160"/>
                  </a:cubicBezTo>
                  <a:cubicBezTo>
                    <a:pt x="485" y="160"/>
                    <a:pt x="490" y="156"/>
                    <a:pt x="491" y="150"/>
                  </a:cubicBezTo>
                  <a:cubicBezTo>
                    <a:pt x="496" y="115"/>
                    <a:pt x="496" y="115"/>
                    <a:pt x="496" y="115"/>
                  </a:cubicBezTo>
                  <a:cubicBezTo>
                    <a:pt x="500" y="91"/>
                    <a:pt x="500" y="91"/>
                    <a:pt x="500" y="91"/>
                  </a:cubicBezTo>
                  <a:cubicBezTo>
                    <a:pt x="540" y="23"/>
                    <a:pt x="540" y="23"/>
                    <a:pt x="540" y="23"/>
                  </a:cubicBezTo>
                  <a:cubicBezTo>
                    <a:pt x="541" y="21"/>
                    <a:pt x="542" y="20"/>
                    <a:pt x="542" y="18"/>
                  </a:cubicBezTo>
                  <a:cubicBezTo>
                    <a:pt x="544" y="0"/>
                    <a:pt x="544" y="0"/>
                    <a:pt x="544" y="0"/>
                  </a:cubicBezTo>
                  <a:cubicBezTo>
                    <a:pt x="489" y="5"/>
                    <a:pt x="434" y="17"/>
                    <a:pt x="382" y="37"/>
                  </a:cubicBezTo>
                  <a:cubicBezTo>
                    <a:pt x="375" y="46"/>
                    <a:pt x="375" y="46"/>
                    <a:pt x="375" y="46"/>
                  </a:cubicBezTo>
                  <a:cubicBezTo>
                    <a:pt x="375" y="46"/>
                    <a:pt x="374" y="46"/>
                    <a:pt x="374" y="46"/>
                  </a:cubicBezTo>
                  <a:cubicBezTo>
                    <a:pt x="370" y="43"/>
                    <a:pt x="364" y="44"/>
                    <a:pt x="361" y="48"/>
                  </a:cubicBezTo>
                  <a:cubicBezTo>
                    <a:pt x="310" y="99"/>
                    <a:pt x="310" y="99"/>
                    <a:pt x="310" y="99"/>
                  </a:cubicBezTo>
                  <a:cubicBezTo>
                    <a:pt x="309" y="99"/>
                    <a:pt x="309" y="100"/>
                    <a:pt x="309" y="100"/>
                  </a:cubicBezTo>
                  <a:cubicBezTo>
                    <a:pt x="275" y="147"/>
                    <a:pt x="275" y="147"/>
                    <a:pt x="275" y="147"/>
                  </a:cubicBezTo>
                  <a:cubicBezTo>
                    <a:pt x="272" y="150"/>
                    <a:pt x="272" y="155"/>
                    <a:pt x="275" y="159"/>
                  </a:cubicBezTo>
                  <a:cubicBezTo>
                    <a:pt x="277" y="163"/>
                    <a:pt x="282" y="165"/>
                    <a:pt x="286" y="164"/>
                  </a:cubicBezTo>
                  <a:cubicBezTo>
                    <a:pt x="293" y="162"/>
                    <a:pt x="293" y="162"/>
                    <a:pt x="293" y="162"/>
                  </a:cubicBezTo>
                  <a:cubicBezTo>
                    <a:pt x="281" y="189"/>
                    <a:pt x="281" y="189"/>
                    <a:pt x="281" y="189"/>
                  </a:cubicBezTo>
                  <a:cubicBezTo>
                    <a:pt x="281" y="191"/>
                    <a:pt x="281" y="192"/>
                    <a:pt x="281" y="194"/>
                  </a:cubicBezTo>
                  <a:cubicBezTo>
                    <a:pt x="281" y="234"/>
                    <a:pt x="281" y="234"/>
                    <a:pt x="281" y="234"/>
                  </a:cubicBezTo>
                  <a:cubicBezTo>
                    <a:pt x="280" y="237"/>
                    <a:pt x="279" y="240"/>
                    <a:pt x="278" y="242"/>
                  </a:cubicBezTo>
                  <a:cubicBezTo>
                    <a:pt x="271" y="239"/>
                    <a:pt x="264" y="236"/>
                    <a:pt x="263" y="236"/>
                  </a:cubicBezTo>
                  <a:cubicBezTo>
                    <a:pt x="260" y="235"/>
                    <a:pt x="256" y="235"/>
                    <a:pt x="253" y="236"/>
                  </a:cubicBezTo>
                  <a:cubicBezTo>
                    <a:pt x="250" y="238"/>
                    <a:pt x="232" y="248"/>
                    <a:pt x="226" y="255"/>
                  </a:cubicBezTo>
                  <a:cubicBezTo>
                    <a:pt x="177" y="304"/>
                    <a:pt x="177" y="304"/>
                    <a:pt x="177" y="304"/>
                  </a:cubicBezTo>
                  <a:cubicBezTo>
                    <a:pt x="167" y="313"/>
                    <a:pt x="154" y="346"/>
                    <a:pt x="151" y="355"/>
                  </a:cubicBezTo>
                  <a:cubicBezTo>
                    <a:pt x="149" y="358"/>
                    <a:pt x="150" y="361"/>
                    <a:pt x="151" y="364"/>
                  </a:cubicBezTo>
                  <a:cubicBezTo>
                    <a:pt x="152" y="367"/>
                    <a:pt x="155" y="369"/>
                    <a:pt x="158" y="369"/>
                  </a:cubicBezTo>
                  <a:cubicBezTo>
                    <a:pt x="160" y="370"/>
                    <a:pt x="160" y="370"/>
                    <a:pt x="160" y="370"/>
                  </a:cubicBezTo>
                  <a:cubicBezTo>
                    <a:pt x="104" y="418"/>
                    <a:pt x="104" y="418"/>
                    <a:pt x="104" y="418"/>
                  </a:cubicBezTo>
                  <a:cubicBezTo>
                    <a:pt x="27" y="478"/>
                    <a:pt x="27" y="478"/>
                    <a:pt x="27" y="478"/>
                  </a:cubicBezTo>
                  <a:cubicBezTo>
                    <a:pt x="25" y="479"/>
                    <a:pt x="25" y="480"/>
                    <a:pt x="24" y="481"/>
                  </a:cubicBezTo>
                  <a:cubicBezTo>
                    <a:pt x="8" y="508"/>
                    <a:pt x="8" y="508"/>
                    <a:pt x="8" y="508"/>
                  </a:cubicBezTo>
                  <a:cubicBezTo>
                    <a:pt x="0" y="568"/>
                    <a:pt x="0" y="630"/>
                    <a:pt x="11" y="690"/>
                  </a:cubicBezTo>
                  <a:cubicBezTo>
                    <a:pt x="16" y="685"/>
                    <a:pt x="16" y="685"/>
                    <a:pt x="16" y="685"/>
                  </a:cubicBezTo>
                  <a:cubicBezTo>
                    <a:pt x="17" y="684"/>
                    <a:pt x="17" y="683"/>
                    <a:pt x="18" y="682"/>
                  </a:cubicBezTo>
                  <a:cubicBezTo>
                    <a:pt x="33" y="649"/>
                    <a:pt x="33" y="649"/>
                    <a:pt x="33" y="649"/>
                  </a:cubicBezTo>
                  <a:cubicBezTo>
                    <a:pt x="33" y="649"/>
                    <a:pt x="33" y="649"/>
                    <a:pt x="34" y="648"/>
                  </a:cubicBezTo>
                  <a:cubicBezTo>
                    <a:pt x="50" y="602"/>
                    <a:pt x="50" y="602"/>
                    <a:pt x="50" y="602"/>
                  </a:cubicBezTo>
                  <a:cubicBezTo>
                    <a:pt x="68" y="577"/>
                    <a:pt x="68" y="577"/>
                    <a:pt x="68" y="577"/>
                  </a:cubicBezTo>
                  <a:cubicBezTo>
                    <a:pt x="104" y="561"/>
                    <a:pt x="104" y="561"/>
                    <a:pt x="104" y="561"/>
                  </a:cubicBezTo>
                  <a:cubicBezTo>
                    <a:pt x="122" y="575"/>
                    <a:pt x="122" y="575"/>
                    <a:pt x="122" y="575"/>
                  </a:cubicBezTo>
                  <a:cubicBezTo>
                    <a:pt x="143" y="617"/>
                    <a:pt x="143" y="617"/>
                    <a:pt x="143" y="617"/>
                  </a:cubicBezTo>
                  <a:cubicBezTo>
                    <a:pt x="158" y="675"/>
                    <a:pt x="158" y="675"/>
                    <a:pt x="158" y="675"/>
                  </a:cubicBezTo>
                  <a:cubicBezTo>
                    <a:pt x="158" y="677"/>
                    <a:pt x="160" y="679"/>
                    <a:pt x="162" y="680"/>
                  </a:cubicBezTo>
                  <a:cubicBezTo>
                    <a:pt x="206" y="714"/>
                    <a:pt x="206" y="714"/>
                    <a:pt x="206" y="714"/>
                  </a:cubicBezTo>
                  <a:cubicBezTo>
                    <a:pt x="207" y="715"/>
                    <a:pt x="209" y="716"/>
                    <a:pt x="210" y="716"/>
                  </a:cubicBezTo>
                  <a:cubicBezTo>
                    <a:pt x="258" y="730"/>
                    <a:pt x="258" y="730"/>
                    <a:pt x="258" y="730"/>
                  </a:cubicBezTo>
                  <a:cubicBezTo>
                    <a:pt x="252" y="707"/>
                    <a:pt x="248" y="683"/>
                    <a:pt x="248" y="658"/>
                  </a:cubicBezTo>
                  <a:cubicBezTo>
                    <a:pt x="248" y="543"/>
                    <a:pt x="324" y="445"/>
                    <a:pt x="429" y="414"/>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5" name="Freeform 37">
              <a:extLst>
                <a:ext uri="{FF2B5EF4-FFF2-40B4-BE49-F238E27FC236}">
                  <a16:creationId xmlns:a16="http://schemas.microsoft.com/office/drawing/2014/main" id="{6A27DCB1-C682-4FEC-8551-F59B44A2EBE0}"/>
                </a:ext>
              </a:extLst>
            </p:cNvPr>
            <p:cNvSpPr>
              <a:spLocks/>
            </p:cNvSpPr>
            <p:nvPr/>
          </p:nvSpPr>
          <p:spPr bwMode="auto">
            <a:xfrm>
              <a:off x="7651" y="3017"/>
              <a:ext cx="147" cy="196"/>
            </a:xfrm>
            <a:custGeom>
              <a:avLst/>
              <a:gdLst>
                <a:gd name="T0" fmla="*/ 312 w 313"/>
                <a:gd name="T1" fmla="*/ 378 h 416"/>
                <a:gd name="T2" fmla="*/ 302 w 313"/>
                <a:gd name="T3" fmla="*/ 370 h 416"/>
                <a:gd name="T4" fmla="*/ 258 w 313"/>
                <a:gd name="T5" fmla="*/ 370 h 416"/>
                <a:gd name="T6" fmla="*/ 211 w 313"/>
                <a:gd name="T7" fmla="*/ 323 h 416"/>
                <a:gd name="T8" fmla="*/ 188 w 313"/>
                <a:gd name="T9" fmla="*/ 125 h 416"/>
                <a:gd name="T10" fmla="*/ 187 w 313"/>
                <a:gd name="T11" fmla="*/ 122 h 416"/>
                <a:gd name="T12" fmla="*/ 143 w 313"/>
                <a:gd name="T13" fmla="*/ 22 h 416"/>
                <a:gd name="T14" fmla="*/ 137 w 313"/>
                <a:gd name="T15" fmla="*/ 17 h 416"/>
                <a:gd name="T16" fmla="*/ 100 w 313"/>
                <a:gd name="T17" fmla="*/ 2 h 416"/>
                <a:gd name="T18" fmla="*/ 90 w 313"/>
                <a:gd name="T19" fmla="*/ 3 h 416"/>
                <a:gd name="T20" fmla="*/ 15 w 313"/>
                <a:gd name="T21" fmla="*/ 48 h 416"/>
                <a:gd name="T22" fmla="*/ 34 w 313"/>
                <a:gd name="T23" fmla="*/ 146 h 416"/>
                <a:gd name="T24" fmla="*/ 0 w 313"/>
                <a:gd name="T25" fmla="*/ 274 h 416"/>
                <a:gd name="T26" fmla="*/ 22 w 313"/>
                <a:gd name="T27" fmla="*/ 270 h 416"/>
                <a:gd name="T28" fmla="*/ 152 w 313"/>
                <a:gd name="T29" fmla="*/ 386 h 416"/>
                <a:gd name="T30" fmla="*/ 154 w 313"/>
                <a:gd name="T31" fmla="*/ 387 h 416"/>
                <a:gd name="T32" fmla="*/ 208 w 313"/>
                <a:gd name="T33" fmla="*/ 413 h 416"/>
                <a:gd name="T34" fmla="*/ 212 w 313"/>
                <a:gd name="T35" fmla="*/ 414 h 416"/>
                <a:gd name="T36" fmla="*/ 255 w 313"/>
                <a:gd name="T37" fmla="*/ 416 h 416"/>
                <a:gd name="T38" fmla="*/ 261 w 313"/>
                <a:gd name="T39" fmla="*/ 415 h 416"/>
                <a:gd name="T40" fmla="*/ 307 w 313"/>
                <a:gd name="T41" fmla="*/ 391 h 416"/>
                <a:gd name="T42" fmla="*/ 309 w 313"/>
                <a:gd name="T43" fmla="*/ 389 h 416"/>
                <a:gd name="T44" fmla="*/ 312 w 313"/>
                <a:gd name="T4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16">
                  <a:moveTo>
                    <a:pt x="312" y="378"/>
                  </a:moveTo>
                  <a:cubicBezTo>
                    <a:pt x="311" y="374"/>
                    <a:pt x="307" y="370"/>
                    <a:pt x="302" y="370"/>
                  </a:cubicBezTo>
                  <a:cubicBezTo>
                    <a:pt x="258" y="370"/>
                    <a:pt x="258" y="370"/>
                    <a:pt x="258" y="370"/>
                  </a:cubicBezTo>
                  <a:cubicBezTo>
                    <a:pt x="211" y="323"/>
                    <a:pt x="211" y="323"/>
                    <a:pt x="211" y="323"/>
                  </a:cubicBezTo>
                  <a:cubicBezTo>
                    <a:pt x="188" y="125"/>
                    <a:pt x="188" y="125"/>
                    <a:pt x="188" y="125"/>
                  </a:cubicBezTo>
                  <a:cubicBezTo>
                    <a:pt x="188" y="124"/>
                    <a:pt x="188" y="123"/>
                    <a:pt x="187" y="122"/>
                  </a:cubicBezTo>
                  <a:cubicBezTo>
                    <a:pt x="143" y="22"/>
                    <a:pt x="143" y="22"/>
                    <a:pt x="143" y="22"/>
                  </a:cubicBezTo>
                  <a:cubicBezTo>
                    <a:pt x="142" y="20"/>
                    <a:pt x="140" y="18"/>
                    <a:pt x="137" y="17"/>
                  </a:cubicBezTo>
                  <a:cubicBezTo>
                    <a:pt x="100" y="2"/>
                    <a:pt x="100" y="2"/>
                    <a:pt x="100" y="2"/>
                  </a:cubicBezTo>
                  <a:cubicBezTo>
                    <a:pt x="97" y="0"/>
                    <a:pt x="93" y="1"/>
                    <a:pt x="90" y="3"/>
                  </a:cubicBezTo>
                  <a:cubicBezTo>
                    <a:pt x="63" y="20"/>
                    <a:pt x="32" y="39"/>
                    <a:pt x="15" y="48"/>
                  </a:cubicBezTo>
                  <a:cubicBezTo>
                    <a:pt x="27" y="78"/>
                    <a:pt x="34" y="111"/>
                    <a:pt x="34" y="146"/>
                  </a:cubicBezTo>
                  <a:cubicBezTo>
                    <a:pt x="34" y="193"/>
                    <a:pt x="22" y="236"/>
                    <a:pt x="0" y="274"/>
                  </a:cubicBezTo>
                  <a:cubicBezTo>
                    <a:pt x="22" y="270"/>
                    <a:pt x="22" y="270"/>
                    <a:pt x="22" y="270"/>
                  </a:cubicBezTo>
                  <a:cubicBezTo>
                    <a:pt x="152" y="386"/>
                    <a:pt x="152" y="386"/>
                    <a:pt x="152" y="386"/>
                  </a:cubicBezTo>
                  <a:cubicBezTo>
                    <a:pt x="153" y="386"/>
                    <a:pt x="153" y="387"/>
                    <a:pt x="154" y="387"/>
                  </a:cubicBezTo>
                  <a:cubicBezTo>
                    <a:pt x="208" y="413"/>
                    <a:pt x="208" y="413"/>
                    <a:pt x="208" y="413"/>
                  </a:cubicBezTo>
                  <a:cubicBezTo>
                    <a:pt x="209" y="413"/>
                    <a:pt x="210" y="413"/>
                    <a:pt x="212" y="414"/>
                  </a:cubicBezTo>
                  <a:cubicBezTo>
                    <a:pt x="255" y="416"/>
                    <a:pt x="255" y="416"/>
                    <a:pt x="255" y="416"/>
                  </a:cubicBezTo>
                  <a:cubicBezTo>
                    <a:pt x="257" y="416"/>
                    <a:pt x="259" y="415"/>
                    <a:pt x="261" y="415"/>
                  </a:cubicBezTo>
                  <a:cubicBezTo>
                    <a:pt x="307" y="391"/>
                    <a:pt x="307" y="391"/>
                    <a:pt x="307" y="391"/>
                  </a:cubicBezTo>
                  <a:cubicBezTo>
                    <a:pt x="308" y="390"/>
                    <a:pt x="309" y="389"/>
                    <a:pt x="309" y="389"/>
                  </a:cubicBezTo>
                  <a:cubicBezTo>
                    <a:pt x="312" y="386"/>
                    <a:pt x="313" y="382"/>
                    <a:pt x="312" y="37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6" name="Freeform 38">
              <a:extLst>
                <a:ext uri="{FF2B5EF4-FFF2-40B4-BE49-F238E27FC236}">
                  <a16:creationId xmlns:a16="http://schemas.microsoft.com/office/drawing/2014/main" id="{9484C03B-778A-451E-B529-AEB4EB97803C}"/>
                </a:ext>
              </a:extLst>
            </p:cNvPr>
            <p:cNvSpPr>
              <a:spLocks/>
            </p:cNvSpPr>
            <p:nvPr/>
          </p:nvSpPr>
          <p:spPr bwMode="auto">
            <a:xfrm>
              <a:off x="7530" y="2894"/>
              <a:ext cx="19" cy="26"/>
            </a:xfrm>
            <a:custGeom>
              <a:avLst/>
              <a:gdLst>
                <a:gd name="T0" fmla="*/ 24 w 41"/>
                <a:gd name="T1" fmla="*/ 7 h 55"/>
                <a:gd name="T2" fmla="*/ 13 w 41"/>
                <a:gd name="T3" fmla="*/ 1 h 55"/>
                <a:gd name="T4" fmla="*/ 4 w 41"/>
                <a:gd name="T5" fmla="*/ 10 h 55"/>
                <a:gd name="T6" fmla="*/ 0 w 41"/>
                <a:gd name="T7" fmla="*/ 43 h 55"/>
                <a:gd name="T8" fmla="*/ 5 w 41"/>
                <a:gd name="T9" fmla="*/ 53 h 55"/>
                <a:gd name="T10" fmla="*/ 9 w 41"/>
                <a:gd name="T11" fmla="*/ 55 h 55"/>
                <a:gd name="T12" fmla="*/ 41 w 41"/>
                <a:gd name="T13" fmla="*/ 23 h 55"/>
                <a:gd name="T14" fmla="*/ 36 w 41"/>
                <a:gd name="T15" fmla="*/ 19 h 55"/>
                <a:gd name="T16" fmla="*/ 28 w 41"/>
                <a:gd name="T17" fmla="*/ 16 h 55"/>
                <a:gd name="T18" fmla="*/ 24 w 41"/>
                <a:gd name="T19"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24" y="7"/>
                  </a:moveTo>
                  <a:cubicBezTo>
                    <a:pt x="22" y="3"/>
                    <a:pt x="18" y="0"/>
                    <a:pt x="13" y="1"/>
                  </a:cubicBezTo>
                  <a:cubicBezTo>
                    <a:pt x="8" y="1"/>
                    <a:pt x="4" y="5"/>
                    <a:pt x="4" y="10"/>
                  </a:cubicBezTo>
                  <a:cubicBezTo>
                    <a:pt x="0" y="43"/>
                    <a:pt x="0" y="43"/>
                    <a:pt x="0" y="43"/>
                  </a:cubicBezTo>
                  <a:cubicBezTo>
                    <a:pt x="0" y="47"/>
                    <a:pt x="2" y="51"/>
                    <a:pt x="5" y="53"/>
                  </a:cubicBezTo>
                  <a:cubicBezTo>
                    <a:pt x="6" y="54"/>
                    <a:pt x="8" y="54"/>
                    <a:pt x="9" y="55"/>
                  </a:cubicBezTo>
                  <a:cubicBezTo>
                    <a:pt x="41" y="23"/>
                    <a:pt x="41" y="23"/>
                    <a:pt x="41" y="23"/>
                  </a:cubicBezTo>
                  <a:cubicBezTo>
                    <a:pt x="39" y="21"/>
                    <a:pt x="38" y="20"/>
                    <a:pt x="36" y="19"/>
                  </a:cubicBezTo>
                  <a:cubicBezTo>
                    <a:pt x="28" y="16"/>
                    <a:pt x="28" y="16"/>
                    <a:pt x="28" y="16"/>
                  </a:cubicBezTo>
                  <a:lnTo>
                    <a:pt x="24" y="7"/>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8" name="Freeform 39">
              <a:extLst>
                <a:ext uri="{FF2B5EF4-FFF2-40B4-BE49-F238E27FC236}">
                  <a16:creationId xmlns:a16="http://schemas.microsoft.com/office/drawing/2014/main" id="{A969C960-6AA2-482F-B076-4B9BB1A59A3F}"/>
                </a:ext>
              </a:extLst>
            </p:cNvPr>
            <p:cNvSpPr>
              <a:spLocks/>
            </p:cNvSpPr>
            <p:nvPr/>
          </p:nvSpPr>
          <p:spPr bwMode="auto">
            <a:xfrm>
              <a:off x="7427" y="2971"/>
              <a:ext cx="240" cy="178"/>
            </a:xfrm>
            <a:custGeom>
              <a:avLst/>
              <a:gdLst>
                <a:gd name="T0" fmla="*/ 491 w 510"/>
                <a:gd name="T1" fmla="*/ 146 h 378"/>
                <a:gd name="T2" fmla="*/ 483 w 510"/>
                <a:gd name="T3" fmla="*/ 150 h 378"/>
                <a:gd name="T4" fmla="*/ 464 w 510"/>
                <a:gd name="T5" fmla="*/ 128 h 378"/>
                <a:gd name="T6" fmla="*/ 455 w 510"/>
                <a:gd name="T7" fmla="*/ 125 h 378"/>
                <a:gd name="T8" fmla="*/ 358 w 510"/>
                <a:gd name="T9" fmla="*/ 135 h 378"/>
                <a:gd name="T10" fmla="*/ 352 w 510"/>
                <a:gd name="T11" fmla="*/ 138 h 378"/>
                <a:gd name="T12" fmla="*/ 287 w 510"/>
                <a:gd name="T13" fmla="*/ 202 h 378"/>
                <a:gd name="T14" fmla="*/ 285 w 510"/>
                <a:gd name="T15" fmla="*/ 207 h 378"/>
                <a:gd name="T16" fmla="*/ 277 w 510"/>
                <a:gd name="T17" fmla="*/ 237 h 378"/>
                <a:gd name="T18" fmla="*/ 260 w 510"/>
                <a:gd name="T19" fmla="*/ 246 h 378"/>
                <a:gd name="T20" fmla="*/ 244 w 510"/>
                <a:gd name="T21" fmla="*/ 230 h 378"/>
                <a:gd name="T22" fmla="*/ 231 w 510"/>
                <a:gd name="T23" fmla="*/ 228 h 378"/>
                <a:gd name="T24" fmla="*/ 208 w 510"/>
                <a:gd name="T25" fmla="*/ 241 h 378"/>
                <a:gd name="T26" fmla="*/ 196 w 510"/>
                <a:gd name="T27" fmla="*/ 214 h 378"/>
                <a:gd name="T28" fmla="*/ 188 w 510"/>
                <a:gd name="T29" fmla="*/ 208 h 378"/>
                <a:gd name="T30" fmla="*/ 178 w 510"/>
                <a:gd name="T31" fmla="*/ 211 h 378"/>
                <a:gd name="T32" fmla="*/ 162 w 510"/>
                <a:gd name="T33" fmla="*/ 227 h 378"/>
                <a:gd name="T34" fmla="*/ 159 w 510"/>
                <a:gd name="T35" fmla="*/ 236 h 378"/>
                <a:gd name="T36" fmla="*/ 159 w 510"/>
                <a:gd name="T37" fmla="*/ 245 h 378"/>
                <a:gd name="T38" fmla="*/ 139 w 510"/>
                <a:gd name="T39" fmla="*/ 256 h 378"/>
                <a:gd name="T40" fmla="*/ 117 w 510"/>
                <a:gd name="T41" fmla="*/ 215 h 378"/>
                <a:gd name="T42" fmla="*/ 148 w 510"/>
                <a:gd name="T43" fmla="*/ 158 h 378"/>
                <a:gd name="T44" fmla="*/ 180 w 510"/>
                <a:gd name="T45" fmla="*/ 170 h 378"/>
                <a:gd name="T46" fmla="*/ 192 w 510"/>
                <a:gd name="T47" fmla="*/ 167 h 378"/>
                <a:gd name="T48" fmla="*/ 202 w 510"/>
                <a:gd name="T49" fmla="*/ 155 h 378"/>
                <a:gd name="T50" fmla="*/ 202 w 510"/>
                <a:gd name="T51" fmla="*/ 141 h 378"/>
                <a:gd name="T52" fmla="*/ 181 w 510"/>
                <a:gd name="T53" fmla="*/ 114 h 378"/>
                <a:gd name="T54" fmla="*/ 186 w 510"/>
                <a:gd name="T55" fmla="*/ 65 h 378"/>
                <a:gd name="T56" fmla="*/ 184 w 510"/>
                <a:gd name="T57" fmla="*/ 57 h 378"/>
                <a:gd name="T58" fmla="*/ 172 w 510"/>
                <a:gd name="T59" fmla="*/ 42 h 378"/>
                <a:gd name="T60" fmla="*/ 181 w 510"/>
                <a:gd name="T61" fmla="*/ 0 h 378"/>
                <a:gd name="T62" fmla="*/ 0 w 510"/>
                <a:gd name="T63" fmla="*/ 244 h 378"/>
                <a:gd name="T64" fmla="*/ 10 w 510"/>
                <a:gd name="T65" fmla="*/ 316 h 378"/>
                <a:gd name="T66" fmla="*/ 11 w 510"/>
                <a:gd name="T67" fmla="*/ 316 h 378"/>
                <a:gd name="T68" fmla="*/ 56 w 510"/>
                <a:gd name="T69" fmla="*/ 333 h 378"/>
                <a:gd name="T70" fmla="*/ 68 w 510"/>
                <a:gd name="T71" fmla="*/ 331 h 378"/>
                <a:gd name="T72" fmla="*/ 67 w 510"/>
                <a:gd name="T73" fmla="*/ 316 h 378"/>
                <a:gd name="T74" fmla="*/ 64 w 510"/>
                <a:gd name="T75" fmla="*/ 313 h 378"/>
                <a:gd name="T76" fmla="*/ 9 w 510"/>
                <a:gd name="T77" fmla="*/ 285 h 378"/>
                <a:gd name="T78" fmla="*/ 12 w 510"/>
                <a:gd name="T79" fmla="*/ 278 h 378"/>
                <a:gd name="T80" fmla="*/ 57 w 510"/>
                <a:gd name="T81" fmla="*/ 299 h 378"/>
                <a:gd name="T82" fmla="*/ 89 w 510"/>
                <a:gd name="T83" fmla="*/ 329 h 378"/>
                <a:gd name="T84" fmla="*/ 100 w 510"/>
                <a:gd name="T85" fmla="*/ 331 h 378"/>
                <a:gd name="T86" fmla="*/ 157 w 510"/>
                <a:gd name="T87" fmla="*/ 314 h 378"/>
                <a:gd name="T88" fmla="*/ 163 w 510"/>
                <a:gd name="T89" fmla="*/ 309 h 378"/>
                <a:gd name="T90" fmla="*/ 169 w 510"/>
                <a:gd name="T91" fmla="*/ 298 h 378"/>
                <a:gd name="T92" fmla="*/ 195 w 510"/>
                <a:gd name="T93" fmla="*/ 292 h 378"/>
                <a:gd name="T94" fmla="*/ 199 w 510"/>
                <a:gd name="T95" fmla="*/ 291 h 378"/>
                <a:gd name="T96" fmla="*/ 218 w 510"/>
                <a:gd name="T97" fmla="*/ 276 h 378"/>
                <a:gd name="T98" fmla="*/ 250 w 510"/>
                <a:gd name="T99" fmla="*/ 288 h 378"/>
                <a:gd name="T100" fmla="*/ 257 w 510"/>
                <a:gd name="T101" fmla="*/ 288 h 378"/>
                <a:gd name="T102" fmla="*/ 293 w 510"/>
                <a:gd name="T103" fmla="*/ 276 h 378"/>
                <a:gd name="T104" fmla="*/ 299 w 510"/>
                <a:gd name="T105" fmla="*/ 270 h 378"/>
                <a:gd name="T106" fmla="*/ 300 w 510"/>
                <a:gd name="T107" fmla="*/ 269 h 378"/>
                <a:gd name="T108" fmla="*/ 305 w 510"/>
                <a:gd name="T109" fmla="*/ 273 h 378"/>
                <a:gd name="T110" fmla="*/ 324 w 510"/>
                <a:gd name="T111" fmla="*/ 339 h 378"/>
                <a:gd name="T112" fmla="*/ 332 w 510"/>
                <a:gd name="T113" fmla="*/ 346 h 378"/>
                <a:gd name="T114" fmla="*/ 434 w 510"/>
                <a:gd name="T115" fmla="*/ 377 h 378"/>
                <a:gd name="T116" fmla="*/ 438 w 510"/>
                <a:gd name="T117" fmla="*/ 377 h 378"/>
                <a:gd name="T118" fmla="*/ 476 w 510"/>
                <a:gd name="T119" fmla="*/ 372 h 378"/>
                <a:gd name="T120" fmla="*/ 510 w 510"/>
                <a:gd name="T121" fmla="*/ 244 h 378"/>
                <a:gd name="T122" fmla="*/ 491 w 510"/>
                <a:gd name="T123" fmla="*/ 14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 h="378">
                  <a:moveTo>
                    <a:pt x="491" y="146"/>
                  </a:moveTo>
                  <a:cubicBezTo>
                    <a:pt x="488" y="147"/>
                    <a:pt x="485" y="149"/>
                    <a:pt x="483" y="150"/>
                  </a:cubicBezTo>
                  <a:cubicBezTo>
                    <a:pt x="478" y="143"/>
                    <a:pt x="471" y="135"/>
                    <a:pt x="464" y="128"/>
                  </a:cubicBezTo>
                  <a:cubicBezTo>
                    <a:pt x="462" y="126"/>
                    <a:pt x="458" y="125"/>
                    <a:pt x="455" y="125"/>
                  </a:cubicBezTo>
                  <a:cubicBezTo>
                    <a:pt x="358" y="135"/>
                    <a:pt x="358" y="135"/>
                    <a:pt x="358" y="135"/>
                  </a:cubicBezTo>
                  <a:cubicBezTo>
                    <a:pt x="356" y="135"/>
                    <a:pt x="353" y="136"/>
                    <a:pt x="352" y="138"/>
                  </a:cubicBezTo>
                  <a:cubicBezTo>
                    <a:pt x="287" y="202"/>
                    <a:pt x="287" y="202"/>
                    <a:pt x="287" y="202"/>
                  </a:cubicBezTo>
                  <a:cubicBezTo>
                    <a:pt x="286" y="204"/>
                    <a:pt x="285" y="205"/>
                    <a:pt x="285" y="207"/>
                  </a:cubicBezTo>
                  <a:cubicBezTo>
                    <a:pt x="277" y="237"/>
                    <a:pt x="277" y="237"/>
                    <a:pt x="277" y="237"/>
                  </a:cubicBezTo>
                  <a:cubicBezTo>
                    <a:pt x="260" y="246"/>
                    <a:pt x="260" y="246"/>
                    <a:pt x="260" y="246"/>
                  </a:cubicBezTo>
                  <a:cubicBezTo>
                    <a:pt x="244" y="230"/>
                    <a:pt x="244" y="230"/>
                    <a:pt x="244" y="230"/>
                  </a:cubicBezTo>
                  <a:cubicBezTo>
                    <a:pt x="241" y="227"/>
                    <a:pt x="236" y="226"/>
                    <a:pt x="231" y="228"/>
                  </a:cubicBezTo>
                  <a:cubicBezTo>
                    <a:pt x="208" y="241"/>
                    <a:pt x="208" y="241"/>
                    <a:pt x="208" y="241"/>
                  </a:cubicBezTo>
                  <a:cubicBezTo>
                    <a:pt x="196" y="214"/>
                    <a:pt x="196" y="214"/>
                    <a:pt x="196" y="214"/>
                  </a:cubicBezTo>
                  <a:cubicBezTo>
                    <a:pt x="194" y="211"/>
                    <a:pt x="191" y="209"/>
                    <a:pt x="188" y="208"/>
                  </a:cubicBezTo>
                  <a:cubicBezTo>
                    <a:pt x="184" y="207"/>
                    <a:pt x="181" y="208"/>
                    <a:pt x="178" y="211"/>
                  </a:cubicBezTo>
                  <a:cubicBezTo>
                    <a:pt x="162" y="227"/>
                    <a:pt x="162" y="227"/>
                    <a:pt x="162" y="227"/>
                  </a:cubicBezTo>
                  <a:cubicBezTo>
                    <a:pt x="160" y="230"/>
                    <a:pt x="159" y="233"/>
                    <a:pt x="159" y="236"/>
                  </a:cubicBezTo>
                  <a:cubicBezTo>
                    <a:pt x="159" y="239"/>
                    <a:pt x="159" y="243"/>
                    <a:pt x="159" y="245"/>
                  </a:cubicBezTo>
                  <a:cubicBezTo>
                    <a:pt x="156" y="248"/>
                    <a:pt x="148" y="252"/>
                    <a:pt x="139" y="256"/>
                  </a:cubicBezTo>
                  <a:cubicBezTo>
                    <a:pt x="117" y="215"/>
                    <a:pt x="117" y="215"/>
                    <a:pt x="117" y="215"/>
                  </a:cubicBezTo>
                  <a:cubicBezTo>
                    <a:pt x="148" y="158"/>
                    <a:pt x="148" y="158"/>
                    <a:pt x="148" y="158"/>
                  </a:cubicBezTo>
                  <a:cubicBezTo>
                    <a:pt x="180" y="170"/>
                    <a:pt x="180" y="170"/>
                    <a:pt x="180" y="170"/>
                  </a:cubicBezTo>
                  <a:cubicBezTo>
                    <a:pt x="184" y="171"/>
                    <a:pt x="189" y="170"/>
                    <a:pt x="192" y="167"/>
                  </a:cubicBezTo>
                  <a:cubicBezTo>
                    <a:pt x="202" y="155"/>
                    <a:pt x="202" y="155"/>
                    <a:pt x="202" y="155"/>
                  </a:cubicBezTo>
                  <a:cubicBezTo>
                    <a:pt x="205" y="151"/>
                    <a:pt x="205" y="145"/>
                    <a:pt x="202" y="141"/>
                  </a:cubicBezTo>
                  <a:cubicBezTo>
                    <a:pt x="181" y="114"/>
                    <a:pt x="181" y="114"/>
                    <a:pt x="181" y="114"/>
                  </a:cubicBezTo>
                  <a:cubicBezTo>
                    <a:pt x="186" y="65"/>
                    <a:pt x="186" y="65"/>
                    <a:pt x="186" y="65"/>
                  </a:cubicBezTo>
                  <a:cubicBezTo>
                    <a:pt x="186" y="62"/>
                    <a:pt x="185" y="59"/>
                    <a:pt x="184" y="57"/>
                  </a:cubicBezTo>
                  <a:cubicBezTo>
                    <a:pt x="172" y="42"/>
                    <a:pt x="172" y="42"/>
                    <a:pt x="172" y="42"/>
                  </a:cubicBezTo>
                  <a:cubicBezTo>
                    <a:pt x="181" y="0"/>
                    <a:pt x="181" y="0"/>
                    <a:pt x="181" y="0"/>
                  </a:cubicBezTo>
                  <a:cubicBezTo>
                    <a:pt x="76" y="31"/>
                    <a:pt x="0" y="129"/>
                    <a:pt x="0" y="244"/>
                  </a:cubicBezTo>
                  <a:cubicBezTo>
                    <a:pt x="0" y="269"/>
                    <a:pt x="4" y="293"/>
                    <a:pt x="10" y="316"/>
                  </a:cubicBezTo>
                  <a:cubicBezTo>
                    <a:pt x="11" y="316"/>
                    <a:pt x="11" y="316"/>
                    <a:pt x="11" y="316"/>
                  </a:cubicBezTo>
                  <a:cubicBezTo>
                    <a:pt x="56" y="333"/>
                    <a:pt x="56" y="333"/>
                    <a:pt x="56" y="333"/>
                  </a:cubicBezTo>
                  <a:cubicBezTo>
                    <a:pt x="60" y="335"/>
                    <a:pt x="65" y="334"/>
                    <a:pt x="68" y="331"/>
                  </a:cubicBezTo>
                  <a:cubicBezTo>
                    <a:pt x="72" y="326"/>
                    <a:pt x="72" y="320"/>
                    <a:pt x="67" y="316"/>
                  </a:cubicBezTo>
                  <a:cubicBezTo>
                    <a:pt x="66" y="314"/>
                    <a:pt x="65" y="314"/>
                    <a:pt x="64" y="313"/>
                  </a:cubicBezTo>
                  <a:cubicBezTo>
                    <a:pt x="9" y="285"/>
                    <a:pt x="9" y="285"/>
                    <a:pt x="9" y="285"/>
                  </a:cubicBezTo>
                  <a:cubicBezTo>
                    <a:pt x="12" y="278"/>
                    <a:pt x="12" y="278"/>
                    <a:pt x="12" y="278"/>
                  </a:cubicBezTo>
                  <a:cubicBezTo>
                    <a:pt x="57" y="299"/>
                    <a:pt x="57" y="299"/>
                    <a:pt x="57" y="299"/>
                  </a:cubicBezTo>
                  <a:cubicBezTo>
                    <a:pt x="89" y="329"/>
                    <a:pt x="89" y="329"/>
                    <a:pt x="89" y="329"/>
                  </a:cubicBezTo>
                  <a:cubicBezTo>
                    <a:pt x="92" y="332"/>
                    <a:pt x="96" y="332"/>
                    <a:pt x="100" y="331"/>
                  </a:cubicBezTo>
                  <a:cubicBezTo>
                    <a:pt x="157" y="314"/>
                    <a:pt x="157" y="314"/>
                    <a:pt x="157" y="314"/>
                  </a:cubicBezTo>
                  <a:cubicBezTo>
                    <a:pt x="159" y="313"/>
                    <a:pt x="161" y="311"/>
                    <a:pt x="163" y="309"/>
                  </a:cubicBezTo>
                  <a:cubicBezTo>
                    <a:pt x="169" y="298"/>
                    <a:pt x="169" y="298"/>
                    <a:pt x="169" y="298"/>
                  </a:cubicBezTo>
                  <a:cubicBezTo>
                    <a:pt x="195" y="292"/>
                    <a:pt x="195" y="292"/>
                    <a:pt x="195" y="292"/>
                  </a:cubicBezTo>
                  <a:cubicBezTo>
                    <a:pt x="196" y="292"/>
                    <a:pt x="198" y="291"/>
                    <a:pt x="199" y="291"/>
                  </a:cubicBezTo>
                  <a:cubicBezTo>
                    <a:pt x="218" y="276"/>
                    <a:pt x="218" y="276"/>
                    <a:pt x="218" y="276"/>
                  </a:cubicBezTo>
                  <a:cubicBezTo>
                    <a:pt x="250" y="288"/>
                    <a:pt x="250" y="288"/>
                    <a:pt x="250" y="288"/>
                  </a:cubicBezTo>
                  <a:cubicBezTo>
                    <a:pt x="252" y="288"/>
                    <a:pt x="255" y="288"/>
                    <a:pt x="257" y="288"/>
                  </a:cubicBezTo>
                  <a:cubicBezTo>
                    <a:pt x="293" y="276"/>
                    <a:pt x="293" y="276"/>
                    <a:pt x="293" y="276"/>
                  </a:cubicBezTo>
                  <a:cubicBezTo>
                    <a:pt x="296" y="275"/>
                    <a:pt x="298" y="273"/>
                    <a:pt x="299" y="270"/>
                  </a:cubicBezTo>
                  <a:cubicBezTo>
                    <a:pt x="300" y="269"/>
                    <a:pt x="300" y="269"/>
                    <a:pt x="300" y="269"/>
                  </a:cubicBezTo>
                  <a:cubicBezTo>
                    <a:pt x="305" y="273"/>
                    <a:pt x="305" y="273"/>
                    <a:pt x="305" y="273"/>
                  </a:cubicBezTo>
                  <a:cubicBezTo>
                    <a:pt x="324" y="339"/>
                    <a:pt x="324" y="339"/>
                    <a:pt x="324" y="339"/>
                  </a:cubicBezTo>
                  <a:cubicBezTo>
                    <a:pt x="325" y="342"/>
                    <a:pt x="328" y="345"/>
                    <a:pt x="332" y="346"/>
                  </a:cubicBezTo>
                  <a:cubicBezTo>
                    <a:pt x="434" y="377"/>
                    <a:pt x="434" y="377"/>
                    <a:pt x="434" y="377"/>
                  </a:cubicBezTo>
                  <a:cubicBezTo>
                    <a:pt x="435" y="378"/>
                    <a:pt x="437" y="378"/>
                    <a:pt x="438" y="377"/>
                  </a:cubicBezTo>
                  <a:cubicBezTo>
                    <a:pt x="476" y="372"/>
                    <a:pt x="476" y="372"/>
                    <a:pt x="476" y="372"/>
                  </a:cubicBezTo>
                  <a:cubicBezTo>
                    <a:pt x="498" y="334"/>
                    <a:pt x="510" y="291"/>
                    <a:pt x="510" y="244"/>
                  </a:cubicBezTo>
                  <a:cubicBezTo>
                    <a:pt x="510" y="209"/>
                    <a:pt x="503" y="176"/>
                    <a:pt x="491" y="146"/>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9" name="Freeform 40">
              <a:extLst>
                <a:ext uri="{FF2B5EF4-FFF2-40B4-BE49-F238E27FC236}">
                  <a16:creationId xmlns:a16="http://schemas.microsoft.com/office/drawing/2014/main" id="{231A57B6-882E-4556-B5E6-1EB5395980E8}"/>
                </a:ext>
              </a:extLst>
            </p:cNvPr>
            <p:cNvSpPr>
              <a:spLocks/>
            </p:cNvSpPr>
            <p:nvPr/>
          </p:nvSpPr>
          <p:spPr bwMode="auto">
            <a:xfrm>
              <a:off x="7517" y="3039"/>
              <a:ext cx="40" cy="28"/>
            </a:xfrm>
            <a:custGeom>
              <a:avLst/>
              <a:gdLst>
                <a:gd name="T0" fmla="*/ 4 w 85"/>
                <a:gd name="T1" fmla="*/ 56 h 60"/>
                <a:gd name="T2" fmla="*/ 19 w 85"/>
                <a:gd name="T3" fmla="*/ 56 h 60"/>
                <a:gd name="T4" fmla="*/ 40 w 85"/>
                <a:gd name="T5" fmla="*/ 35 h 60"/>
                <a:gd name="T6" fmla="*/ 41 w 85"/>
                <a:gd name="T7" fmla="*/ 35 h 60"/>
                <a:gd name="T8" fmla="*/ 40 w 85"/>
                <a:gd name="T9" fmla="*/ 37 h 60"/>
                <a:gd name="T10" fmla="*/ 41 w 85"/>
                <a:gd name="T11" fmla="*/ 52 h 60"/>
                <a:gd name="T12" fmla="*/ 56 w 85"/>
                <a:gd name="T13" fmla="*/ 51 h 60"/>
                <a:gd name="T14" fmla="*/ 56 w 85"/>
                <a:gd name="T15" fmla="*/ 50 h 60"/>
                <a:gd name="T16" fmla="*/ 82 w 85"/>
                <a:gd name="T17" fmla="*/ 18 h 60"/>
                <a:gd name="T18" fmla="*/ 82 w 85"/>
                <a:gd name="T19" fmla="*/ 5 h 60"/>
                <a:gd name="T20" fmla="*/ 70 w 85"/>
                <a:gd name="T21" fmla="*/ 1 h 60"/>
                <a:gd name="T22" fmla="*/ 48 w 85"/>
                <a:gd name="T23" fmla="*/ 10 h 60"/>
                <a:gd name="T24" fmla="*/ 31 w 85"/>
                <a:gd name="T25" fmla="*/ 15 h 60"/>
                <a:gd name="T26" fmla="*/ 27 w 85"/>
                <a:gd name="T27" fmla="*/ 18 h 60"/>
                <a:gd name="T28" fmla="*/ 4 w 85"/>
                <a:gd name="T29" fmla="*/ 41 h 60"/>
                <a:gd name="T30" fmla="*/ 4 w 85"/>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60">
                  <a:moveTo>
                    <a:pt x="4" y="56"/>
                  </a:moveTo>
                  <a:cubicBezTo>
                    <a:pt x="8" y="60"/>
                    <a:pt x="15" y="60"/>
                    <a:pt x="19" y="56"/>
                  </a:cubicBezTo>
                  <a:cubicBezTo>
                    <a:pt x="40" y="35"/>
                    <a:pt x="40" y="35"/>
                    <a:pt x="40" y="35"/>
                  </a:cubicBezTo>
                  <a:cubicBezTo>
                    <a:pt x="41" y="35"/>
                    <a:pt x="41" y="35"/>
                    <a:pt x="41" y="35"/>
                  </a:cubicBezTo>
                  <a:cubicBezTo>
                    <a:pt x="40" y="37"/>
                    <a:pt x="40" y="37"/>
                    <a:pt x="40" y="37"/>
                  </a:cubicBezTo>
                  <a:cubicBezTo>
                    <a:pt x="36" y="41"/>
                    <a:pt x="37" y="48"/>
                    <a:pt x="41" y="52"/>
                  </a:cubicBezTo>
                  <a:cubicBezTo>
                    <a:pt x="46" y="55"/>
                    <a:pt x="52" y="55"/>
                    <a:pt x="56" y="51"/>
                  </a:cubicBezTo>
                  <a:cubicBezTo>
                    <a:pt x="56" y="51"/>
                    <a:pt x="56" y="51"/>
                    <a:pt x="56" y="50"/>
                  </a:cubicBezTo>
                  <a:cubicBezTo>
                    <a:pt x="82" y="18"/>
                    <a:pt x="82" y="18"/>
                    <a:pt x="82" y="18"/>
                  </a:cubicBezTo>
                  <a:cubicBezTo>
                    <a:pt x="85" y="14"/>
                    <a:pt x="85" y="9"/>
                    <a:pt x="82" y="5"/>
                  </a:cubicBezTo>
                  <a:cubicBezTo>
                    <a:pt x="79" y="1"/>
                    <a:pt x="74" y="0"/>
                    <a:pt x="70" y="1"/>
                  </a:cubicBezTo>
                  <a:cubicBezTo>
                    <a:pt x="48" y="10"/>
                    <a:pt x="48" y="10"/>
                    <a:pt x="48" y="10"/>
                  </a:cubicBezTo>
                  <a:cubicBezTo>
                    <a:pt x="31" y="15"/>
                    <a:pt x="31" y="15"/>
                    <a:pt x="31" y="15"/>
                  </a:cubicBezTo>
                  <a:cubicBezTo>
                    <a:pt x="30" y="16"/>
                    <a:pt x="28" y="17"/>
                    <a:pt x="27" y="18"/>
                  </a:cubicBezTo>
                  <a:cubicBezTo>
                    <a:pt x="4" y="41"/>
                    <a:pt x="4" y="41"/>
                    <a:pt x="4" y="41"/>
                  </a:cubicBezTo>
                  <a:cubicBezTo>
                    <a:pt x="0" y="45"/>
                    <a:pt x="0" y="52"/>
                    <a:pt x="4" y="56"/>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81" name="Freeform 41">
              <a:extLst>
                <a:ext uri="{FF2B5EF4-FFF2-40B4-BE49-F238E27FC236}">
                  <a16:creationId xmlns:a16="http://schemas.microsoft.com/office/drawing/2014/main" id="{096E988B-40CD-41EC-AA35-F775E7EE9E1B}"/>
                </a:ext>
              </a:extLst>
            </p:cNvPr>
            <p:cNvSpPr>
              <a:spLocks/>
            </p:cNvSpPr>
            <p:nvPr/>
          </p:nvSpPr>
          <p:spPr bwMode="auto">
            <a:xfrm>
              <a:off x="7562" y="3015"/>
              <a:ext cx="25" cy="22"/>
            </a:xfrm>
            <a:custGeom>
              <a:avLst/>
              <a:gdLst>
                <a:gd name="T0" fmla="*/ 19 w 55"/>
                <a:gd name="T1" fmla="*/ 44 h 47"/>
                <a:gd name="T2" fmla="*/ 49 w 55"/>
                <a:gd name="T3" fmla="*/ 21 h 47"/>
                <a:gd name="T4" fmla="*/ 50 w 55"/>
                <a:gd name="T5" fmla="*/ 20 h 47"/>
                <a:gd name="T6" fmla="*/ 51 w 55"/>
                <a:gd name="T7" fmla="*/ 6 h 47"/>
                <a:gd name="T8" fmla="*/ 36 w 55"/>
                <a:gd name="T9" fmla="*/ 4 h 47"/>
                <a:gd name="T10" fmla="*/ 6 w 55"/>
                <a:gd name="T11" fmla="*/ 27 h 47"/>
                <a:gd name="T12" fmla="*/ 4 w 55"/>
                <a:gd name="T13" fmla="*/ 42 h 47"/>
                <a:gd name="T14" fmla="*/ 19 w 55"/>
                <a:gd name="T15" fmla="*/ 4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7">
                  <a:moveTo>
                    <a:pt x="19" y="44"/>
                  </a:moveTo>
                  <a:cubicBezTo>
                    <a:pt x="49" y="21"/>
                    <a:pt x="49" y="21"/>
                    <a:pt x="49" y="21"/>
                  </a:cubicBezTo>
                  <a:cubicBezTo>
                    <a:pt x="50" y="21"/>
                    <a:pt x="50" y="20"/>
                    <a:pt x="50" y="20"/>
                  </a:cubicBezTo>
                  <a:cubicBezTo>
                    <a:pt x="54" y="16"/>
                    <a:pt x="55" y="10"/>
                    <a:pt x="51" y="6"/>
                  </a:cubicBezTo>
                  <a:cubicBezTo>
                    <a:pt x="48" y="1"/>
                    <a:pt x="41" y="0"/>
                    <a:pt x="36" y="4"/>
                  </a:cubicBezTo>
                  <a:cubicBezTo>
                    <a:pt x="6" y="27"/>
                    <a:pt x="6" y="27"/>
                    <a:pt x="6" y="27"/>
                  </a:cubicBezTo>
                  <a:cubicBezTo>
                    <a:pt x="1" y="30"/>
                    <a:pt x="0" y="37"/>
                    <a:pt x="4" y="42"/>
                  </a:cubicBezTo>
                  <a:cubicBezTo>
                    <a:pt x="7" y="46"/>
                    <a:pt x="14" y="47"/>
                    <a:pt x="19" y="44"/>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82" name="Freeform 42">
              <a:extLst>
                <a:ext uri="{FF2B5EF4-FFF2-40B4-BE49-F238E27FC236}">
                  <a16:creationId xmlns:a16="http://schemas.microsoft.com/office/drawing/2014/main" id="{F80C1DBD-861C-4C56-B630-B027716C4E20}"/>
                </a:ext>
              </a:extLst>
            </p:cNvPr>
            <p:cNvSpPr>
              <a:spLocks/>
            </p:cNvSpPr>
            <p:nvPr/>
          </p:nvSpPr>
          <p:spPr bwMode="auto">
            <a:xfrm>
              <a:off x="7589" y="3017"/>
              <a:ext cx="17" cy="14"/>
            </a:xfrm>
            <a:custGeom>
              <a:avLst/>
              <a:gdLst>
                <a:gd name="T0" fmla="*/ 7 w 37"/>
                <a:gd name="T1" fmla="*/ 22 h 31"/>
                <a:gd name="T2" fmla="*/ 20 w 37"/>
                <a:gd name="T3" fmla="*/ 29 h 31"/>
                <a:gd name="T4" fmla="*/ 33 w 37"/>
                <a:gd name="T5" fmla="*/ 27 h 31"/>
                <a:gd name="T6" fmla="*/ 35 w 37"/>
                <a:gd name="T7" fmla="*/ 24 h 31"/>
                <a:gd name="T8" fmla="*/ 30 w 37"/>
                <a:gd name="T9" fmla="*/ 10 h 31"/>
                <a:gd name="T10" fmla="*/ 17 w 37"/>
                <a:gd name="T11" fmla="*/ 3 h 31"/>
                <a:gd name="T12" fmla="*/ 2 w 37"/>
                <a:gd name="T13" fmla="*/ 8 h 31"/>
                <a:gd name="T14" fmla="*/ 7 w 37"/>
                <a:gd name="T15" fmla="*/ 2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1">
                  <a:moveTo>
                    <a:pt x="7" y="22"/>
                  </a:moveTo>
                  <a:cubicBezTo>
                    <a:pt x="20" y="29"/>
                    <a:pt x="20" y="29"/>
                    <a:pt x="20" y="29"/>
                  </a:cubicBezTo>
                  <a:cubicBezTo>
                    <a:pt x="25" y="31"/>
                    <a:pt x="30" y="30"/>
                    <a:pt x="33" y="27"/>
                  </a:cubicBezTo>
                  <a:cubicBezTo>
                    <a:pt x="34" y="26"/>
                    <a:pt x="34" y="25"/>
                    <a:pt x="35" y="24"/>
                  </a:cubicBezTo>
                  <a:cubicBezTo>
                    <a:pt x="37" y="19"/>
                    <a:pt x="35" y="12"/>
                    <a:pt x="30" y="10"/>
                  </a:cubicBezTo>
                  <a:cubicBezTo>
                    <a:pt x="17" y="3"/>
                    <a:pt x="17" y="3"/>
                    <a:pt x="17" y="3"/>
                  </a:cubicBezTo>
                  <a:cubicBezTo>
                    <a:pt x="12" y="0"/>
                    <a:pt x="5" y="2"/>
                    <a:pt x="2" y="8"/>
                  </a:cubicBezTo>
                  <a:cubicBezTo>
                    <a:pt x="0" y="13"/>
                    <a:pt x="2" y="20"/>
                    <a:pt x="7"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Right Bracket 2">
            <a:extLst>
              <a:ext uri="{FF2B5EF4-FFF2-40B4-BE49-F238E27FC236}">
                <a16:creationId xmlns:a16="http://schemas.microsoft.com/office/drawing/2014/main" id="{69CBEC29-6D30-4E79-A5B1-69481A830E23}"/>
              </a:ext>
            </a:extLst>
          </p:cNvPr>
          <p:cNvSpPr/>
          <p:nvPr/>
        </p:nvSpPr>
        <p:spPr>
          <a:xfrm rot="16200000">
            <a:off x="2502718" y="599183"/>
            <a:ext cx="126707" cy="3730413"/>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ight Bracket 129">
            <a:extLst>
              <a:ext uri="{FF2B5EF4-FFF2-40B4-BE49-F238E27FC236}">
                <a16:creationId xmlns:a16="http://schemas.microsoft.com/office/drawing/2014/main" id="{8C73633B-5BB0-47EB-9893-B7E77E17DEA2}"/>
              </a:ext>
            </a:extLst>
          </p:cNvPr>
          <p:cNvSpPr/>
          <p:nvPr/>
        </p:nvSpPr>
        <p:spPr>
          <a:xfrm rot="16200000">
            <a:off x="5035274" y="1856052"/>
            <a:ext cx="126705" cy="1216675"/>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67529114-BACA-45C1-90F3-1A1017DFD677}"/>
              </a:ext>
            </a:extLst>
          </p:cNvPr>
          <p:cNvSpPr/>
          <p:nvPr/>
        </p:nvSpPr>
        <p:spPr>
          <a:xfrm>
            <a:off x="2293043" y="2239129"/>
            <a:ext cx="546061" cy="302590"/>
          </a:xfrm>
          <a:prstGeom prst="rect">
            <a:avLst/>
          </a:prstGeom>
          <a:solidFill>
            <a:schemeClr val="bg1"/>
          </a:solidFill>
        </p:spPr>
        <p:txBody>
          <a:bodyPr wrap="none" lIns="90670" tIns="38858" rIns="90670" bIns="38858">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t>IaaS</a:t>
            </a:r>
          </a:p>
        </p:txBody>
      </p:sp>
      <p:sp>
        <p:nvSpPr>
          <p:cNvPr id="131" name="Rectangle 130">
            <a:extLst>
              <a:ext uri="{FF2B5EF4-FFF2-40B4-BE49-F238E27FC236}">
                <a16:creationId xmlns:a16="http://schemas.microsoft.com/office/drawing/2014/main" id="{51193878-8BD8-4135-A6E7-177C130F8D2F}"/>
              </a:ext>
            </a:extLst>
          </p:cNvPr>
          <p:cNvSpPr/>
          <p:nvPr/>
        </p:nvSpPr>
        <p:spPr>
          <a:xfrm>
            <a:off x="4800125" y="2239129"/>
            <a:ext cx="597006" cy="302590"/>
          </a:xfrm>
          <a:prstGeom prst="rect">
            <a:avLst/>
          </a:prstGeom>
          <a:solidFill>
            <a:schemeClr val="bg1"/>
          </a:solidFill>
        </p:spPr>
        <p:txBody>
          <a:bodyPr wrap="none" lIns="90670" tIns="38858" rIns="90670" bIns="38858">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t>PaaS</a:t>
            </a:r>
          </a:p>
        </p:txBody>
      </p:sp>
      <p:sp>
        <p:nvSpPr>
          <p:cNvPr id="135" name="TextBox 134">
            <a:extLst>
              <a:ext uri="{FF2B5EF4-FFF2-40B4-BE49-F238E27FC236}">
                <a16:creationId xmlns:a16="http://schemas.microsoft.com/office/drawing/2014/main" id="{0E0B52C0-DFB5-48C0-9FBE-5FD213855502}"/>
              </a:ext>
            </a:extLst>
          </p:cNvPr>
          <p:cNvSpPr txBox="1"/>
          <p:nvPr/>
        </p:nvSpPr>
        <p:spPr>
          <a:xfrm>
            <a:off x="948864" y="3368354"/>
            <a:ext cx="632713" cy="176114"/>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Compute</a:t>
            </a:r>
          </a:p>
        </p:txBody>
      </p:sp>
      <p:sp>
        <p:nvSpPr>
          <p:cNvPr id="136" name="TextBox 135">
            <a:extLst>
              <a:ext uri="{FF2B5EF4-FFF2-40B4-BE49-F238E27FC236}">
                <a16:creationId xmlns:a16="http://schemas.microsoft.com/office/drawing/2014/main" id="{92842115-E476-42B4-96AA-DA5D0B10ECD3}"/>
              </a:ext>
            </a:extLst>
          </p:cNvPr>
          <p:cNvSpPr txBox="1"/>
          <p:nvPr/>
        </p:nvSpPr>
        <p:spPr>
          <a:xfrm>
            <a:off x="3357305" y="3368354"/>
            <a:ext cx="823996" cy="176114"/>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Networking</a:t>
            </a:r>
          </a:p>
        </p:txBody>
      </p:sp>
      <p:sp>
        <p:nvSpPr>
          <p:cNvPr id="137" name="TextBox 136">
            <a:extLst>
              <a:ext uri="{FF2B5EF4-FFF2-40B4-BE49-F238E27FC236}">
                <a16:creationId xmlns:a16="http://schemas.microsoft.com/office/drawing/2014/main" id="{FE34791F-75C5-44FB-BD62-0BFFE4F9E122}"/>
              </a:ext>
            </a:extLst>
          </p:cNvPr>
          <p:cNvSpPr txBox="1"/>
          <p:nvPr/>
        </p:nvSpPr>
        <p:spPr>
          <a:xfrm>
            <a:off x="2206466" y="3368354"/>
            <a:ext cx="537887" cy="176114"/>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Storage</a:t>
            </a:r>
          </a:p>
        </p:txBody>
      </p:sp>
      <p:sp>
        <p:nvSpPr>
          <p:cNvPr id="180" name="TextBox 179">
            <a:extLst>
              <a:ext uri="{FF2B5EF4-FFF2-40B4-BE49-F238E27FC236}">
                <a16:creationId xmlns:a16="http://schemas.microsoft.com/office/drawing/2014/main" id="{67959C0D-DCC3-4CEB-A7E1-DB9CB25EDCA0}"/>
              </a:ext>
            </a:extLst>
          </p:cNvPr>
          <p:cNvSpPr txBox="1"/>
          <p:nvPr/>
        </p:nvSpPr>
        <p:spPr>
          <a:xfrm>
            <a:off x="1140980" y="3857529"/>
            <a:ext cx="4125870" cy="224114"/>
          </a:xfrm>
          <a:prstGeom prst="rect">
            <a:avLst/>
          </a:prstGeom>
          <a:noFill/>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Uniform deployment via serverless architecture</a:t>
            </a:r>
          </a:p>
        </p:txBody>
      </p:sp>
      <p:sp>
        <p:nvSpPr>
          <p:cNvPr id="184" name="Right Bracket 183">
            <a:extLst>
              <a:ext uri="{FF2B5EF4-FFF2-40B4-BE49-F238E27FC236}">
                <a16:creationId xmlns:a16="http://schemas.microsoft.com/office/drawing/2014/main" id="{7171EB2D-D45C-421E-80EE-6FD53CBFCC06}"/>
              </a:ext>
            </a:extLst>
          </p:cNvPr>
          <p:cNvSpPr/>
          <p:nvPr/>
        </p:nvSpPr>
        <p:spPr>
          <a:xfrm rot="16200000">
            <a:off x="3140561" y="1787686"/>
            <a:ext cx="126707" cy="5006099"/>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1AA95E8E-1E56-4465-B276-A9C575E4306E}"/>
              </a:ext>
            </a:extLst>
          </p:cNvPr>
          <p:cNvSpPr/>
          <p:nvPr/>
        </p:nvSpPr>
        <p:spPr>
          <a:xfrm>
            <a:off x="2261584" y="4065475"/>
            <a:ext cx="1884664" cy="302590"/>
          </a:xfrm>
          <a:prstGeom prst="rect">
            <a:avLst/>
          </a:prstGeom>
          <a:solidFill>
            <a:schemeClr val="bg1"/>
          </a:solidFill>
        </p:spPr>
        <p:txBody>
          <a:bodyPr wrap="none" lIns="90670" tIns="38858" rIns="90670" bIns="38858">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428"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t>Serverless Platform</a:t>
            </a:r>
          </a:p>
        </p:txBody>
      </p:sp>
      <p:sp>
        <p:nvSpPr>
          <p:cNvPr id="217" name="TextBox 216">
            <a:extLst>
              <a:ext uri="{FF2B5EF4-FFF2-40B4-BE49-F238E27FC236}">
                <a16:creationId xmlns:a16="http://schemas.microsoft.com/office/drawing/2014/main" id="{8208BAAF-E5F2-426D-92EE-713B304764A6}"/>
              </a:ext>
            </a:extLst>
          </p:cNvPr>
          <p:cNvSpPr txBox="1"/>
          <p:nvPr/>
        </p:nvSpPr>
        <p:spPr>
          <a:xfrm>
            <a:off x="895730" y="5267071"/>
            <a:ext cx="738981" cy="176114"/>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Containers</a:t>
            </a:r>
          </a:p>
        </p:txBody>
      </p:sp>
      <p:sp>
        <p:nvSpPr>
          <p:cNvPr id="38" name="Graphic 285">
            <a:extLst>
              <a:ext uri="{FF2B5EF4-FFF2-40B4-BE49-F238E27FC236}">
                <a16:creationId xmlns:a16="http://schemas.microsoft.com/office/drawing/2014/main" id="{AD497B1F-F27E-4758-AEFB-B367E0940598}"/>
              </a:ext>
            </a:extLst>
          </p:cNvPr>
          <p:cNvSpPr/>
          <p:nvPr/>
        </p:nvSpPr>
        <p:spPr>
          <a:xfrm>
            <a:off x="887789" y="4568424"/>
            <a:ext cx="754864" cy="590745"/>
          </a:xfrm>
          <a:custGeom>
            <a:avLst/>
            <a:gdLst>
              <a:gd name="connsiteX0" fmla="*/ 631018 w 736187"/>
              <a:gd name="connsiteY0" fmla="*/ 183296 h 540873"/>
              <a:gd name="connsiteX1" fmla="*/ 631018 w 736187"/>
              <a:gd name="connsiteY1" fmla="*/ 366592 h 540873"/>
              <a:gd name="connsiteX2" fmla="*/ 743700 w 736187"/>
              <a:gd name="connsiteY2" fmla="*/ 323022 h 540873"/>
              <a:gd name="connsiteX3" fmla="*/ 743700 w 736187"/>
              <a:gd name="connsiteY3" fmla="*/ 223861 h 540873"/>
              <a:gd name="connsiteX4" fmla="*/ 631018 w 736187"/>
              <a:gd name="connsiteY4" fmla="*/ 183296 h 540873"/>
              <a:gd name="connsiteX5" fmla="*/ 585945 w 736187"/>
              <a:gd name="connsiteY5" fmla="*/ 341051 h 540873"/>
              <a:gd name="connsiteX6" fmla="*/ 578433 w 736187"/>
              <a:gd name="connsiteY6" fmla="*/ 338046 h 540873"/>
              <a:gd name="connsiteX7" fmla="*/ 578433 w 736187"/>
              <a:gd name="connsiteY7" fmla="*/ 211842 h 540873"/>
              <a:gd name="connsiteX8" fmla="*/ 585945 w 736187"/>
              <a:gd name="connsiteY8" fmla="*/ 210340 h 540873"/>
              <a:gd name="connsiteX9" fmla="*/ 593458 w 736187"/>
              <a:gd name="connsiteY9" fmla="*/ 207335 h 540873"/>
              <a:gd name="connsiteX10" fmla="*/ 602472 w 736187"/>
              <a:gd name="connsiteY10" fmla="*/ 204330 h 540873"/>
              <a:gd name="connsiteX11" fmla="*/ 602472 w 736187"/>
              <a:gd name="connsiteY11" fmla="*/ 345558 h 540873"/>
              <a:gd name="connsiteX12" fmla="*/ 593458 w 736187"/>
              <a:gd name="connsiteY12" fmla="*/ 342553 h 540873"/>
              <a:gd name="connsiteX13" fmla="*/ 585945 w 736187"/>
              <a:gd name="connsiteY13" fmla="*/ 341051 h 540873"/>
              <a:gd name="connsiteX14" fmla="*/ 558902 w 736187"/>
              <a:gd name="connsiteY14" fmla="*/ 332036 h 540873"/>
              <a:gd name="connsiteX15" fmla="*/ 552892 w 736187"/>
              <a:gd name="connsiteY15" fmla="*/ 330534 h 540873"/>
              <a:gd name="connsiteX16" fmla="*/ 552892 w 736187"/>
              <a:gd name="connsiteY16" fmla="*/ 219354 h 540873"/>
              <a:gd name="connsiteX17" fmla="*/ 570921 w 736187"/>
              <a:gd name="connsiteY17" fmla="*/ 214847 h 540873"/>
              <a:gd name="connsiteX18" fmla="*/ 570921 w 736187"/>
              <a:gd name="connsiteY18" fmla="*/ 336543 h 540873"/>
              <a:gd name="connsiteX19" fmla="*/ 564911 w 736187"/>
              <a:gd name="connsiteY19" fmla="*/ 335041 h 540873"/>
              <a:gd name="connsiteX20" fmla="*/ 558902 w 736187"/>
              <a:gd name="connsiteY20" fmla="*/ 332036 h 540873"/>
              <a:gd name="connsiteX21" fmla="*/ 536365 w 736187"/>
              <a:gd name="connsiteY21" fmla="*/ 324524 h 540873"/>
              <a:gd name="connsiteX22" fmla="*/ 531858 w 736187"/>
              <a:gd name="connsiteY22" fmla="*/ 323022 h 540873"/>
              <a:gd name="connsiteX23" fmla="*/ 531858 w 736187"/>
              <a:gd name="connsiteY23" fmla="*/ 223861 h 540873"/>
              <a:gd name="connsiteX24" fmla="*/ 545380 w 736187"/>
              <a:gd name="connsiteY24" fmla="*/ 219354 h 540873"/>
              <a:gd name="connsiteX25" fmla="*/ 545380 w 736187"/>
              <a:gd name="connsiteY25" fmla="*/ 327529 h 540873"/>
              <a:gd name="connsiteX26" fmla="*/ 536365 w 736187"/>
              <a:gd name="connsiteY26" fmla="*/ 324524 h 540873"/>
              <a:gd name="connsiteX27" fmla="*/ 527351 w 736187"/>
              <a:gd name="connsiteY27" fmla="*/ 211842 h 540873"/>
              <a:gd name="connsiteX28" fmla="*/ 527351 w 736187"/>
              <a:gd name="connsiteY28" fmla="*/ 332036 h 540873"/>
              <a:gd name="connsiteX29" fmla="*/ 611487 w 736187"/>
              <a:gd name="connsiteY29" fmla="*/ 365090 h 540873"/>
              <a:gd name="connsiteX30" fmla="*/ 611487 w 736187"/>
              <a:gd name="connsiteY30" fmla="*/ 183296 h 540873"/>
              <a:gd name="connsiteX31" fmla="*/ 527351 w 736187"/>
              <a:gd name="connsiteY31" fmla="*/ 211842 h 540873"/>
              <a:gd name="connsiteX32" fmla="*/ 492795 w 736187"/>
              <a:gd name="connsiteY32" fmla="*/ 0 h 540873"/>
              <a:gd name="connsiteX33" fmla="*/ 492795 w 736187"/>
              <a:gd name="connsiteY33" fmla="*/ 184798 h 540873"/>
              <a:gd name="connsiteX34" fmla="*/ 606979 w 736187"/>
              <a:gd name="connsiteY34" fmla="*/ 139726 h 540873"/>
              <a:gd name="connsiteX35" fmla="*/ 606979 w 736187"/>
              <a:gd name="connsiteY35" fmla="*/ 40566 h 540873"/>
              <a:gd name="connsiteX36" fmla="*/ 492795 w 736187"/>
              <a:gd name="connsiteY36" fmla="*/ 0 h 540873"/>
              <a:gd name="connsiteX37" fmla="*/ 492795 w 736187"/>
              <a:gd name="connsiteY37" fmla="*/ 366592 h 540873"/>
              <a:gd name="connsiteX38" fmla="*/ 492795 w 736187"/>
              <a:gd name="connsiteY38" fmla="*/ 549888 h 540873"/>
              <a:gd name="connsiteX39" fmla="*/ 606979 w 736187"/>
              <a:gd name="connsiteY39" fmla="*/ 504815 h 540873"/>
              <a:gd name="connsiteX40" fmla="*/ 606979 w 736187"/>
              <a:gd name="connsiteY40" fmla="*/ 405655 h 540873"/>
              <a:gd name="connsiteX41" fmla="*/ 492795 w 736187"/>
              <a:gd name="connsiteY41" fmla="*/ 366592 h 540873"/>
              <a:gd name="connsiteX42" fmla="*/ 447722 w 736187"/>
              <a:gd name="connsiteY42" fmla="*/ 157755 h 540873"/>
              <a:gd name="connsiteX43" fmla="*/ 440210 w 736187"/>
              <a:gd name="connsiteY43" fmla="*/ 154750 h 540873"/>
              <a:gd name="connsiteX44" fmla="*/ 440210 w 736187"/>
              <a:gd name="connsiteY44" fmla="*/ 28546 h 540873"/>
              <a:gd name="connsiteX45" fmla="*/ 447722 w 736187"/>
              <a:gd name="connsiteY45" fmla="*/ 27044 h 540873"/>
              <a:gd name="connsiteX46" fmla="*/ 455234 w 736187"/>
              <a:gd name="connsiteY46" fmla="*/ 24039 h 540873"/>
              <a:gd name="connsiteX47" fmla="*/ 464249 w 736187"/>
              <a:gd name="connsiteY47" fmla="*/ 21034 h 540873"/>
              <a:gd name="connsiteX48" fmla="*/ 464249 w 736187"/>
              <a:gd name="connsiteY48" fmla="*/ 162262 h 540873"/>
              <a:gd name="connsiteX49" fmla="*/ 455234 w 736187"/>
              <a:gd name="connsiteY49" fmla="*/ 159257 h 540873"/>
              <a:gd name="connsiteX50" fmla="*/ 447722 w 736187"/>
              <a:gd name="connsiteY50" fmla="*/ 157755 h 540873"/>
              <a:gd name="connsiteX51" fmla="*/ 422181 w 736187"/>
              <a:gd name="connsiteY51" fmla="*/ 148740 h 540873"/>
              <a:gd name="connsiteX52" fmla="*/ 416171 w 736187"/>
              <a:gd name="connsiteY52" fmla="*/ 147238 h 540873"/>
              <a:gd name="connsiteX53" fmla="*/ 416171 w 736187"/>
              <a:gd name="connsiteY53" fmla="*/ 36058 h 540873"/>
              <a:gd name="connsiteX54" fmla="*/ 434201 w 736187"/>
              <a:gd name="connsiteY54" fmla="*/ 31551 h 540873"/>
              <a:gd name="connsiteX55" fmla="*/ 434201 w 736187"/>
              <a:gd name="connsiteY55" fmla="*/ 153247 h 540873"/>
              <a:gd name="connsiteX56" fmla="*/ 428191 w 736187"/>
              <a:gd name="connsiteY56" fmla="*/ 151745 h 540873"/>
              <a:gd name="connsiteX57" fmla="*/ 422181 w 736187"/>
              <a:gd name="connsiteY57" fmla="*/ 148740 h 540873"/>
              <a:gd name="connsiteX58" fmla="*/ 399645 w 736187"/>
              <a:gd name="connsiteY58" fmla="*/ 142730 h 540873"/>
              <a:gd name="connsiteX59" fmla="*/ 395138 w 736187"/>
              <a:gd name="connsiteY59" fmla="*/ 141228 h 540873"/>
              <a:gd name="connsiteX60" fmla="*/ 395138 w 736187"/>
              <a:gd name="connsiteY60" fmla="*/ 42068 h 540873"/>
              <a:gd name="connsiteX61" fmla="*/ 408659 w 736187"/>
              <a:gd name="connsiteY61" fmla="*/ 37561 h 540873"/>
              <a:gd name="connsiteX62" fmla="*/ 408659 w 736187"/>
              <a:gd name="connsiteY62" fmla="*/ 145735 h 540873"/>
              <a:gd name="connsiteX63" fmla="*/ 399645 w 736187"/>
              <a:gd name="connsiteY63" fmla="*/ 142730 h 540873"/>
              <a:gd name="connsiteX64" fmla="*/ 390630 w 736187"/>
              <a:gd name="connsiteY64" fmla="*/ 31551 h 540873"/>
              <a:gd name="connsiteX65" fmla="*/ 390630 w 736187"/>
              <a:gd name="connsiteY65" fmla="*/ 151745 h 540873"/>
              <a:gd name="connsiteX66" fmla="*/ 474766 w 736187"/>
              <a:gd name="connsiteY66" fmla="*/ 184798 h 540873"/>
              <a:gd name="connsiteX67" fmla="*/ 474766 w 736187"/>
              <a:gd name="connsiteY67" fmla="*/ 1502 h 540873"/>
              <a:gd name="connsiteX68" fmla="*/ 390630 w 736187"/>
              <a:gd name="connsiteY68" fmla="*/ 31551 h 540873"/>
              <a:gd name="connsiteX69" fmla="*/ 447722 w 736187"/>
              <a:gd name="connsiteY69" fmla="*/ 522844 h 540873"/>
              <a:gd name="connsiteX70" fmla="*/ 440210 w 736187"/>
              <a:gd name="connsiteY70" fmla="*/ 519839 h 540873"/>
              <a:gd name="connsiteX71" fmla="*/ 440210 w 736187"/>
              <a:gd name="connsiteY71" fmla="*/ 393636 h 540873"/>
              <a:gd name="connsiteX72" fmla="*/ 447722 w 736187"/>
              <a:gd name="connsiteY72" fmla="*/ 392133 h 540873"/>
              <a:gd name="connsiteX73" fmla="*/ 455234 w 736187"/>
              <a:gd name="connsiteY73" fmla="*/ 389128 h 540873"/>
              <a:gd name="connsiteX74" fmla="*/ 464249 w 736187"/>
              <a:gd name="connsiteY74" fmla="*/ 386123 h 540873"/>
              <a:gd name="connsiteX75" fmla="*/ 464249 w 736187"/>
              <a:gd name="connsiteY75" fmla="*/ 527352 h 540873"/>
              <a:gd name="connsiteX76" fmla="*/ 455234 w 736187"/>
              <a:gd name="connsiteY76" fmla="*/ 524347 h 540873"/>
              <a:gd name="connsiteX77" fmla="*/ 447722 w 736187"/>
              <a:gd name="connsiteY77" fmla="*/ 522844 h 540873"/>
              <a:gd name="connsiteX78" fmla="*/ 422181 w 736187"/>
              <a:gd name="connsiteY78" fmla="*/ 513830 h 540873"/>
              <a:gd name="connsiteX79" fmla="*/ 416171 w 736187"/>
              <a:gd name="connsiteY79" fmla="*/ 512327 h 540873"/>
              <a:gd name="connsiteX80" fmla="*/ 416171 w 736187"/>
              <a:gd name="connsiteY80" fmla="*/ 401148 h 540873"/>
              <a:gd name="connsiteX81" fmla="*/ 434201 w 736187"/>
              <a:gd name="connsiteY81" fmla="*/ 396640 h 540873"/>
              <a:gd name="connsiteX82" fmla="*/ 434201 w 736187"/>
              <a:gd name="connsiteY82" fmla="*/ 518337 h 540873"/>
              <a:gd name="connsiteX83" fmla="*/ 428191 w 736187"/>
              <a:gd name="connsiteY83" fmla="*/ 516835 h 540873"/>
              <a:gd name="connsiteX84" fmla="*/ 422181 w 736187"/>
              <a:gd name="connsiteY84" fmla="*/ 513830 h 540873"/>
              <a:gd name="connsiteX85" fmla="*/ 399645 w 736187"/>
              <a:gd name="connsiteY85" fmla="*/ 509322 h 540873"/>
              <a:gd name="connsiteX86" fmla="*/ 395138 w 736187"/>
              <a:gd name="connsiteY86" fmla="*/ 507820 h 540873"/>
              <a:gd name="connsiteX87" fmla="*/ 395138 w 736187"/>
              <a:gd name="connsiteY87" fmla="*/ 408660 h 540873"/>
              <a:gd name="connsiteX88" fmla="*/ 408659 w 736187"/>
              <a:gd name="connsiteY88" fmla="*/ 404153 h 540873"/>
              <a:gd name="connsiteX89" fmla="*/ 408659 w 736187"/>
              <a:gd name="connsiteY89" fmla="*/ 512327 h 540873"/>
              <a:gd name="connsiteX90" fmla="*/ 399645 w 736187"/>
              <a:gd name="connsiteY90" fmla="*/ 509322 h 540873"/>
              <a:gd name="connsiteX91" fmla="*/ 390630 w 736187"/>
              <a:gd name="connsiteY91" fmla="*/ 396640 h 540873"/>
              <a:gd name="connsiteX92" fmla="*/ 390630 w 736187"/>
              <a:gd name="connsiteY92" fmla="*/ 516835 h 540873"/>
              <a:gd name="connsiteX93" fmla="*/ 474766 w 736187"/>
              <a:gd name="connsiteY93" fmla="*/ 549888 h 540873"/>
              <a:gd name="connsiteX94" fmla="*/ 474766 w 736187"/>
              <a:gd name="connsiteY94" fmla="*/ 366592 h 540873"/>
              <a:gd name="connsiteX95" fmla="*/ 390630 w 736187"/>
              <a:gd name="connsiteY95" fmla="*/ 396640 h 540873"/>
              <a:gd name="connsiteX96" fmla="*/ 369596 w 736187"/>
              <a:gd name="connsiteY96" fmla="*/ 183296 h 540873"/>
              <a:gd name="connsiteX97" fmla="*/ 369596 w 736187"/>
              <a:gd name="connsiteY97" fmla="*/ 366592 h 540873"/>
              <a:gd name="connsiteX98" fmla="*/ 482278 w 736187"/>
              <a:gd name="connsiteY98" fmla="*/ 323022 h 540873"/>
              <a:gd name="connsiteX99" fmla="*/ 482278 w 736187"/>
              <a:gd name="connsiteY99" fmla="*/ 223861 h 540873"/>
              <a:gd name="connsiteX100" fmla="*/ 369596 w 736187"/>
              <a:gd name="connsiteY100" fmla="*/ 183296 h 540873"/>
              <a:gd name="connsiteX101" fmla="*/ 323021 w 736187"/>
              <a:gd name="connsiteY101" fmla="*/ 341051 h 540873"/>
              <a:gd name="connsiteX102" fmla="*/ 315509 w 736187"/>
              <a:gd name="connsiteY102" fmla="*/ 338046 h 540873"/>
              <a:gd name="connsiteX103" fmla="*/ 315509 w 736187"/>
              <a:gd name="connsiteY103" fmla="*/ 211842 h 540873"/>
              <a:gd name="connsiteX104" fmla="*/ 323021 w 736187"/>
              <a:gd name="connsiteY104" fmla="*/ 210340 h 540873"/>
              <a:gd name="connsiteX105" fmla="*/ 330533 w 736187"/>
              <a:gd name="connsiteY105" fmla="*/ 207335 h 540873"/>
              <a:gd name="connsiteX106" fmla="*/ 339548 w 736187"/>
              <a:gd name="connsiteY106" fmla="*/ 204330 h 540873"/>
              <a:gd name="connsiteX107" fmla="*/ 339548 w 736187"/>
              <a:gd name="connsiteY107" fmla="*/ 345558 h 540873"/>
              <a:gd name="connsiteX108" fmla="*/ 330533 w 736187"/>
              <a:gd name="connsiteY108" fmla="*/ 342553 h 540873"/>
              <a:gd name="connsiteX109" fmla="*/ 323021 w 736187"/>
              <a:gd name="connsiteY109" fmla="*/ 341051 h 540873"/>
              <a:gd name="connsiteX110" fmla="*/ 295978 w 736187"/>
              <a:gd name="connsiteY110" fmla="*/ 332036 h 540873"/>
              <a:gd name="connsiteX111" fmla="*/ 289968 w 736187"/>
              <a:gd name="connsiteY111" fmla="*/ 330534 h 540873"/>
              <a:gd name="connsiteX112" fmla="*/ 289968 w 736187"/>
              <a:gd name="connsiteY112" fmla="*/ 219354 h 540873"/>
              <a:gd name="connsiteX113" fmla="*/ 307997 w 736187"/>
              <a:gd name="connsiteY113" fmla="*/ 214847 h 540873"/>
              <a:gd name="connsiteX114" fmla="*/ 307997 w 736187"/>
              <a:gd name="connsiteY114" fmla="*/ 336543 h 540873"/>
              <a:gd name="connsiteX115" fmla="*/ 301987 w 736187"/>
              <a:gd name="connsiteY115" fmla="*/ 335041 h 540873"/>
              <a:gd name="connsiteX116" fmla="*/ 295978 w 736187"/>
              <a:gd name="connsiteY116" fmla="*/ 332036 h 540873"/>
              <a:gd name="connsiteX117" fmla="*/ 274944 w 736187"/>
              <a:gd name="connsiteY117" fmla="*/ 324524 h 540873"/>
              <a:gd name="connsiteX118" fmla="*/ 270436 w 736187"/>
              <a:gd name="connsiteY118" fmla="*/ 323022 h 540873"/>
              <a:gd name="connsiteX119" fmla="*/ 270436 w 736187"/>
              <a:gd name="connsiteY119" fmla="*/ 223861 h 540873"/>
              <a:gd name="connsiteX120" fmla="*/ 283958 w 736187"/>
              <a:gd name="connsiteY120" fmla="*/ 219354 h 540873"/>
              <a:gd name="connsiteX121" fmla="*/ 283958 w 736187"/>
              <a:gd name="connsiteY121" fmla="*/ 327529 h 540873"/>
              <a:gd name="connsiteX122" fmla="*/ 274944 w 736187"/>
              <a:gd name="connsiteY122" fmla="*/ 324524 h 540873"/>
              <a:gd name="connsiteX123" fmla="*/ 265929 w 736187"/>
              <a:gd name="connsiteY123" fmla="*/ 211842 h 540873"/>
              <a:gd name="connsiteX124" fmla="*/ 265929 w 736187"/>
              <a:gd name="connsiteY124" fmla="*/ 332036 h 540873"/>
              <a:gd name="connsiteX125" fmla="*/ 350065 w 736187"/>
              <a:gd name="connsiteY125" fmla="*/ 365090 h 540873"/>
              <a:gd name="connsiteX126" fmla="*/ 350065 w 736187"/>
              <a:gd name="connsiteY126" fmla="*/ 183296 h 540873"/>
              <a:gd name="connsiteX127" fmla="*/ 265929 w 736187"/>
              <a:gd name="connsiteY127" fmla="*/ 211842 h 540873"/>
              <a:gd name="connsiteX128" fmla="*/ 226866 w 736187"/>
              <a:gd name="connsiteY128" fmla="*/ 0 h 540873"/>
              <a:gd name="connsiteX129" fmla="*/ 226866 w 736187"/>
              <a:gd name="connsiteY129" fmla="*/ 184798 h 540873"/>
              <a:gd name="connsiteX130" fmla="*/ 341050 w 736187"/>
              <a:gd name="connsiteY130" fmla="*/ 139726 h 540873"/>
              <a:gd name="connsiteX131" fmla="*/ 341050 w 736187"/>
              <a:gd name="connsiteY131" fmla="*/ 40566 h 540873"/>
              <a:gd name="connsiteX132" fmla="*/ 226866 w 736187"/>
              <a:gd name="connsiteY132" fmla="*/ 0 h 540873"/>
              <a:gd name="connsiteX133" fmla="*/ 226866 w 736187"/>
              <a:gd name="connsiteY133" fmla="*/ 366592 h 540873"/>
              <a:gd name="connsiteX134" fmla="*/ 226866 w 736187"/>
              <a:gd name="connsiteY134" fmla="*/ 549888 h 540873"/>
              <a:gd name="connsiteX135" fmla="*/ 341050 w 736187"/>
              <a:gd name="connsiteY135" fmla="*/ 504815 h 540873"/>
              <a:gd name="connsiteX136" fmla="*/ 341050 w 736187"/>
              <a:gd name="connsiteY136" fmla="*/ 405655 h 540873"/>
              <a:gd name="connsiteX137" fmla="*/ 226866 w 736187"/>
              <a:gd name="connsiteY137" fmla="*/ 366592 h 540873"/>
              <a:gd name="connsiteX138" fmla="*/ 181793 w 736187"/>
              <a:gd name="connsiteY138" fmla="*/ 157755 h 540873"/>
              <a:gd name="connsiteX139" fmla="*/ 174281 w 736187"/>
              <a:gd name="connsiteY139" fmla="*/ 154750 h 540873"/>
              <a:gd name="connsiteX140" fmla="*/ 174281 w 736187"/>
              <a:gd name="connsiteY140" fmla="*/ 28546 h 540873"/>
              <a:gd name="connsiteX141" fmla="*/ 181793 w 736187"/>
              <a:gd name="connsiteY141" fmla="*/ 27044 h 540873"/>
              <a:gd name="connsiteX142" fmla="*/ 189305 w 736187"/>
              <a:gd name="connsiteY142" fmla="*/ 24039 h 540873"/>
              <a:gd name="connsiteX143" fmla="*/ 198320 w 736187"/>
              <a:gd name="connsiteY143" fmla="*/ 21034 h 540873"/>
              <a:gd name="connsiteX144" fmla="*/ 198320 w 736187"/>
              <a:gd name="connsiteY144" fmla="*/ 162262 h 540873"/>
              <a:gd name="connsiteX145" fmla="*/ 189305 w 736187"/>
              <a:gd name="connsiteY145" fmla="*/ 159257 h 540873"/>
              <a:gd name="connsiteX146" fmla="*/ 181793 w 736187"/>
              <a:gd name="connsiteY146" fmla="*/ 157755 h 540873"/>
              <a:gd name="connsiteX147" fmla="*/ 154750 w 736187"/>
              <a:gd name="connsiteY147" fmla="*/ 148740 h 540873"/>
              <a:gd name="connsiteX148" fmla="*/ 148740 w 736187"/>
              <a:gd name="connsiteY148" fmla="*/ 147238 h 540873"/>
              <a:gd name="connsiteX149" fmla="*/ 148740 w 736187"/>
              <a:gd name="connsiteY149" fmla="*/ 36058 h 540873"/>
              <a:gd name="connsiteX150" fmla="*/ 166769 w 736187"/>
              <a:gd name="connsiteY150" fmla="*/ 31551 h 540873"/>
              <a:gd name="connsiteX151" fmla="*/ 166769 w 736187"/>
              <a:gd name="connsiteY151" fmla="*/ 153247 h 540873"/>
              <a:gd name="connsiteX152" fmla="*/ 160759 w 736187"/>
              <a:gd name="connsiteY152" fmla="*/ 151745 h 540873"/>
              <a:gd name="connsiteX153" fmla="*/ 154750 w 736187"/>
              <a:gd name="connsiteY153" fmla="*/ 148740 h 540873"/>
              <a:gd name="connsiteX154" fmla="*/ 132213 w 736187"/>
              <a:gd name="connsiteY154" fmla="*/ 142730 h 540873"/>
              <a:gd name="connsiteX155" fmla="*/ 127706 w 736187"/>
              <a:gd name="connsiteY155" fmla="*/ 141228 h 540873"/>
              <a:gd name="connsiteX156" fmla="*/ 127706 w 736187"/>
              <a:gd name="connsiteY156" fmla="*/ 42068 h 540873"/>
              <a:gd name="connsiteX157" fmla="*/ 141228 w 736187"/>
              <a:gd name="connsiteY157" fmla="*/ 37561 h 540873"/>
              <a:gd name="connsiteX158" fmla="*/ 141228 w 736187"/>
              <a:gd name="connsiteY158" fmla="*/ 145735 h 540873"/>
              <a:gd name="connsiteX159" fmla="*/ 132213 w 736187"/>
              <a:gd name="connsiteY159" fmla="*/ 142730 h 540873"/>
              <a:gd name="connsiteX160" fmla="*/ 123199 w 736187"/>
              <a:gd name="connsiteY160" fmla="*/ 31551 h 540873"/>
              <a:gd name="connsiteX161" fmla="*/ 123199 w 736187"/>
              <a:gd name="connsiteY161" fmla="*/ 151745 h 540873"/>
              <a:gd name="connsiteX162" fmla="*/ 207335 w 736187"/>
              <a:gd name="connsiteY162" fmla="*/ 184798 h 540873"/>
              <a:gd name="connsiteX163" fmla="*/ 207335 w 736187"/>
              <a:gd name="connsiteY163" fmla="*/ 1502 h 540873"/>
              <a:gd name="connsiteX164" fmla="*/ 123199 w 736187"/>
              <a:gd name="connsiteY164" fmla="*/ 31551 h 540873"/>
              <a:gd name="connsiteX165" fmla="*/ 181793 w 736187"/>
              <a:gd name="connsiteY165" fmla="*/ 522844 h 540873"/>
              <a:gd name="connsiteX166" fmla="*/ 174281 w 736187"/>
              <a:gd name="connsiteY166" fmla="*/ 519839 h 540873"/>
              <a:gd name="connsiteX167" fmla="*/ 174281 w 736187"/>
              <a:gd name="connsiteY167" fmla="*/ 393636 h 540873"/>
              <a:gd name="connsiteX168" fmla="*/ 181793 w 736187"/>
              <a:gd name="connsiteY168" fmla="*/ 392133 h 540873"/>
              <a:gd name="connsiteX169" fmla="*/ 189305 w 736187"/>
              <a:gd name="connsiteY169" fmla="*/ 389128 h 540873"/>
              <a:gd name="connsiteX170" fmla="*/ 198320 w 736187"/>
              <a:gd name="connsiteY170" fmla="*/ 386123 h 540873"/>
              <a:gd name="connsiteX171" fmla="*/ 198320 w 736187"/>
              <a:gd name="connsiteY171" fmla="*/ 527352 h 540873"/>
              <a:gd name="connsiteX172" fmla="*/ 189305 w 736187"/>
              <a:gd name="connsiteY172" fmla="*/ 524347 h 540873"/>
              <a:gd name="connsiteX173" fmla="*/ 181793 w 736187"/>
              <a:gd name="connsiteY173" fmla="*/ 522844 h 540873"/>
              <a:gd name="connsiteX174" fmla="*/ 154750 w 736187"/>
              <a:gd name="connsiteY174" fmla="*/ 513830 h 540873"/>
              <a:gd name="connsiteX175" fmla="*/ 148740 w 736187"/>
              <a:gd name="connsiteY175" fmla="*/ 512327 h 540873"/>
              <a:gd name="connsiteX176" fmla="*/ 148740 w 736187"/>
              <a:gd name="connsiteY176" fmla="*/ 401148 h 540873"/>
              <a:gd name="connsiteX177" fmla="*/ 166769 w 736187"/>
              <a:gd name="connsiteY177" fmla="*/ 396640 h 540873"/>
              <a:gd name="connsiteX178" fmla="*/ 166769 w 736187"/>
              <a:gd name="connsiteY178" fmla="*/ 518337 h 540873"/>
              <a:gd name="connsiteX179" fmla="*/ 160759 w 736187"/>
              <a:gd name="connsiteY179" fmla="*/ 516835 h 540873"/>
              <a:gd name="connsiteX180" fmla="*/ 154750 w 736187"/>
              <a:gd name="connsiteY180" fmla="*/ 513830 h 540873"/>
              <a:gd name="connsiteX181" fmla="*/ 132213 w 736187"/>
              <a:gd name="connsiteY181" fmla="*/ 509322 h 540873"/>
              <a:gd name="connsiteX182" fmla="*/ 127706 w 736187"/>
              <a:gd name="connsiteY182" fmla="*/ 507820 h 540873"/>
              <a:gd name="connsiteX183" fmla="*/ 127706 w 736187"/>
              <a:gd name="connsiteY183" fmla="*/ 408660 h 540873"/>
              <a:gd name="connsiteX184" fmla="*/ 141228 w 736187"/>
              <a:gd name="connsiteY184" fmla="*/ 404153 h 540873"/>
              <a:gd name="connsiteX185" fmla="*/ 141228 w 736187"/>
              <a:gd name="connsiteY185" fmla="*/ 512327 h 540873"/>
              <a:gd name="connsiteX186" fmla="*/ 132213 w 736187"/>
              <a:gd name="connsiteY186" fmla="*/ 509322 h 540873"/>
              <a:gd name="connsiteX187" fmla="*/ 123199 w 736187"/>
              <a:gd name="connsiteY187" fmla="*/ 396640 h 540873"/>
              <a:gd name="connsiteX188" fmla="*/ 123199 w 736187"/>
              <a:gd name="connsiteY188" fmla="*/ 516835 h 540873"/>
              <a:gd name="connsiteX189" fmla="*/ 207335 w 736187"/>
              <a:gd name="connsiteY189" fmla="*/ 549888 h 540873"/>
              <a:gd name="connsiteX190" fmla="*/ 207335 w 736187"/>
              <a:gd name="connsiteY190" fmla="*/ 366592 h 540873"/>
              <a:gd name="connsiteX191" fmla="*/ 123199 w 736187"/>
              <a:gd name="connsiteY191" fmla="*/ 396640 h 540873"/>
              <a:gd name="connsiteX192" fmla="*/ 105170 w 736187"/>
              <a:gd name="connsiteY192" fmla="*/ 183296 h 540873"/>
              <a:gd name="connsiteX193" fmla="*/ 105170 w 736187"/>
              <a:gd name="connsiteY193" fmla="*/ 366592 h 540873"/>
              <a:gd name="connsiteX194" fmla="*/ 217851 w 736187"/>
              <a:gd name="connsiteY194" fmla="*/ 323022 h 540873"/>
              <a:gd name="connsiteX195" fmla="*/ 217851 w 736187"/>
              <a:gd name="connsiteY195" fmla="*/ 223861 h 540873"/>
              <a:gd name="connsiteX196" fmla="*/ 105170 w 736187"/>
              <a:gd name="connsiteY196" fmla="*/ 183296 h 540873"/>
              <a:gd name="connsiteX197" fmla="*/ 58595 w 736187"/>
              <a:gd name="connsiteY197" fmla="*/ 341051 h 540873"/>
              <a:gd name="connsiteX198" fmla="*/ 51082 w 736187"/>
              <a:gd name="connsiteY198" fmla="*/ 338046 h 540873"/>
              <a:gd name="connsiteX199" fmla="*/ 51082 w 736187"/>
              <a:gd name="connsiteY199" fmla="*/ 211842 h 540873"/>
              <a:gd name="connsiteX200" fmla="*/ 58595 w 736187"/>
              <a:gd name="connsiteY200" fmla="*/ 210340 h 540873"/>
              <a:gd name="connsiteX201" fmla="*/ 66107 w 736187"/>
              <a:gd name="connsiteY201" fmla="*/ 207335 h 540873"/>
              <a:gd name="connsiteX202" fmla="*/ 75121 w 736187"/>
              <a:gd name="connsiteY202" fmla="*/ 204330 h 540873"/>
              <a:gd name="connsiteX203" fmla="*/ 75121 w 736187"/>
              <a:gd name="connsiteY203" fmla="*/ 345558 h 540873"/>
              <a:gd name="connsiteX204" fmla="*/ 66107 w 736187"/>
              <a:gd name="connsiteY204" fmla="*/ 342553 h 540873"/>
              <a:gd name="connsiteX205" fmla="*/ 58595 w 736187"/>
              <a:gd name="connsiteY205" fmla="*/ 341051 h 540873"/>
              <a:gd name="connsiteX206" fmla="*/ 31551 w 736187"/>
              <a:gd name="connsiteY206" fmla="*/ 332036 h 540873"/>
              <a:gd name="connsiteX207" fmla="*/ 25541 w 736187"/>
              <a:gd name="connsiteY207" fmla="*/ 330534 h 540873"/>
              <a:gd name="connsiteX208" fmla="*/ 25541 w 736187"/>
              <a:gd name="connsiteY208" fmla="*/ 219354 h 540873"/>
              <a:gd name="connsiteX209" fmla="*/ 43570 w 736187"/>
              <a:gd name="connsiteY209" fmla="*/ 214847 h 540873"/>
              <a:gd name="connsiteX210" fmla="*/ 43570 w 736187"/>
              <a:gd name="connsiteY210" fmla="*/ 336543 h 540873"/>
              <a:gd name="connsiteX211" fmla="*/ 37561 w 736187"/>
              <a:gd name="connsiteY211" fmla="*/ 335041 h 540873"/>
              <a:gd name="connsiteX212" fmla="*/ 31551 w 736187"/>
              <a:gd name="connsiteY212" fmla="*/ 332036 h 540873"/>
              <a:gd name="connsiteX213" fmla="*/ 9015 w 736187"/>
              <a:gd name="connsiteY213" fmla="*/ 324524 h 540873"/>
              <a:gd name="connsiteX214" fmla="*/ 4507 w 736187"/>
              <a:gd name="connsiteY214" fmla="*/ 323022 h 540873"/>
              <a:gd name="connsiteX215" fmla="*/ 4507 w 736187"/>
              <a:gd name="connsiteY215" fmla="*/ 223861 h 540873"/>
              <a:gd name="connsiteX216" fmla="*/ 18029 w 736187"/>
              <a:gd name="connsiteY216" fmla="*/ 219354 h 540873"/>
              <a:gd name="connsiteX217" fmla="*/ 18029 w 736187"/>
              <a:gd name="connsiteY217" fmla="*/ 327529 h 540873"/>
              <a:gd name="connsiteX218" fmla="*/ 9015 w 736187"/>
              <a:gd name="connsiteY218" fmla="*/ 324524 h 540873"/>
              <a:gd name="connsiteX219" fmla="*/ 0 w 736187"/>
              <a:gd name="connsiteY219" fmla="*/ 211842 h 540873"/>
              <a:gd name="connsiteX220" fmla="*/ 0 w 736187"/>
              <a:gd name="connsiteY220" fmla="*/ 332036 h 540873"/>
              <a:gd name="connsiteX221" fmla="*/ 84136 w 736187"/>
              <a:gd name="connsiteY221" fmla="*/ 365090 h 540873"/>
              <a:gd name="connsiteX222" fmla="*/ 84136 w 736187"/>
              <a:gd name="connsiteY222" fmla="*/ 183296 h 540873"/>
              <a:gd name="connsiteX223" fmla="*/ 0 w 736187"/>
              <a:gd name="connsiteY223" fmla="*/ 211842 h 54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736187" h="540873">
                <a:moveTo>
                  <a:pt x="631018" y="183296"/>
                </a:moveTo>
                <a:lnTo>
                  <a:pt x="631018" y="366592"/>
                </a:lnTo>
                <a:lnTo>
                  <a:pt x="743700" y="323022"/>
                </a:lnTo>
                <a:lnTo>
                  <a:pt x="743700" y="223861"/>
                </a:lnTo>
                <a:lnTo>
                  <a:pt x="631018" y="183296"/>
                </a:lnTo>
                <a:close/>
                <a:moveTo>
                  <a:pt x="585945" y="341051"/>
                </a:moveTo>
                <a:lnTo>
                  <a:pt x="578433" y="338046"/>
                </a:lnTo>
                <a:lnTo>
                  <a:pt x="578433" y="211842"/>
                </a:lnTo>
                <a:lnTo>
                  <a:pt x="585945" y="210340"/>
                </a:lnTo>
                <a:lnTo>
                  <a:pt x="593458" y="207335"/>
                </a:lnTo>
                <a:lnTo>
                  <a:pt x="602472" y="204330"/>
                </a:lnTo>
                <a:lnTo>
                  <a:pt x="602472" y="345558"/>
                </a:lnTo>
                <a:lnTo>
                  <a:pt x="593458" y="342553"/>
                </a:lnTo>
                <a:lnTo>
                  <a:pt x="585945" y="341051"/>
                </a:lnTo>
                <a:close/>
                <a:moveTo>
                  <a:pt x="558902" y="332036"/>
                </a:moveTo>
                <a:lnTo>
                  <a:pt x="552892" y="330534"/>
                </a:lnTo>
                <a:lnTo>
                  <a:pt x="552892" y="219354"/>
                </a:lnTo>
                <a:lnTo>
                  <a:pt x="570921" y="214847"/>
                </a:lnTo>
                <a:lnTo>
                  <a:pt x="570921" y="336543"/>
                </a:lnTo>
                <a:lnTo>
                  <a:pt x="564911" y="335041"/>
                </a:lnTo>
                <a:lnTo>
                  <a:pt x="558902" y="332036"/>
                </a:lnTo>
                <a:close/>
                <a:moveTo>
                  <a:pt x="536365" y="324524"/>
                </a:moveTo>
                <a:lnTo>
                  <a:pt x="531858" y="323022"/>
                </a:lnTo>
                <a:lnTo>
                  <a:pt x="531858" y="223861"/>
                </a:lnTo>
                <a:lnTo>
                  <a:pt x="545380" y="219354"/>
                </a:lnTo>
                <a:lnTo>
                  <a:pt x="545380" y="327529"/>
                </a:lnTo>
                <a:lnTo>
                  <a:pt x="536365" y="324524"/>
                </a:lnTo>
                <a:close/>
                <a:moveTo>
                  <a:pt x="527351" y="211842"/>
                </a:moveTo>
                <a:lnTo>
                  <a:pt x="527351" y="332036"/>
                </a:lnTo>
                <a:lnTo>
                  <a:pt x="611487" y="365090"/>
                </a:lnTo>
                <a:lnTo>
                  <a:pt x="611487" y="183296"/>
                </a:lnTo>
                <a:lnTo>
                  <a:pt x="527351" y="211842"/>
                </a:lnTo>
                <a:close/>
                <a:moveTo>
                  <a:pt x="492795" y="0"/>
                </a:moveTo>
                <a:lnTo>
                  <a:pt x="492795" y="184798"/>
                </a:lnTo>
                <a:lnTo>
                  <a:pt x="606979" y="139726"/>
                </a:lnTo>
                <a:lnTo>
                  <a:pt x="606979" y="40566"/>
                </a:lnTo>
                <a:lnTo>
                  <a:pt x="492795" y="0"/>
                </a:lnTo>
                <a:close/>
                <a:moveTo>
                  <a:pt x="492795" y="366592"/>
                </a:moveTo>
                <a:lnTo>
                  <a:pt x="492795" y="549888"/>
                </a:lnTo>
                <a:lnTo>
                  <a:pt x="606979" y="504815"/>
                </a:lnTo>
                <a:lnTo>
                  <a:pt x="606979" y="405655"/>
                </a:lnTo>
                <a:lnTo>
                  <a:pt x="492795" y="366592"/>
                </a:lnTo>
                <a:close/>
                <a:moveTo>
                  <a:pt x="447722" y="157755"/>
                </a:moveTo>
                <a:lnTo>
                  <a:pt x="440210" y="154750"/>
                </a:lnTo>
                <a:lnTo>
                  <a:pt x="440210" y="28546"/>
                </a:lnTo>
                <a:lnTo>
                  <a:pt x="447722" y="27044"/>
                </a:lnTo>
                <a:lnTo>
                  <a:pt x="455234" y="24039"/>
                </a:lnTo>
                <a:lnTo>
                  <a:pt x="464249" y="21034"/>
                </a:lnTo>
                <a:lnTo>
                  <a:pt x="464249" y="162262"/>
                </a:lnTo>
                <a:lnTo>
                  <a:pt x="455234" y="159257"/>
                </a:lnTo>
                <a:lnTo>
                  <a:pt x="447722" y="157755"/>
                </a:lnTo>
                <a:close/>
                <a:moveTo>
                  <a:pt x="422181" y="148740"/>
                </a:moveTo>
                <a:lnTo>
                  <a:pt x="416171" y="147238"/>
                </a:lnTo>
                <a:lnTo>
                  <a:pt x="416171" y="36058"/>
                </a:lnTo>
                <a:lnTo>
                  <a:pt x="434201" y="31551"/>
                </a:lnTo>
                <a:lnTo>
                  <a:pt x="434201" y="153247"/>
                </a:lnTo>
                <a:lnTo>
                  <a:pt x="428191" y="151745"/>
                </a:lnTo>
                <a:lnTo>
                  <a:pt x="422181" y="148740"/>
                </a:lnTo>
                <a:close/>
                <a:moveTo>
                  <a:pt x="399645" y="142730"/>
                </a:moveTo>
                <a:lnTo>
                  <a:pt x="395138" y="141228"/>
                </a:lnTo>
                <a:lnTo>
                  <a:pt x="395138" y="42068"/>
                </a:lnTo>
                <a:lnTo>
                  <a:pt x="408659" y="37561"/>
                </a:lnTo>
                <a:lnTo>
                  <a:pt x="408659" y="145735"/>
                </a:lnTo>
                <a:lnTo>
                  <a:pt x="399645" y="142730"/>
                </a:lnTo>
                <a:close/>
                <a:moveTo>
                  <a:pt x="390630" y="31551"/>
                </a:moveTo>
                <a:lnTo>
                  <a:pt x="390630" y="151745"/>
                </a:lnTo>
                <a:lnTo>
                  <a:pt x="474766" y="184798"/>
                </a:lnTo>
                <a:lnTo>
                  <a:pt x="474766" y="1502"/>
                </a:lnTo>
                <a:lnTo>
                  <a:pt x="390630" y="31551"/>
                </a:lnTo>
                <a:close/>
                <a:moveTo>
                  <a:pt x="447722" y="522844"/>
                </a:moveTo>
                <a:lnTo>
                  <a:pt x="440210" y="519839"/>
                </a:lnTo>
                <a:lnTo>
                  <a:pt x="440210" y="393636"/>
                </a:lnTo>
                <a:lnTo>
                  <a:pt x="447722" y="392133"/>
                </a:lnTo>
                <a:lnTo>
                  <a:pt x="455234" y="389128"/>
                </a:lnTo>
                <a:lnTo>
                  <a:pt x="464249" y="386123"/>
                </a:lnTo>
                <a:lnTo>
                  <a:pt x="464249" y="527352"/>
                </a:lnTo>
                <a:lnTo>
                  <a:pt x="455234" y="524347"/>
                </a:lnTo>
                <a:lnTo>
                  <a:pt x="447722" y="522844"/>
                </a:lnTo>
                <a:close/>
                <a:moveTo>
                  <a:pt x="422181" y="513830"/>
                </a:moveTo>
                <a:lnTo>
                  <a:pt x="416171" y="512327"/>
                </a:lnTo>
                <a:lnTo>
                  <a:pt x="416171" y="401148"/>
                </a:lnTo>
                <a:lnTo>
                  <a:pt x="434201" y="396640"/>
                </a:lnTo>
                <a:lnTo>
                  <a:pt x="434201" y="518337"/>
                </a:lnTo>
                <a:lnTo>
                  <a:pt x="428191" y="516835"/>
                </a:lnTo>
                <a:lnTo>
                  <a:pt x="422181" y="513830"/>
                </a:lnTo>
                <a:close/>
                <a:moveTo>
                  <a:pt x="399645" y="509322"/>
                </a:moveTo>
                <a:lnTo>
                  <a:pt x="395138" y="507820"/>
                </a:lnTo>
                <a:lnTo>
                  <a:pt x="395138" y="408660"/>
                </a:lnTo>
                <a:lnTo>
                  <a:pt x="408659" y="404153"/>
                </a:lnTo>
                <a:lnTo>
                  <a:pt x="408659" y="512327"/>
                </a:lnTo>
                <a:lnTo>
                  <a:pt x="399645" y="509322"/>
                </a:lnTo>
                <a:close/>
                <a:moveTo>
                  <a:pt x="390630" y="396640"/>
                </a:moveTo>
                <a:lnTo>
                  <a:pt x="390630" y="516835"/>
                </a:lnTo>
                <a:lnTo>
                  <a:pt x="474766" y="549888"/>
                </a:lnTo>
                <a:lnTo>
                  <a:pt x="474766" y="366592"/>
                </a:lnTo>
                <a:lnTo>
                  <a:pt x="390630" y="396640"/>
                </a:lnTo>
                <a:close/>
                <a:moveTo>
                  <a:pt x="369596" y="183296"/>
                </a:moveTo>
                <a:lnTo>
                  <a:pt x="369596" y="366592"/>
                </a:lnTo>
                <a:lnTo>
                  <a:pt x="482278" y="323022"/>
                </a:lnTo>
                <a:lnTo>
                  <a:pt x="482278" y="223861"/>
                </a:lnTo>
                <a:lnTo>
                  <a:pt x="369596" y="183296"/>
                </a:lnTo>
                <a:close/>
                <a:moveTo>
                  <a:pt x="323021" y="341051"/>
                </a:moveTo>
                <a:lnTo>
                  <a:pt x="315509" y="338046"/>
                </a:lnTo>
                <a:lnTo>
                  <a:pt x="315509" y="211842"/>
                </a:lnTo>
                <a:lnTo>
                  <a:pt x="323021" y="210340"/>
                </a:lnTo>
                <a:lnTo>
                  <a:pt x="330533" y="207335"/>
                </a:lnTo>
                <a:lnTo>
                  <a:pt x="339548" y="204330"/>
                </a:lnTo>
                <a:lnTo>
                  <a:pt x="339548" y="345558"/>
                </a:lnTo>
                <a:lnTo>
                  <a:pt x="330533" y="342553"/>
                </a:lnTo>
                <a:lnTo>
                  <a:pt x="323021" y="341051"/>
                </a:lnTo>
                <a:close/>
                <a:moveTo>
                  <a:pt x="295978" y="332036"/>
                </a:moveTo>
                <a:lnTo>
                  <a:pt x="289968" y="330534"/>
                </a:lnTo>
                <a:lnTo>
                  <a:pt x="289968" y="219354"/>
                </a:lnTo>
                <a:lnTo>
                  <a:pt x="307997" y="214847"/>
                </a:lnTo>
                <a:lnTo>
                  <a:pt x="307997" y="336543"/>
                </a:lnTo>
                <a:lnTo>
                  <a:pt x="301987" y="335041"/>
                </a:lnTo>
                <a:lnTo>
                  <a:pt x="295978" y="332036"/>
                </a:lnTo>
                <a:close/>
                <a:moveTo>
                  <a:pt x="274944" y="324524"/>
                </a:moveTo>
                <a:lnTo>
                  <a:pt x="270436" y="323022"/>
                </a:lnTo>
                <a:lnTo>
                  <a:pt x="270436" y="223861"/>
                </a:lnTo>
                <a:lnTo>
                  <a:pt x="283958" y="219354"/>
                </a:lnTo>
                <a:lnTo>
                  <a:pt x="283958" y="327529"/>
                </a:lnTo>
                <a:lnTo>
                  <a:pt x="274944" y="324524"/>
                </a:lnTo>
                <a:close/>
                <a:moveTo>
                  <a:pt x="265929" y="211842"/>
                </a:moveTo>
                <a:lnTo>
                  <a:pt x="265929" y="332036"/>
                </a:lnTo>
                <a:lnTo>
                  <a:pt x="350065" y="365090"/>
                </a:lnTo>
                <a:lnTo>
                  <a:pt x="350065" y="183296"/>
                </a:lnTo>
                <a:lnTo>
                  <a:pt x="265929" y="211842"/>
                </a:lnTo>
                <a:close/>
                <a:moveTo>
                  <a:pt x="226866" y="0"/>
                </a:moveTo>
                <a:lnTo>
                  <a:pt x="226866" y="184798"/>
                </a:lnTo>
                <a:lnTo>
                  <a:pt x="341050" y="139726"/>
                </a:lnTo>
                <a:lnTo>
                  <a:pt x="341050" y="40566"/>
                </a:lnTo>
                <a:lnTo>
                  <a:pt x="226866" y="0"/>
                </a:lnTo>
                <a:close/>
                <a:moveTo>
                  <a:pt x="226866" y="366592"/>
                </a:moveTo>
                <a:lnTo>
                  <a:pt x="226866" y="549888"/>
                </a:lnTo>
                <a:lnTo>
                  <a:pt x="341050" y="504815"/>
                </a:lnTo>
                <a:lnTo>
                  <a:pt x="341050" y="405655"/>
                </a:lnTo>
                <a:lnTo>
                  <a:pt x="226866" y="366592"/>
                </a:lnTo>
                <a:close/>
                <a:moveTo>
                  <a:pt x="181793" y="157755"/>
                </a:moveTo>
                <a:lnTo>
                  <a:pt x="174281" y="154750"/>
                </a:lnTo>
                <a:lnTo>
                  <a:pt x="174281" y="28546"/>
                </a:lnTo>
                <a:lnTo>
                  <a:pt x="181793" y="27044"/>
                </a:lnTo>
                <a:lnTo>
                  <a:pt x="189305" y="24039"/>
                </a:lnTo>
                <a:lnTo>
                  <a:pt x="198320" y="21034"/>
                </a:lnTo>
                <a:lnTo>
                  <a:pt x="198320" y="162262"/>
                </a:lnTo>
                <a:lnTo>
                  <a:pt x="189305" y="159257"/>
                </a:lnTo>
                <a:lnTo>
                  <a:pt x="181793" y="157755"/>
                </a:lnTo>
                <a:close/>
                <a:moveTo>
                  <a:pt x="154750" y="148740"/>
                </a:moveTo>
                <a:lnTo>
                  <a:pt x="148740" y="147238"/>
                </a:lnTo>
                <a:lnTo>
                  <a:pt x="148740" y="36058"/>
                </a:lnTo>
                <a:lnTo>
                  <a:pt x="166769" y="31551"/>
                </a:lnTo>
                <a:lnTo>
                  <a:pt x="166769" y="153247"/>
                </a:lnTo>
                <a:lnTo>
                  <a:pt x="160759" y="151745"/>
                </a:lnTo>
                <a:lnTo>
                  <a:pt x="154750" y="148740"/>
                </a:lnTo>
                <a:close/>
                <a:moveTo>
                  <a:pt x="132213" y="142730"/>
                </a:moveTo>
                <a:lnTo>
                  <a:pt x="127706" y="141228"/>
                </a:lnTo>
                <a:lnTo>
                  <a:pt x="127706" y="42068"/>
                </a:lnTo>
                <a:lnTo>
                  <a:pt x="141228" y="37561"/>
                </a:lnTo>
                <a:lnTo>
                  <a:pt x="141228" y="145735"/>
                </a:lnTo>
                <a:lnTo>
                  <a:pt x="132213" y="142730"/>
                </a:lnTo>
                <a:close/>
                <a:moveTo>
                  <a:pt x="123199" y="31551"/>
                </a:moveTo>
                <a:lnTo>
                  <a:pt x="123199" y="151745"/>
                </a:lnTo>
                <a:lnTo>
                  <a:pt x="207335" y="184798"/>
                </a:lnTo>
                <a:lnTo>
                  <a:pt x="207335" y="1502"/>
                </a:lnTo>
                <a:lnTo>
                  <a:pt x="123199" y="31551"/>
                </a:lnTo>
                <a:close/>
                <a:moveTo>
                  <a:pt x="181793" y="522844"/>
                </a:moveTo>
                <a:lnTo>
                  <a:pt x="174281" y="519839"/>
                </a:lnTo>
                <a:lnTo>
                  <a:pt x="174281" y="393636"/>
                </a:lnTo>
                <a:lnTo>
                  <a:pt x="181793" y="392133"/>
                </a:lnTo>
                <a:lnTo>
                  <a:pt x="189305" y="389128"/>
                </a:lnTo>
                <a:lnTo>
                  <a:pt x="198320" y="386123"/>
                </a:lnTo>
                <a:lnTo>
                  <a:pt x="198320" y="527352"/>
                </a:lnTo>
                <a:lnTo>
                  <a:pt x="189305" y="524347"/>
                </a:lnTo>
                <a:lnTo>
                  <a:pt x="181793" y="522844"/>
                </a:lnTo>
                <a:close/>
                <a:moveTo>
                  <a:pt x="154750" y="513830"/>
                </a:moveTo>
                <a:lnTo>
                  <a:pt x="148740" y="512327"/>
                </a:lnTo>
                <a:lnTo>
                  <a:pt x="148740" y="401148"/>
                </a:lnTo>
                <a:lnTo>
                  <a:pt x="166769" y="396640"/>
                </a:lnTo>
                <a:lnTo>
                  <a:pt x="166769" y="518337"/>
                </a:lnTo>
                <a:lnTo>
                  <a:pt x="160759" y="516835"/>
                </a:lnTo>
                <a:lnTo>
                  <a:pt x="154750" y="513830"/>
                </a:lnTo>
                <a:close/>
                <a:moveTo>
                  <a:pt x="132213" y="509322"/>
                </a:moveTo>
                <a:lnTo>
                  <a:pt x="127706" y="507820"/>
                </a:lnTo>
                <a:lnTo>
                  <a:pt x="127706" y="408660"/>
                </a:lnTo>
                <a:lnTo>
                  <a:pt x="141228" y="404153"/>
                </a:lnTo>
                <a:lnTo>
                  <a:pt x="141228" y="512327"/>
                </a:lnTo>
                <a:lnTo>
                  <a:pt x="132213" y="509322"/>
                </a:lnTo>
                <a:close/>
                <a:moveTo>
                  <a:pt x="123199" y="396640"/>
                </a:moveTo>
                <a:lnTo>
                  <a:pt x="123199" y="516835"/>
                </a:lnTo>
                <a:lnTo>
                  <a:pt x="207335" y="549888"/>
                </a:lnTo>
                <a:lnTo>
                  <a:pt x="207335" y="366592"/>
                </a:lnTo>
                <a:lnTo>
                  <a:pt x="123199" y="396640"/>
                </a:lnTo>
                <a:close/>
                <a:moveTo>
                  <a:pt x="105170" y="183296"/>
                </a:moveTo>
                <a:lnTo>
                  <a:pt x="105170" y="366592"/>
                </a:lnTo>
                <a:lnTo>
                  <a:pt x="217851" y="323022"/>
                </a:lnTo>
                <a:lnTo>
                  <a:pt x="217851" y="223861"/>
                </a:lnTo>
                <a:lnTo>
                  <a:pt x="105170" y="183296"/>
                </a:lnTo>
                <a:close/>
                <a:moveTo>
                  <a:pt x="58595" y="341051"/>
                </a:moveTo>
                <a:lnTo>
                  <a:pt x="51082" y="338046"/>
                </a:lnTo>
                <a:lnTo>
                  <a:pt x="51082" y="211842"/>
                </a:lnTo>
                <a:lnTo>
                  <a:pt x="58595" y="210340"/>
                </a:lnTo>
                <a:lnTo>
                  <a:pt x="66107" y="207335"/>
                </a:lnTo>
                <a:lnTo>
                  <a:pt x="75121" y="204330"/>
                </a:lnTo>
                <a:lnTo>
                  <a:pt x="75121" y="345558"/>
                </a:lnTo>
                <a:lnTo>
                  <a:pt x="66107" y="342553"/>
                </a:lnTo>
                <a:lnTo>
                  <a:pt x="58595" y="341051"/>
                </a:lnTo>
                <a:close/>
                <a:moveTo>
                  <a:pt x="31551" y="332036"/>
                </a:moveTo>
                <a:lnTo>
                  <a:pt x="25541" y="330534"/>
                </a:lnTo>
                <a:lnTo>
                  <a:pt x="25541" y="219354"/>
                </a:lnTo>
                <a:lnTo>
                  <a:pt x="43570" y="214847"/>
                </a:lnTo>
                <a:lnTo>
                  <a:pt x="43570" y="336543"/>
                </a:lnTo>
                <a:lnTo>
                  <a:pt x="37561" y="335041"/>
                </a:lnTo>
                <a:lnTo>
                  <a:pt x="31551" y="332036"/>
                </a:lnTo>
                <a:close/>
                <a:moveTo>
                  <a:pt x="9015" y="324524"/>
                </a:moveTo>
                <a:lnTo>
                  <a:pt x="4507" y="323022"/>
                </a:lnTo>
                <a:lnTo>
                  <a:pt x="4507" y="223861"/>
                </a:lnTo>
                <a:lnTo>
                  <a:pt x="18029" y="219354"/>
                </a:lnTo>
                <a:lnTo>
                  <a:pt x="18029" y="327529"/>
                </a:lnTo>
                <a:lnTo>
                  <a:pt x="9015" y="324524"/>
                </a:lnTo>
                <a:close/>
                <a:moveTo>
                  <a:pt x="0" y="211842"/>
                </a:moveTo>
                <a:lnTo>
                  <a:pt x="0" y="332036"/>
                </a:lnTo>
                <a:lnTo>
                  <a:pt x="84136" y="365090"/>
                </a:lnTo>
                <a:lnTo>
                  <a:pt x="84136" y="183296"/>
                </a:lnTo>
                <a:lnTo>
                  <a:pt x="0" y="211842"/>
                </a:lnTo>
                <a:close/>
              </a:path>
            </a:pathLst>
          </a:custGeom>
          <a:solidFill>
            <a:schemeClr val="accent2"/>
          </a:solidFill>
          <a:ln w="148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1F7D3BCE-DE8A-4DCE-97EC-962D3CFE948A}"/>
              </a:ext>
            </a:extLst>
          </p:cNvPr>
          <p:cNvSpPr txBox="1"/>
          <p:nvPr/>
        </p:nvSpPr>
        <p:spPr>
          <a:xfrm>
            <a:off x="2506473" y="5267071"/>
            <a:ext cx="941712" cy="176114"/>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Microservices</a:t>
            </a:r>
          </a:p>
        </p:txBody>
      </p:sp>
      <p:sp>
        <p:nvSpPr>
          <p:cNvPr id="230" name="TextBox 229">
            <a:extLst>
              <a:ext uri="{FF2B5EF4-FFF2-40B4-BE49-F238E27FC236}">
                <a16:creationId xmlns:a16="http://schemas.microsoft.com/office/drawing/2014/main" id="{67BA33EB-463F-4482-A03B-B0DE01455A82}"/>
              </a:ext>
            </a:extLst>
          </p:cNvPr>
          <p:cNvSpPr txBox="1"/>
          <p:nvPr/>
        </p:nvSpPr>
        <p:spPr>
          <a:xfrm>
            <a:off x="4500859" y="5267072"/>
            <a:ext cx="819093" cy="352226"/>
          </a:xfrm>
          <a:prstGeom prst="rect">
            <a:avLst/>
          </a:prstGeom>
          <a:noFill/>
        </p:spPr>
        <p:txBody>
          <a:bodyPr wrap="none" lIns="0" tIns="0" rIns="0" bIns="0" rtlCol="0">
            <a:spAutoFit/>
          </a:bodyPr>
          <a:lstStyle/>
          <a:p>
            <a:pPr marL="0" marR="0" lvl="0" indent="0" algn="ctr" defTabSz="951061" rtl="0" eaLnBrk="1" fontAlgn="auto" latinLnBrk="0" hangingPunct="1">
              <a:lnSpc>
                <a:spcPct val="100000"/>
              </a:lnSpc>
              <a:spcBef>
                <a:spcPts val="0"/>
              </a:spcBef>
              <a:spcAft>
                <a:spcPts val="624"/>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Integration </a:t>
            </a:r>
            <a:b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122"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services</a:t>
            </a:r>
          </a:p>
        </p:txBody>
      </p:sp>
      <p:grpSp>
        <p:nvGrpSpPr>
          <p:cNvPr id="7207" name="Group 7206">
            <a:extLst>
              <a:ext uri="{FF2B5EF4-FFF2-40B4-BE49-F238E27FC236}">
                <a16:creationId xmlns:a16="http://schemas.microsoft.com/office/drawing/2014/main" id="{0C053379-535F-404D-BBC9-42C0A3DFC156}"/>
              </a:ext>
            </a:extLst>
          </p:cNvPr>
          <p:cNvGrpSpPr/>
          <p:nvPr/>
        </p:nvGrpSpPr>
        <p:grpSpPr>
          <a:xfrm>
            <a:off x="3439206" y="2731749"/>
            <a:ext cx="781717" cy="530041"/>
            <a:chOff x="3936625" y="1131716"/>
            <a:chExt cx="340616" cy="230954"/>
          </a:xfrm>
        </p:grpSpPr>
        <p:sp>
          <p:nvSpPr>
            <p:cNvPr id="374" name="Freeform 198">
              <a:extLst>
                <a:ext uri="{FF2B5EF4-FFF2-40B4-BE49-F238E27FC236}">
                  <a16:creationId xmlns:a16="http://schemas.microsoft.com/office/drawing/2014/main" id="{7F9C4D3B-EC01-48C6-B1F5-484A1A5D7C86}"/>
                </a:ext>
              </a:extLst>
            </p:cNvPr>
            <p:cNvSpPr>
              <a:spLocks/>
            </p:cNvSpPr>
            <p:nvPr/>
          </p:nvSpPr>
          <p:spPr bwMode="auto">
            <a:xfrm>
              <a:off x="4211546" y="1160065"/>
              <a:ext cx="18843" cy="87085"/>
            </a:xfrm>
            <a:custGeom>
              <a:avLst/>
              <a:gdLst>
                <a:gd name="T0" fmla="*/ 0 w 222"/>
                <a:gd name="T1" fmla="*/ 1026 h 1026"/>
                <a:gd name="T2" fmla="*/ 222 w 222"/>
                <a:gd name="T3" fmla="*/ 1026 h 1026"/>
                <a:gd name="T4" fmla="*/ 222 w 222"/>
                <a:gd name="T5" fmla="*/ 118 h 1026"/>
                <a:gd name="T6" fmla="*/ 0 w 222"/>
                <a:gd name="T7" fmla="*/ 0 h 1026"/>
                <a:gd name="T8" fmla="*/ 0 w 222"/>
                <a:gd name="T9" fmla="*/ 1026 h 1026"/>
              </a:gdLst>
              <a:ahLst/>
              <a:cxnLst>
                <a:cxn ang="0">
                  <a:pos x="T0" y="T1"/>
                </a:cxn>
                <a:cxn ang="0">
                  <a:pos x="T2" y="T3"/>
                </a:cxn>
                <a:cxn ang="0">
                  <a:pos x="T4" y="T5"/>
                </a:cxn>
                <a:cxn ang="0">
                  <a:pos x="T6" y="T7"/>
                </a:cxn>
                <a:cxn ang="0">
                  <a:pos x="T8" y="T9"/>
                </a:cxn>
              </a:cxnLst>
              <a:rect l="0" t="0" r="r" b="b"/>
              <a:pathLst>
                <a:path w="222" h="1026">
                  <a:moveTo>
                    <a:pt x="0" y="1026"/>
                  </a:moveTo>
                  <a:lnTo>
                    <a:pt x="222" y="1026"/>
                  </a:lnTo>
                  <a:lnTo>
                    <a:pt x="222" y="118"/>
                  </a:lnTo>
                  <a:lnTo>
                    <a:pt x="0" y="0"/>
                  </a:lnTo>
                  <a:lnTo>
                    <a:pt x="0" y="1026"/>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75" name="Freeform 199">
              <a:extLst>
                <a:ext uri="{FF2B5EF4-FFF2-40B4-BE49-F238E27FC236}">
                  <a16:creationId xmlns:a16="http://schemas.microsoft.com/office/drawing/2014/main" id="{D83E339E-9146-44C1-8201-ED3D651D2E55}"/>
                </a:ext>
              </a:extLst>
            </p:cNvPr>
            <p:cNvSpPr>
              <a:spLocks/>
            </p:cNvSpPr>
            <p:nvPr/>
          </p:nvSpPr>
          <p:spPr bwMode="auto">
            <a:xfrm>
              <a:off x="4015137" y="1157604"/>
              <a:ext cx="24784" cy="89547"/>
            </a:xfrm>
            <a:custGeom>
              <a:avLst/>
              <a:gdLst>
                <a:gd name="T0" fmla="*/ 0 w 292"/>
                <a:gd name="T1" fmla="*/ 1055 h 1055"/>
                <a:gd name="T2" fmla="*/ 292 w 292"/>
                <a:gd name="T3" fmla="*/ 1055 h 1055"/>
                <a:gd name="T4" fmla="*/ 292 w 292"/>
                <a:gd name="T5" fmla="*/ 0 h 1055"/>
                <a:gd name="T6" fmla="*/ 0 w 292"/>
                <a:gd name="T7" fmla="*/ 147 h 1055"/>
                <a:gd name="T8" fmla="*/ 0 w 292"/>
                <a:gd name="T9" fmla="*/ 1055 h 1055"/>
              </a:gdLst>
              <a:ahLst/>
              <a:cxnLst>
                <a:cxn ang="0">
                  <a:pos x="T0" y="T1"/>
                </a:cxn>
                <a:cxn ang="0">
                  <a:pos x="T2" y="T3"/>
                </a:cxn>
                <a:cxn ang="0">
                  <a:pos x="T4" y="T5"/>
                </a:cxn>
                <a:cxn ang="0">
                  <a:pos x="T6" y="T7"/>
                </a:cxn>
                <a:cxn ang="0">
                  <a:pos x="T8" y="T9"/>
                </a:cxn>
              </a:cxnLst>
              <a:rect l="0" t="0" r="r" b="b"/>
              <a:pathLst>
                <a:path w="292" h="1055">
                  <a:moveTo>
                    <a:pt x="0" y="1055"/>
                  </a:moveTo>
                  <a:lnTo>
                    <a:pt x="292" y="1055"/>
                  </a:lnTo>
                  <a:lnTo>
                    <a:pt x="292" y="0"/>
                  </a:lnTo>
                  <a:lnTo>
                    <a:pt x="0" y="147"/>
                  </a:lnTo>
                  <a:lnTo>
                    <a:pt x="0" y="105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76" name="Rectangle 200">
              <a:extLst>
                <a:ext uri="{FF2B5EF4-FFF2-40B4-BE49-F238E27FC236}">
                  <a16:creationId xmlns:a16="http://schemas.microsoft.com/office/drawing/2014/main" id="{C828FBF8-96B0-466F-B109-4EEA1F686D50}"/>
                </a:ext>
              </a:extLst>
            </p:cNvPr>
            <p:cNvSpPr>
              <a:spLocks noChangeArrowheads="1"/>
            </p:cNvSpPr>
            <p:nvPr/>
          </p:nvSpPr>
          <p:spPr bwMode="auto">
            <a:xfrm>
              <a:off x="4026171" y="1131716"/>
              <a:ext cx="193353" cy="115435"/>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77" name="Rectangle 201">
              <a:extLst>
                <a:ext uri="{FF2B5EF4-FFF2-40B4-BE49-F238E27FC236}">
                  <a16:creationId xmlns:a16="http://schemas.microsoft.com/office/drawing/2014/main" id="{E8FC54D4-5A84-49C1-BD20-25CAA0CC6ACE}"/>
                </a:ext>
              </a:extLst>
            </p:cNvPr>
            <p:cNvSpPr>
              <a:spLocks noChangeArrowheads="1"/>
            </p:cNvSpPr>
            <p:nvPr/>
          </p:nvSpPr>
          <p:spPr bwMode="auto">
            <a:xfrm>
              <a:off x="4219524" y="1131716"/>
              <a:ext cx="10864" cy="3836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78" name="Rectangle 202">
              <a:extLst>
                <a:ext uri="{FF2B5EF4-FFF2-40B4-BE49-F238E27FC236}">
                  <a16:creationId xmlns:a16="http://schemas.microsoft.com/office/drawing/2014/main" id="{8ABF0700-9F48-4297-8EBF-756AA7D181A1}"/>
                </a:ext>
              </a:extLst>
            </p:cNvPr>
            <p:cNvSpPr>
              <a:spLocks noChangeArrowheads="1"/>
            </p:cNvSpPr>
            <p:nvPr/>
          </p:nvSpPr>
          <p:spPr bwMode="auto">
            <a:xfrm>
              <a:off x="4015137" y="1131716"/>
              <a:ext cx="11034" cy="3836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79" name="Rectangle 203">
              <a:extLst>
                <a:ext uri="{FF2B5EF4-FFF2-40B4-BE49-F238E27FC236}">
                  <a16:creationId xmlns:a16="http://schemas.microsoft.com/office/drawing/2014/main" id="{207AA2D5-5E28-4696-B7B4-AD964D3E22B2}"/>
                </a:ext>
              </a:extLst>
            </p:cNvPr>
            <p:cNvSpPr>
              <a:spLocks noChangeArrowheads="1"/>
            </p:cNvSpPr>
            <p:nvPr/>
          </p:nvSpPr>
          <p:spPr bwMode="auto">
            <a:xfrm>
              <a:off x="4032198" y="1138167"/>
              <a:ext cx="181470" cy="102873"/>
            </a:xfrm>
            <a:prstGeom prst="rect">
              <a:avLst/>
            </a:prstGeom>
            <a:solidFill>
              <a:srgbClr val="0C7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0" name="Rectangle 204">
              <a:extLst>
                <a:ext uri="{FF2B5EF4-FFF2-40B4-BE49-F238E27FC236}">
                  <a16:creationId xmlns:a16="http://schemas.microsoft.com/office/drawing/2014/main" id="{C4B76026-0C43-47CE-80DA-AB3E14EBA70F}"/>
                </a:ext>
              </a:extLst>
            </p:cNvPr>
            <p:cNvSpPr>
              <a:spLocks noChangeArrowheads="1"/>
            </p:cNvSpPr>
            <p:nvPr/>
          </p:nvSpPr>
          <p:spPr bwMode="auto">
            <a:xfrm>
              <a:off x="4032368" y="1149201"/>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1" name="Rectangle 205">
              <a:extLst>
                <a:ext uri="{FF2B5EF4-FFF2-40B4-BE49-F238E27FC236}">
                  <a16:creationId xmlns:a16="http://schemas.microsoft.com/office/drawing/2014/main" id="{3DC2CEFC-5476-4795-BFA4-89593BBCAEE1}"/>
                </a:ext>
              </a:extLst>
            </p:cNvPr>
            <p:cNvSpPr>
              <a:spLocks noChangeArrowheads="1"/>
            </p:cNvSpPr>
            <p:nvPr/>
          </p:nvSpPr>
          <p:spPr bwMode="auto">
            <a:xfrm>
              <a:off x="4032368" y="1165158"/>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2" name="Rectangle 206">
              <a:extLst>
                <a:ext uri="{FF2B5EF4-FFF2-40B4-BE49-F238E27FC236}">
                  <a16:creationId xmlns:a16="http://schemas.microsoft.com/office/drawing/2014/main" id="{5BF9DE9A-74B9-40E0-9FE5-6CAFE0158065}"/>
                </a:ext>
              </a:extLst>
            </p:cNvPr>
            <p:cNvSpPr>
              <a:spLocks noChangeArrowheads="1"/>
            </p:cNvSpPr>
            <p:nvPr/>
          </p:nvSpPr>
          <p:spPr bwMode="auto">
            <a:xfrm>
              <a:off x="4032368" y="1181115"/>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3" name="Rectangle 207">
              <a:extLst>
                <a:ext uri="{FF2B5EF4-FFF2-40B4-BE49-F238E27FC236}">
                  <a16:creationId xmlns:a16="http://schemas.microsoft.com/office/drawing/2014/main" id="{5A77B92C-8308-4E6D-8686-F1C8078C91D2}"/>
                </a:ext>
              </a:extLst>
            </p:cNvPr>
            <p:cNvSpPr>
              <a:spLocks noChangeArrowheads="1"/>
            </p:cNvSpPr>
            <p:nvPr/>
          </p:nvSpPr>
          <p:spPr bwMode="auto">
            <a:xfrm>
              <a:off x="4032368" y="1197072"/>
              <a:ext cx="181639" cy="1528"/>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4" name="Rectangle 208">
              <a:extLst>
                <a:ext uri="{FF2B5EF4-FFF2-40B4-BE49-F238E27FC236}">
                  <a16:creationId xmlns:a16="http://schemas.microsoft.com/office/drawing/2014/main" id="{946ECF6C-1B0C-41A7-8669-A9EFA5E9A65E}"/>
                </a:ext>
              </a:extLst>
            </p:cNvPr>
            <p:cNvSpPr>
              <a:spLocks noChangeArrowheads="1"/>
            </p:cNvSpPr>
            <p:nvPr/>
          </p:nvSpPr>
          <p:spPr bwMode="auto">
            <a:xfrm>
              <a:off x="4032368" y="1212945"/>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5" name="Rectangle 209">
              <a:extLst>
                <a:ext uri="{FF2B5EF4-FFF2-40B4-BE49-F238E27FC236}">
                  <a16:creationId xmlns:a16="http://schemas.microsoft.com/office/drawing/2014/main" id="{7833503F-129E-41A3-9D96-8264CC683453}"/>
                </a:ext>
              </a:extLst>
            </p:cNvPr>
            <p:cNvSpPr>
              <a:spLocks noChangeArrowheads="1"/>
            </p:cNvSpPr>
            <p:nvPr/>
          </p:nvSpPr>
          <p:spPr bwMode="auto">
            <a:xfrm>
              <a:off x="4032368" y="1228902"/>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86" name="Freeform 210">
              <a:extLst>
                <a:ext uri="{FF2B5EF4-FFF2-40B4-BE49-F238E27FC236}">
                  <a16:creationId xmlns:a16="http://schemas.microsoft.com/office/drawing/2014/main" id="{BDD610C9-F9F9-4A38-9CBC-DC754D2F0938}"/>
                </a:ext>
              </a:extLst>
            </p:cNvPr>
            <p:cNvSpPr>
              <a:spLocks/>
            </p:cNvSpPr>
            <p:nvPr/>
          </p:nvSpPr>
          <p:spPr bwMode="auto">
            <a:xfrm>
              <a:off x="4038564" y="1151323"/>
              <a:ext cx="103551" cy="89716"/>
            </a:xfrm>
            <a:custGeom>
              <a:avLst/>
              <a:gdLst>
                <a:gd name="T0" fmla="*/ 78 w 1220"/>
                <a:gd name="T1" fmla="*/ 1057 h 1057"/>
                <a:gd name="T2" fmla="*/ 0 w 1220"/>
                <a:gd name="T3" fmla="*/ 1057 h 1057"/>
                <a:gd name="T4" fmla="*/ 82 w 1220"/>
                <a:gd name="T5" fmla="*/ 689 h 1057"/>
                <a:gd name="T6" fmla="*/ 288 w 1220"/>
                <a:gd name="T7" fmla="*/ 759 h 1057"/>
                <a:gd name="T8" fmla="*/ 431 w 1220"/>
                <a:gd name="T9" fmla="*/ 495 h 1057"/>
                <a:gd name="T10" fmla="*/ 695 w 1220"/>
                <a:gd name="T11" fmla="*/ 594 h 1057"/>
                <a:gd name="T12" fmla="*/ 915 w 1220"/>
                <a:gd name="T13" fmla="*/ 0 h 1057"/>
                <a:gd name="T14" fmla="*/ 1220 w 1220"/>
                <a:gd name="T15" fmla="*/ 278 h 1057"/>
                <a:gd name="T16" fmla="*/ 1169 w 1220"/>
                <a:gd name="T17" fmla="*/ 336 h 1057"/>
                <a:gd name="T18" fmla="*/ 948 w 1220"/>
                <a:gd name="T19" fmla="*/ 134 h 1057"/>
                <a:gd name="T20" fmla="*/ 740 w 1220"/>
                <a:gd name="T21" fmla="*/ 691 h 1057"/>
                <a:gd name="T22" fmla="*/ 466 w 1220"/>
                <a:gd name="T23" fmla="*/ 590 h 1057"/>
                <a:gd name="T24" fmla="*/ 324 w 1220"/>
                <a:gd name="T25" fmla="*/ 853 h 1057"/>
                <a:gd name="T26" fmla="*/ 138 w 1220"/>
                <a:gd name="T27" fmla="*/ 789 h 1057"/>
                <a:gd name="T28" fmla="*/ 78 w 1220"/>
                <a:gd name="T29" fmla="*/ 1057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0" h="1057">
                  <a:moveTo>
                    <a:pt x="78" y="1057"/>
                  </a:moveTo>
                  <a:lnTo>
                    <a:pt x="0" y="1057"/>
                  </a:lnTo>
                  <a:lnTo>
                    <a:pt x="82" y="689"/>
                  </a:lnTo>
                  <a:lnTo>
                    <a:pt x="288" y="759"/>
                  </a:lnTo>
                  <a:lnTo>
                    <a:pt x="431" y="495"/>
                  </a:lnTo>
                  <a:lnTo>
                    <a:pt x="695" y="594"/>
                  </a:lnTo>
                  <a:lnTo>
                    <a:pt x="915" y="0"/>
                  </a:lnTo>
                  <a:lnTo>
                    <a:pt x="1220" y="278"/>
                  </a:lnTo>
                  <a:lnTo>
                    <a:pt x="1169" y="336"/>
                  </a:lnTo>
                  <a:lnTo>
                    <a:pt x="948" y="134"/>
                  </a:lnTo>
                  <a:lnTo>
                    <a:pt x="740" y="691"/>
                  </a:lnTo>
                  <a:lnTo>
                    <a:pt x="466" y="590"/>
                  </a:lnTo>
                  <a:lnTo>
                    <a:pt x="324" y="853"/>
                  </a:lnTo>
                  <a:lnTo>
                    <a:pt x="138" y="789"/>
                  </a:lnTo>
                  <a:lnTo>
                    <a:pt x="78" y="1057"/>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0" name="Freeform 254">
              <a:extLst>
                <a:ext uri="{FF2B5EF4-FFF2-40B4-BE49-F238E27FC236}">
                  <a16:creationId xmlns:a16="http://schemas.microsoft.com/office/drawing/2014/main" id="{7CB67A3E-DBEE-42AD-9CF3-CC65BF2CF649}"/>
                </a:ext>
              </a:extLst>
            </p:cNvPr>
            <p:cNvSpPr>
              <a:spLocks/>
            </p:cNvSpPr>
            <p:nvPr/>
          </p:nvSpPr>
          <p:spPr bwMode="auto">
            <a:xfrm>
              <a:off x="3936625" y="1356474"/>
              <a:ext cx="92942" cy="6111"/>
            </a:xfrm>
            <a:custGeom>
              <a:avLst/>
              <a:gdLst>
                <a:gd name="T0" fmla="*/ 848 w 877"/>
                <a:gd name="T1" fmla="*/ 57 h 57"/>
                <a:gd name="T2" fmla="*/ 28 w 877"/>
                <a:gd name="T3" fmla="*/ 57 h 57"/>
                <a:gd name="T4" fmla="*/ 0 w 877"/>
                <a:gd name="T5" fmla="*/ 29 h 57"/>
                <a:gd name="T6" fmla="*/ 28 w 877"/>
                <a:gd name="T7" fmla="*/ 0 h 57"/>
                <a:gd name="T8" fmla="*/ 848 w 877"/>
                <a:gd name="T9" fmla="*/ 0 h 57"/>
                <a:gd name="T10" fmla="*/ 877 w 877"/>
                <a:gd name="T11" fmla="*/ 29 h 57"/>
                <a:gd name="T12" fmla="*/ 848 w 87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877" h="57">
                  <a:moveTo>
                    <a:pt x="848" y="57"/>
                  </a:moveTo>
                  <a:cubicBezTo>
                    <a:pt x="28" y="57"/>
                    <a:pt x="28" y="57"/>
                    <a:pt x="28" y="57"/>
                  </a:cubicBezTo>
                  <a:cubicBezTo>
                    <a:pt x="13" y="57"/>
                    <a:pt x="0" y="44"/>
                    <a:pt x="0" y="29"/>
                  </a:cubicBezTo>
                  <a:cubicBezTo>
                    <a:pt x="0" y="13"/>
                    <a:pt x="13" y="0"/>
                    <a:pt x="28" y="0"/>
                  </a:cubicBezTo>
                  <a:cubicBezTo>
                    <a:pt x="848" y="0"/>
                    <a:pt x="848" y="0"/>
                    <a:pt x="848" y="0"/>
                  </a:cubicBezTo>
                  <a:cubicBezTo>
                    <a:pt x="864" y="0"/>
                    <a:pt x="877" y="13"/>
                    <a:pt x="877" y="29"/>
                  </a:cubicBezTo>
                  <a:cubicBezTo>
                    <a:pt x="877" y="44"/>
                    <a:pt x="864" y="57"/>
                    <a:pt x="848" y="57"/>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1" name="Freeform 255">
              <a:extLst>
                <a:ext uri="{FF2B5EF4-FFF2-40B4-BE49-F238E27FC236}">
                  <a16:creationId xmlns:a16="http://schemas.microsoft.com/office/drawing/2014/main" id="{42F181D1-DF7A-44A0-A422-469BC34385A2}"/>
                </a:ext>
              </a:extLst>
            </p:cNvPr>
            <p:cNvSpPr>
              <a:spLocks/>
            </p:cNvSpPr>
            <p:nvPr/>
          </p:nvSpPr>
          <p:spPr bwMode="auto">
            <a:xfrm>
              <a:off x="3951733" y="1299520"/>
              <a:ext cx="28010" cy="61028"/>
            </a:xfrm>
            <a:custGeom>
              <a:avLst/>
              <a:gdLst>
                <a:gd name="T0" fmla="*/ 134 w 265"/>
                <a:gd name="T1" fmla="*/ 0 h 574"/>
                <a:gd name="T2" fmla="*/ 72 w 265"/>
                <a:gd name="T3" fmla="*/ 430 h 574"/>
                <a:gd name="T4" fmla="*/ 64 w 265"/>
                <a:gd name="T5" fmla="*/ 473 h 574"/>
                <a:gd name="T6" fmla="*/ 0 w 265"/>
                <a:gd name="T7" fmla="*/ 572 h 574"/>
                <a:gd name="T8" fmla="*/ 7 w 265"/>
                <a:gd name="T9" fmla="*/ 574 h 574"/>
                <a:gd name="T10" fmla="*/ 101 w 265"/>
                <a:gd name="T11" fmla="*/ 557 h 574"/>
                <a:gd name="T12" fmla="*/ 148 w 265"/>
                <a:gd name="T13" fmla="*/ 467 h 574"/>
                <a:gd name="T14" fmla="*/ 146 w 265"/>
                <a:gd name="T15" fmla="*/ 451 h 574"/>
                <a:gd name="T16" fmla="*/ 147 w 265"/>
                <a:gd name="T17" fmla="*/ 425 h 574"/>
                <a:gd name="T18" fmla="*/ 265 w 265"/>
                <a:gd name="T19" fmla="*/ 8 h 574"/>
                <a:gd name="T20" fmla="*/ 134 w 265"/>
                <a:gd name="T21"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574">
                  <a:moveTo>
                    <a:pt x="134" y="0"/>
                  </a:moveTo>
                  <a:cubicBezTo>
                    <a:pt x="72" y="430"/>
                    <a:pt x="72" y="430"/>
                    <a:pt x="72" y="430"/>
                  </a:cubicBezTo>
                  <a:cubicBezTo>
                    <a:pt x="68" y="444"/>
                    <a:pt x="67" y="450"/>
                    <a:pt x="64" y="473"/>
                  </a:cubicBezTo>
                  <a:cubicBezTo>
                    <a:pt x="56" y="527"/>
                    <a:pt x="14" y="556"/>
                    <a:pt x="0" y="572"/>
                  </a:cubicBezTo>
                  <a:cubicBezTo>
                    <a:pt x="7" y="574"/>
                    <a:pt x="7" y="574"/>
                    <a:pt x="7" y="574"/>
                  </a:cubicBezTo>
                  <a:cubicBezTo>
                    <a:pt x="101" y="557"/>
                    <a:pt x="101" y="557"/>
                    <a:pt x="101" y="557"/>
                  </a:cubicBezTo>
                  <a:cubicBezTo>
                    <a:pt x="148" y="467"/>
                    <a:pt x="148" y="467"/>
                    <a:pt x="148" y="467"/>
                  </a:cubicBezTo>
                  <a:cubicBezTo>
                    <a:pt x="146" y="451"/>
                    <a:pt x="146" y="451"/>
                    <a:pt x="146" y="451"/>
                  </a:cubicBezTo>
                  <a:cubicBezTo>
                    <a:pt x="142" y="443"/>
                    <a:pt x="143" y="434"/>
                    <a:pt x="147" y="425"/>
                  </a:cubicBezTo>
                  <a:cubicBezTo>
                    <a:pt x="265" y="8"/>
                    <a:pt x="265" y="8"/>
                    <a:pt x="265" y="8"/>
                  </a:cubicBezTo>
                  <a:lnTo>
                    <a:pt x="134" y="0"/>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2" name="Freeform 256">
              <a:extLst>
                <a:ext uri="{FF2B5EF4-FFF2-40B4-BE49-F238E27FC236}">
                  <a16:creationId xmlns:a16="http://schemas.microsoft.com/office/drawing/2014/main" id="{16B5ACE2-3111-437A-981A-DC72A72E190D}"/>
                </a:ext>
              </a:extLst>
            </p:cNvPr>
            <p:cNvSpPr>
              <a:spLocks/>
            </p:cNvSpPr>
            <p:nvPr/>
          </p:nvSpPr>
          <p:spPr bwMode="auto">
            <a:xfrm>
              <a:off x="3994936" y="1320825"/>
              <a:ext cx="18928" cy="39299"/>
            </a:xfrm>
            <a:custGeom>
              <a:avLst/>
              <a:gdLst>
                <a:gd name="T0" fmla="*/ 150 w 179"/>
                <a:gd name="T1" fmla="*/ 343 h 370"/>
                <a:gd name="T2" fmla="*/ 108 w 179"/>
                <a:gd name="T3" fmla="*/ 273 h 370"/>
                <a:gd name="T4" fmla="*/ 102 w 179"/>
                <a:gd name="T5" fmla="*/ 251 h 370"/>
                <a:gd name="T6" fmla="*/ 89 w 179"/>
                <a:gd name="T7" fmla="*/ 0 h 370"/>
                <a:gd name="T8" fmla="*/ 0 w 179"/>
                <a:gd name="T9" fmla="*/ 4 h 370"/>
                <a:gd name="T10" fmla="*/ 34 w 179"/>
                <a:gd name="T11" fmla="*/ 251 h 370"/>
                <a:gd name="T12" fmla="*/ 34 w 179"/>
                <a:gd name="T13" fmla="*/ 251 h 370"/>
                <a:gd name="T14" fmla="*/ 31 w 179"/>
                <a:gd name="T15" fmla="*/ 275 h 370"/>
                <a:gd name="T16" fmla="*/ 115 w 179"/>
                <a:gd name="T17" fmla="*/ 370 h 370"/>
                <a:gd name="T18" fmla="*/ 179 w 179"/>
                <a:gd name="T19" fmla="*/ 370 h 370"/>
                <a:gd name="T20" fmla="*/ 150 w 179"/>
                <a:gd name="T21" fmla="*/ 34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70">
                  <a:moveTo>
                    <a:pt x="150" y="343"/>
                  </a:moveTo>
                  <a:cubicBezTo>
                    <a:pt x="129" y="324"/>
                    <a:pt x="115" y="299"/>
                    <a:pt x="108" y="273"/>
                  </a:cubicBezTo>
                  <a:cubicBezTo>
                    <a:pt x="102" y="251"/>
                    <a:pt x="102" y="251"/>
                    <a:pt x="102" y="251"/>
                  </a:cubicBezTo>
                  <a:cubicBezTo>
                    <a:pt x="89" y="0"/>
                    <a:pt x="89" y="0"/>
                    <a:pt x="89" y="0"/>
                  </a:cubicBezTo>
                  <a:cubicBezTo>
                    <a:pt x="0" y="4"/>
                    <a:pt x="0" y="4"/>
                    <a:pt x="0" y="4"/>
                  </a:cubicBezTo>
                  <a:cubicBezTo>
                    <a:pt x="34" y="251"/>
                    <a:pt x="34" y="251"/>
                    <a:pt x="34" y="251"/>
                  </a:cubicBezTo>
                  <a:cubicBezTo>
                    <a:pt x="34" y="251"/>
                    <a:pt x="34" y="251"/>
                    <a:pt x="34" y="251"/>
                  </a:cubicBezTo>
                  <a:cubicBezTo>
                    <a:pt x="31" y="275"/>
                    <a:pt x="31" y="275"/>
                    <a:pt x="31" y="275"/>
                  </a:cubicBezTo>
                  <a:cubicBezTo>
                    <a:pt x="115" y="370"/>
                    <a:pt x="115" y="370"/>
                    <a:pt x="115" y="370"/>
                  </a:cubicBezTo>
                  <a:cubicBezTo>
                    <a:pt x="179" y="370"/>
                    <a:pt x="179" y="370"/>
                    <a:pt x="179" y="370"/>
                  </a:cubicBezTo>
                  <a:lnTo>
                    <a:pt x="150" y="343"/>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3" name="Freeform 257">
              <a:extLst>
                <a:ext uri="{FF2B5EF4-FFF2-40B4-BE49-F238E27FC236}">
                  <a16:creationId xmlns:a16="http://schemas.microsoft.com/office/drawing/2014/main" id="{D5C22634-CBBA-4787-B87B-868B44303D9C}"/>
                </a:ext>
              </a:extLst>
            </p:cNvPr>
            <p:cNvSpPr>
              <a:spLocks/>
            </p:cNvSpPr>
            <p:nvPr/>
          </p:nvSpPr>
          <p:spPr bwMode="auto">
            <a:xfrm>
              <a:off x="3995191" y="1346204"/>
              <a:ext cx="22238" cy="16466"/>
            </a:xfrm>
            <a:custGeom>
              <a:avLst/>
              <a:gdLst>
                <a:gd name="T0" fmla="*/ 18 w 210"/>
                <a:gd name="T1" fmla="*/ 150 h 155"/>
                <a:gd name="T2" fmla="*/ 8 w 210"/>
                <a:gd name="T3" fmla="*/ 150 h 155"/>
                <a:gd name="T4" fmla="*/ 10 w 210"/>
                <a:gd name="T5" fmla="*/ 96 h 155"/>
                <a:gd name="T6" fmla="*/ 4 w 210"/>
                <a:gd name="T7" fmla="*/ 60 h 155"/>
                <a:gd name="T8" fmla="*/ 23 w 210"/>
                <a:gd name="T9" fmla="*/ 2 h 155"/>
                <a:gd name="T10" fmla="*/ 31 w 210"/>
                <a:gd name="T11" fmla="*/ 2 h 155"/>
                <a:gd name="T12" fmla="*/ 101 w 210"/>
                <a:gd name="T13" fmla="*/ 88 h 155"/>
                <a:gd name="T14" fmla="*/ 181 w 210"/>
                <a:gd name="T15" fmla="*/ 128 h 155"/>
                <a:gd name="T16" fmla="*/ 208 w 210"/>
                <a:gd name="T17" fmla="*/ 148 h 155"/>
                <a:gd name="T18" fmla="*/ 208 w 210"/>
                <a:gd name="T19" fmla="*/ 154 h 155"/>
                <a:gd name="T20" fmla="*/ 124 w 210"/>
                <a:gd name="T21" fmla="*/ 154 h 155"/>
                <a:gd name="T22" fmla="*/ 88 w 210"/>
                <a:gd name="T23" fmla="*/ 135 h 155"/>
                <a:gd name="T24" fmla="*/ 69 w 210"/>
                <a:gd name="T25" fmla="*/ 103 h 155"/>
                <a:gd name="T26" fmla="*/ 41 w 210"/>
                <a:gd name="T27" fmla="*/ 81 h 155"/>
                <a:gd name="T28" fmla="*/ 26 w 210"/>
                <a:gd name="T29" fmla="*/ 75 h 155"/>
                <a:gd name="T30" fmla="*/ 19 w 210"/>
                <a:gd name="T31" fmla="*/ 146 h 155"/>
                <a:gd name="T32" fmla="*/ 18 w 210"/>
                <a:gd name="T33"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55">
                  <a:moveTo>
                    <a:pt x="18" y="150"/>
                  </a:moveTo>
                  <a:cubicBezTo>
                    <a:pt x="8" y="150"/>
                    <a:pt x="8" y="150"/>
                    <a:pt x="8" y="150"/>
                  </a:cubicBezTo>
                  <a:cubicBezTo>
                    <a:pt x="8" y="150"/>
                    <a:pt x="11" y="112"/>
                    <a:pt x="10" y="96"/>
                  </a:cubicBezTo>
                  <a:cubicBezTo>
                    <a:pt x="10" y="81"/>
                    <a:pt x="4" y="60"/>
                    <a:pt x="4" y="60"/>
                  </a:cubicBezTo>
                  <a:cubicBezTo>
                    <a:pt x="0" y="38"/>
                    <a:pt x="8" y="17"/>
                    <a:pt x="23" y="2"/>
                  </a:cubicBezTo>
                  <a:cubicBezTo>
                    <a:pt x="25" y="0"/>
                    <a:pt x="29" y="0"/>
                    <a:pt x="31" y="2"/>
                  </a:cubicBezTo>
                  <a:cubicBezTo>
                    <a:pt x="101" y="88"/>
                    <a:pt x="101" y="88"/>
                    <a:pt x="101" y="88"/>
                  </a:cubicBezTo>
                  <a:cubicBezTo>
                    <a:pt x="126" y="119"/>
                    <a:pt x="161" y="126"/>
                    <a:pt x="181" y="128"/>
                  </a:cubicBezTo>
                  <a:cubicBezTo>
                    <a:pt x="194" y="128"/>
                    <a:pt x="205" y="136"/>
                    <a:pt x="208" y="148"/>
                  </a:cubicBezTo>
                  <a:cubicBezTo>
                    <a:pt x="210" y="151"/>
                    <a:pt x="210" y="154"/>
                    <a:pt x="208" y="154"/>
                  </a:cubicBezTo>
                  <a:cubicBezTo>
                    <a:pt x="124" y="154"/>
                    <a:pt x="124" y="154"/>
                    <a:pt x="124" y="154"/>
                  </a:cubicBezTo>
                  <a:cubicBezTo>
                    <a:pt x="110" y="155"/>
                    <a:pt x="96" y="148"/>
                    <a:pt x="88" y="135"/>
                  </a:cubicBezTo>
                  <a:cubicBezTo>
                    <a:pt x="69" y="103"/>
                    <a:pt x="69" y="103"/>
                    <a:pt x="69" y="103"/>
                  </a:cubicBezTo>
                  <a:cubicBezTo>
                    <a:pt x="63" y="93"/>
                    <a:pt x="53" y="85"/>
                    <a:pt x="41" y="81"/>
                  </a:cubicBezTo>
                  <a:cubicBezTo>
                    <a:pt x="26" y="75"/>
                    <a:pt x="26" y="75"/>
                    <a:pt x="26" y="75"/>
                  </a:cubicBezTo>
                  <a:cubicBezTo>
                    <a:pt x="26" y="99"/>
                    <a:pt x="24" y="123"/>
                    <a:pt x="19" y="146"/>
                  </a:cubicBezTo>
                  <a:lnTo>
                    <a:pt x="18" y="15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4" name="Freeform 258">
              <a:extLst>
                <a:ext uri="{FF2B5EF4-FFF2-40B4-BE49-F238E27FC236}">
                  <a16:creationId xmlns:a16="http://schemas.microsoft.com/office/drawing/2014/main" id="{6C2039B5-6D59-4A74-9FEF-68C0E8C10070}"/>
                </a:ext>
              </a:extLst>
            </p:cNvPr>
            <p:cNvSpPr>
              <a:spLocks/>
            </p:cNvSpPr>
            <p:nvPr/>
          </p:nvSpPr>
          <p:spPr bwMode="auto">
            <a:xfrm>
              <a:off x="3948508" y="1346204"/>
              <a:ext cx="20795" cy="16382"/>
            </a:xfrm>
            <a:custGeom>
              <a:avLst/>
              <a:gdLst>
                <a:gd name="T0" fmla="*/ 170 w 196"/>
                <a:gd name="T1" fmla="*/ 3 h 154"/>
                <a:gd name="T2" fmla="*/ 176 w 196"/>
                <a:gd name="T3" fmla="*/ 3 h 154"/>
                <a:gd name="T4" fmla="*/ 190 w 196"/>
                <a:gd name="T5" fmla="*/ 36 h 154"/>
                <a:gd name="T6" fmla="*/ 190 w 196"/>
                <a:gd name="T7" fmla="*/ 78 h 154"/>
                <a:gd name="T8" fmla="*/ 175 w 196"/>
                <a:gd name="T9" fmla="*/ 131 h 154"/>
                <a:gd name="T10" fmla="*/ 172 w 196"/>
                <a:gd name="T11" fmla="*/ 154 h 154"/>
                <a:gd name="T12" fmla="*/ 159 w 196"/>
                <a:gd name="T13" fmla="*/ 154 h 154"/>
                <a:gd name="T14" fmla="*/ 164 w 196"/>
                <a:gd name="T15" fmla="*/ 98 h 154"/>
                <a:gd name="T16" fmla="*/ 141 w 196"/>
                <a:gd name="T17" fmla="*/ 132 h 154"/>
                <a:gd name="T18" fmla="*/ 106 w 196"/>
                <a:gd name="T19" fmla="*/ 154 h 154"/>
                <a:gd name="T20" fmla="*/ 0 w 196"/>
                <a:gd name="T21" fmla="*/ 154 h 154"/>
                <a:gd name="T22" fmla="*/ 32 w 196"/>
                <a:gd name="T23" fmla="*/ 127 h 154"/>
                <a:gd name="T24" fmla="*/ 38 w 196"/>
                <a:gd name="T25" fmla="*/ 126 h 154"/>
                <a:gd name="T26" fmla="*/ 139 w 196"/>
                <a:gd name="T27" fmla="*/ 74 h 154"/>
                <a:gd name="T28" fmla="*/ 170 w 196"/>
                <a:gd name="T29"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54">
                  <a:moveTo>
                    <a:pt x="170" y="3"/>
                  </a:moveTo>
                  <a:cubicBezTo>
                    <a:pt x="171" y="0"/>
                    <a:pt x="175" y="0"/>
                    <a:pt x="176" y="3"/>
                  </a:cubicBezTo>
                  <a:cubicBezTo>
                    <a:pt x="190" y="36"/>
                    <a:pt x="190" y="36"/>
                    <a:pt x="190" y="36"/>
                  </a:cubicBezTo>
                  <a:cubicBezTo>
                    <a:pt x="196" y="49"/>
                    <a:pt x="196" y="64"/>
                    <a:pt x="190" y="78"/>
                  </a:cubicBezTo>
                  <a:cubicBezTo>
                    <a:pt x="182" y="94"/>
                    <a:pt x="177" y="112"/>
                    <a:pt x="175" y="131"/>
                  </a:cubicBezTo>
                  <a:cubicBezTo>
                    <a:pt x="172" y="154"/>
                    <a:pt x="172" y="154"/>
                    <a:pt x="172" y="154"/>
                  </a:cubicBezTo>
                  <a:cubicBezTo>
                    <a:pt x="159" y="154"/>
                    <a:pt x="159" y="154"/>
                    <a:pt x="159" y="154"/>
                  </a:cubicBezTo>
                  <a:cubicBezTo>
                    <a:pt x="164" y="98"/>
                    <a:pt x="164" y="98"/>
                    <a:pt x="164" y="98"/>
                  </a:cubicBezTo>
                  <a:cubicBezTo>
                    <a:pt x="141" y="132"/>
                    <a:pt x="141" y="132"/>
                    <a:pt x="141" y="132"/>
                  </a:cubicBezTo>
                  <a:cubicBezTo>
                    <a:pt x="134" y="146"/>
                    <a:pt x="121" y="154"/>
                    <a:pt x="106" y="154"/>
                  </a:cubicBezTo>
                  <a:cubicBezTo>
                    <a:pt x="0" y="154"/>
                    <a:pt x="0" y="154"/>
                    <a:pt x="0" y="154"/>
                  </a:cubicBezTo>
                  <a:cubicBezTo>
                    <a:pt x="4" y="140"/>
                    <a:pt x="17" y="129"/>
                    <a:pt x="32" y="127"/>
                  </a:cubicBezTo>
                  <a:cubicBezTo>
                    <a:pt x="38" y="126"/>
                    <a:pt x="38" y="126"/>
                    <a:pt x="38" y="126"/>
                  </a:cubicBezTo>
                  <a:cubicBezTo>
                    <a:pt x="69" y="121"/>
                    <a:pt x="124" y="102"/>
                    <a:pt x="139" y="74"/>
                  </a:cubicBezTo>
                  <a:lnTo>
                    <a:pt x="170" y="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5" name="Freeform 259">
              <a:extLst>
                <a:ext uri="{FF2B5EF4-FFF2-40B4-BE49-F238E27FC236}">
                  <a16:creationId xmlns:a16="http://schemas.microsoft.com/office/drawing/2014/main" id="{E99A39F1-C187-4E0D-9AA9-51A05DE09759}"/>
                </a:ext>
              </a:extLst>
            </p:cNvPr>
            <p:cNvSpPr>
              <a:spLocks/>
            </p:cNvSpPr>
            <p:nvPr/>
          </p:nvSpPr>
          <p:spPr bwMode="auto">
            <a:xfrm>
              <a:off x="3959542" y="1242058"/>
              <a:ext cx="49145" cy="99902"/>
            </a:xfrm>
            <a:custGeom>
              <a:avLst/>
              <a:gdLst>
                <a:gd name="T0" fmla="*/ 555 w 579"/>
                <a:gd name="T1" fmla="*/ 1177 h 1177"/>
                <a:gd name="T2" fmla="*/ 409 w 579"/>
                <a:gd name="T3" fmla="*/ 1177 h 1177"/>
                <a:gd name="T4" fmla="*/ 388 w 579"/>
                <a:gd name="T5" fmla="*/ 730 h 1177"/>
                <a:gd name="T6" fmla="*/ 341 w 579"/>
                <a:gd name="T7" fmla="*/ 381 h 1177"/>
                <a:gd name="T8" fmla="*/ 266 w 579"/>
                <a:gd name="T9" fmla="*/ 727 h 1177"/>
                <a:gd name="T10" fmla="*/ 128 w 579"/>
                <a:gd name="T11" fmla="*/ 1177 h 1177"/>
                <a:gd name="T12" fmla="*/ 0 w 579"/>
                <a:gd name="T13" fmla="*/ 1177 h 1177"/>
                <a:gd name="T14" fmla="*/ 52 w 579"/>
                <a:gd name="T15" fmla="*/ 655 h 1177"/>
                <a:gd name="T16" fmla="*/ 106 w 579"/>
                <a:gd name="T17" fmla="*/ 113 h 1177"/>
                <a:gd name="T18" fmla="*/ 360 w 579"/>
                <a:gd name="T19" fmla="*/ 0 h 1177"/>
                <a:gd name="T20" fmla="*/ 579 w 579"/>
                <a:gd name="T21" fmla="*/ 79 h 1177"/>
                <a:gd name="T22" fmla="*/ 555 w 579"/>
                <a:gd name="T23" fmla="*/ 117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1177">
                  <a:moveTo>
                    <a:pt x="555" y="1177"/>
                  </a:moveTo>
                  <a:lnTo>
                    <a:pt x="409" y="1177"/>
                  </a:lnTo>
                  <a:lnTo>
                    <a:pt x="388" y="730"/>
                  </a:lnTo>
                  <a:lnTo>
                    <a:pt x="341" y="381"/>
                  </a:lnTo>
                  <a:lnTo>
                    <a:pt x="266" y="727"/>
                  </a:lnTo>
                  <a:lnTo>
                    <a:pt x="128" y="1177"/>
                  </a:lnTo>
                  <a:lnTo>
                    <a:pt x="0" y="1177"/>
                  </a:lnTo>
                  <a:lnTo>
                    <a:pt x="52" y="655"/>
                  </a:lnTo>
                  <a:lnTo>
                    <a:pt x="106" y="113"/>
                  </a:lnTo>
                  <a:lnTo>
                    <a:pt x="360" y="0"/>
                  </a:lnTo>
                  <a:lnTo>
                    <a:pt x="579" y="79"/>
                  </a:lnTo>
                  <a:lnTo>
                    <a:pt x="555" y="117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6" name="Freeform 260">
              <a:extLst>
                <a:ext uri="{FF2B5EF4-FFF2-40B4-BE49-F238E27FC236}">
                  <a16:creationId xmlns:a16="http://schemas.microsoft.com/office/drawing/2014/main" id="{475E7CC7-DFD5-4A6A-857A-411D3A62ADA3}"/>
                </a:ext>
              </a:extLst>
            </p:cNvPr>
            <p:cNvSpPr>
              <a:spLocks/>
            </p:cNvSpPr>
            <p:nvPr/>
          </p:nvSpPr>
          <p:spPr bwMode="auto">
            <a:xfrm>
              <a:off x="4041280" y="1176532"/>
              <a:ext cx="25633" cy="9591"/>
            </a:xfrm>
            <a:custGeom>
              <a:avLst/>
              <a:gdLst>
                <a:gd name="T0" fmla="*/ 0 w 242"/>
                <a:gd name="T1" fmla="*/ 59 h 90"/>
                <a:gd name="T2" fmla="*/ 53 w 242"/>
                <a:gd name="T3" fmla="*/ 14 h 90"/>
                <a:gd name="T4" fmla="*/ 80 w 242"/>
                <a:gd name="T5" fmla="*/ 1 h 90"/>
                <a:gd name="T6" fmla="*/ 242 w 242"/>
                <a:gd name="T7" fmla="*/ 10 h 90"/>
                <a:gd name="T8" fmla="*/ 240 w 242"/>
                <a:gd name="T9" fmla="*/ 17 h 90"/>
                <a:gd name="T10" fmla="*/ 220 w 242"/>
                <a:gd name="T11" fmla="*/ 31 h 90"/>
                <a:gd name="T12" fmla="*/ 171 w 242"/>
                <a:gd name="T13" fmla="*/ 31 h 90"/>
                <a:gd name="T14" fmla="*/ 180 w 242"/>
                <a:gd name="T15" fmla="*/ 57 h 90"/>
                <a:gd name="T16" fmla="*/ 174 w 242"/>
                <a:gd name="T17" fmla="*/ 77 h 90"/>
                <a:gd name="T18" fmla="*/ 158 w 242"/>
                <a:gd name="T19" fmla="*/ 87 h 90"/>
                <a:gd name="T20" fmla="*/ 147 w 242"/>
                <a:gd name="T21" fmla="*/ 90 h 90"/>
                <a:gd name="T22" fmla="*/ 98 w 242"/>
                <a:gd name="T23" fmla="*/ 84 h 90"/>
                <a:gd name="T24" fmla="*/ 105 w 242"/>
                <a:gd name="T25" fmla="*/ 65 h 90"/>
                <a:gd name="T26" fmla="*/ 46 w 242"/>
                <a:gd name="T27" fmla="*/ 90 h 90"/>
                <a:gd name="T28" fmla="*/ 0 w 242"/>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90">
                  <a:moveTo>
                    <a:pt x="0" y="59"/>
                  </a:moveTo>
                  <a:cubicBezTo>
                    <a:pt x="53" y="14"/>
                    <a:pt x="53" y="14"/>
                    <a:pt x="53" y="14"/>
                  </a:cubicBezTo>
                  <a:cubicBezTo>
                    <a:pt x="60" y="7"/>
                    <a:pt x="69" y="0"/>
                    <a:pt x="80" y="1"/>
                  </a:cubicBezTo>
                  <a:cubicBezTo>
                    <a:pt x="242" y="10"/>
                    <a:pt x="242" y="10"/>
                    <a:pt x="242" y="10"/>
                  </a:cubicBezTo>
                  <a:cubicBezTo>
                    <a:pt x="240" y="17"/>
                    <a:pt x="240" y="17"/>
                    <a:pt x="240" y="17"/>
                  </a:cubicBezTo>
                  <a:cubicBezTo>
                    <a:pt x="237" y="25"/>
                    <a:pt x="229" y="31"/>
                    <a:pt x="220" y="31"/>
                  </a:cubicBezTo>
                  <a:cubicBezTo>
                    <a:pt x="171" y="31"/>
                    <a:pt x="171" y="31"/>
                    <a:pt x="171" y="31"/>
                  </a:cubicBezTo>
                  <a:cubicBezTo>
                    <a:pt x="180" y="57"/>
                    <a:pt x="180" y="57"/>
                    <a:pt x="180" y="57"/>
                  </a:cubicBezTo>
                  <a:cubicBezTo>
                    <a:pt x="183" y="64"/>
                    <a:pt x="180" y="72"/>
                    <a:pt x="174" y="77"/>
                  </a:cubicBezTo>
                  <a:cubicBezTo>
                    <a:pt x="158" y="87"/>
                    <a:pt x="158" y="87"/>
                    <a:pt x="158" y="87"/>
                  </a:cubicBezTo>
                  <a:cubicBezTo>
                    <a:pt x="155" y="89"/>
                    <a:pt x="151" y="90"/>
                    <a:pt x="147" y="90"/>
                  </a:cubicBezTo>
                  <a:cubicBezTo>
                    <a:pt x="98" y="84"/>
                    <a:pt x="98" y="84"/>
                    <a:pt x="98" y="84"/>
                  </a:cubicBezTo>
                  <a:cubicBezTo>
                    <a:pt x="105" y="65"/>
                    <a:pt x="105" y="65"/>
                    <a:pt x="105" y="65"/>
                  </a:cubicBezTo>
                  <a:cubicBezTo>
                    <a:pt x="46" y="90"/>
                    <a:pt x="46" y="90"/>
                    <a:pt x="46" y="90"/>
                  </a:cubicBezTo>
                  <a:lnTo>
                    <a:pt x="0" y="59"/>
                  </a:lnTo>
                  <a:close/>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7" name="Freeform 261">
              <a:extLst>
                <a:ext uri="{FF2B5EF4-FFF2-40B4-BE49-F238E27FC236}">
                  <a16:creationId xmlns:a16="http://schemas.microsoft.com/office/drawing/2014/main" id="{2065486D-BFE6-421C-94F0-2888323567CE}"/>
                </a:ext>
              </a:extLst>
            </p:cNvPr>
            <p:cNvSpPr>
              <a:spLocks/>
            </p:cNvSpPr>
            <p:nvPr/>
          </p:nvSpPr>
          <p:spPr bwMode="auto">
            <a:xfrm>
              <a:off x="4041365" y="1176107"/>
              <a:ext cx="25548" cy="7639"/>
            </a:xfrm>
            <a:custGeom>
              <a:avLst/>
              <a:gdLst>
                <a:gd name="T0" fmla="*/ 50 w 241"/>
                <a:gd name="T1" fmla="*/ 11 h 72"/>
                <a:gd name="T2" fmla="*/ 0 w 241"/>
                <a:gd name="T3" fmla="*/ 62 h 72"/>
                <a:gd name="T4" fmla="*/ 35 w 241"/>
                <a:gd name="T5" fmla="*/ 72 h 72"/>
                <a:gd name="T6" fmla="*/ 93 w 241"/>
                <a:gd name="T7" fmla="*/ 34 h 72"/>
                <a:gd name="T8" fmla="*/ 149 w 241"/>
                <a:gd name="T9" fmla="*/ 19 h 72"/>
                <a:gd name="T10" fmla="*/ 237 w 241"/>
                <a:gd name="T11" fmla="*/ 24 h 72"/>
                <a:gd name="T12" fmla="*/ 239 w 241"/>
                <a:gd name="T13" fmla="*/ 21 h 72"/>
                <a:gd name="T14" fmla="*/ 241 w 241"/>
                <a:gd name="T15" fmla="*/ 14 h 72"/>
                <a:gd name="T16" fmla="*/ 77 w 241"/>
                <a:gd name="T17" fmla="*/ 1 h 72"/>
                <a:gd name="T18" fmla="*/ 50 w 241"/>
                <a:gd name="T19"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72">
                  <a:moveTo>
                    <a:pt x="50" y="11"/>
                  </a:moveTo>
                  <a:cubicBezTo>
                    <a:pt x="0" y="62"/>
                    <a:pt x="0" y="62"/>
                    <a:pt x="0" y="62"/>
                  </a:cubicBezTo>
                  <a:cubicBezTo>
                    <a:pt x="35" y="72"/>
                    <a:pt x="35" y="72"/>
                    <a:pt x="35" y="72"/>
                  </a:cubicBezTo>
                  <a:cubicBezTo>
                    <a:pt x="93" y="34"/>
                    <a:pt x="93" y="34"/>
                    <a:pt x="93" y="34"/>
                  </a:cubicBezTo>
                  <a:cubicBezTo>
                    <a:pt x="110" y="23"/>
                    <a:pt x="130" y="18"/>
                    <a:pt x="149" y="19"/>
                  </a:cubicBezTo>
                  <a:cubicBezTo>
                    <a:pt x="237" y="24"/>
                    <a:pt x="237" y="24"/>
                    <a:pt x="237" y="24"/>
                  </a:cubicBezTo>
                  <a:cubicBezTo>
                    <a:pt x="238" y="23"/>
                    <a:pt x="238" y="22"/>
                    <a:pt x="239" y="21"/>
                  </a:cubicBezTo>
                  <a:cubicBezTo>
                    <a:pt x="241" y="14"/>
                    <a:pt x="241" y="14"/>
                    <a:pt x="241" y="14"/>
                  </a:cubicBezTo>
                  <a:cubicBezTo>
                    <a:pt x="77" y="1"/>
                    <a:pt x="77" y="1"/>
                    <a:pt x="77" y="1"/>
                  </a:cubicBezTo>
                  <a:cubicBezTo>
                    <a:pt x="67" y="0"/>
                    <a:pt x="57" y="4"/>
                    <a:pt x="50" y="11"/>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8" name="Freeform 262">
              <a:extLst>
                <a:ext uri="{FF2B5EF4-FFF2-40B4-BE49-F238E27FC236}">
                  <a16:creationId xmlns:a16="http://schemas.microsoft.com/office/drawing/2014/main" id="{E357D4F4-8A78-4194-8FE1-E2574D45FD0B}"/>
                </a:ext>
              </a:extLst>
            </p:cNvPr>
            <p:cNvSpPr>
              <a:spLocks/>
            </p:cNvSpPr>
            <p:nvPr/>
          </p:nvSpPr>
          <p:spPr bwMode="auto">
            <a:xfrm>
              <a:off x="3942736" y="1179927"/>
              <a:ext cx="105673" cy="83181"/>
            </a:xfrm>
            <a:custGeom>
              <a:avLst/>
              <a:gdLst>
                <a:gd name="T0" fmla="*/ 944 w 998"/>
                <a:gd name="T1" fmla="*/ 0 h 783"/>
                <a:gd name="T2" fmla="*/ 799 w 998"/>
                <a:gd name="T3" fmla="*/ 103 h 783"/>
                <a:gd name="T4" fmla="*/ 569 w 998"/>
                <a:gd name="T5" fmla="*/ 89 h 783"/>
                <a:gd name="T6" fmla="*/ 569 w 998"/>
                <a:gd name="T7" fmla="*/ 89 h 783"/>
                <a:gd name="T8" fmla="*/ 530 w 998"/>
                <a:gd name="T9" fmla="*/ 68 h 783"/>
                <a:gd name="T10" fmla="*/ 210 w 998"/>
                <a:gd name="T11" fmla="*/ 122 h 783"/>
                <a:gd name="T12" fmla="*/ 144 w 998"/>
                <a:gd name="T13" fmla="*/ 170 h 783"/>
                <a:gd name="T14" fmla="*/ 17 w 998"/>
                <a:gd name="T15" fmla="*/ 394 h 783"/>
                <a:gd name="T16" fmla="*/ 30 w 998"/>
                <a:gd name="T17" fmla="*/ 482 h 783"/>
                <a:gd name="T18" fmla="*/ 179 w 998"/>
                <a:gd name="T19" fmla="*/ 621 h 783"/>
                <a:gd name="T20" fmla="*/ 234 w 998"/>
                <a:gd name="T21" fmla="*/ 562 h 783"/>
                <a:gd name="T22" fmla="*/ 129 w 998"/>
                <a:gd name="T23" fmla="*/ 427 h 783"/>
                <a:gd name="T24" fmla="*/ 219 w 998"/>
                <a:gd name="T25" fmla="*/ 357 h 783"/>
                <a:gd name="T26" fmla="*/ 276 w 998"/>
                <a:gd name="T27" fmla="*/ 499 h 783"/>
                <a:gd name="T28" fmla="*/ 225 w 998"/>
                <a:gd name="T29" fmla="*/ 739 h 783"/>
                <a:gd name="T30" fmla="*/ 459 w 998"/>
                <a:gd name="T31" fmla="*/ 659 h 783"/>
                <a:gd name="T32" fmla="*/ 658 w 998"/>
                <a:gd name="T33" fmla="*/ 673 h 783"/>
                <a:gd name="T34" fmla="*/ 609 w 998"/>
                <a:gd name="T35" fmla="*/ 467 h 783"/>
                <a:gd name="T36" fmla="*/ 634 w 998"/>
                <a:gd name="T37" fmla="*/ 313 h 783"/>
                <a:gd name="T38" fmla="*/ 629 w 998"/>
                <a:gd name="T39" fmla="*/ 227 h 783"/>
                <a:gd name="T40" fmla="*/ 800 w 998"/>
                <a:gd name="T41" fmla="*/ 220 h 783"/>
                <a:gd name="T42" fmla="*/ 818 w 998"/>
                <a:gd name="T43" fmla="*/ 212 h 783"/>
                <a:gd name="T44" fmla="*/ 998 w 998"/>
                <a:gd name="T45" fmla="*/ 57 h 783"/>
                <a:gd name="T46" fmla="*/ 944 w 998"/>
                <a:gd name="T4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8" h="783">
                  <a:moveTo>
                    <a:pt x="944" y="0"/>
                  </a:moveTo>
                  <a:cubicBezTo>
                    <a:pt x="799" y="103"/>
                    <a:pt x="799" y="103"/>
                    <a:pt x="799" y="103"/>
                  </a:cubicBezTo>
                  <a:cubicBezTo>
                    <a:pt x="569" y="89"/>
                    <a:pt x="569" y="89"/>
                    <a:pt x="569" y="89"/>
                  </a:cubicBezTo>
                  <a:cubicBezTo>
                    <a:pt x="569" y="89"/>
                    <a:pt x="569" y="89"/>
                    <a:pt x="569" y="89"/>
                  </a:cubicBezTo>
                  <a:cubicBezTo>
                    <a:pt x="563" y="74"/>
                    <a:pt x="547" y="65"/>
                    <a:pt x="530" y="68"/>
                  </a:cubicBezTo>
                  <a:cubicBezTo>
                    <a:pt x="210" y="122"/>
                    <a:pt x="210" y="122"/>
                    <a:pt x="210" y="122"/>
                  </a:cubicBezTo>
                  <a:cubicBezTo>
                    <a:pt x="182" y="128"/>
                    <a:pt x="158" y="145"/>
                    <a:pt x="144" y="170"/>
                  </a:cubicBezTo>
                  <a:cubicBezTo>
                    <a:pt x="17" y="394"/>
                    <a:pt x="17" y="394"/>
                    <a:pt x="17" y="394"/>
                  </a:cubicBezTo>
                  <a:cubicBezTo>
                    <a:pt x="0" y="423"/>
                    <a:pt x="6" y="460"/>
                    <a:pt x="30" y="482"/>
                  </a:cubicBezTo>
                  <a:cubicBezTo>
                    <a:pt x="179" y="621"/>
                    <a:pt x="179" y="621"/>
                    <a:pt x="179" y="621"/>
                  </a:cubicBezTo>
                  <a:cubicBezTo>
                    <a:pt x="179" y="621"/>
                    <a:pt x="213" y="618"/>
                    <a:pt x="234" y="562"/>
                  </a:cubicBezTo>
                  <a:cubicBezTo>
                    <a:pt x="234" y="561"/>
                    <a:pt x="129" y="427"/>
                    <a:pt x="129" y="427"/>
                  </a:cubicBezTo>
                  <a:cubicBezTo>
                    <a:pt x="219" y="357"/>
                    <a:pt x="219" y="357"/>
                    <a:pt x="219" y="357"/>
                  </a:cubicBezTo>
                  <a:cubicBezTo>
                    <a:pt x="232" y="393"/>
                    <a:pt x="254" y="453"/>
                    <a:pt x="276" y="499"/>
                  </a:cubicBezTo>
                  <a:cubicBezTo>
                    <a:pt x="244" y="561"/>
                    <a:pt x="225" y="739"/>
                    <a:pt x="225" y="739"/>
                  </a:cubicBezTo>
                  <a:cubicBezTo>
                    <a:pt x="225" y="739"/>
                    <a:pt x="374" y="783"/>
                    <a:pt x="459" y="659"/>
                  </a:cubicBezTo>
                  <a:cubicBezTo>
                    <a:pt x="522" y="698"/>
                    <a:pt x="658" y="673"/>
                    <a:pt x="658" y="673"/>
                  </a:cubicBezTo>
                  <a:cubicBezTo>
                    <a:pt x="658" y="673"/>
                    <a:pt x="607" y="532"/>
                    <a:pt x="609" y="467"/>
                  </a:cubicBezTo>
                  <a:cubicBezTo>
                    <a:pt x="611" y="427"/>
                    <a:pt x="624" y="359"/>
                    <a:pt x="634" y="313"/>
                  </a:cubicBezTo>
                  <a:cubicBezTo>
                    <a:pt x="641" y="284"/>
                    <a:pt x="639" y="254"/>
                    <a:pt x="629" y="227"/>
                  </a:cubicBezTo>
                  <a:cubicBezTo>
                    <a:pt x="800" y="220"/>
                    <a:pt x="800" y="220"/>
                    <a:pt x="800" y="220"/>
                  </a:cubicBezTo>
                  <a:cubicBezTo>
                    <a:pt x="807" y="220"/>
                    <a:pt x="813" y="217"/>
                    <a:pt x="818" y="212"/>
                  </a:cubicBezTo>
                  <a:cubicBezTo>
                    <a:pt x="998" y="57"/>
                    <a:pt x="998" y="57"/>
                    <a:pt x="998" y="57"/>
                  </a:cubicBezTo>
                  <a:cubicBezTo>
                    <a:pt x="998" y="19"/>
                    <a:pt x="944" y="0"/>
                    <a:pt x="944"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9" name="Freeform 263">
              <a:extLst>
                <a:ext uri="{FF2B5EF4-FFF2-40B4-BE49-F238E27FC236}">
                  <a16:creationId xmlns:a16="http://schemas.microsoft.com/office/drawing/2014/main" id="{9DE5F452-4C2D-40C6-BDE2-E78570FEC251}"/>
                </a:ext>
              </a:extLst>
            </p:cNvPr>
            <p:cNvSpPr>
              <a:spLocks/>
            </p:cNvSpPr>
            <p:nvPr/>
          </p:nvSpPr>
          <p:spPr bwMode="auto">
            <a:xfrm>
              <a:off x="3994342" y="1193423"/>
              <a:ext cx="6790" cy="9676"/>
            </a:xfrm>
            <a:custGeom>
              <a:avLst/>
              <a:gdLst>
                <a:gd name="T0" fmla="*/ 0 w 64"/>
                <a:gd name="T1" fmla="*/ 38 h 91"/>
                <a:gd name="T2" fmla="*/ 13 w 64"/>
                <a:gd name="T3" fmla="*/ 91 h 91"/>
                <a:gd name="T4" fmla="*/ 29 w 64"/>
                <a:gd name="T5" fmla="*/ 55 h 91"/>
                <a:gd name="T6" fmla="*/ 64 w 64"/>
                <a:gd name="T7" fmla="*/ 51 h 91"/>
                <a:gd name="T8" fmla="*/ 17 w 64"/>
                <a:gd name="T9" fmla="*/ 0 h 91"/>
                <a:gd name="T10" fmla="*/ 0 w 64"/>
                <a:gd name="T11" fmla="*/ 38 h 91"/>
              </a:gdLst>
              <a:ahLst/>
              <a:cxnLst>
                <a:cxn ang="0">
                  <a:pos x="T0" y="T1"/>
                </a:cxn>
                <a:cxn ang="0">
                  <a:pos x="T2" y="T3"/>
                </a:cxn>
                <a:cxn ang="0">
                  <a:pos x="T4" y="T5"/>
                </a:cxn>
                <a:cxn ang="0">
                  <a:pos x="T6" y="T7"/>
                </a:cxn>
                <a:cxn ang="0">
                  <a:pos x="T8" y="T9"/>
                </a:cxn>
                <a:cxn ang="0">
                  <a:pos x="T10" y="T11"/>
                </a:cxn>
              </a:cxnLst>
              <a:rect l="0" t="0" r="r" b="b"/>
              <a:pathLst>
                <a:path w="64" h="91">
                  <a:moveTo>
                    <a:pt x="0" y="38"/>
                  </a:moveTo>
                  <a:cubicBezTo>
                    <a:pt x="0" y="38"/>
                    <a:pt x="10" y="75"/>
                    <a:pt x="13" y="91"/>
                  </a:cubicBezTo>
                  <a:cubicBezTo>
                    <a:pt x="21" y="69"/>
                    <a:pt x="29" y="55"/>
                    <a:pt x="29" y="55"/>
                  </a:cubicBezTo>
                  <a:cubicBezTo>
                    <a:pt x="64" y="51"/>
                    <a:pt x="64" y="51"/>
                    <a:pt x="64" y="51"/>
                  </a:cubicBezTo>
                  <a:cubicBezTo>
                    <a:pt x="17" y="0"/>
                    <a:pt x="17" y="0"/>
                    <a:pt x="17" y="0"/>
                  </a:cubicBezTo>
                  <a:lnTo>
                    <a:pt x="0" y="3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0" name="Freeform 264">
              <a:extLst>
                <a:ext uri="{FF2B5EF4-FFF2-40B4-BE49-F238E27FC236}">
                  <a16:creationId xmlns:a16="http://schemas.microsoft.com/office/drawing/2014/main" id="{EFE3C27A-71BE-4186-8B0A-2ED3D4FAF013}"/>
                </a:ext>
              </a:extLst>
            </p:cNvPr>
            <p:cNvSpPr>
              <a:spLocks/>
            </p:cNvSpPr>
            <p:nvPr/>
          </p:nvSpPr>
          <p:spPr bwMode="auto">
            <a:xfrm>
              <a:off x="3976348" y="1186547"/>
              <a:ext cx="20965" cy="45325"/>
            </a:xfrm>
            <a:custGeom>
              <a:avLst/>
              <a:gdLst>
                <a:gd name="T0" fmla="*/ 0 w 198"/>
                <a:gd name="T1" fmla="*/ 53 h 427"/>
                <a:gd name="T2" fmla="*/ 115 w 198"/>
                <a:gd name="T3" fmla="*/ 250 h 427"/>
                <a:gd name="T4" fmla="*/ 133 w 198"/>
                <a:gd name="T5" fmla="*/ 427 h 427"/>
                <a:gd name="T6" fmla="*/ 197 w 198"/>
                <a:gd name="T7" fmla="*/ 277 h 427"/>
                <a:gd name="T8" fmla="*/ 170 w 198"/>
                <a:gd name="T9" fmla="*/ 103 h 427"/>
                <a:gd name="T10" fmla="*/ 197 w 198"/>
                <a:gd name="T11" fmla="*/ 45 h 427"/>
                <a:gd name="T12" fmla="*/ 156 w 198"/>
                <a:gd name="T13" fmla="*/ 13 h 427"/>
                <a:gd name="T14" fmla="*/ 10 w 198"/>
                <a:gd name="T15" fmla="*/ 0 h 427"/>
                <a:gd name="T16" fmla="*/ 0 w 198"/>
                <a:gd name="T17" fmla="*/ 5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427">
                  <a:moveTo>
                    <a:pt x="0" y="53"/>
                  </a:moveTo>
                  <a:cubicBezTo>
                    <a:pt x="0" y="53"/>
                    <a:pt x="92" y="173"/>
                    <a:pt x="115" y="250"/>
                  </a:cubicBezTo>
                  <a:cubicBezTo>
                    <a:pt x="138" y="328"/>
                    <a:pt x="133" y="427"/>
                    <a:pt x="133" y="427"/>
                  </a:cubicBezTo>
                  <a:cubicBezTo>
                    <a:pt x="133" y="427"/>
                    <a:pt x="196" y="358"/>
                    <a:pt x="197" y="277"/>
                  </a:cubicBezTo>
                  <a:cubicBezTo>
                    <a:pt x="198" y="197"/>
                    <a:pt x="170" y="103"/>
                    <a:pt x="170" y="103"/>
                  </a:cubicBezTo>
                  <a:cubicBezTo>
                    <a:pt x="197" y="45"/>
                    <a:pt x="197" y="45"/>
                    <a:pt x="197" y="45"/>
                  </a:cubicBezTo>
                  <a:cubicBezTo>
                    <a:pt x="156" y="13"/>
                    <a:pt x="156" y="13"/>
                    <a:pt x="156" y="13"/>
                  </a:cubicBezTo>
                  <a:cubicBezTo>
                    <a:pt x="10" y="0"/>
                    <a:pt x="10" y="0"/>
                    <a:pt x="10" y="0"/>
                  </a:cubicBezTo>
                  <a:lnTo>
                    <a:pt x="0" y="53"/>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1" name="Freeform 265">
              <a:extLst>
                <a:ext uri="{FF2B5EF4-FFF2-40B4-BE49-F238E27FC236}">
                  <a16:creationId xmlns:a16="http://schemas.microsoft.com/office/drawing/2014/main" id="{CC8AA3EB-6F95-4955-87C0-D2EC61646E60}"/>
                </a:ext>
              </a:extLst>
            </p:cNvPr>
            <p:cNvSpPr>
              <a:spLocks/>
            </p:cNvSpPr>
            <p:nvPr/>
          </p:nvSpPr>
          <p:spPr bwMode="auto">
            <a:xfrm>
              <a:off x="3992560" y="1189179"/>
              <a:ext cx="2122" cy="3480"/>
            </a:xfrm>
            <a:custGeom>
              <a:avLst/>
              <a:gdLst>
                <a:gd name="T0" fmla="*/ 14 w 25"/>
                <a:gd name="T1" fmla="*/ 41 h 41"/>
                <a:gd name="T2" fmla="*/ 25 w 25"/>
                <a:gd name="T3" fmla="*/ 16 h 41"/>
                <a:gd name="T4" fmla="*/ 0 w 25"/>
                <a:gd name="T5" fmla="*/ 0 h 41"/>
                <a:gd name="T6" fmla="*/ 5 w 25"/>
                <a:gd name="T7" fmla="*/ 38 h 41"/>
                <a:gd name="T8" fmla="*/ 14 w 25"/>
                <a:gd name="T9" fmla="*/ 41 h 41"/>
              </a:gdLst>
              <a:ahLst/>
              <a:cxnLst>
                <a:cxn ang="0">
                  <a:pos x="T0" y="T1"/>
                </a:cxn>
                <a:cxn ang="0">
                  <a:pos x="T2" y="T3"/>
                </a:cxn>
                <a:cxn ang="0">
                  <a:pos x="T4" y="T5"/>
                </a:cxn>
                <a:cxn ang="0">
                  <a:pos x="T6" y="T7"/>
                </a:cxn>
                <a:cxn ang="0">
                  <a:pos x="T8" y="T9"/>
                </a:cxn>
              </a:cxnLst>
              <a:rect l="0" t="0" r="r" b="b"/>
              <a:pathLst>
                <a:path w="25" h="41">
                  <a:moveTo>
                    <a:pt x="14" y="41"/>
                  </a:moveTo>
                  <a:lnTo>
                    <a:pt x="25" y="16"/>
                  </a:lnTo>
                  <a:lnTo>
                    <a:pt x="0" y="0"/>
                  </a:lnTo>
                  <a:lnTo>
                    <a:pt x="5" y="38"/>
                  </a:lnTo>
                  <a:lnTo>
                    <a:pt x="14" y="4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2" name="Freeform 266">
              <a:extLst>
                <a:ext uri="{FF2B5EF4-FFF2-40B4-BE49-F238E27FC236}">
                  <a16:creationId xmlns:a16="http://schemas.microsoft.com/office/drawing/2014/main" id="{72AFEBE7-D6D5-4D8D-A761-EDD713A0EB41}"/>
                </a:ext>
              </a:extLst>
            </p:cNvPr>
            <p:cNvSpPr>
              <a:spLocks/>
            </p:cNvSpPr>
            <p:nvPr/>
          </p:nvSpPr>
          <p:spPr bwMode="auto">
            <a:xfrm>
              <a:off x="3971170" y="1151662"/>
              <a:ext cx="30302" cy="52964"/>
            </a:xfrm>
            <a:custGeom>
              <a:avLst/>
              <a:gdLst>
                <a:gd name="T0" fmla="*/ 279 w 286"/>
                <a:gd name="T1" fmla="*/ 188 h 498"/>
                <a:gd name="T2" fmla="*/ 270 w 286"/>
                <a:gd name="T3" fmla="*/ 120 h 498"/>
                <a:gd name="T4" fmla="*/ 127 w 286"/>
                <a:gd name="T5" fmla="*/ 9 h 498"/>
                <a:gd name="T6" fmla="*/ 119 w 286"/>
                <a:gd name="T7" fmla="*/ 10 h 498"/>
                <a:gd name="T8" fmla="*/ 8 w 286"/>
                <a:gd name="T9" fmla="*/ 153 h 498"/>
                <a:gd name="T10" fmla="*/ 17 w 286"/>
                <a:gd name="T11" fmla="*/ 222 h 498"/>
                <a:gd name="T12" fmla="*/ 83 w 286"/>
                <a:gd name="T13" fmla="*/ 318 h 498"/>
                <a:gd name="T14" fmla="*/ 80 w 286"/>
                <a:gd name="T15" fmla="*/ 363 h 498"/>
                <a:gd name="T16" fmla="*/ 130 w 286"/>
                <a:gd name="T17" fmla="*/ 400 h 498"/>
                <a:gd name="T18" fmla="*/ 179 w 286"/>
                <a:gd name="T19" fmla="*/ 498 h 498"/>
                <a:gd name="T20" fmla="*/ 213 w 286"/>
                <a:gd name="T21" fmla="*/ 386 h 498"/>
                <a:gd name="T22" fmla="*/ 207 w 286"/>
                <a:gd name="T23" fmla="*/ 366 h 498"/>
                <a:gd name="T24" fmla="*/ 205 w 286"/>
                <a:gd name="T25" fmla="*/ 341 h 498"/>
                <a:gd name="T26" fmla="*/ 219 w 286"/>
                <a:gd name="T27" fmla="*/ 313 h 498"/>
                <a:gd name="T28" fmla="*/ 279 w 286"/>
                <a:gd name="T29" fmla="*/ 18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98">
                  <a:moveTo>
                    <a:pt x="279" y="188"/>
                  </a:moveTo>
                  <a:cubicBezTo>
                    <a:pt x="270" y="120"/>
                    <a:pt x="270" y="120"/>
                    <a:pt x="270" y="120"/>
                  </a:cubicBezTo>
                  <a:cubicBezTo>
                    <a:pt x="261" y="50"/>
                    <a:pt x="197" y="0"/>
                    <a:pt x="127" y="9"/>
                  </a:cubicBezTo>
                  <a:cubicBezTo>
                    <a:pt x="119" y="10"/>
                    <a:pt x="119" y="10"/>
                    <a:pt x="119" y="10"/>
                  </a:cubicBezTo>
                  <a:cubicBezTo>
                    <a:pt x="49" y="19"/>
                    <a:pt x="0" y="83"/>
                    <a:pt x="8" y="153"/>
                  </a:cubicBezTo>
                  <a:cubicBezTo>
                    <a:pt x="17" y="222"/>
                    <a:pt x="17" y="222"/>
                    <a:pt x="17" y="222"/>
                  </a:cubicBezTo>
                  <a:cubicBezTo>
                    <a:pt x="23" y="264"/>
                    <a:pt x="48" y="299"/>
                    <a:pt x="83" y="318"/>
                  </a:cubicBezTo>
                  <a:cubicBezTo>
                    <a:pt x="80" y="363"/>
                    <a:pt x="80" y="363"/>
                    <a:pt x="80" y="363"/>
                  </a:cubicBezTo>
                  <a:cubicBezTo>
                    <a:pt x="130" y="400"/>
                    <a:pt x="130" y="400"/>
                    <a:pt x="130" y="400"/>
                  </a:cubicBezTo>
                  <a:cubicBezTo>
                    <a:pt x="179" y="498"/>
                    <a:pt x="179" y="498"/>
                    <a:pt x="179" y="498"/>
                  </a:cubicBezTo>
                  <a:cubicBezTo>
                    <a:pt x="213" y="386"/>
                    <a:pt x="213" y="386"/>
                    <a:pt x="213" y="386"/>
                  </a:cubicBezTo>
                  <a:cubicBezTo>
                    <a:pt x="207" y="366"/>
                    <a:pt x="207" y="366"/>
                    <a:pt x="207" y="366"/>
                  </a:cubicBezTo>
                  <a:cubicBezTo>
                    <a:pt x="205" y="341"/>
                    <a:pt x="205" y="341"/>
                    <a:pt x="205" y="341"/>
                  </a:cubicBezTo>
                  <a:cubicBezTo>
                    <a:pt x="204" y="330"/>
                    <a:pt x="210" y="319"/>
                    <a:pt x="219" y="313"/>
                  </a:cubicBezTo>
                  <a:cubicBezTo>
                    <a:pt x="261" y="288"/>
                    <a:pt x="286" y="240"/>
                    <a:pt x="279" y="18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3" name="Freeform 267">
              <a:extLst>
                <a:ext uri="{FF2B5EF4-FFF2-40B4-BE49-F238E27FC236}">
                  <a16:creationId xmlns:a16="http://schemas.microsoft.com/office/drawing/2014/main" id="{C97C47A0-E982-4ADD-B047-38F24D58CC9E}"/>
                </a:ext>
              </a:extLst>
            </p:cNvPr>
            <p:cNvSpPr>
              <a:spLocks/>
            </p:cNvSpPr>
            <p:nvPr/>
          </p:nvSpPr>
          <p:spPr bwMode="auto">
            <a:xfrm>
              <a:off x="3986873" y="1152766"/>
              <a:ext cx="14175" cy="26652"/>
            </a:xfrm>
            <a:custGeom>
              <a:avLst/>
              <a:gdLst>
                <a:gd name="T0" fmla="*/ 131 w 134"/>
                <a:gd name="T1" fmla="*/ 178 h 251"/>
                <a:gd name="T2" fmla="*/ 122 w 134"/>
                <a:gd name="T3" fmla="*/ 110 h 251"/>
                <a:gd name="T4" fmla="*/ 20 w 134"/>
                <a:gd name="T5" fmla="*/ 0 h 251"/>
                <a:gd name="T6" fmla="*/ 0 w 134"/>
                <a:gd name="T7" fmla="*/ 26 h 251"/>
                <a:gd name="T8" fmla="*/ 25 w 134"/>
                <a:gd name="T9" fmla="*/ 47 h 251"/>
                <a:gd name="T10" fmla="*/ 50 w 134"/>
                <a:gd name="T11" fmla="*/ 103 h 251"/>
                <a:gd name="T12" fmla="*/ 50 w 134"/>
                <a:gd name="T13" fmla="*/ 111 h 251"/>
                <a:gd name="T14" fmla="*/ 67 w 134"/>
                <a:gd name="T15" fmla="*/ 137 h 251"/>
                <a:gd name="T16" fmla="*/ 94 w 134"/>
                <a:gd name="T17" fmla="*/ 150 h 251"/>
                <a:gd name="T18" fmla="*/ 96 w 134"/>
                <a:gd name="T19" fmla="*/ 171 h 251"/>
                <a:gd name="T20" fmla="*/ 83 w 134"/>
                <a:gd name="T21" fmla="*/ 183 h 251"/>
                <a:gd name="T22" fmla="*/ 88 w 134"/>
                <a:gd name="T23" fmla="*/ 196 h 251"/>
                <a:gd name="T24" fmla="*/ 95 w 134"/>
                <a:gd name="T25" fmla="*/ 219 h 251"/>
                <a:gd name="T26" fmla="*/ 71 w 134"/>
                <a:gd name="T27" fmla="*/ 224 h 251"/>
                <a:gd name="T28" fmla="*/ 71 w 134"/>
                <a:gd name="T29" fmla="*/ 232 h 251"/>
                <a:gd name="T30" fmla="*/ 94 w 134"/>
                <a:gd name="T31" fmla="*/ 247 h 251"/>
                <a:gd name="T32" fmla="*/ 103 w 134"/>
                <a:gd name="T33" fmla="*/ 243 h 251"/>
                <a:gd name="T34" fmla="*/ 105 w 134"/>
                <a:gd name="T35" fmla="*/ 243 h 251"/>
                <a:gd name="T36" fmla="*/ 126 w 134"/>
                <a:gd name="T37" fmla="*/ 234 h 251"/>
                <a:gd name="T38" fmla="*/ 131 w 134"/>
                <a:gd name="T39" fmla="*/ 1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251">
                  <a:moveTo>
                    <a:pt x="131" y="178"/>
                  </a:moveTo>
                  <a:cubicBezTo>
                    <a:pt x="122" y="110"/>
                    <a:pt x="122" y="110"/>
                    <a:pt x="122" y="110"/>
                  </a:cubicBezTo>
                  <a:cubicBezTo>
                    <a:pt x="115" y="54"/>
                    <a:pt x="73" y="11"/>
                    <a:pt x="20" y="0"/>
                  </a:cubicBezTo>
                  <a:cubicBezTo>
                    <a:pt x="0" y="26"/>
                    <a:pt x="0" y="26"/>
                    <a:pt x="0" y="26"/>
                  </a:cubicBezTo>
                  <a:cubicBezTo>
                    <a:pt x="25" y="47"/>
                    <a:pt x="25" y="47"/>
                    <a:pt x="25" y="47"/>
                  </a:cubicBezTo>
                  <a:cubicBezTo>
                    <a:pt x="41" y="61"/>
                    <a:pt x="50" y="82"/>
                    <a:pt x="50" y="103"/>
                  </a:cubicBezTo>
                  <a:cubicBezTo>
                    <a:pt x="50" y="111"/>
                    <a:pt x="50" y="111"/>
                    <a:pt x="50" y="111"/>
                  </a:cubicBezTo>
                  <a:cubicBezTo>
                    <a:pt x="50" y="122"/>
                    <a:pt x="57" y="132"/>
                    <a:pt x="67" y="137"/>
                  </a:cubicBezTo>
                  <a:cubicBezTo>
                    <a:pt x="94" y="150"/>
                    <a:pt x="94" y="150"/>
                    <a:pt x="94" y="150"/>
                  </a:cubicBezTo>
                  <a:cubicBezTo>
                    <a:pt x="103" y="154"/>
                    <a:pt x="104" y="166"/>
                    <a:pt x="96" y="171"/>
                  </a:cubicBezTo>
                  <a:cubicBezTo>
                    <a:pt x="96" y="171"/>
                    <a:pt x="83" y="179"/>
                    <a:pt x="83" y="183"/>
                  </a:cubicBezTo>
                  <a:cubicBezTo>
                    <a:pt x="82" y="186"/>
                    <a:pt x="88" y="196"/>
                    <a:pt x="88" y="196"/>
                  </a:cubicBezTo>
                  <a:cubicBezTo>
                    <a:pt x="93" y="202"/>
                    <a:pt x="95" y="210"/>
                    <a:pt x="95" y="219"/>
                  </a:cubicBezTo>
                  <a:cubicBezTo>
                    <a:pt x="71" y="224"/>
                    <a:pt x="71" y="224"/>
                    <a:pt x="71" y="224"/>
                  </a:cubicBezTo>
                  <a:cubicBezTo>
                    <a:pt x="71" y="232"/>
                    <a:pt x="71" y="232"/>
                    <a:pt x="71" y="232"/>
                  </a:cubicBezTo>
                  <a:cubicBezTo>
                    <a:pt x="72" y="243"/>
                    <a:pt x="83" y="251"/>
                    <a:pt x="94" y="247"/>
                  </a:cubicBezTo>
                  <a:cubicBezTo>
                    <a:pt x="103" y="243"/>
                    <a:pt x="103" y="243"/>
                    <a:pt x="103" y="243"/>
                  </a:cubicBezTo>
                  <a:cubicBezTo>
                    <a:pt x="104" y="243"/>
                    <a:pt x="105" y="243"/>
                    <a:pt x="105" y="243"/>
                  </a:cubicBezTo>
                  <a:cubicBezTo>
                    <a:pt x="126" y="234"/>
                    <a:pt x="126" y="234"/>
                    <a:pt x="126" y="234"/>
                  </a:cubicBezTo>
                  <a:cubicBezTo>
                    <a:pt x="132" y="217"/>
                    <a:pt x="134" y="198"/>
                    <a:pt x="131" y="178"/>
                  </a:cubicBezTo>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4" name="Freeform 268">
              <a:extLst>
                <a:ext uri="{FF2B5EF4-FFF2-40B4-BE49-F238E27FC236}">
                  <a16:creationId xmlns:a16="http://schemas.microsoft.com/office/drawing/2014/main" id="{B3CCFE23-2DBC-476D-9A4F-6511AE9B783B}"/>
                </a:ext>
              </a:extLst>
            </p:cNvPr>
            <p:cNvSpPr>
              <a:spLocks/>
            </p:cNvSpPr>
            <p:nvPr/>
          </p:nvSpPr>
          <p:spPr bwMode="auto">
            <a:xfrm>
              <a:off x="3983987" y="1179163"/>
              <a:ext cx="15448" cy="25463"/>
            </a:xfrm>
            <a:custGeom>
              <a:avLst/>
              <a:gdLst>
                <a:gd name="T0" fmla="*/ 146 w 146"/>
                <a:gd name="T1" fmla="*/ 0 h 239"/>
                <a:gd name="T2" fmla="*/ 127 w 146"/>
                <a:gd name="T3" fmla="*/ 16 h 239"/>
                <a:gd name="T4" fmla="*/ 63 w 146"/>
                <a:gd name="T5" fmla="*/ 28 h 239"/>
                <a:gd name="T6" fmla="*/ 7 w 146"/>
                <a:gd name="T7" fmla="*/ 12 h 239"/>
                <a:gd name="T8" fmla="*/ 2 w 146"/>
                <a:gd name="T9" fmla="*/ 19 h 239"/>
                <a:gd name="T10" fmla="*/ 21 w 146"/>
                <a:gd name="T11" fmla="*/ 42 h 239"/>
                <a:gd name="T12" fmla="*/ 41 w 146"/>
                <a:gd name="T13" fmla="*/ 94 h 239"/>
                <a:gd name="T14" fmla="*/ 47 w 146"/>
                <a:gd name="T15" fmla="*/ 218 h 239"/>
                <a:gd name="T16" fmla="*/ 58 w 146"/>
                <a:gd name="T17" fmla="*/ 239 h 239"/>
                <a:gd name="T18" fmla="*/ 92 w 146"/>
                <a:gd name="T19" fmla="*/ 127 h 239"/>
                <a:gd name="T20" fmla="*/ 86 w 146"/>
                <a:gd name="T21" fmla="*/ 107 h 239"/>
                <a:gd name="T22" fmla="*/ 84 w 146"/>
                <a:gd name="T23" fmla="*/ 82 h 239"/>
                <a:gd name="T24" fmla="*/ 98 w 146"/>
                <a:gd name="T25" fmla="*/ 54 h 239"/>
                <a:gd name="T26" fmla="*/ 146 w 146"/>
                <a:gd name="T27" fmla="*/ 1 h 239"/>
                <a:gd name="T28" fmla="*/ 146 w 146"/>
                <a:gd name="T2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9">
                  <a:moveTo>
                    <a:pt x="146" y="0"/>
                  </a:moveTo>
                  <a:cubicBezTo>
                    <a:pt x="127" y="16"/>
                    <a:pt x="127" y="16"/>
                    <a:pt x="127" y="16"/>
                  </a:cubicBezTo>
                  <a:cubicBezTo>
                    <a:pt x="108" y="29"/>
                    <a:pt x="85" y="34"/>
                    <a:pt x="63" y="28"/>
                  </a:cubicBezTo>
                  <a:cubicBezTo>
                    <a:pt x="7" y="12"/>
                    <a:pt x="7" y="12"/>
                    <a:pt x="7" y="12"/>
                  </a:cubicBezTo>
                  <a:cubicBezTo>
                    <a:pt x="3" y="11"/>
                    <a:pt x="0" y="16"/>
                    <a:pt x="2" y="19"/>
                  </a:cubicBezTo>
                  <a:cubicBezTo>
                    <a:pt x="21" y="42"/>
                    <a:pt x="21" y="42"/>
                    <a:pt x="21" y="42"/>
                  </a:cubicBezTo>
                  <a:cubicBezTo>
                    <a:pt x="33" y="56"/>
                    <a:pt x="40" y="75"/>
                    <a:pt x="41" y="94"/>
                  </a:cubicBezTo>
                  <a:cubicBezTo>
                    <a:pt x="47" y="218"/>
                    <a:pt x="47" y="218"/>
                    <a:pt x="47" y="218"/>
                  </a:cubicBezTo>
                  <a:cubicBezTo>
                    <a:pt x="58" y="239"/>
                    <a:pt x="58" y="239"/>
                    <a:pt x="58" y="239"/>
                  </a:cubicBezTo>
                  <a:cubicBezTo>
                    <a:pt x="92" y="127"/>
                    <a:pt x="92" y="127"/>
                    <a:pt x="92" y="127"/>
                  </a:cubicBezTo>
                  <a:cubicBezTo>
                    <a:pt x="86" y="107"/>
                    <a:pt x="86" y="107"/>
                    <a:pt x="86" y="107"/>
                  </a:cubicBezTo>
                  <a:cubicBezTo>
                    <a:pt x="84" y="82"/>
                    <a:pt x="84" y="82"/>
                    <a:pt x="84" y="82"/>
                  </a:cubicBezTo>
                  <a:cubicBezTo>
                    <a:pt x="83" y="71"/>
                    <a:pt x="89" y="60"/>
                    <a:pt x="98" y="54"/>
                  </a:cubicBezTo>
                  <a:cubicBezTo>
                    <a:pt x="119" y="42"/>
                    <a:pt x="136" y="23"/>
                    <a:pt x="146" y="1"/>
                  </a:cubicBezTo>
                  <a:lnTo>
                    <a:pt x="146" y="0"/>
                  </a:lnTo>
                  <a:close/>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5" name="Oval 269">
              <a:extLst>
                <a:ext uri="{FF2B5EF4-FFF2-40B4-BE49-F238E27FC236}">
                  <a16:creationId xmlns:a16="http://schemas.microsoft.com/office/drawing/2014/main" id="{19D87CC4-1148-4548-A130-2C298E8F6E5C}"/>
                </a:ext>
              </a:extLst>
            </p:cNvPr>
            <p:cNvSpPr>
              <a:spLocks noChangeArrowheads="1"/>
            </p:cNvSpPr>
            <p:nvPr/>
          </p:nvSpPr>
          <p:spPr bwMode="auto">
            <a:xfrm>
              <a:off x="3984242" y="1166346"/>
              <a:ext cx="2546" cy="254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6" name="Oval 270">
              <a:extLst>
                <a:ext uri="{FF2B5EF4-FFF2-40B4-BE49-F238E27FC236}">
                  <a16:creationId xmlns:a16="http://schemas.microsoft.com/office/drawing/2014/main" id="{296C8E2F-6142-49DE-B67C-682D911AEBD8}"/>
                </a:ext>
              </a:extLst>
            </p:cNvPr>
            <p:cNvSpPr>
              <a:spLocks noChangeArrowheads="1"/>
            </p:cNvSpPr>
            <p:nvPr/>
          </p:nvSpPr>
          <p:spPr bwMode="auto">
            <a:xfrm>
              <a:off x="3995955" y="1164309"/>
              <a:ext cx="2546" cy="254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7" name="Freeform 271">
              <a:extLst>
                <a:ext uri="{FF2B5EF4-FFF2-40B4-BE49-F238E27FC236}">
                  <a16:creationId xmlns:a16="http://schemas.microsoft.com/office/drawing/2014/main" id="{AD744F73-087C-497D-B7B2-C3FF82DFE439}"/>
                </a:ext>
              </a:extLst>
            </p:cNvPr>
            <p:cNvSpPr>
              <a:spLocks/>
            </p:cNvSpPr>
            <p:nvPr/>
          </p:nvSpPr>
          <p:spPr bwMode="auto">
            <a:xfrm>
              <a:off x="3988061" y="1173985"/>
              <a:ext cx="1783" cy="2546"/>
            </a:xfrm>
            <a:custGeom>
              <a:avLst/>
              <a:gdLst>
                <a:gd name="T0" fmla="*/ 17 w 17"/>
                <a:gd name="T1" fmla="*/ 0 h 24"/>
                <a:gd name="T2" fmla="*/ 12 w 17"/>
                <a:gd name="T3" fmla="*/ 24 h 24"/>
                <a:gd name="T4" fmla="*/ 17 w 17"/>
                <a:gd name="T5" fmla="*/ 0 h 24"/>
              </a:gdLst>
              <a:ahLst/>
              <a:cxnLst>
                <a:cxn ang="0">
                  <a:pos x="T0" y="T1"/>
                </a:cxn>
                <a:cxn ang="0">
                  <a:pos x="T2" y="T3"/>
                </a:cxn>
                <a:cxn ang="0">
                  <a:pos x="T4" y="T5"/>
                </a:cxn>
              </a:cxnLst>
              <a:rect l="0" t="0" r="r" b="b"/>
              <a:pathLst>
                <a:path w="17" h="24">
                  <a:moveTo>
                    <a:pt x="17" y="0"/>
                  </a:moveTo>
                  <a:cubicBezTo>
                    <a:pt x="12" y="24"/>
                    <a:pt x="12" y="24"/>
                    <a:pt x="12" y="24"/>
                  </a:cubicBezTo>
                  <a:cubicBezTo>
                    <a:pt x="12" y="24"/>
                    <a:pt x="0" y="6"/>
                    <a:pt x="17" y="0"/>
                  </a:cubicBezTo>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8" name="Freeform 272">
              <a:extLst>
                <a:ext uri="{FF2B5EF4-FFF2-40B4-BE49-F238E27FC236}">
                  <a16:creationId xmlns:a16="http://schemas.microsoft.com/office/drawing/2014/main" id="{4C58E659-6F5E-44FE-A79E-978C530511B9}"/>
                </a:ext>
              </a:extLst>
            </p:cNvPr>
            <p:cNvSpPr>
              <a:spLocks/>
            </p:cNvSpPr>
            <p:nvPr/>
          </p:nvSpPr>
          <p:spPr bwMode="auto">
            <a:xfrm>
              <a:off x="3981695" y="1194186"/>
              <a:ext cx="6790" cy="6960"/>
            </a:xfrm>
            <a:custGeom>
              <a:avLst/>
              <a:gdLst>
                <a:gd name="T0" fmla="*/ 38 w 80"/>
                <a:gd name="T1" fmla="*/ 0 h 82"/>
                <a:gd name="T2" fmla="*/ 0 w 80"/>
                <a:gd name="T3" fmla="*/ 61 h 82"/>
                <a:gd name="T4" fmla="*/ 80 w 80"/>
                <a:gd name="T5" fmla="*/ 82 h 82"/>
                <a:gd name="T6" fmla="*/ 38 w 80"/>
                <a:gd name="T7" fmla="*/ 0 h 82"/>
              </a:gdLst>
              <a:ahLst/>
              <a:cxnLst>
                <a:cxn ang="0">
                  <a:pos x="T0" y="T1"/>
                </a:cxn>
                <a:cxn ang="0">
                  <a:pos x="T2" y="T3"/>
                </a:cxn>
                <a:cxn ang="0">
                  <a:pos x="T4" y="T5"/>
                </a:cxn>
                <a:cxn ang="0">
                  <a:pos x="T6" y="T7"/>
                </a:cxn>
              </a:cxnLst>
              <a:rect l="0" t="0" r="r" b="b"/>
              <a:pathLst>
                <a:path w="80" h="82">
                  <a:moveTo>
                    <a:pt x="38" y="0"/>
                  </a:moveTo>
                  <a:lnTo>
                    <a:pt x="0" y="61"/>
                  </a:lnTo>
                  <a:lnTo>
                    <a:pt x="80" y="82"/>
                  </a:lnTo>
                  <a:lnTo>
                    <a:pt x="38"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49" name="Freeform 273">
              <a:extLst>
                <a:ext uri="{FF2B5EF4-FFF2-40B4-BE49-F238E27FC236}">
                  <a16:creationId xmlns:a16="http://schemas.microsoft.com/office/drawing/2014/main" id="{3C86CAF2-DD4C-4E0A-8506-6CEA7D0CFFDF}"/>
                </a:ext>
              </a:extLst>
            </p:cNvPr>
            <p:cNvSpPr>
              <a:spLocks/>
            </p:cNvSpPr>
            <p:nvPr/>
          </p:nvSpPr>
          <p:spPr bwMode="auto">
            <a:xfrm>
              <a:off x="3990268" y="1197497"/>
              <a:ext cx="7045" cy="34376"/>
            </a:xfrm>
            <a:custGeom>
              <a:avLst/>
              <a:gdLst>
                <a:gd name="T0" fmla="*/ 2 w 67"/>
                <a:gd name="T1" fmla="*/ 324 h 324"/>
                <a:gd name="T2" fmla="*/ 66 w 67"/>
                <a:gd name="T3" fmla="*/ 174 h 324"/>
                <a:gd name="T4" fmla="*/ 39 w 67"/>
                <a:gd name="T5" fmla="*/ 0 h 324"/>
                <a:gd name="T6" fmla="*/ 32 w 67"/>
                <a:gd name="T7" fmla="*/ 16 h 324"/>
                <a:gd name="T8" fmla="*/ 51 w 67"/>
                <a:gd name="T9" fmla="*/ 94 h 324"/>
                <a:gd name="T10" fmla="*/ 50 w 67"/>
                <a:gd name="T11" fmla="*/ 158 h 324"/>
                <a:gd name="T12" fmla="*/ 49 w 67"/>
                <a:gd name="T13" fmla="*/ 163 h 324"/>
                <a:gd name="T14" fmla="*/ 0 w 67"/>
                <a:gd name="T15" fmla="*/ 236 h 324"/>
                <a:gd name="T16" fmla="*/ 2 w 67"/>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24">
                  <a:moveTo>
                    <a:pt x="2" y="324"/>
                  </a:moveTo>
                  <a:cubicBezTo>
                    <a:pt x="2" y="324"/>
                    <a:pt x="65" y="255"/>
                    <a:pt x="66" y="174"/>
                  </a:cubicBezTo>
                  <a:cubicBezTo>
                    <a:pt x="67" y="94"/>
                    <a:pt x="39" y="0"/>
                    <a:pt x="39" y="0"/>
                  </a:cubicBezTo>
                  <a:cubicBezTo>
                    <a:pt x="32" y="16"/>
                    <a:pt x="32" y="16"/>
                    <a:pt x="32" y="16"/>
                  </a:cubicBezTo>
                  <a:cubicBezTo>
                    <a:pt x="51" y="94"/>
                    <a:pt x="51" y="94"/>
                    <a:pt x="51" y="94"/>
                  </a:cubicBezTo>
                  <a:cubicBezTo>
                    <a:pt x="56" y="115"/>
                    <a:pt x="55" y="137"/>
                    <a:pt x="50" y="158"/>
                  </a:cubicBezTo>
                  <a:cubicBezTo>
                    <a:pt x="49" y="163"/>
                    <a:pt x="49" y="163"/>
                    <a:pt x="49" y="163"/>
                  </a:cubicBezTo>
                  <a:cubicBezTo>
                    <a:pt x="41" y="192"/>
                    <a:pt x="24" y="218"/>
                    <a:pt x="0" y="236"/>
                  </a:cubicBezTo>
                  <a:cubicBezTo>
                    <a:pt x="4" y="284"/>
                    <a:pt x="2" y="324"/>
                    <a:pt x="2" y="324"/>
                  </a:cubicBez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0" name="Freeform 274">
              <a:extLst>
                <a:ext uri="{FF2B5EF4-FFF2-40B4-BE49-F238E27FC236}">
                  <a16:creationId xmlns:a16="http://schemas.microsoft.com/office/drawing/2014/main" id="{BD5798C2-91DA-4396-8636-D9AAB139672C}"/>
                </a:ext>
              </a:extLst>
            </p:cNvPr>
            <p:cNvSpPr>
              <a:spLocks/>
            </p:cNvSpPr>
            <p:nvPr/>
          </p:nvSpPr>
          <p:spPr bwMode="auto">
            <a:xfrm>
              <a:off x="3994767" y="1191301"/>
              <a:ext cx="2716" cy="6621"/>
            </a:xfrm>
            <a:custGeom>
              <a:avLst/>
              <a:gdLst>
                <a:gd name="T0" fmla="*/ 29 w 32"/>
                <a:gd name="T1" fmla="*/ 0 h 78"/>
                <a:gd name="T2" fmla="*/ 32 w 32"/>
                <a:gd name="T3" fmla="*/ 78 h 78"/>
                <a:gd name="T4" fmla="*/ 0 w 32"/>
                <a:gd name="T5" fmla="*/ 59 h 78"/>
                <a:gd name="T6" fmla="*/ 29 w 32"/>
                <a:gd name="T7" fmla="*/ 0 h 78"/>
              </a:gdLst>
              <a:ahLst/>
              <a:cxnLst>
                <a:cxn ang="0">
                  <a:pos x="T0" y="T1"/>
                </a:cxn>
                <a:cxn ang="0">
                  <a:pos x="T2" y="T3"/>
                </a:cxn>
                <a:cxn ang="0">
                  <a:pos x="T4" y="T5"/>
                </a:cxn>
                <a:cxn ang="0">
                  <a:pos x="T6" y="T7"/>
                </a:cxn>
              </a:cxnLst>
              <a:rect l="0" t="0" r="r" b="b"/>
              <a:pathLst>
                <a:path w="32" h="78">
                  <a:moveTo>
                    <a:pt x="29" y="0"/>
                  </a:moveTo>
                  <a:lnTo>
                    <a:pt x="32" y="78"/>
                  </a:lnTo>
                  <a:lnTo>
                    <a:pt x="0" y="59"/>
                  </a:lnTo>
                  <a:lnTo>
                    <a:pt x="29"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1" name="Freeform 275">
              <a:extLst>
                <a:ext uri="{FF2B5EF4-FFF2-40B4-BE49-F238E27FC236}">
                  <a16:creationId xmlns:a16="http://schemas.microsoft.com/office/drawing/2014/main" id="{38159130-9045-49BB-A11D-DF2B41BDEA21}"/>
                </a:ext>
              </a:extLst>
            </p:cNvPr>
            <p:cNvSpPr>
              <a:spLocks/>
            </p:cNvSpPr>
            <p:nvPr/>
          </p:nvSpPr>
          <p:spPr bwMode="auto">
            <a:xfrm>
              <a:off x="3962513" y="1240615"/>
              <a:ext cx="22408" cy="10101"/>
            </a:xfrm>
            <a:custGeom>
              <a:avLst/>
              <a:gdLst>
                <a:gd name="T0" fmla="*/ 188 w 212"/>
                <a:gd name="T1" fmla="*/ 18 h 95"/>
                <a:gd name="T2" fmla="*/ 129 w 212"/>
                <a:gd name="T3" fmla="*/ 1 h 95"/>
                <a:gd name="T4" fmla="*/ 122 w 212"/>
                <a:gd name="T5" fmla="*/ 0 h 95"/>
                <a:gd name="T6" fmla="*/ 44 w 212"/>
                <a:gd name="T7" fmla="*/ 8 h 95"/>
                <a:gd name="T8" fmla="*/ 41 w 212"/>
                <a:gd name="T9" fmla="*/ 4 h 95"/>
                <a:gd name="T10" fmla="*/ 40 w 212"/>
                <a:gd name="T11" fmla="*/ 8 h 95"/>
                <a:gd name="T12" fmla="*/ 0 w 212"/>
                <a:gd name="T13" fmla="*/ 48 h 95"/>
                <a:gd name="T14" fmla="*/ 14 w 212"/>
                <a:gd name="T15" fmla="*/ 63 h 95"/>
                <a:gd name="T16" fmla="*/ 83 w 212"/>
                <a:gd name="T17" fmla="*/ 69 h 95"/>
                <a:gd name="T18" fmla="*/ 100 w 212"/>
                <a:gd name="T19" fmla="*/ 56 h 95"/>
                <a:gd name="T20" fmla="*/ 123 w 212"/>
                <a:gd name="T21" fmla="*/ 65 h 95"/>
                <a:gd name="T22" fmla="*/ 131 w 212"/>
                <a:gd name="T23" fmla="*/ 85 h 95"/>
                <a:gd name="T24" fmla="*/ 147 w 212"/>
                <a:gd name="T25" fmla="*/ 95 h 95"/>
                <a:gd name="T26" fmla="*/ 153 w 212"/>
                <a:gd name="T27" fmla="*/ 94 h 95"/>
                <a:gd name="T28" fmla="*/ 144 w 212"/>
                <a:gd name="T29" fmla="*/ 55 h 95"/>
                <a:gd name="T30" fmla="*/ 123 w 212"/>
                <a:gd name="T31" fmla="*/ 44 h 95"/>
                <a:gd name="T32" fmla="*/ 151 w 212"/>
                <a:gd name="T33" fmla="*/ 50 h 95"/>
                <a:gd name="T34" fmla="*/ 165 w 212"/>
                <a:gd name="T35" fmla="*/ 70 h 95"/>
                <a:gd name="T36" fmla="*/ 186 w 212"/>
                <a:gd name="T37" fmla="*/ 77 h 95"/>
                <a:gd name="T38" fmla="*/ 192 w 212"/>
                <a:gd name="T39" fmla="*/ 75 h 95"/>
                <a:gd name="T40" fmla="*/ 180 w 212"/>
                <a:gd name="T41" fmla="*/ 50 h 95"/>
                <a:gd name="T42" fmla="*/ 185 w 212"/>
                <a:gd name="T43" fmla="*/ 55 h 95"/>
                <a:gd name="T44" fmla="*/ 207 w 212"/>
                <a:gd name="T45" fmla="*/ 60 h 95"/>
                <a:gd name="T46" fmla="*/ 212 w 212"/>
                <a:gd name="T47" fmla="*/ 58 h 95"/>
                <a:gd name="T48" fmla="*/ 188 w 212"/>
                <a:gd name="T49"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95">
                  <a:moveTo>
                    <a:pt x="188" y="18"/>
                  </a:moveTo>
                  <a:cubicBezTo>
                    <a:pt x="129" y="1"/>
                    <a:pt x="129" y="1"/>
                    <a:pt x="129" y="1"/>
                  </a:cubicBezTo>
                  <a:cubicBezTo>
                    <a:pt x="127" y="0"/>
                    <a:pt x="124" y="0"/>
                    <a:pt x="122" y="0"/>
                  </a:cubicBezTo>
                  <a:cubicBezTo>
                    <a:pt x="122" y="0"/>
                    <a:pt x="57" y="9"/>
                    <a:pt x="44" y="8"/>
                  </a:cubicBezTo>
                  <a:cubicBezTo>
                    <a:pt x="41" y="4"/>
                    <a:pt x="41" y="4"/>
                    <a:pt x="41" y="4"/>
                  </a:cubicBezTo>
                  <a:cubicBezTo>
                    <a:pt x="40" y="8"/>
                    <a:pt x="40" y="8"/>
                    <a:pt x="40" y="8"/>
                  </a:cubicBezTo>
                  <a:cubicBezTo>
                    <a:pt x="32" y="22"/>
                    <a:pt x="18" y="40"/>
                    <a:pt x="0" y="48"/>
                  </a:cubicBezTo>
                  <a:cubicBezTo>
                    <a:pt x="14" y="63"/>
                    <a:pt x="14" y="63"/>
                    <a:pt x="14" y="63"/>
                  </a:cubicBezTo>
                  <a:cubicBezTo>
                    <a:pt x="32" y="82"/>
                    <a:pt x="62" y="84"/>
                    <a:pt x="83" y="69"/>
                  </a:cubicBezTo>
                  <a:cubicBezTo>
                    <a:pt x="100" y="56"/>
                    <a:pt x="100" y="56"/>
                    <a:pt x="100" y="56"/>
                  </a:cubicBezTo>
                  <a:cubicBezTo>
                    <a:pt x="123" y="65"/>
                    <a:pt x="123" y="65"/>
                    <a:pt x="123" y="65"/>
                  </a:cubicBezTo>
                  <a:cubicBezTo>
                    <a:pt x="131" y="85"/>
                    <a:pt x="131" y="85"/>
                    <a:pt x="131" y="85"/>
                  </a:cubicBezTo>
                  <a:cubicBezTo>
                    <a:pt x="133" y="91"/>
                    <a:pt x="140" y="95"/>
                    <a:pt x="147" y="95"/>
                  </a:cubicBezTo>
                  <a:cubicBezTo>
                    <a:pt x="153" y="94"/>
                    <a:pt x="153" y="94"/>
                    <a:pt x="153" y="94"/>
                  </a:cubicBezTo>
                  <a:cubicBezTo>
                    <a:pt x="144" y="55"/>
                    <a:pt x="144" y="55"/>
                    <a:pt x="144" y="55"/>
                  </a:cubicBezTo>
                  <a:cubicBezTo>
                    <a:pt x="123" y="44"/>
                    <a:pt x="123" y="44"/>
                    <a:pt x="123" y="44"/>
                  </a:cubicBezTo>
                  <a:cubicBezTo>
                    <a:pt x="151" y="50"/>
                    <a:pt x="151" y="50"/>
                    <a:pt x="151" y="50"/>
                  </a:cubicBezTo>
                  <a:cubicBezTo>
                    <a:pt x="165" y="70"/>
                    <a:pt x="165" y="70"/>
                    <a:pt x="165" y="70"/>
                  </a:cubicBezTo>
                  <a:cubicBezTo>
                    <a:pt x="169" y="77"/>
                    <a:pt x="178" y="80"/>
                    <a:pt x="186" y="77"/>
                  </a:cubicBezTo>
                  <a:cubicBezTo>
                    <a:pt x="192" y="75"/>
                    <a:pt x="192" y="75"/>
                    <a:pt x="192" y="75"/>
                  </a:cubicBezTo>
                  <a:cubicBezTo>
                    <a:pt x="180" y="50"/>
                    <a:pt x="180" y="50"/>
                    <a:pt x="180" y="50"/>
                  </a:cubicBezTo>
                  <a:cubicBezTo>
                    <a:pt x="185" y="55"/>
                    <a:pt x="185" y="55"/>
                    <a:pt x="185" y="55"/>
                  </a:cubicBezTo>
                  <a:cubicBezTo>
                    <a:pt x="190" y="61"/>
                    <a:pt x="199" y="63"/>
                    <a:pt x="207" y="60"/>
                  </a:cubicBezTo>
                  <a:cubicBezTo>
                    <a:pt x="212" y="58"/>
                    <a:pt x="212" y="58"/>
                    <a:pt x="212" y="58"/>
                  </a:cubicBezTo>
                  <a:lnTo>
                    <a:pt x="188" y="1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2" name="Freeform 276">
              <a:extLst>
                <a:ext uri="{FF2B5EF4-FFF2-40B4-BE49-F238E27FC236}">
                  <a16:creationId xmlns:a16="http://schemas.microsoft.com/office/drawing/2014/main" id="{5023E1B4-DFCB-4F81-B61E-212F4C34CB05}"/>
                </a:ext>
              </a:extLst>
            </p:cNvPr>
            <p:cNvSpPr>
              <a:spLocks noEditPoints="1"/>
            </p:cNvSpPr>
            <p:nvPr/>
          </p:nvSpPr>
          <p:spPr bwMode="auto">
            <a:xfrm>
              <a:off x="3966502" y="1151323"/>
              <a:ext cx="33357" cy="34121"/>
            </a:xfrm>
            <a:custGeom>
              <a:avLst/>
              <a:gdLst>
                <a:gd name="T0" fmla="*/ 166 w 315"/>
                <a:gd name="T1" fmla="*/ 7 h 321"/>
                <a:gd name="T2" fmla="*/ 98 w 315"/>
                <a:gd name="T3" fmla="*/ 30 h 321"/>
                <a:gd name="T4" fmla="*/ 55 w 315"/>
                <a:gd name="T5" fmla="*/ 11 h 321"/>
                <a:gd name="T6" fmla="*/ 0 w 315"/>
                <a:gd name="T7" fmla="*/ 66 h 321"/>
                <a:gd name="T8" fmla="*/ 45 w 315"/>
                <a:gd name="T9" fmla="*/ 120 h 321"/>
                <a:gd name="T10" fmla="*/ 41 w 315"/>
                <a:gd name="T11" fmla="*/ 148 h 321"/>
                <a:gd name="T12" fmla="*/ 127 w 315"/>
                <a:gd name="T13" fmla="*/ 321 h 321"/>
                <a:gd name="T14" fmla="*/ 103 w 315"/>
                <a:gd name="T15" fmla="*/ 225 h 321"/>
                <a:gd name="T16" fmla="*/ 108 w 315"/>
                <a:gd name="T17" fmla="*/ 216 h 321"/>
                <a:gd name="T18" fmla="*/ 116 w 315"/>
                <a:gd name="T19" fmla="*/ 290 h 321"/>
                <a:gd name="T20" fmla="*/ 124 w 315"/>
                <a:gd name="T21" fmla="*/ 130 h 321"/>
                <a:gd name="T22" fmla="*/ 128 w 315"/>
                <a:gd name="T23" fmla="*/ 82 h 321"/>
                <a:gd name="T24" fmla="*/ 254 w 315"/>
                <a:gd name="T25" fmla="*/ 66 h 321"/>
                <a:gd name="T26" fmla="*/ 315 w 315"/>
                <a:gd name="T27" fmla="*/ 104 h 321"/>
                <a:gd name="T28" fmla="*/ 166 w 315"/>
                <a:gd name="T29" fmla="*/ 7 h 321"/>
                <a:gd name="T30" fmla="*/ 85 w 315"/>
                <a:gd name="T31" fmla="*/ 225 h 321"/>
                <a:gd name="T32" fmla="*/ 89 w 315"/>
                <a:gd name="T33" fmla="*/ 157 h 321"/>
                <a:gd name="T34" fmla="*/ 85 w 315"/>
                <a:gd name="T35" fmla="*/ 22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321">
                  <a:moveTo>
                    <a:pt x="166" y="7"/>
                  </a:moveTo>
                  <a:cubicBezTo>
                    <a:pt x="138" y="9"/>
                    <a:pt x="116" y="17"/>
                    <a:pt x="98" y="30"/>
                  </a:cubicBezTo>
                  <a:cubicBezTo>
                    <a:pt x="87" y="19"/>
                    <a:pt x="72" y="11"/>
                    <a:pt x="55" y="11"/>
                  </a:cubicBezTo>
                  <a:cubicBezTo>
                    <a:pt x="25" y="11"/>
                    <a:pt x="0" y="36"/>
                    <a:pt x="0" y="66"/>
                  </a:cubicBezTo>
                  <a:cubicBezTo>
                    <a:pt x="0" y="93"/>
                    <a:pt x="19" y="115"/>
                    <a:pt x="45" y="120"/>
                  </a:cubicBezTo>
                  <a:cubicBezTo>
                    <a:pt x="43" y="129"/>
                    <a:pt x="42" y="139"/>
                    <a:pt x="41" y="148"/>
                  </a:cubicBezTo>
                  <a:cubicBezTo>
                    <a:pt x="31" y="271"/>
                    <a:pt x="127" y="321"/>
                    <a:pt x="127" y="321"/>
                  </a:cubicBezTo>
                  <a:cubicBezTo>
                    <a:pt x="127" y="321"/>
                    <a:pt x="76" y="278"/>
                    <a:pt x="103" y="225"/>
                  </a:cubicBezTo>
                  <a:cubicBezTo>
                    <a:pt x="105" y="222"/>
                    <a:pt x="106" y="219"/>
                    <a:pt x="108" y="216"/>
                  </a:cubicBezTo>
                  <a:cubicBezTo>
                    <a:pt x="111" y="247"/>
                    <a:pt x="114" y="277"/>
                    <a:pt x="116" y="290"/>
                  </a:cubicBezTo>
                  <a:cubicBezTo>
                    <a:pt x="146" y="230"/>
                    <a:pt x="132" y="161"/>
                    <a:pt x="124" y="130"/>
                  </a:cubicBezTo>
                  <a:cubicBezTo>
                    <a:pt x="124" y="115"/>
                    <a:pt x="123" y="100"/>
                    <a:pt x="128" y="82"/>
                  </a:cubicBezTo>
                  <a:cubicBezTo>
                    <a:pt x="140" y="31"/>
                    <a:pt x="226" y="34"/>
                    <a:pt x="254" y="66"/>
                  </a:cubicBezTo>
                  <a:cubicBezTo>
                    <a:pt x="276" y="91"/>
                    <a:pt x="284" y="96"/>
                    <a:pt x="315" y="104"/>
                  </a:cubicBezTo>
                  <a:cubicBezTo>
                    <a:pt x="296" y="28"/>
                    <a:pt x="248" y="0"/>
                    <a:pt x="166" y="7"/>
                  </a:cubicBezTo>
                  <a:moveTo>
                    <a:pt x="85" y="225"/>
                  </a:moveTo>
                  <a:cubicBezTo>
                    <a:pt x="48" y="210"/>
                    <a:pt x="59" y="155"/>
                    <a:pt x="89" y="157"/>
                  </a:cubicBezTo>
                  <a:cubicBezTo>
                    <a:pt x="95" y="187"/>
                    <a:pt x="85" y="225"/>
                    <a:pt x="85" y="225"/>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3" name="Freeform 277">
              <a:extLst>
                <a:ext uri="{FF2B5EF4-FFF2-40B4-BE49-F238E27FC236}">
                  <a16:creationId xmlns:a16="http://schemas.microsoft.com/office/drawing/2014/main" id="{923FCD27-80A7-49A1-A3D2-D22B8C342D4F}"/>
                </a:ext>
              </a:extLst>
            </p:cNvPr>
            <p:cNvSpPr>
              <a:spLocks noEditPoints="1"/>
            </p:cNvSpPr>
            <p:nvPr/>
          </p:nvSpPr>
          <p:spPr bwMode="auto">
            <a:xfrm>
              <a:off x="3972528" y="1174749"/>
              <a:ext cx="5772" cy="5687"/>
            </a:xfrm>
            <a:custGeom>
              <a:avLst/>
              <a:gdLst>
                <a:gd name="T0" fmla="*/ 34 w 68"/>
                <a:gd name="T1" fmla="*/ 0 h 67"/>
                <a:gd name="T2" fmla="*/ 0 w 68"/>
                <a:gd name="T3" fmla="*/ 34 h 67"/>
                <a:gd name="T4" fmla="*/ 34 w 68"/>
                <a:gd name="T5" fmla="*/ 67 h 67"/>
                <a:gd name="T6" fmla="*/ 68 w 68"/>
                <a:gd name="T7" fmla="*/ 34 h 67"/>
                <a:gd name="T8" fmla="*/ 34 w 68"/>
                <a:gd name="T9" fmla="*/ 0 h 67"/>
                <a:gd name="T10" fmla="*/ 18 w 68"/>
                <a:gd name="T11" fmla="*/ 34 h 67"/>
                <a:gd name="T12" fmla="*/ 34 w 68"/>
                <a:gd name="T13" fmla="*/ 19 h 67"/>
                <a:gd name="T14" fmla="*/ 50 w 68"/>
                <a:gd name="T15" fmla="*/ 34 h 67"/>
                <a:gd name="T16" fmla="*/ 34 w 68"/>
                <a:gd name="T17" fmla="*/ 50 h 67"/>
                <a:gd name="T18" fmla="*/ 18 w 68"/>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0"/>
                  </a:moveTo>
                  <a:lnTo>
                    <a:pt x="0" y="34"/>
                  </a:lnTo>
                  <a:lnTo>
                    <a:pt x="34" y="67"/>
                  </a:lnTo>
                  <a:lnTo>
                    <a:pt x="68" y="34"/>
                  </a:lnTo>
                  <a:lnTo>
                    <a:pt x="34" y="0"/>
                  </a:lnTo>
                  <a:close/>
                  <a:moveTo>
                    <a:pt x="18" y="34"/>
                  </a:moveTo>
                  <a:lnTo>
                    <a:pt x="34" y="19"/>
                  </a:lnTo>
                  <a:lnTo>
                    <a:pt x="50" y="34"/>
                  </a:lnTo>
                  <a:lnTo>
                    <a:pt x="34" y="50"/>
                  </a:lnTo>
                  <a:lnTo>
                    <a:pt x="18" y="34"/>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4" name="Freeform 278">
              <a:extLst>
                <a:ext uri="{FF2B5EF4-FFF2-40B4-BE49-F238E27FC236}">
                  <a16:creationId xmlns:a16="http://schemas.microsoft.com/office/drawing/2014/main" id="{3FF6CD0A-D1A4-440B-B060-949AD8DD7738}"/>
                </a:ext>
              </a:extLst>
            </p:cNvPr>
            <p:cNvSpPr>
              <a:spLocks/>
            </p:cNvSpPr>
            <p:nvPr/>
          </p:nvSpPr>
          <p:spPr bwMode="auto">
            <a:xfrm>
              <a:off x="3990777" y="1173561"/>
              <a:ext cx="8148" cy="3904"/>
            </a:xfrm>
            <a:custGeom>
              <a:avLst/>
              <a:gdLst>
                <a:gd name="T0" fmla="*/ 0 w 77"/>
                <a:gd name="T1" fmla="*/ 13 h 37"/>
                <a:gd name="T2" fmla="*/ 77 w 77"/>
                <a:gd name="T3" fmla="*/ 0 h 37"/>
                <a:gd name="T4" fmla="*/ 75 w 77"/>
                <a:gd name="T5" fmla="*/ 4 h 37"/>
                <a:gd name="T6" fmla="*/ 17 w 77"/>
                <a:gd name="T7" fmla="*/ 24 h 37"/>
                <a:gd name="T8" fmla="*/ 0 w 77"/>
                <a:gd name="T9" fmla="*/ 13 h 37"/>
              </a:gdLst>
              <a:ahLst/>
              <a:cxnLst>
                <a:cxn ang="0">
                  <a:pos x="T0" y="T1"/>
                </a:cxn>
                <a:cxn ang="0">
                  <a:pos x="T2" y="T3"/>
                </a:cxn>
                <a:cxn ang="0">
                  <a:pos x="T4" y="T5"/>
                </a:cxn>
                <a:cxn ang="0">
                  <a:pos x="T6" y="T7"/>
                </a:cxn>
                <a:cxn ang="0">
                  <a:pos x="T8" y="T9"/>
                </a:cxn>
              </a:cxnLst>
              <a:rect l="0" t="0" r="r" b="b"/>
              <a:pathLst>
                <a:path w="77" h="37">
                  <a:moveTo>
                    <a:pt x="0" y="13"/>
                  </a:moveTo>
                  <a:cubicBezTo>
                    <a:pt x="77" y="0"/>
                    <a:pt x="77" y="0"/>
                    <a:pt x="77" y="0"/>
                  </a:cubicBezTo>
                  <a:cubicBezTo>
                    <a:pt x="75" y="4"/>
                    <a:pt x="75" y="4"/>
                    <a:pt x="75" y="4"/>
                  </a:cubicBezTo>
                  <a:cubicBezTo>
                    <a:pt x="63" y="28"/>
                    <a:pt x="37" y="37"/>
                    <a:pt x="17" y="24"/>
                  </a:cubicBezTo>
                  <a:lnTo>
                    <a:pt x="0" y="13"/>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5" name="Freeform 279">
              <a:extLst>
                <a:ext uri="{FF2B5EF4-FFF2-40B4-BE49-F238E27FC236}">
                  <a16:creationId xmlns:a16="http://schemas.microsoft.com/office/drawing/2014/main" id="{E32F67C2-77F1-4271-87D4-FEC01633898C}"/>
                </a:ext>
              </a:extLst>
            </p:cNvPr>
            <p:cNvSpPr>
              <a:spLocks noEditPoints="1"/>
            </p:cNvSpPr>
            <p:nvPr/>
          </p:nvSpPr>
          <p:spPr bwMode="auto">
            <a:xfrm>
              <a:off x="3974990" y="1162272"/>
              <a:ext cx="26482" cy="8573"/>
            </a:xfrm>
            <a:custGeom>
              <a:avLst/>
              <a:gdLst>
                <a:gd name="T0" fmla="*/ 249 w 250"/>
                <a:gd name="T1" fmla="*/ 30 h 80"/>
                <a:gd name="T2" fmla="*/ 246 w 250"/>
                <a:gd name="T3" fmla="*/ 14 h 80"/>
                <a:gd name="T4" fmla="*/ 240 w 250"/>
                <a:gd name="T5" fmla="*/ 3 h 80"/>
                <a:gd name="T6" fmla="*/ 227 w 250"/>
                <a:gd name="T7" fmla="*/ 0 h 80"/>
                <a:gd name="T8" fmla="*/ 180 w 250"/>
                <a:gd name="T9" fmla="*/ 8 h 80"/>
                <a:gd name="T10" fmla="*/ 175 w 250"/>
                <a:gd name="T11" fmla="*/ 11 h 80"/>
                <a:gd name="T12" fmla="*/ 169 w 250"/>
                <a:gd name="T13" fmla="*/ 9 h 80"/>
                <a:gd name="T14" fmla="*/ 141 w 250"/>
                <a:gd name="T15" fmla="*/ 12 h 80"/>
                <a:gd name="T16" fmla="*/ 135 w 250"/>
                <a:gd name="T17" fmla="*/ 17 h 80"/>
                <a:gd name="T18" fmla="*/ 130 w 250"/>
                <a:gd name="T19" fmla="*/ 17 h 80"/>
                <a:gd name="T20" fmla="*/ 70 w 250"/>
                <a:gd name="T21" fmla="*/ 26 h 80"/>
                <a:gd name="T22" fmla="*/ 3 w 250"/>
                <a:gd name="T23" fmla="*/ 54 h 80"/>
                <a:gd name="T24" fmla="*/ 0 w 250"/>
                <a:gd name="T25" fmla="*/ 59 h 80"/>
                <a:gd name="T26" fmla="*/ 4 w 250"/>
                <a:gd name="T27" fmla="*/ 61 h 80"/>
                <a:gd name="T28" fmla="*/ 5 w 250"/>
                <a:gd name="T29" fmla="*/ 61 h 80"/>
                <a:gd name="T30" fmla="*/ 56 w 250"/>
                <a:gd name="T31" fmla="*/ 41 h 80"/>
                <a:gd name="T32" fmla="*/ 56 w 250"/>
                <a:gd name="T33" fmla="*/ 45 h 80"/>
                <a:gd name="T34" fmla="*/ 59 w 250"/>
                <a:gd name="T35" fmla="*/ 62 h 80"/>
                <a:gd name="T36" fmla="*/ 81 w 250"/>
                <a:gd name="T37" fmla="*/ 80 h 80"/>
                <a:gd name="T38" fmla="*/ 84 w 250"/>
                <a:gd name="T39" fmla="*/ 80 h 80"/>
                <a:gd name="T40" fmla="*/ 127 w 250"/>
                <a:gd name="T41" fmla="*/ 73 h 80"/>
                <a:gd name="T42" fmla="*/ 141 w 250"/>
                <a:gd name="T43" fmla="*/ 64 h 80"/>
                <a:gd name="T44" fmla="*/ 145 w 250"/>
                <a:gd name="T45" fmla="*/ 48 h 80"/>
                <a:gd name="T46" fmla="*/ 142 w 250"/>
                <a:gd name="T47" fmla="*/ 25 h 80"/>
                <a:gd name="T48" fmla="*/ 141 w 250"/>
                <a:gd name="T49" fmla="*/ 22 h 80"/>
                <a:gd name="T50" fmla="*/ 146 w 250"/>
                <a:gd name="T51" fmla="*/ 18 h 80"/>
                <a:gd name="T52" fmla="*/ 167 w 250"/>
                <a:gd name="T53" fmla="*/ 16 h 80"/>
                <a:gd name="T54" fmla="*/ 171 w 250"/>
                <a:gd name="T55" fmla="*/ 17 h 80"/>
                <a:gd name="T56" fmla="*/ 171 w 250"/>
                <a:gd name="T57" fmla="*/ 19 h 80"/>
                <a:gd name="T58" fmla="*/ 175 w 250"/>
                <a:gd name="T59" fmla="*/ 43 h 80"/>
                <a:gd name="T60" fmla="*/ 175 w 250"/>
                <a:gd name="T61" fmla="*/ 43 h 80"/>
                <a:gd name="T62" fmla="*/ 186 w 250"/>
                <a:gd name="T63" fmla="*/ 49 h 80"/>
                <a:gd name="T64" fmla="*/ 183 w 250"/>
                <a:gd name="T65" fmla="*/ 41 h 80"/>
                <a:gd name="T66" fmla="*/ 179 w 250"/>
                <a:gd name="T67" fmla="*/ 18 h 80"/>
                <a:gd name="T68" fmla="*/ 179 w 250"/>
                <a:gd name="T69" fmla="*/ 17 h 80"/>
                <a:gd name="T70" fmla="*/ 181 w 250"/>
                <a:gd name="T71" fmla="*/ 16 h 80"/>
                <a:gd name="T72" fmla="*/ 229 w 250"/>
                <a:gd name="T73" fmla="*/ 8 h 80"/>
                <a:gd name="T74" fmla="*/ 230 w 250"/>
                <a:gd name="T75" fmla="*/ 8 h 80"/>
                <a:gd name="T76" fmla="*/ 235 w 250"/>
                <a:gd name="T77" fmla="*/ 9 h 80"/>
                <a:gd name="T78" fmla="*/ 239 w 250"/>
                <a:gd name="T79" fmla="*/ 15 h 80"/>
                <a:gd name="T80" fmla="*/ 241 w 250"/>
                <a:gd name="T81" fmla="*/ 32 h 80"/>
                <a:gd name="T82" fmla="*/ 239 w 250"/>
                <a:gd name="T83" fmla="*/ 42 h 80"/>
                <a:gd name="T84" fmla="*/ 229 w 250"/>
                <a:gd name="T85" fmla="*/ 48 h 80"/>
                <a:gd name="T86" fmla="*/ 199 w 250"/>
                <a:gd name="T87" fmla="*/ 53 h 80"/>
                <a:gd name="T88" fmla="*/ 195 w 250"/>
                <a:gd name="T89" fmla="*/ 53 h 80"/>
                <a:gd name="T90" fmla="*/ 207 w 250"/>
                <a:gd name="T91" fmla="*/ 60 h 80"/>
                <a:gd name="T92" fmla="*/ 231 w 250"/>
                <a:gd name="T93" fmla="*/ 56 h 80"/>
                <a:gd name="T94" fmla="*/ 245 w 250"/>
                <a:gd name="T95" fmla="*/ 47 h 80"/>
                <a:gd name="T96" fmla="*/ 249 w 250"/>
                <a:gd name="T97" fmla="*/ 30 h 80"/>
                <a:gd name="T98" fmla="*/ 135 w 250"/>
                <a:gd name="T99" fmla="*/ 60 h 80"/>
                <a:gd name="T100" fmla="*/ 126 w 250"/>
                <a:gd name="T101" fmla="*/ 66 h 80"/>
                <a:gd name="T102" fmla="*/ 83 w 250"/>
                <a:gd name="T103" fmla="*/ 72 h 80"/>
                <a:gd name="T104" fmla="*/ 66 w 250"/>
                <a:gd name="T105" fmla="*/ 60 h 80"/>
                <a:gd name="T106" fmla="*/ 64 w 250"/>
                <a:gd name="T107" fmla="*/ 44 h 80"/>
                <a:gd name="T108" fmla="*/ 71 w 250"/>
                <a:gd name="T109" fmla="*/ 34 h 80"/>
                <a:gd name="T110" fmla="*/ 132 w 250"/>
                <a:gd name="T111" fmla="*/ 24 h 80"/>
                <a:gd name="T112" fmla="*/ 132 w 250"/>
                <a:gd name="T113" fmla="*/ 24 h 80"/>
                <a:gd name="T114" fmla="*/ 134 w 250"/>
                <a:gd name="T115" fmla="*/ 26 h 80"/>
                <a:gd name="T116" fmla="*/ 138 w 250"/>
                <a:gd name="T117" fmla="*/ 49 h 80"/>
                <a:gd name="T118" fmla="*/ 135 w 250"/>
                <a:gd name="T119"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 h="80">
                  <a:moveTo>
                    <a:pt x="249" y="30"/>
                  </a:moveTo>
                  <a:cubicBezTo>
                    <a:pt x="246" y="14"/>
                    <a:pt x="246" y="14"/>
                    <a:pt x="246" y="14"/>
                  </a:cubicBezTo>
                  <a:cubicBezTo>
                    <a:pt x="246" y="10"/>
                    <a:pt x="243" y="6"/>
                    <a:pt x="240" y="3"/>
                  </a:cubicBezTo>
                  <a:cubicBezTo>
                    <a:pt x="236" y="1"/>
                    <a:pt x="232" y="0"/>
                    <a:pt x="227" y="0"/>
                  </a:cubicBezTo>
                  <a:cubicBezTo>
                    <a:pt x="180" y="8"/>
                    <a:pt x="180" y="8"/>
                    <a:pt x="180" y="8"/>
                  </a:cubicBezTo>
                  <a:cubicBezTo>
                    <a:pt x="178" y="8"/>
                    <a:pt x="176" y="9"/>
                    <a:pt x="175" y="11"/>
                  </a:cubicBezTo>
                  <a:cubicBezTo>
                    <a:pt x="169" y="9"/>
                    <a:pt x="169" y="9"/>
                    <a:pt x="169" y="9"/>
                  </a:cubicBezTo>
                  <a:cubicBezTo>
                    <a:pt x="160" y="5"/>
                    <a:pt x="149" y="7"/>
                    <a:pt x="141" y="12"/>
                  </a:cubicBezTo>
                  <a:cubicBezTo>
                    <a:pt x="135" y="17"/>
                    <a:pt x="135" y="17"/>
                    <a:pt x="135" y="17"/>
                  </a:cubicBezTo>
                  <a:cubicBezTo>
                    <a:pt x="133" y="16"/>
                    <a:pt x="132" y="16"/>
                    <a:pt x="130" y="17"/>
                  </a:cubicBezTo>
                  <a:cubicBezTo>
                    <a:pt x="70" y="26"/>
                    <a:pt x="70" y="26"/>
                    <a:pt x="70" y="26"/>
                  </a:cubicBezTo>
                  <a:cubicBezTo>
                    <a:pt x="66" y="27"/>
                    <a:pt x="3" y="54"/>
                    <a:pt x="3" y="54"/>
                  </a:cubicBezTo>
                  <a:cubicBezTo>
                    <a:pt x="1" y="55"/>
                    <a:pt x="0" y="57"/>
                    <a:pt x="0" y="59"/>
                  </a:cubicBezTo>
                  <a:cubicBezTo>
                    <a:pt x="1" y="60"/>
                    <a:pt x="2" y="61"/>
                    <a:pt x="4" y="61"/>
                  </a:cubicBezTo>
                  <a:cubicBezTo>
                    <a:pt x="4" y="61"/>
                    <a:pt x="5" y="61"/>
                    <a:pt x="5" y="61"/>
                  </a:cubicBezTo>
                  <a:cubicBezTo>
                    <a:pt x="56" y="41"/>
                    <a:pt x="56" y="41"/>
                    <a:pt x="56" y="41"/>
                  </a:cubicBezTo>
                  <a:cubicBezTo>
                    <a:pt x="56" y="42"/>
                    <a:pt x="56" y="44"/>
                    <a:pt x="56" y="45"/>
                  </a:cubicBezTo>
                  <a:cubicBezTo>
                    <a:pt x="59" y="62"/>
                    <a:pt x="59" y="62"/>
                    <a:pt x="59" y="62"/>
                  </a:cubicBezTo>
                  <a:cubicBezTo>
                    <a:pt x="60" y="72"/>
                    <a:pt x="70" y="80"/>
                    <a:pt x="81" y="80"/>
                  </a:cubicBezTo>
                  <a:cubicBezTo>
                    <a:pt x="82" y="80"/>
                    <a:pt x="83" y="80"/>
                    <a:pt x="84" y="80"/>
                  </a:cubicBezTo>
                  <a:cubicBezTo>
                    <a:pt x="127" y="73"/>
                    <a:pt x="127" y="73"/>
                    <a:pt x="127" y="73"/>
                  </a:cubicBezTo>
                  <a:cubicBezTo>
                    <a:pt x="133" y="72"/>
                    <a:pt x="138" y="69"/>
                    <a:pt x="141" y="64"/>
                  </a:cubicBezTo>
                  <a:cubicBezTo>
                    <a:pt x="145" y="59"/>
                    <a:pt x="146" y="54"/>
                    <a:pt x="145" y="48"/>
                  </a:cubicBezTo>
                  <a:cubicBezTo>
                    <a:pt x="142" y="25"/>
                    <a:pt x="142" y="25"/>
                    <a:pt x="142" y="25"/>
                  </a:cubicBezTo>
                  <a:cubicBezTo>
                    <a:pt x="141" y="24"/>
                    <a:pt x="141" y="23"/>
                    <a:pt x="141" y="22"/>
                  </a:cubicBezTo>
                  <a:cubicBezTo>
                    <a:pt x="146" y="18"/>
                    <a:pt x="146" y="18"/>
                    <a:pt x="146" y="18"/>
                  </a:cubicBezTo>
                  <a:cubicBezTo>
                    <a:pt x="152" y="14"/>
                    <a:pt x="160" y="13"/>
                    <a:pt x="167" y="16"/>
                  </a:cubicBezTo>
                  <a:cubicBezTo>
                    <a:pt x="171" y="17"/>
                    <a:pt x="171" y="17"/>
                    <a:pt x="171" y="17"/>
                  </a:cubicBezTo>
                  <a:cubicBezTo>
                    <a:pt x="171" y="18"/>
                    <a:pt x="171" y="19"/>
                    <a:pt x="171" y="19"/>
                  </a:cubicBezTo>
                  <a:cubicBezTo>
                    <a:pt x="175" y="43"/>
                    <a:pt x="175" y="43"/>
                    <a:pt x="175" y="43"/>
                  </a:cubicBezTo>
                  <a:cubicBezTo>
                    <a:pt x="175" y="43"/>
                    <a:pt x="175" y="43"/>
                    <a:pt x="175" y="43"/>
                  </a:cubicBezTo>
                  <a:cubicBezTo>
                    <a:pt x="186" y="49"/>
                    <a:pt x="186" y="49"/>
                    <a:pt x="186" y="49"/>
                  </a:cubicBezTo>
                  <a:cubicBezTo>
                    <a:pt x="184" y="47"/>
                    <a:pt x="183" y="44"/>
                    <a:pt x="183" y="41"/>
                  </a:cubicBezTo>
                  <a:cubicBezTo>
                    <a:pt x="179" y="18"/>
                    <a:pt x="179" y="18"/>
                    <a:pt x="179" y="18"/>
                  </a:cubicBezTo>
                  <a:cubicBezTo>
                    <a:pt x="179" y="18"/>
                    <a:pt x="179" y="17"/>
                    <a:pt x="179" y="17"/>
                  </a:cubicBezTo>
                  <a:cubicBezTo>
                    <a:pt x="180" y="16"/>
                    <a:pt x="180" y="16"/>
                    <a:pt x="181" y="16"/>
                  </a:cubicBezTo>
                  <a:cubicBezTo>
                    <a:pt x="229" y="8"/>
                    <a:pt x="229" y="8"/>
                    <a:pt x="229" y="8"/>
                  </a:cubicBezTo>
                  <a:cubicBezTo>
                    <a:pt x="229" y="8"/>
                    <a:pt x="230" y="8"/>
                    <a:pt x="230" y="8"/>
                  </a:cubicBezTo>
                  <a:cubicBezTo>
                    <a:pt x="232" y="8"/>
                    <a:pt x="234" y="8"/>
                    <a:pt x="235" y="9"/>
                  </a:cubicBezTo>
                  <a:cubicBezTo>
                    <a:pt x="237" y="11"/>
                    <a:pt x="238" y="13"/>
                    <a:pt x="239" y="15"/>
                  </a:cubicBezTo>
                  <a:cubicBezTo>
                    <a:pt x="241" y="32"/>
                    <a:pt x="241" y="32"/>
                    <a:pt x="241" y="32"/>
                  </a:cubicBezTo>
                  <a:cubicBezTo>
                    <a:pt x="242" y="35"/>
                    <a:pt x="241" y="39"/>
                    <a:pt x="239" y="42"/>
                  </a:cubicBezTo>
                  <a:cubicBezTo>
                    <a:pt x="237" y="46"/>
                    <a:pt x="233" y="48"/>
                    <a:pt x="229" y="48"/>
                  </a:cubicBezTo>
                  <a:cubicBezTo>
                    <a:pt x="199" y="53"/>
                    <a:pt x="199" y="53"/>
                    <a:pt x="199" y="53"/>
                  </a:cubicBezTo>
                  <a:cubicBezTo>
                    <a:pt x="198" y="54"/>
                    <a:pt x="196" y="54"/>
                    <a:pt x="195" y="53"/>
                  </a:cubicBezTo>
                  <a:cubicBezTo>
                    <a:pt x="207" y="60"/>
                    <a:pt x="207" y="60"/>
                    <a:pt x="207" y="60"/>
                  </a:cubicBezTo>
                  <a:cubicBezTo>
                    <a:pt x="231" y="56"/>
                    <a:pt x="231" y="56"/>
                    <a:pt x="231" y="56"/>
                  </a:cubicBezTo>
                  <a:cubicBezTo>
                    <a:pt x="236" y="55"/>
                    <a:pt x="241" y="52"/>
                    <a:pt x="245" y="47"/>
                  </a:cubicBezTo>
                  <a:cubicBezTo>
                    <a:pt x="248" y="42"/>
                    <a:pt x="250" y="36"/>
                    <a:pt x="249" y="30"/>
                  </a:cubicBezTo>
                  <a:moveTo>
                    <a:pt x="135" y="60"/>
                  </a:moveTo>
                  <a:cubicBezTo>
                    <a:pt x="133" y="63"/>
                    <a:pt x="130" y="65"/>
                    <a:pt x="126" y="66"/>
                  </a:cubicBezTo>
                  <a:cubicBezTo>
                    <a:pt x="83" y="72"/>
                    <a:pt x="83" y="72"/>
                    <a:pt x="83" y="72"/>
                  </a:cubicBezTo>
                  <a:cubicBezTo>
                    <a:pt x="75" y="74"/>
                    <a:pt x="67" y="68"/>
                    <a:pt x="66" y="60"/>
                  </a:cubicBezTo>
                  <a:cubicBezTo>
                    <a:pt x="64" y="44"/>
                    <a:pt x="64" y="44"/>
                    <a:pt x="64" y="44"/>
                  </a:cubicBezTo>
                  <a:cubicBezTo>
                    <a:pt x="63" y="39"/>
                    <a:pt x="66" y="35"/>
                    <a:pt x="71" y="34"/>
                  </a:cubicBezTo>
                  <a:cubicBezTo>
                    <a:pt x="132" y="24"/>
                    <a:pt x="132" y="24"/>
                    <a:pt x="132" y="24"/>
                  </a:cubicBezTo>
                  <a:cubicBezTo>
                    <a:pt x="132" y="24"/>
                    <a:pt x="132" y="24"/>
                    <a:pt x="132" y="24"/>
                  </a:cubicBezTo>
                  <a:cubicBezTo>
                    <a:pt x="133" y="24"/>
                    <a:pt x="134" y="25"/>
                    <a:pt x="134" y="26"/>
                  </a:cubicBezTo>
                  <a:cubicBezTo>
                    <a:pt x="138" y="49"/>
                    <a:pt x="138" y="49"/>
                    <a:pt x="138" y="49"/>
                  </a:cubicBezTo>
                  <a:cubicBezTo>
                    <a:pt x="138" y="53"/>
                    <a:pt x="138" y="57"/>
                    <a:pt x="135" y="60"/>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6" name="Freeform 280">
              <a:extLst>
                <a:ext uri="{FF2B5EF4-FFF2-40B4-BE49-F238E27FC236}">
                  <a16:creationId xmlns:a16="http://schemas.microsoft.com/office/drawing/2014/main" id="{50AB801A-6848-4B46-81BA-D2402CBE0AFB}"/>
                </a:ext>
              </a:extLst>
            </p:cNvPr>
            <p:cNvSpPr>
              <a:spLocks/>
            </p:cNvSpPr>
            <p:nvPr/>
          </p:nvSpPr>
          <p:spPr bwMode="auto">
            <a:xfrm>
              <a:off x="4005886" y="1183746"/>
              <a:ext cx="42524" cy="20286"/>
            </a:xfrm>
            <a:custGeom>
              <a:avLst/>
              <a:gdLst>
                <a:gd name="T0" fmla="*/ 396 w 401"/>
                <a:gd name="T1" fmla="*/ 2 h 191"/>
                <a:gd name="T2" fmla="*/ 395 w 401"/>
                <a:gd name="T3" fmla="*/ 1 h 191"/>
                <a:gd name="T4" fmla="*/ 395 w 401"/>
                <a:gd name="T5" fmla="*/ 0 h 191"/>
                <a:gd name="T6" fmla="*/ 247 w 401"/>
                <a:gd name="T7" fmla="*/ 119 h 191"/>
                <a:gd name="T8" fmla="*/ 217 w 401"/>
                <a:gd name="T9" fmla="*/ 121 h 191"/>
                <a:gd name="T10" fmla="*/ 205 w 401"/>
                <a:gd name="T11" fmla="*/ 126 h 191"/>
                <a:gd name="T12" fmla="*/ 204 w 401"/>
                <a:gd name="T13" fmla="*/ 136 h 191"/>
                <a:gd name="T14" fmla="*/ 172 w 401"/>
                <a:gd name="T15" fmla="*/ 159 h 191"/>
                <a:gd name="T16" fmla="*/ 0 w 401"/>
                <a:gd name="T17" fmla="*/ 126 h 191"/>
                <a:gd name="T18" fmla="*/ 32 w 401"/>
                <a:gd name="T19" fmla="*/ 191 h 191"/>
                <a:gd name="T20" fmla="*/ 203 w 401"/>
                <a:gd name="T21" fmla="*/ 184 h 191"/>
                <a:gd name="T22" fmla="*/ 221 w 401"/>
                <a:gd name="T23" fmla="*/ 176 h 191"/>
                <a:gd name="T24" fmla="*/ 401 w 401"/>
                <a:gd name="T25" fmla="*/ 21 h 191"/>
                <a:gd name="T26" fmla="*/ 396 w 401"/>
                <a:gd name="T27" fmla="*/ 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191">
                  <a:moveTo>
                    <a:pt x="396" y="2"/>
                  </a:moveTo>
                  <a:cubicBezTo>
                    <a:pt x="395" y="1"/>
                    <a:pt x="395" y="1"/>
                    <a:pt x="395" y="1"/>
                  </a:cubicBezTo>
                  <a:cubicBezTo>
                    <a:pt x="395" y="1"/>
                    <a:pt x="395" y="1"/>
                    <a:pt x="395" y="0"/>
                  </a:cubicBezTo>
                  <a:cubicBezTo>
                    <a:pt x="247" y="119"/>
                    <a:pt x="247" y="119"/>
                    <a:pt x="247" y="119"/>
                  </a:cubicBezTo>
                  <a:cubicBezTo>
                    <a:pt x="239" y="126"/>
                    <a:pt x="227" y="127"/>
                    <a:pt x="217" y="121"/>
                  </a:cubicBezTo>
                  <a:cubicBezTo>
                    <a:pt x="212" y="118"/>
                    <a:pt x="206" y="121"/>
                    <a:pt x="205" y="126"/>
                  </a:cubicBezTo>
                  <a:cubicBezTo>
                    <a:pt x="204" y="136"/>
                    <a:pt x="204" y="136"/>
                    <a:pt x="204" y="136"/>
                  </a:cubicBezTo>
                  <a:cubicBezTo>
                    <a:pt x="202" y="152"/>
                    <a:pt x="187" y="162"/>
                    <a:pt x="172" y="159"/>
                  </a:cubicBezTo>
                  <a:cubicBezTo>
                    <a:pt x="0" y="126"/>
                    <a:pt x="0" y="126"/>
                    <a:pt x="0" y="126"/>
                  </a:cubicBezTo>
                  <a:cubicBezTo>
                    <a:pt x="32" y="191"/>
                    <a:pt x="32" y="191"/>
                    <a:pt x="32" y="191"/>
                  </a:cubicBezTo>
                  <a:cubicBezTo>
                    <a:pt x="203" y="184"/>
                    <a:pt x="203" y="184"/>
                    <a:pt x="203" y="184"/>
                  </a:cubicBezTo>
                  <a:cubicBezTo>
                    <a:pt x="210" y="184"/>
                    <a:pt x="216" y="181"/>
                    <a:pt x="221" y="176"/>
                  </a:cubicBezTo>
                  <a:cubicBezTo>
                    <a:pt x="401" y="21"/>
                    <a:pt x="401" y="21"/>
                    <a:pt x="401" y="21"/>
                  </a:cubicBezTo>
                  <a:cubicBezTo>
                    <a:pt x="401" y="14"/>
                    <a:pt x="399" y="8"/>
                    <a:pt x="396" y="2"/>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7" name="Freeform 281">
              <a:extLst>
                <a:ext uri="{FF2B5EF4-FFF2-40B4-BE49-F238E27FC236}">
                  <a16:creationId xmlns:a16="http://schemas.microsoft.com/office/drawing/2014/main" id="{1B1516C4-6B6E-4161-84C2-AD1885BA2C60}"/>
                </a:ext>
              </a:extLst>
            </p:cNvPr>
            <p:cNvSpPr>
              <a:spLocks/>
            </p:cNvSpPr>
            <p:nvPr/>
          </p:nvSpPr>
          <p:spPr bwMode="auto">
            <a:xfrm>
              <a:off x="3965908" y="1213199"/>
              <a:ext cx="6451" cy="9761"/>
            </a:xfrm>
            <a:custGeom>
              <a:avLst/>
              <a:gdLst>
                <a:gd name="T0" fmla="*/ 0 w 61"/>
                <a:gd name="T1" fmla="*/ 44 h 92"/>
                <a:gd name="T2" fmla="*/ 61 w 61"/>
                <a:gd name="T3" fmla="*/ 0 h 92"/>
                <a:gd name="T4" fmla="*/ 18 w 61"/>
                <a:gd name="T5" fmla="*/ 92 h 92"/>
                <a:gd name="T6" fmla="*/ 0 w 61"/>
                <a:gd name="T7" fmla="*/ 44 h 92"/>
              </a:gdLst>
              <a:ahLst/>
              <a:cxnLst>
                <a:cxn ang="0">
                  <a:pos x="T0" y="T1"/>
                </a:cxn>
                <a:cxn ang="0">
                  <a:pos x="T2" y="T3"/>
                </a:cxn>
                <a:cxn ang="0">
                  <a:pos x="T4" y="T5"/>
                </a:cxn>
                <a:cxn ang="0">
                  <a:pos x="T6" y="T7"/>
                </a:cxn>
              </a:cxnLst>
              <a:rect l="0" t="0" r="r" b="b"/>
              <a:pathLst>
                <a:path w="61" h="92">
                  <a:moveTo>
                    <a:pt x="0" y="44"/>
                  </a:moveTo>
                  <a:cubicBezTo>
                    <a:pt x="61" y="0"/>
                    <a:pt x="61" y="0"/>
                    <a:pt x="61" y="0"/>
                  </a:cubicBezTo>
                  <a:cubicBezTo>
                    <a:pt x="61" y="0"/>
                    <a:pt x="50" y="72"/>
                    <a:pt x="18" y="92"/>
                  </a:cubicBezTo>
                  <a:cubicBezTo>
                    <a:pt x="3" y="59"/>
                    <a:pt x="0" y="44"/>
                    <a:pt x="0" y="4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8" name="Freeform 282">
              <a:extLst>
                <a:ext uri="{FF2B5EF4-FFF2-40B4-BE49-F238E27FC236}">
                  <a16:creationId xmlns:a16="http://schemas.microsoft.com/office/drawing/2014/main" id="{A4BE2153-83DF-4CE7-B8D5-FDD815B56375}"/>
                </a:ext>
              </a:extLst>
            </p:cNvPr>
            <p:cNvSpPr>
              <a:spLocks/>
            </p:cNvSpPr>
            <p:nvPr/>
          </p:nvSpPr>
          <p:spPr bwMode="auto">
            <a:xfrm>
              <a:off x="4165542" y="1173137"/>
              <a:ext cx="107201" cy="94300"/>
            </a:xfrm>
            <a:custGeom>
              <a:avLst/>
              <a:gdLst>
                <a:gd name="T0" fmla="*/ 1013 w 1013"/>
                <a:gd name="T1" fmla="*/ 247 h 888"/>
                <a:gd name="T2" fmla="*/ 766 w 1013"/>
                <a:gd name="T3" fmla="*/ 0 h 888"/>
                <a:gd name="T4" fmla="*/ 639 w 1013"/>
                <a:gd name="T5" fmla="*/ 36 h 888"/>
                <a:gd name="T6" fmla="*/ 549 w 1013"/>
                <a:gd name="T7" fmla="*/ 26 h 888"/>
                <a:gd name="T8" fmla="*/ 118 w 1013"/>
                <a:gd name="T9" fmla="*/ 457 h 888"/>
                <a:gd name="T10" fmla="*/ 118 w 1013"/>
                <a:gd name="T11" fmla="*/ 474 h 888"/>
                <a:gd name="T12" fmla="*/ 0 w 1013"/>
                <a:gd name="T13" fmla="*/ 640 h 888"/>
                <a:gd name="T14" fmla="*/ 175 w 1013"/>
                <a:gd name="T15" fmla="*/ 815 h 888"/>
                <a:gd name="T16" fmla="*/ 271 w 1013"/>
                <a:gd name="T17" fmla="*/ 786 h 888"/>
                <a:gd name="T18" fmla="*/ 549 w 1013"/>
                <a:gd name="T19" fmla="*/ 888 h 888"/>
                <a:gd name="T20" fmla="*/ 980 w 1013"/>
                <a:gd name="T21" fmla="*/ 457 h 888"/>
                <a:gd name="T22" fmla="*/ 973 w 1013"/>
                <a:gd name="T23" fmla="*/ 382 h 888"/>
                <a:gd name="T24" fmla="*/ 1013 w 1013"/>
                <a:gd name="T25" fmla="*/ 24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88">
                  <a:moveTo>
                    <a:pt x="1013" y="247"/>
                  </a:moveTo>
                  <a:cubicBezTo>
                    <a:pt x="1013" y="111"/>
                    <a:pt x="903" y="0"/>
                    <a:pt x="766" y="0"/>
                  </a:cubicBezTo>
                  <a:cubicBezTo>
                    <a:pt x="720" y="0"/>
                    <a:pt x="676" y="13"/>
                    <a:pt x="639" y="36"/>
                  </a:cubicBezTo>
                  <a:cubicBezTo>
                    <a:pt x="610" y="30"/>
                    <a:pt x="580" y="26"/>
                    <a:pt x="549" y="26"/>
                  </a:cubicBezTo>
                  <a:cubicBezTo>
                    <a:pt x="311" y="26"/>
                    <a:pt x="118" y="219"/>
                    <a:pt x="118" y="457"/>
                  </a:cubicBezTo>
                  <a:cubicBezTo>
                    <a:pt x="118" y="463"/>
                    <a:pt x="118" y="469"/>
                    <a:pt x="118" y="474"/>
                  </a:cubicBezTo>
                  <a:cubicBezTo>
                    <a:pt x="49" y="498"/>
                    <a:pt x="0" y="563"/>
                    <a:pt x="0" y="640"/>
                  </a:cubicBezTo>
                  <a:cubicBezTo>
                    <a:pt x="0" y="737"/>
                    <a:pt x="78" y="815"/>
                    <a:pt x="175" y="815"/>
                  </a:cubicBezTo>
                  <a:cubicBezTo>
                    <a:pt x="210" y="815"/>
                    <a:pt x="243" y="805"/>
                    <a:pt x="271" y="786"/>
                  </a:cubicBezTo>
                  <a:cubicBezTo>
                    <a:pt x="346" y="850"/>
                    <a:pt x="443" y="888"/>
                    <a:pt x="549" y="888"/>
                  </a:cubicBezTo>
                  <a:cubicBezTo>
                    <a:pt x="787" y="888"/>
                    <a:pt x="980" y="695"/>
                    <a:pt x="980" y="457"/>
                  </a:cubicBezTo>
                  <a:cubicBezTo>
                    <a:pt x="980" y="432"/>
                    <a:pt x="977" y="407"/>
                    <a:pt x="973" y="382"/>
                  </a:cubicBezTo>
                  <a:cubicBezTo>
                    <a:pt x="998" y="343"/>
                    <a:pt x="1013" y="297"/>
                    <a:pt x="1013" y="247"/>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59" name="Freeform 283">
              <a:extLst>
                <a:ext uri="{FF2B5EF4-FFF2-40B4-BE49-F238E27FC236}">
                  <a16:creationId xmlns:a16="http://schemas.microsoft.com/office/drawing/2014/main" id="{4FF7E171-2421-402C-897A-2CAA06632493}"/>
                </a:ext>
              </a:extLst>
            </p:cNvPr>
            <p:cNvSpPr>
              <a:spLocks/>
            </p:cNvSpPr>
            <p:nvPr/>
          </p:nvSpPr>
          <p:spPr bwMode="auto">
            <a:xfrm>
              <a:off x="4204246" y="1240275"/>
              <a:ext cx="41336" cy="27161"/>
            </a:xfrm>
            <a:custGeom>
              <a:avLst/>
              <a:gdLst>
                <a:gd name="T0" fmla="*/ 390 w 390"/>
                <a:gd name="T1" fmla="*/ 203 h 256"/>
                <a:gd name="T2" fmla="*/ 389 w 390"/>
                <a:gd name="T3" fmla="*/ 177 h 256"/>
                <a:gd name="T4" fmla="*/ 374 w 390"/>
                <a:gd name="T5" fmla="*/ 79 h 256"/>
                <a:gd name="T6" fmla="*/ 365 w 390"/>
                <a:gd name="T7" fmla="*/ 45 h 256"/>
                <a:gd name="T8" fmla="*/ 192 w 390"/>
                <a:gd name="T9" fmla="*/ 23 h 256"/>
                <a:gd name="T10" fmla="*/ 191 w 390"/>
                <a:gd name="T11" fmla="*/ 0 h 256"/>
                <a:gd name="T12" fmla="*/ 0 w 390"/>
                <a:gd name="T13" fmla="*/ 0 h 256"/>
                <a:gd name="T14" fmla="*/ 0 w 390"/>
                <a:gd name="T15" fmla="*/ 113 h 256"/>
                <a:gd name="T16" fmla="*/ 3 w 390"/>
                <a:gd name="T17" fmla="*/ 217 h 256"/>
                <a:gd name="T18" fmla="*/ 183 w 390"/>
                <a:gd name="T19" fmla="*/ 256 h 256"/>
                <a:gd name="T20" fmla="*/ 390 w 390"/>
                <a:gd name="T21" fmla="*/ 20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256">
                  <a:moveTo>
                    <a:pt x="390" y="203"/>
                  </a:moveTo>
                  <a:cubicBezTo>
                    <a:pt x="389" y="177"/>
                    <a:pt x="389" y="177"/>
                    <a:pt x="389" y="177"/>
                  </a:cubicBezTo>
                  <a:cubicBezTo>
                    <a:pt x="388" y="144"/>
                    <a:pt x="383" y="111"/>
                    <a:pt x="374" y="79"/>
                  </a:cubicBezTo>
                  <a:cubicBezTo>
                    <a:pt x="365" y="45"/>
                    <a:pt x="365" y="45"/>
                    <a:pt x="365" y="45"/>
                  </a:cubicBezTo>
                  <a:cubicBezTo>
                    <a:pt x="192" y="23"/>
                    <a:pt x="192" y="23"/>
                    <a:pt x="192" y="23"/>
                  </a:cubicBezTo>
                  <a:cubicBezTo>
                    <a:pt x="191" y="0"/>
                    <a:pt x="191" y="0"/>
                    <a:pt x="191" y="0"/>
                  </a:cubicBezTo>
                  <a:cubicBezTo>
                    <a:pt x="0" y="0"/>
                    <a:pt x="0" y="0"/>
                    <a:pt x="0" y="0"/>
                  </a:cubicBezTo>
                  <a:cubicBezTo>
                    <a:pt x="0" y="113"/>
                    <a:pt x="0" y="113"/>
                    <a:pt x="0" y="113"/>
                  </a:cubicBezTo>
                  <a:cubicBezTo>
                    <a:pt x="0" y="147"/>
                    <a:pt x="1" y="182"/>
                    <a:pt x="3" y="217"/>
                  </a:cubicBezTo>
                  <a:cubicBezTo>
                    <a:pt x="58" y="242"/>
                    <a:pt x="119" y="256"/>
                    <a:pt x="183" y="256"/>
                  </a:cubicBezTo>
                  <a:cubicBezTo>
                    <a:pt x="258" y="256"/>
                    <a:pt x="329" y="237"/>
                    <a:pt x="390" y="203"/>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0" name="Freeform 284">
              <a:extLst>
                <a:ext uri="{FF2B5EF4-FFF2-40B4-BE49-F238E27FC236}">
                  <a16:creationId xmlns:a16="http://schemas.microsoft.com/office/drawing/2014/main" id="{D7391EFF-2041-47F3-ADF2-A6D2CBEC7E5D}"/>
                </a:ext>
              </a:extLst>
            </p:cNvPr>
            <p:cNvSpPr>
              <a:spLocks/>
            </p:cNvSpPr>
            <p:nvPr/>
          </p:nvSpPr>
          <p:spPr bwMode="auto">
            <a:xfrm>
              <a:off x="4212564" y="1175089"/>
              <a:ext cx="3650" cy="9422"/>
            </a:xfrm>
            <a:custGeom>
              <a:avLst/>
              <a:gdLst>
                <a:gd name="T0" fmla="*/ 21 w 35"/>
                <a:gd name="T1" fmla="*/ 0 h 89"/>
                <a:gd name="T2" fmla="*/ 0 w 35"/>
                <a:gd name="T3" fmla="*/ 89 h 89"/>
                <a:gd name="T4" fmla="*/ 30 w 35"/>
                <a:gd name="T5" fmla="*/ 52 h 89"/>
                <a:gd name="T6" fmla="*/ 35 w 35"/>
                <a:gd name="T7" fmla="*/ 22 h 89"/>
                <a:gd name="T8" fmla="*/ 29 w 35"/>
                <a:gd name="T9" fmla="*/ 7 h 89"/>
                <a:gd name="T10" fmla="*/ 21 w 35"/>
                <a:gd name="T11" fmla="*/ 0 h 89"/>
              </a:gdLst>
              <a:ahLst/>
              <a:cxnLst>
                <a:cxn ang="0">
                  <a:pos x="T0" y="T1"/>
                </a:cxn>
                <a:cxn ang="0">
                  <a:pos x="T2" y="T3"/>
                </a:cxn>
                <a:cxn ang="0">
                  <a:pos x="T4" y="T5"/>
                </a:cxn>
                <a:cxn ang="0">
                  <a:pos x="T6" y="T7"/>
                </a:cxn>
                <a:cxn ang="0">
                  <a:pos x="T8" y="T9"/>
                </a:cxn>
                <a:cxn ang="0">
                  <a:pos x="T10" y="T11"/>
                </a:cxn>
              </a:cxnLst>
              <a:rect l="0" t="0" r="r" b="b"/>
              <a:pathLst>
                <a:path w="35" h="89">
                  <a:moveTo>
                    <a:pt x="21" y="0"/>
                  </a:moveTo>
                  <a:cubicBezTo>
                    <a:pt x="0" y="89"/>
                    <a:pt x="0" y="89"/>
                    <a:pt x="0" y="89"/>
                  </a:cubicBezTo>
                  <a:cubicBezTo>
                    <a:pt x="16" y="83"/>
                    <a:pt x="27" y="69"/>
                    <a:pt x="30" y="52"/>
                  </a:cubicBezTo>
                  <a:cubicBezTo>
                    <a:pt x="35" y="22"/>
                    <a:pt x="35" y="22"/>
                    <a:pt x="35" y="22"/>
                  </a:cubicBezTo>
                  <a:cubicBezTo>
                    <a:pt x="35" y="16"/>
                    <a:pt x="33" y="10"/>
                    <a:pt x="29" y="7"/>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1" name="Freeform 285">
              <a:extLst>
                <a:ext uri="{FF2B5EF4-FFF2-40B4-BE49-F238E27FC236}">
                  <a16:creationId xmlns:a16="http://schemas.microsoft.com/office/drawing/2014/main" id="{388E0DC2-0766-418A-BB12-BE1D479F8AA6}"/>
                </a:ext>
              </a:extLst>
            </p:cNvPr>
            <p:cNvSpPr>
              <a:spLocks/>
            </p:cNvSpPr>
            <p:nvPr/>
          </p:nvSpPr>
          <p:spPr bwMode="auto">
            <a:xfrm>
              <a:off x="4209339" y="1154633"/>
              <a:ext cx="3904" cy="7384"/>
            </a:xfrm>
            <a:custGeom>
              <a:avLst/>
              <a:gdLst>
                <a:gd name="T0" fmla="*/ 14 w 37"/>
                <a:gd name="T1" fmla="*/ 0 h 69"/>
                <a:gd name="T2" fmla="*/ 2 w 37"/>
                <a:gd name="T3" fmla="*/ 69 h 69"/>
                <a:gd name="T4" fmla="*/ 37 w 37"/>
                <a:gd name="T5" fmla="*/ 9 h 69"/>
                <a:gd name="T6" fmla="*/ 14 w 37"/>
                <a:gd name="T7" fmla="*/ 0 h 69"/>
              </a:gdLst>
              <a:ahLst/>
              <a:cxnLst>
                <a:cxn ang="0">
                  <a:pos x="T0" y="T1"/>
                </a:cxn>
                <a:cxn ang="0">
                  <a:pos x="T2" y="T3"/>
                </a:cxn>
                <a:cxn ang="0">
                  <a:pos x="T4" y="T5"/>
                </a:cxn>
                <a:cxn ang="0">
                  <a:pos x="T6" y="T7"/>
                </a:cxn>
              </a:cxnLst>
              <a:rect l="0" t="0" r="r" b="b"/>
              <a:pathLst>
                <a:path w="37" h="69">
                  <a:moveTo>
                    <a:pt x="14" y="0"/>
                  </a:moveTo>
                  <a:cubicBezTo>
                    <a:pt x="14" y="0"/>
                    <a:pt x="0" y="23"/>
                    <a:pt x="2" y="69"/>
                  </a:cubicBezTo>
                  <a:cubicBezTo>
                    <a:pt x="18" y="46"/>
                    <a:pt x="37" y="9"/>
                    <a:pt x="37" y="9"/>
                  </a:cubicBezTo>
                  <a:lnTo>
                    <a:pt x="14" y="0"/>
                  </a:lnTo>
                  <a:close/>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2" name="Freeform 286">
              <a:extLst>
                <a:ext uri="{FF2B5EF4-FFF2-40B4-BE49-F238E27FC236}">
                  <a16:creationId xmlns:a16="http://schemas.microsoft.com/office/drawing/2014/main" id="{4B9DC18B-5EE3-4163-820B-787D558F7682}"/>
                </a:ext>
              </a:extLst>
            </p:cNvPr>
            <p:cNvSpPr>
              <a:spLocks/>
            </p:cNvSpPr>
            <p:nvPr/>
          </p:nvSpPr>
          <p:spPr bwMode="auto">
            <a:xfrm>
              <a:off x="4169361" y="1186717"/>
              <a:ext cx="92602" cy="73759"/>
            </a:xfrm>
            <a:custGeom>
              <a:avLst/>
              <a:gdLst>
                <a:gd name="T0" fmla="*/ 863 w 875"/>
                <a:gd name="T1" fmla="*/ 277 h 694"/>
                <a:gd name="T2" fmla="*/ 683 w 875"/>
                <a:gd name="T3" fmla="*/ 58 h 694"/>
                <a:gd name="T4" fmla="*/ 683 w 875"/>
                <a:gd name="T5" fmla="*/ 58 h 694"/>
                <a:gd name="T6" fmla="*/ 645 w 875"/>
                <a:gd name="T7" fmla="*/ 33 h 694"/>
                <a:gd name="T8" fmla="*/ 600 w 875"/>
                <a:gd name="T9" fmla="*/ 21 h 694"/>
                <a:gd name="T10" fmla="*/ 419 w 875"/>
                <a:gd name="T11" fmla="*/ 8 h 694"/>
                <a:gd name="T12" fmla="*/ 368 w 875"/>
                <a:gd name="T13" fmla="*/ 14 h 694"/>
                <a:gd name="T14" fmla="*/ 330 w 875"/>
                <a:gd name="T15" fmla="*/ 32 h 694"/>
                <a:gd name="T16" fmla="*/ 330 w 875"/>
                <a:gd name="T17" fmla="*/ 32 h 694"/>
                <a:gd name="T18" fmla="*/ 330 w 875"/>
                <a:gd name="T19" fmla="*/ 32 h 694"/>
                <a:gd name="T20" fmla="*/ 318 w 875"/>
                <a:gd name="T21" fmla="*/ 45 h 694"/>
                <a:gd name="T22" fmla="*/ 195 w 875"/>
                <a:gd name="T23" fmla="*/ 184 h 694"/>
                <a:gd name="T24" fmla="*/ 69 w 875"/>
                <a:gd name="T25" fmla="*/ 6 h 694"/>
                <a:gd name="T26" fmla="*/ 0 w 875"/>
                <a:gd name="T27" fmla="*/ 46 h 694"/>
                <a:gd name="T28" fmla="*/ 141 w 875"/>
                <a:gd name="T29" fmla="*/ 300 h 694"/>
                <a:gd name="T30" fmla="*/ 220 w 875"/>
                <a:gd name="T31" fmla="*/ 314 h 694"/>
                <a:gd name="T32" fmla="*/ 325 w 875"/>
                <a:gd name="T33" fmla="*/ 216 h 694"/>
                <a:gd name="T34" fmla="*/ 350 w 875"/>
                <a:gd name="T35" fmla="*/ 374 h 694"/>
                <a:gd name="T36" fmla="*/ 308 w 875"/>
                <a:gd name="T37" fmla="*/ 605 h 694"/>
                <a:gd name="T38" fmla="*/ 731 w 875"/>
                <a:gd name="T39" fmla="*/ 629 h 694"/>
                <a:gd name="T40" fmla="*/ 677 w 875"/>
                <a:gd name="T41" fmla="*/ 422 h 694"/>
                <a:gd name="T42" fmla="*/ 669 w 875"/>
                <a:gd name="T43" fmla="*/ 356 h 694"/>
                <a:gd name="T44" fmla="*/ 685 w 875"/>
                <a:gd name="T45" fmla="*/ 219 h 694"/>
                <a:gd name="T46" fmla="*/ 772 w 875"/>
                <a:gd name="T47" fmla="*/ 300 h 694"/>
                <a:gd name="T48" fmla="*/ 691 w 875"/>
                <a:gd name="T49" fmla="*/ 457 h 694"/>
                <a:gd name="T50" fmla="*/ 706 w 875"/>
                <a:gd name="T51" fmla="*/ 470 h 694"/>
                <a:gd name="T52" fmla="*/ 761 w 875"/>
                <a:gd name="T53" fmla="*/ 463 h 694"/>
                <a:gd name="T54" fmla="*/ 864 w 875"/>
                <a:gd name="T55" fmla="*/ 324 h 694"/>
                <a:gd name="T56" fmla="*/ 863 w 875"/>
                <a:gd name="T57" fmla="*/ 27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5" h="694">
                  <a:moveTo>
                    <a:pt x="863" y="277"/>
                  </a:moveTo>
                  <a:cubicBezTo>
                    <a:pt x="683" y="58"/>
                    <a:pt x="683" y="58"/>
                    <a:pt x="683" y="58"/>
                  </a:cubicBezTo>
                  <a:cubicBezTo>
                    <a:pt x="683" y="58"/>
                    <a:pt x="683" y="58"/>
                    <a:pt x="683" y="58"/>
                  </a:cubicBezTo>
                  <a:cubicBezTo>
                    <a:pt x="674" y="47"/>
                    <a:pt x="661" y="38"/>
                    <a:pt x="645" y="33"/>
                  </a:cubicBezTo>
                  <a:cubicBezTo>
                    <a:pt x="600" y="21"/>
                    <a:pt x="600" y="21"/>
                    <a:pt x="600" y="21"/>
                  </a:cubicBezTo>
                  <a:cubicBezTo>
                    <a:pt x="541" y="4"/>
                    <a:pt x="480" y="0"/>
                    <a:pt x="419" y="8"/>
                  </a:cubicBezTo>
                  <a:cubicBezTo>
                    <a:pt x="368" y="14"/>
                    <a:pt x="368" y="14"/>
                    <a:pt x="368" y="14"/>
                  </a:cubicBezTo>
                  <a:cubicBezTo>
                    <a:pt x="353" y="16"/>
                    <a:pt x="340" y="23"/>
                    <a:pt x="330" y="32"/>
                  </a:cubicBezTo>
                  <a:cubicBezTo>
                    <a:pt x="330" y="32"/>
                    <a:pt x="330" y="32"/>
                    <a:pt x="330" y="32"/>
                  </a:cubicBezTo>
                  <a:cubicBezTo>
                    <a:pt x="330" y="32"/>
                    <a:pt x="330" y="32"/>
                    <a:pt x="330" y="32"/>
                  </a:cubicBezTo>
                  <a:cubicBezTo>
                    <a:pt x="325" y="36"/>
                    <a:pt x="322" y="40"/>
                    <a:pt x="318" y="45"/>
                  </a:cubicBezTo>
                  <a:cubicBezTo>
                    <a:pt x="195" y="184"/>
                    <a:pt x="195" y="184"/>
                    <a:pt x="195" y="184"/>
                  </a:cubicBezTo>
                  <a:cubicBezTo>
                    <a:pt x="69" y="6"/>
                    <a:pt x="69" y="6"/>
                    <a:pt x="69" y="6"/>
                  </a:cubicBezTo>
                  <a:cubicBezTo>
                    <a:pt x="0" y="46"/>
                    <a:pt x="0" y="46"/>
                    <a:pt x="0" y="46"/>
                  </a:cubicBezTo>
                  <a:cubicBezTo>
                    <a:pt x="141" y="300"/>
                    <a:pt x="141" y="300"/>
                    <a:pt x="141" y="300"/>
                  </a:cubicBezTo>
                  <a:cubicBezTo>
                    <a:pt x="156" y="330"/>
                    <a:pt x="195" y="336"/>
                    <a:pt x="220" y="314"/>
                  </a:cubicBezTo>
                  <a:cubicBezTo>
                    <a:pt x="325" y="216"/>
                    <a:pt x="325" y="216"/>
                    <a:pt x="325" y="216"/>
                  </a:cubicBezTo>
                  <a:cubicBezTo>
                    <a:pt x="350" y="374"/>
                    <a:pt x="350" y="374"/>
                    <a:pt x="350" y="374"/>
                  </a:cubicBezTo>
                  <a:cubicBezTo>
                    <a:pt x="308" y="605"/>
                    <a:pt x="308" y="605"/>
                    <a:pt x="308" y="605"/>
                  </a:cubicBezTo>
                  <a:cubicBezTo>
                    <a:pt x="308" y="605"/>
                    <a:pt x="418" y="694"/>
                    <a:pt x="731" y="629"/>
                  </a:cubicBezTo>
                  <a:cubicBezTo>
                    <a:pt x="709" y="529"/>
                    <a:pt x="698" y="475"/>
                    <a:pt x="677" y="422"/>
                  </a:cubicBezTo>
                  <a:cubicBezTo>
                    <a:pt x="669" y="401"/>
                    <a:pt x="666" y="378"/>
                    <a:pt x="669" y="356"/>
                  </a:cubicBezTo>
                  <a:cubicBezTo>
                    <a:pt x="685" y="219"/>
                    <a:pt x="685" y="219"/>
                    <a:pt x="685" y="219"/>
                  </a:cubicBezTo>
                  <a:cubicBezTo>
                    <a:pt x="772" y="300"/>
                    <a:pt x="772" y="300"/>
                    <a:pt x="772" y="300"/>
                  </a:cubicBezTo>
                  <a:cubicBezTo>
                    <a:pt x="691" y="457"/>
                    <a:pt x="691" y="457"/>
                    <a:pt x="691" y="457"/>
                  </a:cubicBezTo>
                  <a:cubicBezTo>
                    <a:pt x="706" y="470"/>
                    <a:pt x="706" y="470"/>
                    <a:pt x="706" y="470"/>
                  </a:cubicBezTo>
                  <a:cubicBezTo>
                    <a:pt x="723" y="484"/>
                    <a:pt x="748" y="481"/>
                    <a:pt x="761" y="463"/>
                  </a:cubicBezTo>
                  <a:cubicBezTo>
                    <a:pt x="864" y="324"/>
                    <a:pt x="864" y="324"/>
                    <a:pt x="864" y="324"/>
                  </a:cubicBezTo>
                  <a:cubicBezTo>
                    <a:pt x="875" y="310"/>
                    <a:pt x="874" y="290"/>
                    <a:pt x="863" y="27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3" name="Freeform 287">
              <a:extLst>
                <a:ext uri="{FF2B5EF4-FFF2-40B4-BE49-F238E27FC236}">
                  <a16:creationId xmlns:a16="http://schemas.microsoft.com/office/drawing/2014/main" id="{25F6C593-E7B7-46A8-8360-57BF5FA41981}"/>
                </a:ext>
              </a:extLst>
            </p:cNvPr>
            <p:cNvSpPr>
              <a:spLocks/>
            </p:cNvSpPr>
            <p:nvPr/>
          </p:nvSpPr>
          <p:spPr bwMode="auto">
            <a:xfrm>
              <a:off x="4208320" y="1151323"/>
              <a:ext cx="29283" cy="48890"/>
            </a:xfrm>
            <a:custGeom>
              <a:avLst/>
              <a:gdLst>
                <a:gd name="T0" fmla="*/ 217 w 277"/>
                <a:gd name="T1" fmla="*/ 346 h 460"/>
                <a:gd name="T2" fmla="*/ 217 w 277"/>
                <a:gd name="T3" fmla="*/ 346 h 460"/>
                <a:gd name="T4" fmla="*/ 214 w 277"/>
                <a:gd name="T5" fmla="*/ 344 h 460"/>
                <a:gd name="T6" fmla="*/ 191 w 277"/>
                <a:gd name="T7" fmla="*/ 311 h 460"/>
                <a:gd name="T8" fmla="*/ 191 w 277"/>
                <a:gd name="T9" fmla="*/ 307 h 460"/>
                <a:gd name="T10" fmla="*/ 266 w 277"/>
                <a:gd name="T11" fmla="*/ 190 h 460"/>
                <a:gd name="T12" fmla="*/ 266 w 277"/>
                <a:gd name="T13" fmla="*/ 129 h 460"/>
                <a:gd name="T14" fmla="*/ 137 w 277"/>
                <a:gd name="T15" fmla="*/ 0 h 460"/>
                <a:gd name="T16" fmla="*/ 9 w 277"/>
                <a:gd name="T17" fmla="*/ 129 h 460"/>
                <a:gd name="T18" fmla="*/ 9 w 277"/>
                <a:gd name="T19" fmla="*/ 190 h 460"/>
                <a:gd name="T20" fmla="*/ 86 w 277"/>
                <a:gd name="T21" fmla="*/ 308 h 460"/>
                <a:gd name="T22" fmla="*/ 71 w 277"/>
                <a:gd name="T23" fmla="*/ 336 h 460"/>
                <a:gd name="T24" fmla="*/ 0 w 277"/>
                <a:gd name="T25" fmla="*/ 347 h 460"/>
                <a:gd name="T26" fmla="*/ 65 w 277"/>
                <a:gd name="T27" fmla="*/ 415 h 460"/>
                <a:gd name="T28" fmla="*/ 218 w 277"/>
                <a:gd name="T29" fmla="*/ 421 h 460"/>
                <a:gd name="T30" fmla="*/ 277 w 277"/>
                <a:gd name="T31" fmla="*/ 366 h 460"/>
                <a:gd name="T32" fmla="*/ 217 w 277"/>
                <a:gd name="T33"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60">
                  <a:moveTo>
                    <a:pt x="217" y="346"/>
                  </a:moveTo>
                  <a:cubicBezTo>
                    <a:pt x="217" y="346"/>
                    <a:pt x="217" y="346"/>
                    <a:pt x="217" y="346"/>
                  </a:cubicBezTo>
                  <a:cubicBezTo>
                    <a:pt x="214" y="344"/>
                    <a:pt x="214" y="344"/>
                    <a:pt x="214" y="344"/>
                  </a:cubicBezTo>
                  <a:cubicBezTo>
                    <a:pt x="201" y="337"/>
                    <a:pt x="192" y="325"/>
                    <a:pt x="191" y="311"/>
                  </a:cubicBezTo>
                  <a:cubicBezTo>
                    <a:pt x="191" y="307"/>
                    <a:pt x="191" y="307"/>
                    <a:pt x="191" y="307"/>
                  </a:cubicBezTo>
                  <a:cubicBezTo>
                    <a:pt x="235" y="287"/>
                    <a:pt x="266" y="242"/>
                    <a:pt x="266" y="190"/>
                  </a:cubicBezTo>
                  <a:cubicBezTo>
                    <a:pt x="266" y="129"/>
                    <a:pt x="266" y="129"/>
                    <a:pt x="266" y="129"/>
                  </a:cubicBezTo>
                  <a:cubicBezTo>
                    <a:pt x="266" y="58"/>
                    <a:pt x="209" y="0"/>
                    <a:pt x="137" y="0"/>
                  </a:cubicBezTo>
                  <a:cubicBezTo>
                    <a:pt x="66" y="0"/>
                    <a:pt x="9" y="58"/>
                    <a:pt x="9" y="129"/>
                  </a:cubicBezTo>
                  <a:cubicBezTo>
                    <a:pt x="9" y="190"/>
                    <a:pt x="9" y="190"/>
                    <a:pt x="9" y="190"/>
                  </a:cubicBezTo>
                  <a:cubicBezTo>
                    <a:pt x="9" y="243"/>
                    <a:pt x="41" y="288"/>
                    <a:pt x="86" y="308"/>
                  </a:cubicBezTo>
                  <a:cubicBezTo>
                    <a:pt x="85" y="319"/>
                    <a:pt x="79" y="329"/>
                    <a:pt x="71" y="336"/>
                  </a:cubicBezTo>
                  <a:cubicBezTo>
                    <a:pt x="49" y="338"/>
                    <a:pt x="25" y="341"/>
                    <a:pt x="0" y="347"/>
                  </a:cubicBezTo>
                  <a:cubicBezTo>
                    <a:pt x="65" y="415"/>
                    <a:pt x="65" y="415"/>
                    <a:pt x="65" y="415"/>
                  </a:cubicBezTo>
                  <a:cubicBezTo>
                    <a:pt x="106" y="458"/>
                    <a:pt x="174" y="460"/>
                    <a:pt x="218" y="421"/>
                  </a:cubicBezTo>
                  <a:cubicBezTo>
                    <a:pt x="277" y="366"/>
                    <a:pt x="277" y="366"/>
                    <a:pt x="277" y="366"/>
                  </a:cubicBezTo>
                  <a:cubicBezTo>
                    <a:pt x="277" y="366"/>
                    <a:pt x="256" y="355"/>
                    <a:pt x="217" y="346"/>
                  </a:cubicBezTo>
                </a:path>
              </a:pathLst>
            </a:custGeom>
            <a:solidFill>
              <a:srgbClr val="BA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4" name="Freeform 288">
              <a:extLst>
                <a:ext uri="{FF2B5EF4-FFF2-40B4-BE49-F238E27FC236}">
                  <a16:creationId xmlns:a16="http://schemas.microsoft.com/office/drawing/2014/main" id="{CAEC8468-D19F-4FD7-BFDD-EF89DA466B24}"/>
                </a:ext>
              </a:extLst>
            </p:cNvPr>
            <p:cNvSpPr>
              <a:spLocks/>
            </p:cNvSpPr>
            <p:nvPr/>
          </p:nvSpPr>
          <p:spPr bwMode="auto">
            <a:xfrm>
              <a:off x="4208320" y="1153360"/>
              <a:ext cx="16212" cy="37771"/>
            </a:xfrm>
            <a:custGeom>
              <a:avLst/>
              <a:gdLst>
                <a:gd name="T0" fmla="*/ 153 w 153"/>
                <a:gd name="T1" fmla="*/ 310 h 355"/>
                <a:gd name="T2" fmla="*/ 118 w 153"/>
                <a:gd name="T3" fmla="*/ 292 h 355"/>
                <a:gd name="T4" fmla="*/ 75 w 153"/>
                <a:gd name="T5" fmla="*/ 236 h 355"/>
                <a:gd name="T6" fmla="*/ 69 w 153"/>
                <a:gd name="T7" fmla="*/ 205 h 355"/>
                <a:gd name="T8" fmla="*/ 44 w 153"/>
                <a:gd name="T9" fmla="*/ 203 h 355"/>
                <a:gd name="T10" fmla="*/ 32 w 153"/>
                <a:gd name="T11" fmla="*/ 180 h 355"/>
                <a:gd name="T12" fmla="*/ 58 w 153"/>
                <a:gd name="T13" fmla="*/ 138 h 355"/>
                <a:gd name="T14" fmla="*/ 102 w 153"/>
                <a:gd name="T15" fmla="*/ 31 h 355"/>
                <a:gd name="T16" fmla="*/ 94 w 153"/>
                <a:gd name="T17" fmla="*/ 23 h 355"/>
                <a:gd name="T18" fmla="*/ 70 w 153"/>
                <a:gd name="T19" fmla="*/ 0 h 355"/>
                <a:gd name="T20" fmla="*/ 9 w 153"/>
                <a:gd name="T21" fmla="*/ 110 h 355"/>
                <a:gd name="T22" fmla="*/ 9 w 153"/>
                <a:gd name="T23" fmla="*/ 171 h 355"/>
                <a:gd name="T24" fmla="*/ 86 w 153"/>
                <a:gd name="T25" fmla="*/ 289 h 355"/>
                <a:gd name="T26" fmla="*/ 86 w 153"/>
                <a:gd name="T27" fmla="*/ 290 h 355"/>
                <a:gd name="T28" fmla="*/ 70 w 153"/>
                <a:gd name="T29" fmla="*/ 317 h 355"/>
                <a:gd name="T30" fmla="*/ 0 w 153"/>
                <a:gd name="T31" fmla="*/ 328 h 355"/>
                <a:gd name="T32" fmla="*/ 25 w 153"/>
                <a:gd name="T33" fmla="*/ 355 h 355"/>
                <a:gd name="T34" fmla="*/ 86 w 153"/>
                <a:gd name="T35" fmla="*/ 350 h 355"/>
                <a:gd name="T36" fmla="*/ 115 w 153"/>
                <a:gd name="T37" fmla="*/ 320 h 355"/>
                <a:gd name="T38" fmla="*/ 116 w 153"/>
                <a:gd name="T39" fmla="*/ 315 h 355"/>
                <a:gd name="T40" fmla="*/ 153 w 153"/>
                <a:gd name="T41" fmla="*/ 31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55">
                  <a:moveTo>
                    <a:pt x="153" y="310"/>
                  </a:moveTo>
                  <a:cubicBezTo>
                    <a:pt x="118" y="292"/>
                    <a:pt x="118" y="292"/>
                    <a:pt x="118" y="292"/>
                  </a:cubicBezTo>
                  <a:cubicBezTo>
                    <a:pt x="96" y="280"/>
                    <a:pt x="80" y="260"/>
                    <a:pt x="75" y="236"/>
                  </a:cubicBezTo>
                  <a:cubicBezTo>
                    <a:pt x="73" y="227"/>
                    <a:pt x="71" y="216"/>
                    <a:pt x="69" y="205"/>
                  </a:cubicBezTo>
                  <a:cubicBezTo>
                    <a:pt x="44" y="203"/>
                    <a:pt x="44" y="203"/>
                    <a:pt x="44" y="203"/>
                  </a:cubicBezTo>
                  <a:cubicBezTo>
                    <a:pt x="33" y="202"/>
                    <a:pt x="26" y="190"/>
                    <a:pt x="32" y="180"/>
                  </a:cubicBezTo>
                  <a:cubicBezTo>
                    <a:pt x="58" y="138"/>
                    <a:pt x="58" y="138"/>
                    <a:pt x="58" y="138"/>
                  </a:cubicBezTo>
                  <a:cubicBezTo>
                    <a:pt x="48" y="69"/>
                    <a:pt x="102" y="31"/>
                    <a:pt x="102" y="31"/>
                  </a:cubicBezTo>
                  <a:cubicBezTo>
                    <a:pt x="102" y="31"/>
                    <a:pt x="106" y="19"/>
                    <a:pt x="94" y="23"/>
                  </a:cubicBezTo>
                  <a:cubicBezTo>
                    <a:pt x="104" y="5"/>
                    <a:pt x="90" y="0"/>
                    <a:pt x="70" y="0"/>
                  </a:cubicBezTo>
                  <a:cubicBezTo>
                    <a:pt x="33" y="23"/>
                    <a:pt x="9" y="63"/>
                    <a:pt x="9" y="110"/>
                  </a:cubicBezTo>
                  <a:cubicBezTo>
                    <a:pt x="9" y="171"/>
                    <a:pt x="9" y="171"/>
                    <a:pt x="9" y="171"/>
                  </a:cubicBezTo>
                  <a:cubicBezTo>
                    <a:pt x="9" y="224"/>
                    <a:pt x="41" y="269"/>
                    <a:pt x="86" y="289"/>
                  </a:cubicBezTo>
                  <a:cubicBezTo>
                    <a:pt x="86" y="289"/>
                    <a:pt x="86" y="290"/>
                    <a:pt x="86" y="290"/>
                  </a:cubicBezTo>
                  <a:cubicBezTo>
                    <a:pt x="85" y="294"/>
                    <a:pt x="78" y="313"/>
                    <a:pt x="70" y="317"/>
                  </a:cubicBezTo>
                  <a:cubicBezTo>
                    <a:pt x="35" y="318"/>
                    <a:pt x="0" y="328"/>
                    <a:pt x="0" y="328"/>
                  </a:cubicBezTo>
                  <a:cubicBezTo>
                    <a:pt x="0" y="328"/>
                    <a:pt x="12" y="341"/>
                    <a:pt x="25" y="355"/>
                  </a:cubicBezTo>
                  <a:cubicBezTo>
                    <a:pt x="50" y="348"/>
                    <a:pt x="63" y="350"/>
                    <a:pt x="86" y="350"/>
                  </a:cubicBezTo>
                  <a:cubicBezTo>
                    <a:pt x="103" y="350"/>
                    <a:pt x="110" y="336"/>
                    <a:pt x="115" y="320"/>
                  </a:cubicBezTo>
                  <a:cubicBezTo>
                    <a:pt x="116" y="315"/>
                    <a:pt x="116" y="315"/>
                    <a:pt x="116" y="315"/>
                  </a:cubicBezTo>
                  <a:lnTo>
                    <a:pt x="153" y="31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5" name="Oval 289">
              <a:extLst>
                <a:ext uri="{FF2B5EF4-FFF2-40B4-BE49-F238E27FC236}">
                  <a16:creationId xmlns:a16="http://schemas.microsoft.com/office/drawing/2014/main" id="{E5FBF799-AF84-45CB-87FD-741F2BF016C3}"/>
                </a:ext>
              </a:extLst>
            </p:cNvPr>
            <p:cNvSpPr>
              <a:spLocks noChangeArrowheads="1"/>
            </p:cNvSpPr>
            <p:nvPr/>
          </p:nvSpPr>
          <p:spPr bwMode="auto">
            <a:xfrm>
              <a:off x="4220797" y="1167535"/>
              <a:ext cx="2462" cy="2377"/>
            </a:xfrm>
            <a:prstGeom prst="ellipse">
              <a:avLst/>
            </a:pr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6" name="Oval 290">
              <a:extLst>
                <a:ext uri="{FF2B5EF4-FFF2-40B4-BE49-F238E27FC236}">
                  <a16:creationId xmlns:a16="http://schemas.microsoft.com/office/drawing/2014/main" id="{38D2D3FA-6B16-458B-9612-B0BD06D4E05A}"/>
                </a:ext>
              </a:extLst>
            </p:cNvPr>
            <p:cNvSpPr>
              <a:spLocks noChangeArrowheads="1"/>
            </p:cNvSpPr>
            <p:nvPr/>
          </p:nvSpPr>
          <p:spPr bwMode="auto">
            <a:xfrm>
              <a:off x="4209593" y="1167535"/>
              <a:ext cx="2377" cy="2377"/>
            </a:xfrm>
            <a:prstGeom prst="ellipse">
              <a:avLst/>
            </a:pr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7" name="Freeform 291">
              <a:extLst>
                <a:ext uri="{FF2B5EF4-FFF2-40B4-BE49-F238E27FC236}">
                  <a16:creationId xmlns:a16="http://schemas.microsoft.com/office/drawing/2014/main" id="{6DF9F2AD-AB66-4C2F-A682-6CA8E5324545}"/>
                </a:ext>
              </a:extLst>
            </p:cNvPr>
            <p:cNvSpPr>
              <a:spLocks/>
            </p:cNvSpPr>
            <p:nvPr/>
          </p:nvSpPr>
          <p:spPr bwMode="auto">
            <a:xfrm>
              <a:off x="4212989" y="1176956"/>
              <a:ext cx="7979" cy="2377"/>
            </a:xfrm>
            <a:custGeom>
              <a:avLst/>
              <a:gdLst>
                <a:gd name="T0" fmla="*/ 0 w 76"/>
                <a:gd name="T1" fmla="*/ 3 h 22"/>
                <a:gd name="T2" fmla="*/ 5 w 76"/>
                <a:gd name="T3" fmla="*/ 14 h 22"/>
                <a:gd name="T4" fmla="*/ 15 w 76"/>
                <a:gd name="T5" fmla="*/ 21 h 22"/>
                <a:gd name="T6" fmla="*/ 29 w 76"/>
                <a:gd name="T7" fmla="*/ 21 h 22"/>
                <a:gd name="T8" fmla="*/ 49 w 76"/>
                <a:gd name="T9" fmla="*/ 17 h 22"/>
                <a:gd name="T10" fmla="*/ 76 w 76"/>
                <a:gd name="T11" fmla="*/ 0 h 22"/>
                <a:gd name="T12" fmla="*/ 19 w 76"/>
                <a:gd name="T13" fmla="*/ 4 h 22"/>
                <a:gd name="T14" fmla="*/ 0 w 76"/>
                <a:gd name="T15" fmla="*/ 3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0" y="3"/>
                  </a:moveTo>
                  <a:cubicBezTo>
                    <a:pt x="5" y="14"/>
                    <a:pt x="5" y="14"/>
                    <a:pt x="5" y="14"/>
                  </a:cubicBezTo>
                  <a:cubicBezTo>
                    <a:pt x="7" y="18"/>
                    <a:pt x="10" y="20"/>
                    <a:pt x="15" y="21"/>
                  </a:cubicBezTo>
                  <a:cubicBezTo>
                    <a:pt x="29" y="21"/>
                    <a:pt x="29" y="21"/>
                    <a:pt x="29" y="21"/>
                  </a:cubicBezTo>
                  <a:cubicBezTo>
                    <a:pt x="36" y="22"/>
                    <a:pt x="43" y="20"/>
                    <a:pt x="49" y="17"/>
                  </a:cubicBezTo>
                  <a:cubicBezTo>
                    <a:pt x="76" y="0"/>
                    <a:pt x="76" y="0"/>
                    <a:pt x="76" y="0"/>
                  </a:cubicBezTo>
                  <a:cubicBezTo>
                    <a:pt x="19" y="4"/>
                    <a:pt x="19" y="4"/>
                    <a:pt x="19" y="4"/>
                  </a:cubicBezTo>
                  <a:lnTo>
                    <a:pt x="0" y="3"/>
                  </a:lnTo>
                  <a:close/>
                </a:path>
              </a:pathLst>
            </a:custGeom>
            <a:solidFill>
              <a:srgbClr val="B45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8" name="Freeform 292">
              <a:extLst>
                <a:ext uri="{FF2B5EF4-FFF2-40B4-BE49-F238E27FC236}">
                  <a16:creationId xmlns:a16="http://schemas.microsoft.com/office/drawing/2014/main" id="{A131A8CF-6C48-4998-94B4-201AB8CC894A}"/>
                </a:ext>
              </a:extLst>
            </p:cNvPr>
            <p:cNvSpPr>
              <a:spLocks/>
            </p:cNvSpPr>
            <p:nvPr/>
          </p:nvSpPr>
          <p:spPr bwMode="auto">
            <a:xfrm>
              <a:off x="4212989" y="1176023"/>
              <a:ext cx="7979" cy="1867"/>
            </a:xfrm>
            <a:custGeom>
              <a:avLst/>
              <a:gdLst>
                <a:gd name="T0" fmla="*/ 0 w 76"/>
                <a:gd name="T1" fmla="*/ 12 h 18"/>
                <a:gd name="T2" fmla="*/ 6 w 76"/>
                <a:gd name="T3" fmla="*/ 5 h 18"/>
                <a:gd name="T4" fmla="*/ 17 w 76"/>
                <a:gd name="T5" fmla="*/ 4 h 18"/>
                <a:gd name="T6" fmla="*/ 22 w 76"/>
                <a:gd name="T7" fmla="*/ 8 h 18"/>
                <a:gd name="T8" fmla="*/ 27 w 76"/>
                <a:gd name="T9" fmla="*/ 3 h 18"/>
                <a:gd name="T10" fmla="*/ 39 w 76"/>
                <a:gd name="T11" fmla="*/ 1 h 18"/>
                <a:gd name="T12" fmla="*/ 47 w 76"/>
                <a:gd name="T13" fmla="*/ 5 h 18"/>
                <a:gd name="T14" fmla="*/ 67 w 76"/>
                <a:gd name="T15" fmla="*/ 9 h 18"/>
                <a:gd name="T16" fmla="*/ 76 w 76"/>
                <a:gd name="T17" fmla="*/ 9 h 18"/>
                <a:gd name="T18" fmla="*/ 28 w 76"/>
                <a:gd name="T19" fmla="*/ 18 h 18"/>
                <a:gd name="T20" fmla="*/ 19 w 76"/>
                <a:gd name="T21" fmla="*/ 17 h 18"/>
                <a:gd name="T22" fmla="*/ 0 w 76"/>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8">
                  <a:moveTo>
                    <a:pt x="0" y="12"/>
                  </a:moveTo>
                  <a:cubicBezTo>
                    <a:pt x="6" y="5"/>
                    <a:pt x="6" y="5"/>
                    <a:pt x="6" y="5"/>
                  </a:cubicBezTo>
                  <a:cubicBezTo>
                    <a:pt x="9" y="2"/>
                    <a:pt x="14" y="1"/>
                    <a:pt x="17" y="4"/>
                  </a:cubicBezTo>
                  <a:cubicBezTo>
                    <a:pt x="22" y="8"/>
                    <a:pt x="22" y="8"/>
                    <a:pt x="22" y="8"/>
                  </a:cubicBezTo>
                  <a:cubicBezTo>
                    <a:pt x="27" y="3"/>
                    <a:pt x="27" y="3"/>
                    <a:pt x="27" y="3"/>
                  </a:cubicBezTo>
                  <a:cubicBezTo>
                    <a:pt x="30" y="1"/>
                    <a:pt x="35" y="0"/>
                    <a:pt x="39" y="1"/>
                  </a:cubicBezTo>
                  <a:cubicBezTo>
                    <a:pt x="47" y="5"/>
                    <a:pt x="47" y="5"/>
                    <a:pt x="47" y="5"/>
                  </a:cubicBezTo>
                  <a:cubicBezTo>
                    <a:pt x="53" y="8"/>
                    <a:pt x="60" y="9"/>
                    <a:pt x="67" y="9"/>
                  </a:cubicBezTo>
                  <a:cubicBezTo>
                    <a:pt x="76" y="9"/>
                    <a:pt x="76" y="9"/>
                    <a:pt x="76" y="9"/>
                  </a:cubicBezTo>
                  <a:cubicBezTo>
                    <a:pt x="28" y="18"/>
                    <a:pt x="28" y="18"/>
                    <a:pt x="28" y="18"/>
                  </a:cubicBezTo>
                  <a:cubicBezTo>
                    <a:pt x="25" y="18"/>
                    <a:pt x="22" y="18"/>
                    <a:pt x="19" y="17"/>
                  </a:cubicBezTo>
                  <a:lnTo>
                    <a:pt x="0" y="12"/>
                  </a:lnTo>
                  <a:close/>
                </a:path>
              </a:pathLst>
            </a:custGeom>
            <a:solidFill>
              <a:srgbClr val="AC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69" name="Freeform 293">
              <a:extLst>
                <a:ext uri="{FF2B5EF4-FFF2-40B4-BE49-F238E27FC236}">
                  <a16:creationId xmlns:a16="http://schemas.microsoft.com/office/drawing/2014/main" id="{7CA802A7-AA32-4BE0-8EDE-16F015B48C48}"/>
                </a:ext>
              </a:extLst>
            </p:cNvPr>
            <p:cNvSpPr>
              <a:spLocks/>
            </p:cNvSpPr>
            <p:nvPr/>
          </p:nvSpPr>
          <p:spPr bwMode="auto">
            <a:xfrm>
              <a:off x="4224702" y="1188584"/>
              <a:ext cx="1613" cy="3225"/>
            </a:xfrm>
            <a:custGeom>
              <a:avLst/>
              <a:gdLst>
                <a:gd name="T0" fmla="*/ 0 w 15"/>
                <a:gd name="T1" fmla="*/ 0 h 31"/>
                <a:gd name="T2" fmla="*/ 0 w 15"/>
                <a:gd name="T3" fmla="*/ 23 h 31"/>
                <a:gd name="T4" fmla="*/ 8 w 15"/>
                <a:gd name="T5" fmla="*/ 30 h 31"/>
                <a:gd name="T6" fmla="*/ 14 w 15"/>
                <a:gd name="T7" fmla="*/ 19 h 31"/>
                <a:gd name="T8" fmla="*/ 12 w 15"/>
                <a:gd name="T9" fmla="*/ 7 h 31"/>
                <a:gd name="T10" fmla="*/ 7 w 15"/>
                <a:gd name="T11" fmla="*/ 1 h 31"/>
                <a:gd name="T12" fmla="*/ 0 w 1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0"/>
                  </a:moveTo>
                  <a:cubicBezTo>
                    <a:pt x="0" y="23"/>
                    <a:pt x="0" y="23"/>
                    <a:pt x="0" y="23"/>
                  </a:cubicBezTo>
                  <a:cubicBezTo>
                    <a:pt x="0" y="28"/>
                    <a:pt x="4" y="31"/>
                    <a:pt x="8" y="30"/>
                  </a:cubicBezTo>
                  <a:cubicBezTo>
                    <a:pt x="12" y="29"/>
                    <a:pt x="15" y="24"/>
                    <a:pt x="14" y="19"/>
                  </a:cubicBezTo>
                  <a:cubicBezTo>
                    <a:pt x="12" y="7"/>
                    <a:pt x="12" y="7"/>
                    <a:pt x="12" y="7"/>
                  </a:cubicBezTo>
                  <a:cubicBezTo>
                    <a:pt x="11" y="4"/>
                    <a:pt x="9" y="2"/>
                    <a:pt x="7" y="1"/>
                  </a:cubicBezTo>
                  <a:lnTo>
                    <a:pt x="0"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0" name="Freeform 294">
              <a:extLst>
                <a:ext uri="{FF2B5EF4-FFF2-40B4-BE49-F238E27FC236}">
                  <a16:creationId xmlns:a16="http://schemas.microsoft.com/office/drawing/2014/main" id="{EAB98D80-EE8F-487A-9384-39568912B140}"/>
                </a:ext>
              </a:extLst>
            </p:cNvPr>
            <p:cNvSpPr>
              <a:spLocks/>
            </p:cNvSpPr>
            <p:nvPr/>
          </p:nvSpPr>
          <p:spPr bwMode="auto">
            <a:xfrm>
              <a:off x="4174963" y="1187396"/>
              <a:ext cx="35988" cy="25463"/>
            </a:xfrm>
            <a:custGeom>
              <a:avLst/>
              <a:gdLst>
                <a:gd name="T0" fmla="*/ 340 w 340"/>
                <a:gd name="T1" fmla="*/ 35 h 240"/>
                <a:gd name="T2" fmla="*/ 315 w 340"/>
                <a:gd name="T3" fmla="*/ 8 h 240"/>
                <a:gd name="T4" fmla="*/ 277 w 340"/>
                <a:gd name="T5" fmla="*/ 26 h 240"/>
                <a:gd name="T6" fmla="*/ 277 w 340"/>
                <a:gd name="T7" fmla="*/ 26 h 240"/>
                <a:gd name="T8" fmla="*/ 277 w 340"/>
                <a:gd name="T9" fmla="*/ 26 h 240"/>
                <a:gd name="T10" fmla="*/ 265 w 340"/>
                <a:gd name="T11" fmla="*/ 39 h 240"/>
                <a:gd name="T12" fmla="*/ 142 w 340"/>
                <a:gd name="T13" fmla="*/ 178 h 240"/>
                <a:gd name="T14" fmla="*/ 16 w 340"/>
                <a:gd name="T15" fmla="*/ 0 h 240"/>
                <a:gd name="T16" fmla="*/ 0 w 340"/>
                <a:gd name="T17" fmla="*/ 9 h 240"/>
                <a:gd name="T18" fmla="*/ 119 w 340"/>
                <a:gd name="T19" fmla="*/ 174 h 240"/>
                <a:gd name="T20" fmla="*/ 128 w 340"/>
                <a:gd name="T21" fmla="*/ 240 h 240"/>
                <a:gd name="T22" fmla="*/ 151 w 340"/>
                <a:gd name="T23" fmla="*/ 184 h 240"/>
                <a:gd name="T24" fmla="*/ 164 w 340"/>
                <a:gd name="T25" fmla="*/ 240 h 240"/>
                <a:gd name="T26" fmla="*/ 264 w 340"/>
                <a:gd name="T27" fmla="*/ 117 h 240"/>
                <a:gd name="T28" fmla="*/ 340 w 340"/>
                <a:gd name="T29" fmla="*/ 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0" h="240">
                  <a:moveTo>
                    <a:pt x="340" y="35"/>
                  </a:moveTo>
                  <a:cubicBezTo>
                    <a:pt x="315" y="8"/>
                    <a:pt x="315" y="8"/>
                    <a:pt x="315" y="8"/>
                  </a:cubicBezTo>
                  <a:cubicBezTo>
                    <a:pt x="300" y="10"/>
                    <a:pt x="287" y="17"/>
                    <a:pt x="277" y="26"/>
                  </a:cubicBezTo>
                  <a:cubicBezTo>
                    <a:pt x="277" y="26"/>
                    <a:pt x="277" y="26"/>
                    <a:pt x="277" y="26"/>
                  </a:cubicBezTo>
                  <a:cubicBezTo>
                    <a:pt x="277" y="26"/>
                    <a:pt x="277" y="26"/>
                    <a:pt x="277" y="26"/>
                  </a:cubicBezTo>
                  <a:cubicBezTo>
                    <a:pt x="272" y="30"/>
                    <a:pt x="269" y="34"/>
                    <a:pt x="265" y="39"/>
                  </a:cubicBezTo>
                  <a:cubicBezTo>
                    <a:pt x="142" y="178"/>
                    <a:pt x="142" y="178"/>
                    <a:pt x="142" y="178"/>
                  </a:cubicBezTo>
                  <a:cubicBezTo>
                    <a:pt x="16" y="0"/>
                    <a:pt x="16" y="0"/>
                    <a:pt x="16" y="0"/>
                  </a:cubicBezTo>
                  <a:cubicBezTo>
                    <a:pt x="0" y="9"/>
                    <a:pt x="0" y="9"/>
                    <a:pt x="0" y="9"/>
                  </a:cubicBezTo>
                  <a:cubicBezTo>
                    <a:pt x="0" y="9"/>
                    <a:pt x="89" y="136"/>
                    <a:pt x="119" y="174"/>
                  </a:cubicBezTo>
                  <a:cubicBezTo>
                    <a:pt x="101" y="213"/>
                    <a:pt x="128" y="240"/>
                    <a:pt x="128" y="240"/>
                  </a:cubicBezTo>
                  <a:cubicBezTo>
                    <a:pt x="151" y="184"/>
                    <a:pt x="151" y="184"/>
                    <a:pt x="151" y="184"/>
                  </a:cubicBezTo>
                  <a:cubicBezTo>
                    <a:pt x="164" y="240"/>
                    <a:pt x="164" y="240"/>
                    <a:pt x="164" y="240"/>
                  </a:cubicBezTo>
                  <a:cubicBezTo>
                    <a:pt x="164" y="240"/>
                    <a:pt x="239" y="156"/>
                    <a:pt x="264" y="117"/>
                  </a:cubicBezTo>
                  <a:cubicBezTo>
                    <a:pt x="288" y="78"/>
                    <a:pt x="340" y="35"/>
                    <a:pt x="34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1" name="Freeform 295">
              <a:extLst>
                <a:ext uri="{FF2B5EF4-FFF2-40B4-BE49-F238E27FC236}">
                  <a16:creationId xmlns:a16="http://schemas.microsoft.com/office/drawing/2014/main" id="{CD3AD3B1-F52E-4EE9-B95B-823DD1C1763D}"/>
                </a:ext>
              </a:extLst>
            </p:cNvPr>
            <p:cNvSpPr>
              <a:spLocks/>
            </p:cNvSpPr>
            <p:nvPr/>
          </p:nvSpPr>
          <p:spPr bwMode="auto">
            <a:xfrm>
              <a:off x="4201954" y="1200637"/>
              <a:ext cx="12307" cy="52879"/>
            </a:xfrm>
            <a:custGeom>
              <a:avLst/>
              <a:gdLst>
                <a:gd name="T0" fmla="*/ 49 w 116"/>
                <a:gd name="T1" fmla="*/ 498 h 498"/>
                <a:gd name="T2" fmla="*/ 102 w 116"/>
                <a:gd name="T3" fmla="*/ 340 h 498"/>
                <a:gd name="T4" fmla="*/ 92 w 116"/>
                <a:gd name="T5" fmla="*/ 213 h 498"/>
                <a:gd name="T6" fmla="*/ 70 w 116"/>
                <a:gd name="T7" fmla="*/ 182 h 498"/>
                <a:gd name="T8" fmla="*/ 53 w 116"/>
                <a:gd name="T9" fmla="*/ 70 h 498"/>
                <a:gd name="T10" fmla="*/ 75 w 116"/>
                <a:gd name="T11" fmla="*/ 0 h 498"/>
                <a:gd name="T12" fmla="*/ 17 w 116"/>
                <a:gd name="T13" fmla="*/ 85 h 498"/>
                <a:gd name="T14" fmla="*/ 42 w 116"/>
                <a:gd name="T15" fmla="*/ 243 h 498"/>
                <a:gd name="T16" fmla="*/ 0 w 116"/>
                <a:gd name="T17" fmla="*/ 474 h 498"/>
                <a:gd name="T18" fmla="*/ 49 w 116"/>
                <a:gd name="T19"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498">
                  <a:moveTo>
                    <a:pt x="49" y="498"/>
                  </a:moveTo>
                  <a:cubicBezTo>
                    <a:pt x="102" y="340"/>
                    <a:pt x="102" y="340"/>
                    <a:pt x="102" y="340"/>
                  </a:cubicBezTo>
                  <a:cubicBezTo>
                    <a:pt x="116" y="298"/>
                    <a:pt x="112" y="252"/>
                    <a:pt x="92" y="213"/>
                  </a:cubicBezTo>
                  <a:cubicBezTo>
                    <a:pt x="70" y="182"/>
                    <a:pt x="70" y="182"/>
                    <a:pt x="70" y="182"/>
                  </a:cubicBezTo>
                  <a:cubicBezTo>
                    <a:pt x="48" y="150"/>
                    <a:pt x="41" y="108"/>
                    <a:pt x="53" y="70"/>
                  </a:cubicBezTo>
                  <a:cubicBezTo>
                    <a:pt x="75" y="0"/>
                    <a:pt x="75" y="0"/>
                    <a:pt x="75" y="0"/>
                  </a:cubicBezTo>
                  <a:cubicBezTo>
                    <a:pt x="17" y="85"/>
                    <a:pt x="17" y="85"/>
                    <a:pt x="17" y="85"/>
                  </a:cubicBezTo>
                  <a:cubicBezTo>
                    <a:pt x="42" y="243"/>
                    <a:pt x="42" y="243"/>
                    <a:pt x="42" y="243"/>
                  </a:cubicBezTo>
                  <a:cubicBezTo>
                    <a:pt x="0" y="474"/>
                    <a:pt x="0" y="474"/>
                    <a:pt x="0" y="474"/>
                  </a:cubicBezTo>
                  <a:cubicBezTo>
                    <a:pt x="0" y="474"/>
                    <a:pt x="19" y="486"/>
                    <a:pt x="49" y="4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2" name="Freeform 296">
              <a:extLst>
                <a:ext uri="{FF2B5EF4-FFF2-40B4-BE49-F238E27FC236}">
                  <a16:creationId xmlns:a16="http://schemas.microsoft.com/office/drawing/2014/main" id="{2EF28876-F6F3-4EB1-A91C-7473E7C0B835}"/>
                </a:ext>
              </a:extLst>
            </p:cNvPr>
            <p:cNvSpPr>
              <a:spLocks/>
            </p:cNvSpPr>
            <p:nvPr/>
          </p:nvSpPr>
          <p:spPr bwMode="auto">
            <a:xfrm>
              <a:off x="4219185" y="1163800"/>
              <a:ext cx="6366" cy="2971"/>
            </a:xfrm>
            <a:custGeom>
              <a:avLst/>
              <a:gdLst>
                <a:gd name="T0" fmla="*/ 56 w 60"/>
                <a:gd name="T1" fmla="*/ 28 h 28"/>
                <a:gd name="T2" fmla="*/ 53 w 60"/>
                <a:gd name="T3" fmla="*/ 27 h 28"/>
                <a:gd name="T4" fmla="*/ 7 w 60"/>
                <a:gd name="T5" fmla="*/ 21 h 28"/>
                <a:gd name="T6" fmla="*/ 1 w 60"/>
                <a:gd name="T7" fmla="*/ 20 h 28"/>
                <a:gd name="T8" fmla="*/ 3 w 60"/>
                <a:gd name="T9" fmla="*/ 14 h 28"/>
                <a:gd name="T10" fmla="*/ 58 w 60"/>
                <a:gd name="T11" fmla="*/ 21 h 28"/>
                <a:gd name="T12" fmla="*/ 59 w 60"/>
                <a:gd name="T13" fmla="*/ 27 h 28"/>
                <a:gd name="T14" fmla="*/ 56 w 6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8">
                  <a:moveTo>
                    <a:pt x="56" y="28"/>
                  </a:moveTo>
                  <a:cubicBezTo>
                    <a:pt x="54" y="28"/>
                    <a:pt x="53" y="28"/>
                    <a:pt x="53" y="27"/>
                  </a:cubicBezTo>
                  <a:cubicBezTo>
                    <a:pt x="35" y="11"/>
                    <a:pt x="18" y="15"/>
                    <a:pt x="7" y="21"/>
                  </a:cubicBezTo>
                  <a:cubicBezTo>
                    <a:pt x="5" y="22"/>
                    <a:pt x="3" y="22"/>
                    <a:pt x="1" y="20"/>
                  </a:cubicBezTo>
                  <a:cubicBezTo>
                    <a:pt x="0" y="18"/>
                    <a:pt x="1" y="15"/>
                    <a:pt x="3" y="14"/>
                  </a:cubicBezTo>
                  <a:cubicBezTo>
                    <a:pt x="14" y="7"/>
                    <a:pt x="36" y="0"/>
                    <a:pt x="58" y="21"/>
                  </a:cubicBezTo>
                  <a:cubicBezTo>
                    <a:pt x="60" y="22"/>
                    <a:pt x="60" y="25"/>
                    <a:pt x="59" y="27"/>
                  </a:cubicBezTo>
                  <a:cubicBezTo>
                    <a:pt x="58" y="28"/>
                    <a:pt x="57" y="28"/>
                    <a:pt x="56" y="28"/>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3" name="Freeform 297">
              <a:extLst>
                <a:ext uri="{FF2B5EF4-FFF2-40B4-BE49-F238E27FC236}">
                  <a16:creationId xmlns:a16="http://schemas.microsoft.com/office/drawing/2014/main" id="{94F54EE3-DAB1-4FC2-A0DA-05945576869C}"/>
                </a:ext>
              </a:extLst>
            </p:cNvPr>
            <p:cNvSpPr>
              <a:spLocks/>
            </p:cNvSpPr>
            <p:nvPr/>
          </p:nvSpPr>
          <p:spPr bwMode="auto">
            <a:xfrm>
              <a:off x="4208914" y="1164224"/>
              <a:ext cx="4244" cy="1867"/>
            </a:xfrm>
            <a:custGeom>
              <a:avLst/>
              <a:gdLst>
                <a:gd name="T0" fmla="*/ 4 w 40"/>
                <a:gd name="T1" fmla="*/ 18 h 18"/>
                <a:gd name="T2" fmla="*/ 1 w 40"/>
                <a:gd name="T3" fmla="*/ 16 h 18"/>
                <a:gd name="T4" fmla="*/ 2 w 40"/>
                <a:gd name="T5" fmla="*/ 10 h 18"/>
                <a:gd name="T6" fmla="*/ 37 w 40"/>
                <a:gd name="T7" fmla="*/ 8 h 18"/>
                <a:gd name="T8" fmla="*/ 39 w 40"/>
                <a:gd name="T9" fmla="*/ 14 h 18"/>
                <a:gd name="T10" fmla="*/ 33 w 40"/>
                <a:gd name="T11" fmla="*/ 15 h 18"/>
                <a:gd name="T12" fmla="*/ 7 w 40"/>
                <a:gd name="T13" fmla="*/ 17 h 18"/>
                <a:gd name="T14" fmla="*/ 4 w 4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8">
                  <a:moveTo>
                    <a:pt x="4" y="18"/>
                  </a:moveTo>
                  <a:cubicBezTo>
                    <a:pt x="3" y="18"/>
                    <a:pt x="2" y="17"/>
                    <a:pt x="1" y="16"/>
                  </a:cubicBezTo>
                  <a:cubicBezTo>
                    <a:pt x="0" y="15"/>
                    <a:pt x="0" y="12"/>
                    <a:pt x="2" y="10"/>
                  </a:cubicBezTo>
                  <a:cubicBezTo>
                    <a:pt x="9" y="3"/>
                    <a:pt x="24" y="0"/>
                    <a:pt x="37" y="8"/>
                  </a:cubicBezTo>
                  <a:cubicBezTo>
                    <a:pt x="39" y="9"/>
                    <a:pt x="40" y="12"/>
                    <a:pt x="39" y="14"/>
                  </a:cubicBezTo>
                  <a:cubicBezTo>
                    <a:pt x="37" y="16"/>
                    <a:pt x="35" y="16"/>
                    <a:pt x="33" y="15"/>
                  </a:cubicBezTo>
                  <a:cubicBezTo>
                    <a:pt x="22" y="9"/>
                    <a:pt x="12" y="13"/>
                    <a:pt x="7" y="17"/>
                  </a:cubicBezTo>
                  <a:cubicBezTo>
                    <a:pt x="6" y="18"/>
                    <a:pt x="5" y="18"/>
                    <a:pt x="4" y="18"/>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4" name="Freeform 298">
              <a:extLst>
                <a:ext uri="{FF2B5EF4-FFF2-40B4-BE49-F238E27FC236}">
                  <a16:creationId xmlns:a16="http://schemas.microsoft.com/office/drawing/2014/main" id="{4B9060C2-84E8-48FD-B28C-3DFA318CAA4D}"/>
                </a:ext>
              </a:extLst>
            </p:cNvPr>
            <p:cNvSpPr>
              <a:spLocks/>
            </p:cNvSpPr>
            <p:nvPr/>
          </p:nvSpPr>
          <p:spPr bwMode="auto">
            <a:xfrm>
              <a:off x="4208320" y="1149540"/>
              <a:ext cx="30132" cy="29792"/>
            </a:xfrm>
            <a:custGeom>
              <a:avLst/>
              <a:gdLst>
                <a:gd name="T0" fmla="*/ 224 w 285"/>
                <a:gd name="T1" fmla="*/ 29 h 280"/>
                <a:gd name="T2" fmla="*/ 130 w 285"/>
                <a:gd name="T3" fmla="*/ 10 h 280"/>
                <a:gd name="T4" fmla="*/ 0 w 285"/>
                <a:gd name="T5" fmla="*/ 23 h 280"/>
                <a:gd name="T6" fmla="*/ 84 w 285"/>
                <a:gd name="T7" fmla="*/ 68 h 280"/>
                <a:gd name="T8" fmla="*/ 207 w 285"/>
                <a:gd name="T9" fmla="*/ 155 h 280"/>
                <a:gd name="T10" fmla="*/ 212 w 285"/>
                <a:gd name="T11" fmla="*/ 200 h 280"/>
                <a:gd name="T12" fmla="*/ 216 w 285"/>
                <a:gd name="T13" fmla="*/ 168 h 280"/>
                <a:gd name="T14" fmla="*/ 236 w 285"/>
                <a:gd name="T15" fmla="*/ 150 h 280"/>
                <a:gd name="T16" fmla="*/ 256 w 285"/>
                <a:gd name="T17" fmla="*/ 172 h 280"/>
                <a:gd name="T18" fmla="*/ 253 w 285"/>
                <a:gd name="T19" fmla="*/ 194 h 280"/>
                <a:gd name="T20" fmla="*/ 225 w 285"/>
                <a:gd name="T21" fmla="*/ 221 h 280"/>
                <a:gd name="T22" fmla="*/ 217 w 285"/>
                <a:gd name="T23" fmla="*/ 222 h 280"/>
                <a:gd name="T24" fmla="*/ 248 w 285"/>
                <a:gd name="T25" fmla="*/ 280 h 280"/>
                <a:gd name="T26" fmla="*/ 281 w 285"/>
                <a:gd name="T27" fmla="*/ 142 h 280"/>
                <a:gd name="T28" fmla="*/ 224 w 285"/>
                <a:gd name="T29" fmla="*/ 2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80">
                  <a:moveTo>
                    <a:pt x="224" y="29"/>
                  </a:moveTo>
                  <a:cubicBezTo>
                    <a:pt x="196" y="13"/>
                    <a:pt x="162" y="0"/>
                    <a:pt x="130" y="10"/>
                  </a:cubicBezTo>
                  <a:cubicBezTo>
                    <a:pt x="72" y="26"/>
                    <a:pt x="0" y="23"/>
                    <a:pt x="0" y="23"/>
                  </a:cubicBezTo>
                  <a:cubicBezTo>
                    <a:pt x="0" y="23"/>
                    <a:pt x="20" y="87"/>
                    <a:pt x="84" y="68"/>
                  </a:cubicBezTo>
                  <a:cubicBezTo>
                    <a:pt x="205" y="75"/>
                    <a:pt x="207" y="155"/>
                    <a:pt x="207" y="155"/>
                  </a:cubicBezTo>
                  <a:cubicBezTo>
                    <a:pt x="207" y="155"/>
                    <a:pt x="208" y="175"/>
                    <a:pt x="212" y="200"/>
                  </a:cubicBezTo>
                  <a:cubicBezTo>
                    <a:pt x="216" y="168"/>
                    <a:pt x="216" y="168"/>
                    <a:pt x="216" y="168"/>
                  </a:cubicBezTo>
                  <a:cubicBezTo>
                    <a:pt x="217" y="158"/>
                    <a:pt x="226" y="150"/>
                    <a:pt x="236" y="150"/>
                  </a:cubicBezTo>
                  <a:cubicBezTo>
                    <a:pt x="248" y="150"/>
                    <a:pt x="257" y="160"/>
                    <a:pt x="256" y="172"/>
                  </a:cubicBezTo>
                  <a:cubicBezTo>
                    <a:pt x="253" y="194"/>
                    <a:pt x="253" y="194"/>
                    <a:pt x="253" y="194"/>
                  </a:cubicBezTo>
                  <a:cubicBezTo>
                    <a:pt x="251" y="209"/>
                    <a:pt x="240" y="220"/>
                    <a:pt x="225" y="221"/>
                  </a:cubicBezTo>
                  <a:cubicBezTo>
                    <a:pt x="217" y="222"/>
                    <a:pt x="217" y="222"/>
                    <a:pt x="217" y="222"/>
                  </a:cubicBezTo>
                  <a:cubicBezTo>
                    <a:pt x="223" y="246"/>
                    <a:pt x="233" y="270"/>
                    <a:pt x="248" y="280"/>
                  </a:cubicBezTo>
                  <a:cubicBezTo>
                    <a:pt x="266" y="258"/>
                    <a:pt x="276" y="189"/>
                    <a:pt x="281" y="142"/>
                  </a:cubicBezTo>
                  <a:cubicBezTo>
                    <a:pt x="285" y="97"/>
                    <a:pt x="263" y="53"/>
                    <a:pt x="224" y="29"/>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5" name="Freeform 299">
              <a:extLst>
                <a:ext uri="{FF2B5EF4-FFF2-40B4-BE49-F238E27FC236}">
                  <a16:creationId xmlns:a16="http://schemas.microsoft.com/office/drawing/2014/main" id="{1B4C452A-886B-4FC3-9420-ACACC9D4F2B7}"/>
                </a:ext>
              </a:extLst>
            </p:cNvPr>
            <p:cNvSpPr>
              <a:spLocks/>
            </p:cNvSpPr>
            <p:nvPr/>
          </p:nvSpPr>
          <p:spPr bwMode="auto">
            <a:xfrm>
              <a:off x="4230558" y="1173985"/>
              <a:ext cx="3141" cy="9676"/>
            </a:xfrm>
            <a:custGeom>
              <a:avLst/>
              <a:gdLst>
                <a:gd name="T0" fmla="*/ 0 w 30"/>
                <a:gd name="T1" fmla="*/ 0 h 91"/>
                <a:gd name="T2" fmla="*/ 13 w 30"/>
                <a:gd name="T3" fmla="*/ 91 h 91"/>
                <a:gd name="T4" fmla="*/ 27 w 30"/>
                <a:gd name="T5" fmla="*/ 46 h 91"/>
                <a:gd name="T6" fmla="*/ 21 w 30"/>
                <a:gd name="T7" fmla="*/ 16 h 91"/>
                <a:gd name="T8" fmla="*/ 10 w 30"/>
                <a:gd name="T9" fmla="*/ 4 h 91"/>
                <a:gd name="T10" fmla="*/ 0 w 30"/>
                <a:gd name="T11" fmla="*/ 0 h 91"/>
              </a:gdLst>
              <a:ahLst/>
              <a:cxnLst>
                <a:cxn ang="0">
                  <a:pos x="T0" y="T1"/>
                </a:cxn>
                <a:cxn ang="0">
                  <a:pos x="T2" y="T3"/>
                </a:cxn>
                <a:cxn ang="0">
                  <a:pos x="T4" y="T5"/>
                </a:cxn>
                <a:cxn ang="0">
                  <a:pos x="T6" y="T7"/>
                </a:cxn>
                <a:cxn ang="0">
                  <a:pos x="T8" y="T9"/>
                </a:cxn>
                <a:cxn ang="0">
                  <a:pos x="T10" y="T11"/>
                </a:cxn>
              </a:cxnLst>
              <a:rect l="0" t="0" r="r" b="b"/>
              <a:pathLst>
                <a:path w="30" h="91">
                  <a:moveTo>
                    <a:pt x="0" y="0"/>
                  </a:moveTo>
                  <a:cubicBezTo>
                    <a:pt x="13" y="91"/>
                    <a:pt x="13" y="91"/>
                    <a:pt x="13" y="91"/>
                  </a:cubicBezTo>
                  <a:cubicBezTo>
                    <a:pt x="25" y="80"/>
                    <a:pt x="30" y="62"/>
                    <a:pt x="27" y="46"/>
                  </a:cubicBezTo>
                  <a:cubicBezTo>
                    <a:pt x="21" y="16"/>
                    <a:pt x="21" y="16"/>
                    <a:pt x="21" y="16"/>
                  </a:cubicBezTo>
                  <a:cubicBezTo>
                    <a:pt x="20" y="10"/>
                    <a:pt x="16" y="6"/>
                    <a:pt x="1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6" name="Freeform 300">
              <a:extLst>
                <a:ext uri="{FF2B5EF4-FFF2-40B4-BE49-F238E27FC236}">
                  <a16:creationId xmlns:a16="http://schemas.microsoft.com/office/drawing/2014/main" id="{0D5CE6D0-6A83-48B4-B07F-01D9375DF32A}"/>
                </a:ext>
              </a:extLst>
            </p:cNvPr>
            <p:cNvSpPr>
              <a:spLocks/>
            </p:cNvSpPr>
            <p:nvPr/>
          </p:nvSpPr>
          <p:spPr bwMode="auto">
            <a:xfrm>
              <a:off x="4152301" y="1140458"/>
              <a:ext cx="49993" cy="57293"/>
            </a:xfrm>
            <a:custGeom>
              <a:avLst/>
              <a:gdLst>
                <a:gd name="T0" fmla="*/ 589 w 589"/>
                <a:gd name="T1" fmla="*/ 225 h 675"/>
                <a:gd name="T2" fmla="*/ 579 w 589"/>
                <a:gd name="T3" fmla="*/ 0 h 675"/>
                <a:gd name="T4" fmla="*/ 354 w 589"/>
                <a:gd name="T5" fmla="*/ 27 h 675"/>
                <a:gd name="T6" fmla="*/ 292 w 589"/>
                <a:gd name="T7" fmla="*/ 101 h 675"/>
                <a:gd name="T8" fmla="*/ 460 w 589"/>
                <a:gd name="T9" fmla="*/ 81 h 675"/>
                <a:gd name="T10" fmla="*/ 0 w 589"/>
                <a:gd name="T11" fmla="*/ 627 h 675"/>
                <a:gd name="T12" fmla="*/ 58 w 589"/>
                <a:gd name="T13" fmla="*/ 675 h 675"/>
                <a:gd name="T14" fmla="*/ 519 w 589"/>
                <a:gd name="T15" fmla="*/ 130 h 675"/>
                <a:gd name="T16" fmla="*/ 526 w 589"/>
                <a:gd name="T17" fmla="*/ 299 h 675"/>
                <a:gd name="T18" fmla="*/ 589 w 589"/>
                <a:gd name="T19" fmla="*/ 22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9" h="675">
                  <a:moveTo>
                    <a:pt x="589" y="225"/>
                  </a:moveTo>
                  <a:lnTo>
                    <a:pt x="579" y="0"/>
                  </a:lnTo>
                  <a:lnTo>
                    <a:pt x="354" y="27"/>
                  </a:lnTo>
                  <a:lnTo>
                    <a:pt x="292" y="101"/>
                  </a:lnTo>
                  <a:lnTo>
                    <a:pt x="460" y="81"/>
                  </a:lnTo>
                  <a:lnTo>
                    <a:pt x="0" y="627"/>
                  </a:lnTo>
                  <a:lnTo>
                    <a:pt x="58" y="675"/>
                  </a:lnTo>
                  <a:lnTo>
                    <a:pt x="519" y="130"/>
                  </a:lnTo>
                  <a:lnTo>
                    <a:pt x="526" y="299"/>
                  </a:lnTo>
                  <a:lnTo>
                    <a:pt x="589" y="225"/>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7" name="Freeform 301">
              <a:extLst>
                <a:ext uri="{FF2B5EF4-FFF2-40B4-BE49-F238E27FC236}">
                  <a16:creationId xmlns:a16="http://schemas.microsoft.com/office/drawing/2014/main" id="{E0A58550-74BC-4623-B42C-F6AD277C9710}"/>
                </a:ext>
              </a:extLst>
            </p:cNvPr>
            <p:cNvSpPr>
              <a:spLocks/>
            </p:cNvSpPr>
            <p:nvPr/>
          </p:nvSpPr>
          <p:spPr bwMode="auto">
            <a:xfrm>
              <a:off x="4168682" y="1168553"/>
              <a:ext cx="4838" cy="7384"/>
            </a:xfrm>
            <a:custGeom>
              <a:avLst/>
              <a:gdLst>
                <a:gd name="T0" fmla="*/ 44 w 46"/>
                <a:gd name="T1" fmla="*/ 38 h 69"/>
                <a:gd name="T2" fmla="*/ 34 w 46"/>
                <a:gd name="T3" fmla="*/ 9 h 69"/>
                <a:gd name="T4" fmla="*/ 21 w 46"/>
                <a:gd name="T5" fmla="*/ 2 h 69"/>
                <a:gd name="T6" fmla="*/ 15 w 46"/>
                <a:gd name="T7" fmla="*/ 15 h 69"/>
                <a:gd name="T8" fmla="*/ 18 w 46"/>
                <a:gd name="T9" fmla="*/ 26 h 69"/>
                <a:gd name="T10" fmla="*/ 9 w 46"/>
                <a:gd name="T11" fmla="*/ 24 h 69"/>
                <a:gd name="T12" fmla="*/ 8 w 46"/>
                <a:gd name="T13" fmla="*/ 24 h 69"/>
                <a:gd name="T14" fmla="*/ 2 w 46"/>
                <a:gd name="T15" fmla="*/ 36 h 69"/>
                <a:gd name="T16" fmla="*/ 10 w 46"/>
                <a:gd name="T17" fmla="*/ 61 h 69"/>
                <a:gd name="T18" fmla="*/ 23 w 46"/>
                <a:gd name="T19" fmla="*/ 68 h 69"/>
                <a:gd name="T20" fmla="*/ 24 w 46"/>
                <a:gd name="T21" fmla="*/ 67 h 69"/>
                <a:gd name="T22" fmla="*/ 30 w 46"/>
                <a:gd name="T23" fmla="*/ 55 h 69"/>
                <a:gd name="T24" fmla="*/ 28 w 46"/>
                <a:gd name="T25" fmla="*/ 49 h 69"/>
                <a:gd name="T26" fmla="*/ 38 w 46"/>
                <a:gd name="T27" fmla="*/ 51 h 69"/>
                <a:gd name="T28" fmla="*/ 44 w 46"/>
                <a:gd name="T29"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69">
                  <a:moveTo>
                    <a:pt x="44" y="38"/>
                  </a:moveTo>
                  <a:cubicBezTo>
                    <a:pt x="34" y="9"/>
                    <a:pt x="34" y="9"/>
                    <a:pt x="34" y="9"/>
                  </a:cubicBezTo>
                  <a:cubicBezTo>
                    <a:pt x="32" y="3"/>
                    <a:pt x="27" y="0"/>
                    <a:pt x="21" y="2"/>
                  </a:cubicBezTo>
                  <a:cubicBezTo>
                    <a:pt x="16" y="4"/>
                    <a:pt x="13" y="10"/>
                    <a:pt x="15" y="15"/>
                  </a:cubicBezTo>
                  <a:cubicBezTo>
                    <a:pt x="18" y="26"/>
                    <a:pt x="18" y="26"/>
                    <a:pt x="18" y="26"/>
                  </a:cubicBezTo>
                  <a:cubicBezTo>
                    <a:pt x="16" y="23"/>
                    <a:pt x="12" y="22"/>
                    <a:pt x="9" y="24"/>
                  </a:cubicBezTo>
                  <a:cubicBezTo>
                    <a:pt x="8" y="24"/>
                    <a:pt x="8" y="24"/>
                    <a:pt x="8" y="24"/>
                  </a:cubicBezTo>
                  <a:cubicBezTo>
                    <a:pt x="3" y="26"/>
                    <a:pt x="0" y="31"/>
                    <a:pt x="2" y="36"/>
                  </a:cubicBezTo>
                  <a:cubicBezTo>
                    <a:pt x="10" y="61"/>
                    <a:pt x="10" y="61"/>
                    <a:pt x="10" y="61"/>
                  </a:cubicBezTo>
                  <a:cubicBezTo>
                    <a:pt x="12" y="67"/>
                    <a:pt x="18" y="69"/>
                    <a:pt x="23" y="68"/>
                  </a:cubicBezTo>
                  <a:cubicBezTo>
                    <a:pt x="24" y="67"/>
                    <a:pt x="24" y="67"/>
                    <a:pt x="24" y="67"/>
                  </a:cubicBezTo>
                  <a:cubicBezTo>
                    <a:pt x="29" y="65"/>
                    <a:pt x="32" y="60"/>
                    <a:pt x="30" y="55"/>
                  </a:cubicBezTo>
                  <a:cubicBezTo>
                    <a:pt x="28" y="49"/>
                    <a:pt x="28" y="49"/>
                    <a:pt x="28" y="49"/>
                  </a:cubicBezTo>
                  <a:cubicBezTo>
                    <a:pt x="31" y="51"/>
                    <a:pt x="34" y="52"/>
                    <a:pt x="38" y="51"/>
                  </a:cubicBezTo>
                  <a:cubicBezTo>
                    <a:pt x="43" y="49"/>
                    <a:pt x="46" y="43"/>
                    <a:pt x="44" y="3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8" name="Freeform 302">
              <a:extLst>
                <a:ext uri="{FF2B5EF4-FFF2-40B4-BE49-F238E27FC236}">
                  <a16:creationId xmlns:a16="http://schemas.microsoft.com/office/drawing/2014/main" id="{B7F48FEA-3496-4F46-B1D4-8B3B992DED02}"/>
                </a:ext>
              </a:extLst>
            </p:cNvPr>
            <p:cNvSpPr>
              <a:spLocks/>
            </p:cNvSpPr>
            <p:nvPr/>
          </p:nvSpPr>
          <p:spPr bwMode="auto">
            <a:xfrm>
              <a:off x="4166645" y="1173137"/>
              <a:ext cx="3820" cy="4923"/>
            </a:xfrm>
            <a:custGeom>
              <a:avLst/>
              <a:gdLst>
                <a:gd name="T0" fmla="*/ 21 w 36"/>
                <a:gd name="T1" fmla="*/ 6 h 46"/>
                <a:gd name="T2" fmla="*/ 7 w 36"/>
                <a:gd name="T3" fmla="*/ 2 h 46"/>
                <a:gd name="T4" fmla="*/ 7 w 36"/>
                <a:gd name="T5" fmla="*/ 3 h 46"/>
                <a:gd name="T6" fmla="*/ 3 w 36"/>
                <a:gd name="T7" fmla="*/ 16 h 46"/>
                <a:gd name="T8" fmla="*/ 16 w 36"/>
                <a:gd name="T9" fmla="*/ 39 h 46"/>
                <a:gd name="T10" fmla="*/ 29 w 36"/>
                <a:gd name="T11" fmla="*/ 43 h 46"/>
                <a:gd name="T12" fmla="*/ 30 w 36"/>
                <a:gd name="T13" fmla="*/ 43 h 46"/>
                <a:gd name="T14" fmla="*/ 34 w 36"/>
                <a:gd name="T15" fmla="*/ 29 h 46"/>
                <a:gd name="T16" fmla="*/ 21 w 36"/>
                <a:gd name="T17"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6">
                  <a:moveTo>
                    <a:pt x="21" y="6"/>
                  </a:moveTo>
                  <a:cubicBezTo>
                    <a:pt x="18" y="1"/>
                    <a:pt x="12" y="0"/>
                    <a:pt x="7" y="2"/>
                  </a:cubicBezTo>
                  <a:cubicBezTo>
                    <a:pt x="7" y="3"/>
                    <a:pt x="7" y="3"/>
                    <a:pt x="7" y="3"/>
                  </a:cubicBezTo>
                  <a:cubicBezTo>
                    <a:pt x="2" y="5"/>
                    <a:pt x="0" y="11"/>
                    <a:pt x="3" y="16"/>
                  </a:cubicBezTo>
                  <a:cubicBezTo>
                    <a:pt x="16" y="39"/>
                    <a:pt x="16" y="39"/>
                    <a:pt x="16" y="39"/>
                  </a:cubicBezTo>
                  <a:cubicBezTo>
                    <a:pt x="18" y="44"/>
                    <a:pt x="24" y="46"/>
                    <a:pt x="29" y="43"/>
                  </a:cubicBezTo>
                  <a:cubicBezTo>
                    <a:pt x="30" y="43"/>
                    <a:pt x="30" y="43"/>
                    <a:pt x="30" y="43"/>
                  </a:cubicBezTo>
                  <a:cubicBezTo>
                    <a:pt x="35" y="40"/>
                    <a:pt x="36" y="34"/>
                    <a:pt x="34" y="29"/>
                  </a:cubicBezTo>
                  <a:lnTo>
                    <a:pt x="21" y="6"/>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9" name="Freeform 303">
              <a:extLst>
                <a:ext uri="{FF2B5EF4-FFF2-40B4-BE49-F238E27FC236}">
                  <a16:creationId xmlns:a16="http://schemas.microsoft.com/office/drawing/2014/main" id="{50210797-E18A-4D55-ABBC-CB2D34BD5D52}"/>
                </a:ext>
              </a:extLst>
            </p:cNvPr>
            <p:cNvSpPr>
              <a:spLocks/>
            </p:cNvSpPr>
            <p:nvPr/>
          </p:nvSpPr>
          <p:spPr bwMode="auto">
            <a:xfrm>
              <a:off x="4165542" y="1175768"/>
              <a:ext cx="3141" cy="3735"/>
            </a:xfrm>
            <a:custGeom>
              <a:avLst/>
              <a:gdLst>
                <a:gd name="T0" fmla="*/ 17 w 30"/>
                <a:gd name="T1" fmla="*/ 5 h 35"/>
                <a:gd name="T2" fmla="*/ 6 w 30"/>
                <a:gd name="T3" fmla="*/ 3 h 35"/>
                <a:gd name="T4" fmla="*/ 5 w 30"/>
                <a:gd name="T5" fmla="*/ 4 h 35"/>
                <a:gd name="T6" fmla="*/ 2 w 30"/>
                <a:gd name="T7" fmla="*/ 15 h 35"/>
                <a:gd name="T8" fmla="*/ 12 w 30"/>
                <a:gd name="T9" fmla="*/ 30 h 35"/>
                <a:gd name="T10" fmla="*/ 23 w 30"/>
                <a:gd name="T11" fmla="*/ 32 h 35"/>
                <a:gd name="T12" fmla="*/ 25 w 30"/>
                <a:gd name="T13" fmla="*/ 31 h 35"/>
                <a:gd name="T14" fmla="*/ 27 w 30"/>
                <a:gd name="T15" fmla="*/ 20 h 35"/>
                <a:gd name="T16" fmla="*/ 17 w 30"/>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5">
                  <a:moveTo>
                    <a:pt x="17" y="5"/>
                  </a:moveTo>
                  <a:cubicBezTo>
                    <a:pt x="15" y="1"/>
                    <a:pt x="10" y="0"/>
                    <a:pt x="6" y="3"/>
                  </a:cubicBezTo>
                  <a:cubicBezTo>
                    <a:pt x="5" y="4"/>
                    <a:pt x="5" y="4"/>
                    <a:pt x="5" y="4"/>
                  </a:cubicBezTo>
                  <a:cubicBezTo>
                    <a:pt x="1" y="6"/>
                    <a:pt x="0" y="11"/>
                    <a:pt x="2" y="15"/>
                  </a:cubicBezTo>
                  <a:cubicBezTo>
                    <a:pt x="12" y="30"/>
                    <a:pt x="12" y="30"/>
                    <a:pt x="12" y="30"/>
                  </a:cubicBezTo>
                  <a:cubicBezTo>
                    <a:pt x="15" y="34"/>
                    <a:pt x="20" y="35"/>
                    <a:pt x="23" y="32"/>
                  </a:cubicBezTo>
                  <a:cubicBezTo>
                    <a:pt x="25" y="31"/>
                    <a:pt x="25" y="31"/>
                    <a:pt x="25" y="31"/>
                  </a:cubicBezTo>
                  <a:cubicBezTo>
                    <a:pt x="29" y="29"/>
                    <a:pt x="30" y="24"/>
                    <a:pt x="27" y="20"/>
                  </a:cubicBezTo>
                  <a:lnTo>
                    <a:pt x="17" y="5"/>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0" name="Freeform 304">
              <a:extLst>
                <a:ext uri="{FF2B5EF4-FFF2-40B4-BE49-F238E27FC236}">
                  <a16:creationId xmlns:a16="http://schemas.microsoft.com/office/drawing/2014/main" id="{D5550581-A01C-4F58-BDCC-0D555D7D1CC2}"/>
                </a:ext>
              </a:extLst>
            </p:cNvPr>
            <p:cNvSpPr>
              <a:spLocks/>
            </p:cNvSpPr>
            <p:nvPr/>
          </p:nvSpPr>
          <p:spPr bwMode="auto">
            <a:xfrm>
              <a:off x="4167069" y="1170845"/>
              <a:ext cx="11713" cy="20031"/>
            </a:xfrm>
            <a:custGeom>
              <a:avLst/>
              <a:gdLst>
                <a:gd name="T0" fmla="*/ 107 w 110"/>
                <a:gd name="T1" fmla="*/ 47 h 189"/>
                <a:gd name="T2" fmla="*/ 82 w 110"/>
                <a:gd name="T3" fmla="*/ 0 h 189"/>
                <a:gd name="T4" fmla="*/ 82 w 110"/>
                <a:gd name="T5" fmla="*/ 0 h 189"/>
                <a:gd name="T6" fmla="*/ 71 w 110"/>
                <a:gd name="T7" fmla="*/ 26 h 189"/>
                <a:gd name="T8" fmla="*/ 79 w 110"/>
                <a:gd name="T9" fmla="*/ 45 h 189"/>
                <a:gd name="T10" fmla="*/ 67 w 110"/>
                <a:gd name="T11" fmla="*/ 65 h 189"/>
                <a:gd name="T12" fmla="*/ 0 w 110"/>
                <a:gd name="T13" fmla="*/ 144 h 189"/>
                <a:gd name="T14" fmla="*/ 33 w 110"/>
                <a:gd name="T15" fmla="*/ 189 h 189"/>
                <a:gd name="T16" fmla="*/ 90 w 110"/>
                <a:gd name="T17" fmla="*/ 156 h 189"/>
                <a:gd name="T18" fmla="*/ 85 w 110"/>
                <a:gd name="T19" fmla="*/ 132 h 189"/>
                <a:gd name="T20" fmla="*/ 108 w 110"/>
                <a:gd name="T21" fmla="*/ 62 h 189"/>
                <a:gd name="T22" fmla="*/ 107 w 110"/>
                <a:gd name="T23" fmla="*/ 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89">
                  <a:moveTo>
                    <a:pt x="107" y="47"/>
                  </a:moveTo>
                  <a:cubicBezTo>
                    <a:pt x="82" y="0"/>
                    <a:pt x="82" y="0"/>
                    <a:pt x="82" y="0"/>
                  </a:cubicBezTo>
                  <a:cubicBezTo>
                    <a:pt x="82" y="0"/>
                    <a:pt x="82" y="0"/>
                    <a:pt x="82" y="0"/>
                  </a:cubicBezTo>
                  <a:cubicBezTo>
                    <a:pt x="71" y="4"/>
                    <a:pt x="66" y="16"/>
                    <a:pt x="71" y="26"/>
                  </a:cubicBezTo>
                  <a:cubicBezTo>
                    <a:pt x="79" y="45"/>
                    <a:pt x="79" y="45"/>
                    <a:pt x="79" y="45"/>
                  </a:cubicBezTo>
                  <a:cubicBezTo>
                    <a:pt x="67" y="65"/>
                    <a:pt x="67" y="65"/>
                    <a:pt x="67" y="65"/>
                  </a:cubicBezTo>
                  <a:cubicBezTo>
                    <a:pt x="0" y="144"/>
                    <a:pt x="0" y="144"/>
                    <a:pt x="0" y="144"/>
                  </a:cubicBezTo>
                  <a:cubicBezTo>
                    <a:pt x="9" y="164"/>
                    <a:pt x="17" y="175"/>
                    <a:pt x="33" y="189"/>
                  </a:cubicBezTo>
                  <a:cubicBezTo>
                    <a:pt x="90" y="156"/>
                    <a:pt x="90" y="156"/>
                    <a:pt x="90" y="156"/>
                  </a:cubicBezTo>
                  <a:cubicBezTo>
                    <a:pt x="85" y="132"/>
                    <a:pt x="85" y="132"/>
                    <a:pt x="85" y="132"/>
                  </a:cubicBezTo>
                  <a:cubicBezTo>
                    <a:pt x="108" y="62"/>
                    <a:pt x="108" y="62"/>
                    <a:pt x="108" y="62"/>
                  </a:cubicBezTo>
                  <a:cubicBezTo>
                    <a:pt x="110" y="57"/>
                    <a:pt x="109" y="51"/>
                    <a:pt x="107" y="47"/>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1" name="Freeform 305">
              <a:extLst>
                <a:ext uri="{FF2B5EF4-FFF2-40B4-BE49-F238E27FC236}">
                  <a16:creationId xmlns:a16="http://schemas.microsoft.com/office/drawing/2014/main" id="{B8C70615-B9CC-4AF5-A490-B83019E95C9F}"/>
                </a:ext>
              </a:extLst>
            </p:cNvPr>
            <p:cNvSpPr>
              <a:spLocks/>
            </p:cNvSpPr>
            <p:nvPr/>
          </p:nvSpPr>
          <p:spPr bwMode="auto">
            <a:xfrm>
              <a:off x="4220967" y="1174664"/>
              <a:ext cx="2292" cy="1952"/>
            </a:xfrm>
            <a:custGeom>
              <a:avLst/>
              <a:gdLst>
                <a:gd name="T0" fmla="*/ 0 w 21"/>
                <a:gd name="T1" fmla="*/ 8 h 19"/>
                <a:gd name="T2" fmla="*/ 21 w 21"/>
                <a:gd name="T3" fmla="*/ 19 h 19"/>
                <a:gd name="T4" fmla="*/ 0 w 21"/>
                <a:gd name="T5" fmla="*/ 8 h 19"/>
              </a:gdLst>
              <a:ahLst/>
              <a:cxnLst>
                <a:cxn ang="0">
                  <a:pos x="T0" y="T1"/>
                </a:cxn>
                <a:cxn ang="0">
                  <a:pos x="T2" y="T3"/>
                </a:cxn>
                <a:cxn ang="0">
                  <a:pos x="T4" y="T5"/>
                </a:cxn>
              </a:cxnLst>
              <a:rect l="0" t="0" r="r" b="b"/>
              <a:pathLst>
                <a:path w="21" h="19">
                  <a:moveTo>
                    <a:pt x="0" y="8"/>
                  </a:moveTo>
                  <a:cubicBezTo>
                    <a:pt x="21" y="19"/>
                    <a:pt x="21" y="19"/>
                    <a:pt x="21" y="19"/>
                  </a:cubicBezTo>
                  <a:cubicBezTo>
                    <a:pt x="21" y="19"/>
                    <a:pt x="18" y="0"/>
                    <a:pt x="0" y="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2" name="Freeform 306">
              <a:extLst>
                <a:ext uri="{FF2B5EF4-FFF2-40B4-BE49-F238E27FC236}">
                  <a16:creationId xmlns:a16="http://schemas.microsoft.com/office/drawing/2014/main" id="{5061C165-7E46-4C03-BAA9-833E65B01FD8}"/>
                </a:ext>
              </a:extLst>
            </p:cNvPr>
            <p:cNvSpPr>
              <a:spLocks/>
            </p:cNvSpPr>
            <p:nvPr/>
          </p:nvSpPr>
          <p:spPr bwMode="auto">
            <a:xfrm>
              <a:off x="4205434" y="1200722"/>
              <a:ext cx="45664" cy="26991"/>
            </a:xfrm>
            <a:custGeom>
              <a:avLst/>
              <a:gdLst>
                <a:gd name="T0" fmla="*/ 480 w 538"/>
                <a:gd name="T1" fmla="*/ 232 h 318"/>
                <a:gd name="T2" fmla="*/ 538 w 538"/>
                <a:gd name="T3" fmla="*/ 211 h 318"/>
                <a:gd name="T4" fmla="*/ 479 w 538"/>
                <a:gd name="T5" fmla="*/ 156 h 318"/>
                <a:gd name="T6" fmla="*/ 140 w 538"/>
                <a:gd name="T7" fmla="*/ 112 h 318"/>
                <a:gd name="T8" fmla="*/ 277 w 538"/>
                <a:gd name="T9" fmla="*/ 13 h 318"/>
                <a:gd name="T10" fmla="*/ 182 w 538"/>
                <a:gd name="T11" fmla="*/ 0 h 318"/>
                <a:gd name="T12" fmla="*/ 0 w 538"/>
                <a:gd name="T13" fmla="*/ 133 h 318"/>
                <a:gd name="T14" fmla="*/ 145 w 538"/>
                <a:gd name="T15" fmla="*/ 307 h 318"/>
                <a:gd name="T16" fmla="*/ 240 w 538"/>
                <a:gd name="T17" fmla="*/ 318 h 318"/>
                <a:gd name="T18" fmla="*/ 131 w 538"/>
                <a:gd name="T19" fmla="*/ 188 h 318"/>
                <a:gd name="T20" fmla="*/ 480 w 538"/>
                <a:gd name="T21" fmla="*/ 23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318">
                  <a:moveTo>
                    <a:pt x="480" y="232"/>
                  </a:moveTo>
                  <a:lnTo>
                    <a:pt x="538" y="211"/>
                  </a:lnTo>
                  <a:lnTo>
                    <a:pt x="479" y="156"/>
                  </a:lnTo>
                  <a:lnTo>
                    <a:pt x="140" y="112"/>
                  </a:lnTo>
                  <a:lnTo>
                    <a:pt x="277" y="13"/>
                  </a:lnTo>
                  <a:lnTo>
                    <a:pt x="182" y="0"/>
                  </a:lnTo>
                  <a:lnTo>
                    <a:pt x="0" y="133"/>
                  </a:lnTo>
                  <a:lnTo>
                    <a:pt x="145" y="307"/>
                  </a:lnTo>
                  <a:lnTo>
                    <a:pt x="240" y="318"/>
                  </a:lnTo>
                  <a:lnTo>
                    <a:pt x="131" y="188"/>
                  </a:lnTo>
                  <a:lnTo>
                    <a:pt x="480" y="232"/>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3" name="Freeform 307">
              <a:extLst>
                <a:ext uri="{FF2B5EF4-FFF2-40B4-BE49-F238E27FC236}">
                  <a16:creationId xmlns:a16="http://schemas.microsoft.com/office/drawing/2014/main" id="{479F6F27-1FD8-4FAD-A382-3C9128181937}"/>
                </a:ext>
              </a:extLst>
            </p:cNvPr>
            <p:cNvSpPr>
              <a:spLocks/>
            </p:cNvSpPr>
            <p:nvPr/>
          </p:nvSpPr>
          <p:spPr bwMode="auto">
            <a:xfrm>
              <a:off x="4255003" y="1200213"/>
              <a:ext cx="10864" cy="13580"/>
            </a:xfrm>
            <a:custGeom>
              <a:avLst/>
              <a:gdLst>
                <a:gd name="T0" fmla="*/ 44 w 128"/>
                <a:gd name="T1" fmla="*/ 160 h 160"/>
                <a:gd name="T2" fmla="*/ 128 w 128"/>
                <a:gd name="T3" fmla="*/ 39 h 160"/>
                <a:gd name="T4" fmla="*/ 73 w 128"/>
                <a:gd name="T5" fmla="*/ 0 h 160"/>
                <a:gd name="T6" fmla="*/ 0 w 128"/>
                <a:gd name="T7" fmla="*/ 105 h 160"/>
                <a:gd name="T8" fmla="*/ 44 w 128"/>
                <a:gd name="T9" fmla="*/ 160 h 160"/>
              </a:gdLst>
              <a:ahLst/>
              <a:cxnLst>
                <a:cxn ang="0">
                  <a:pos x="T0" y="T1"/>
                </a:cxn>
                <a:cxn ang="0">
                  <a:pos x="T2" y="T3"/>
                </a:cxn>
                <a:cxn ang="0">
                  <a:pos x="T4" y="T5"/>
                </a:cxn>
                <a:cxn ang="0">
                  <a:pos x="T6" y="T7"/>
                </a:cxn>
                <a:cxn ang="0">
                  <a:pos x="T8" y="T9"/>
                </a:cxn>
              </a:cxnLst>
              <a:rect l="0" t="0" r="r" b="b"/>
              <a:pathLst>
                <a:path w="128" h="160">
                  <a:moveTo>
                    <a:pt x="44" y="160"/>
                  </a:moveTo>
                  <a:lnTo>
                    <a:pt x="128" y="39"/>
                  </a:lnTo>
                  <a:lnTo>
                    <a:pt x="73" y="0"/>
                  </a:lnTo>
                  <a:lnTo>
                    <a:pt x="0" y="105"/>
                  </a:lnTo>
                  <a:lnTo>
                    <a:pt x="44" y="16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4" name="Freeform 308">
              <a:extLst>
                <a:ext uri="{FF2B5EF4-FFF2-40B4-BE49-F238E27FC236}">
                  <a16:creationId xmlns:a16="http://schemas.microsoft.com/office/drawing/2014/main" id="{8EB34C09-169C-4DB4-83ED-2A739EB6A95A}"/>
                </a:ext>
              </a:extLst>
            </p:cNvPr>
            <p:cNvSpPr>
              <a:spLocks/>
            </p:cNvSpPr>
            <p:nvPr/>
          </p:nvSpPr>
          <p:spPr bwMode="auto">
            <a:xfrm>
              <a:off x="4219949" y="1202250"/>
              <a:ext cx="31150" cy="27416"/>
            </a:xfrm>
            <a:custGeom>
              <a:avLst/>
              <a:gdLst>
                <a:gd name="T0" fmla="*/ 337 w 367"/>
                <a:gd name="T1" fmla="*/ 249 h 323"/>
                <a:gd name="T2" fmla="*/ 367 w 367"/>
                <a:gd name="T3" fmla="*/ 193 h 323"/>
                <a:gd name="T4" fmla="*/ 340 w 367"/>
                <a:gd name="T5" fmla="*/ 169 h 323"/>
                <a:gd name="T6" fmla="*/ 142 w 367"/>
                <a:gd name="T7" fmla="*/ 99 h 323"/>
                <a:gd name="T8" fmla="*/ 296 w 367"/>
                <a:gd name="T9" fmla="*/ 31 h 323"/>
                <a:gd name="T10" fmla="*/ 206 w 367"/>
                <a:gd name="T11" fmla="*/ 0 h 323"/>
                <a:gd name="T12" fmla="*/ 0 w 367"/>
                <a:gd name="T13" fmla="*/ 90 h 323"/>
                <a:gd name="T14" fmla="*/ 105 w 367"/>
                <a:gd name="T15" fmla="*/ 290 h 323"/>
                <a:gd name="T16" fmla="*/ 196 w 367"/>
                <a:gd name="T17" fmla="*/ 323 h 323"/>
                <a:gd name="T18" fmla="*/ 116 w 367"/>
                <a:gd name="T19" fmla="*/ 171 h 323"/>
                <a:gd name="T20" fmla="*/ 337 w 367"/>
                <a:gd name="T21" fmla="*/ 24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323">
                  <a:moveTo>
                    <a:pt x="337" y="249"/>
                  </a:moveTo>
                  <a:lnTo>
                    <a:pt x="367" y="193"/>
                  </a:lnTo>
                  <a:lnTo>
                    <a:pt x="340" y="169"/>
                  </a:lnTo>
                  <a:lnTo>
                    <a:pt x="142" y="99"/>
                  </a:lnTo>
                  <a:lnTo>
                    <a:pt x="296" y="31"/>
                  </a:lnTo>
                  <a:lnTo>
                    <a:pt x="206" y="0"/>
                  </a:lnTo>
                  <a:lnTo>
                    <a:pt x="0" y="90"/>
                  </a:lnTo>
                  <a:lnTo>
                    <a:pt x="105" y="290"/>
                  </a:lnTo>
                  <a:lnTo>
                    <a:pt x="196" y="323"/>
                  </a:lnTo>
                  <a:lnTo>
                    <a:pt x="116" y="171"/>
                  </a:lnTo>
                  <a:lnTo>
                    <a:pt x="337" y="24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5" name="Freeform 309">
              <a:extLst>
                <a:ext uri="{FF2B5EF4-FFF2-40B4-BE49-F238E27FC236}">
                  <a16:creationId xmlns:a16="http://schemas.microsoft.com/office/drawing/2014/main" id="{71279372-1A91-4ED7-BD90-276FF0038BBB}"/>
                </a:ext>
              </a:extLst>
            </p:cNvPr>
            <p:cNvSpPr>
              <a:spLocks/>
            </p:cNvSpPr>
            <p:nvPr/>
          </p:nvSpPr>
          <p:spPr bwMode="auto">
            <a:xfrm>
              <a:off x="4260096" y="1215321"/>
              <a:ext cx="17145" cy="24530"/>
            </a:xfrm>
            <a:custGeom>
              <a:avLst/>
              <a:gdLst>
                <a:gd name="T0" fmla="*/ 162 w 162"/>
                <a:gd name="T1" fmla="*/ 207 h 231"/>
                <a:gd name="T2" fmla="*/ 68 w 162"/>
                <a:gd name="T3" fmla="*/ 9 h 231"/>
                <a:gd name="T4" fmla="*/ 0 w 162"/>
                <a:gd name="T5" fmla="*/ 0 h 231"/>
                <a:gd name="T6" fmla="*/ 3 w 162"/>
                <a:gd name="T7" fmla="*/ 62 h 231"/>
                <a:gd name="T8" fmla="*/ 2 w 162"/>
                <a:gd name="T9" fmla="*/ 62 h 231"/>
                <a:gd name="T10" fmla="*/ 33 w 162"/>
                <a:gd name="T11" fmla="*/ 66 h 231"/>
                <a:gd name="T12" fmla="*/ 112 w 162"/>
                <a:gd name="T13" fmla="*/ 231 h 231"/>
                <a:gd name="T14" fmla="*/ 162 w 162"/>
                <a:gd name="T15" fmla="*/ 20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31">
                  <a:moveTo>
                    <a:pt x="162" y="207"/>
                  </a:moveTo>
                  <a:cubicBezTo>
                    <a:pt x="68" y="9"/>
                    <a:pt x="68" y="9"/>
                    <a:pt x="68" y="9"/>
                  </a:cubicBezTo>
                  <a:cubicBezTo>
                    <a:pt x="0" y="0"/>
                    <a:pt x="0" y="0"/>
                    <a:pt x="0" y="0"/>
                  </a:cubicBezTo>
                  <a:cubicBezTo>
                    <a:pt x="16" y="17"/>
                    <a:pt x="17" y="43"/>
                    <a:pt x="3" y="62"/>
                  </a:cubicBezTo>
                  <a:cubicBezTo>
                    <a:pt x="2" y="62"/>
                    <a:pt x="2" y="62"/>
                    <a:pt x="2" y="62"/>
                  </a:cubicBezTo>
                  <a:cubicBezTo>
                    <a:pt x="33" y="66"/>
                    <a:pt x="33" y="66"/>
                    <a:pt x="33" y="66"/>
                  </a:cubicBezTo>
                  <a:cubicBezTo>
                    <a:pt x="112" y="231"/>
                    <a:pt x="112" y="231"/>
                    <a:pt x="112" y="231"/>
                  </a:cubicBezTo>
                  <a:lnTo>
                    <a:pt x="162" y="20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6" name="Freeform 310">
              <a:extLst>
                <a:ext uri="{FF2B5EF4-FFF2-40B4-BE49-F238E27FC236}">
                  <a16:creationId xmlns:a16="http://schemas.microsoft.com/office/drawing/2014/main" id="{55119F3D-F482-426E-9042-BBAB74230E87}"/>
                </a:ext>
              </a:extLst>
            </p:cNvPr>
            <p:cNvSpPr>
              <a:spLocks/>
            </p:cNvSpPr>
            <p:nvPr/>
          </p:nvSpPr>
          <p:spPr bwMode="auto">
            <a:xfrm>
              <a:off x="4221307" y="1231787"/>
              <a:ext cx="45580" cy="20201"/>
            </a:xfrm>
            <a:custGeom>
              <a:avLst/>
              <a:gdLst>
                <a:gd name="T0" fmla="*/ 509 w 537"/>
                <a:gd name="T1" fmla="*/ 238 h 238"/>
                <a:gd name="T2" fmla="*/ 537 w 537"/>
                <a:gd name="T3" fmla="*/ 168 h 238"/>
                <a:gd name="T4" fmla="*/ 24 w 537"/>
                <a:gd name="T5" fmla="*/ 0 h 238"/>
                <a:gd name="T6" fmla="*/ 0 w 537"/>
                <a:gd name="T7" fmla="*/ 73 h 238"/>
                <a:gd name="T8" fmla="*/ 509 w 537"/>
                <a:gd name="T9" fmla="*/ 238 h 238"/>
              </a:gdLst>
              <a:ahLst/>
              <a:cxnLst>
                <a:cxn ang="0">
                  <a:pos x="T0" y="T1"/>
                </a:cxn>
                <a:cxn ang="0">
                  <a:pos x="T2" y="T3"/>
                </a:cxn>
                <a:cxn ang="0">
                  <a:pos x="T4" y="T5"/>
                </a:cxn>
                <a:cxn ang="0">
                  <a:pos x="T6" y="T7"/>
                </a:cxn>
                <a:cxn ang="0">
                  <a:pos x="T8" y="T9"/>
                </a:cxn>
              </a:cxnLst>
              <a:rect l="0" t="0" r="r" b="b"/>
              <a:pathLst>
                <a:path w="537" h="238">
                  <a:moveTo>
                    <a:pt x="509" y="238"/>
                  </a:moveTo>
                  <a:lnTo>
                    <a:pt x="537" y="168"/>
                  </a:lnTo>
                  <a:lnTo>
                    <a:pt x="24" y="0"/>
                  </a:lnTo>
                  <a:lnTo>
                    <a:pt x="0" y="73"/>
                  </a:lnTo>
                  <a:lnTo>
                    <a:pt x="509" y="23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87" name="Freeform 311">
              <a:extLst>
                <a:ext uri="{FF2B5EF4-FFF2-40B4-BE49-F238E27FC236}">
                  <a16:creationId xmlns:a16="http://schemas.microsoft.com/office/drawing/2014/main" id="{1BE78A53-467E-46C5-B6AB-CE2D4FD7E661}"/>
                </a:ext>
              </a:extLst>
            </p:cNvPr>
            <p:cNvSpPr>
              <a:spLocks/>
            </p:cNvSpPr>
            <p:nvPr/>
          </p:nvSpPr>
          <p:spPr bwMode="auto">
            <a:xfrm>
              <a:off x="4232935" y="1235268"/>
              <a:ext cx="16212" cy="12138"/>
            </a:xfrm>
            <a:custGeom>
              <a:avLst/>
              <a:gdLst>
                <a:gd name="T0" fmla="*/ 90 w 153"/>
                <a:gd name="T1" fmla="*/ 0 h 114"/>
                <a:gd name="T2" fmla="*/ 78 w 153"/>
                <a:gd name="T3" fmla="*/ 8 h 114"/>
                <a:gd name="T4" fmla="*/ 62 w 153"/>
                <a:gd name="T5" fmla="*/ 12 h 114"/>
                <a:gd name="T6" fmla="*/ 45 w 153"/>
                <a:gd name="T7" fmla="*/ 12 h 114"/>
                <a:gd name="T8" fmla="*/ 20 w 153"/>
                <a:gd name="T9" fmla="*/ 24 h 114"/>
                <a:gd name="T10" fmla="*/ 4 w 153"/>
                <a:gd name="T11" fmla="*/ 47 h 114"/>
                <a:gd name="T12" fmla="*/ 0 w 153"/>
                <a:gd name="T13" fmla="*/ 76 h 114"/>
                <a:gd name="T14" fmla="*/ 21 w 153"/>
                <a:gd name="T15" fmla="*/ 58 h 114"/>
                <a:gd name="T16" fmla="*/ 22 w 153"/>
                <a:gd name="T17" fmla="*/ 53 h 114"/>
                <a:gd name="T18" fmla="*/ 33 w 153"/>
                <a:gd name="T19" fmla="*/ 46 h 114"/>
                <a:gd name="T20" fmla="*/ 23 w 153"/>
                <a:gd name="T21" fmla="*/ 75 h 114"/>
                <a:gd name="T22" fmla="*/ 37 w 153"/>
                <a:gd name="T23" fmla="*/ 94 h 114"/>
                <a:gd name="T24" fmla="*/ 46 w 153"/>
                <a:gd name="T25" fmla="*/ 94 h 114"/>
                <a:gd name="T26" fmla="*/ 50 w 153"/>
                <a:gd name="T27" fmla="*/ 100 h 114"/>
                <a:gd name="T28" fmla="*/ 70 w 153"/>
                <a:gd name="T29" fmla="*/ 105 h 114"/>
                <a:gd name="T30" fmla="*/ 73 w 153"/>
                <a:gd name="T31" fmla="*/ 103 h 114"/>
                <a:gd name="T32" fmla="*/ 80 w 153"/>
                <a:gd name="T33" fmla="*/ 108 h 114"/>
                <a:gd name="T34" fmla="*/ 104 w 153"/>
                <a:gd name="T35" fmla="*/ 109 h 114"/>
                <a:gd name="T36" fmla="*/ 110 w 153"/>
                <a:gd name="T37" fmla="*/ 105 h 114"/>
                <a:gd name="T38" fmla="*/ 114 w 153"/>
                <a:gd name="T39" fmla="*/ 104 h 114"/>
                <a:gd name="T40" fmla="*/ 135 w 153"/>
                <a:gd name="T41" fmla="*/ 90 h 114"/>
                <a:gd name="T42" fmla="*/ 142 w 153"/>
                <a:gd name="T43" fmla="*/ 71 h 114"/>
                <a:gd name="T44" fmla="*/ 147 w 153"/>
                <a:gd name="T45" fmla="*/ 52 h 114"/>
                <a:gd name="T46" fmla="*/ 153 w 153"/>
                <a:gd name="T47" fmla="*/ 13 h 114"/>
                <a:gd name="T48" fmla="*/ 92 w 153"/>
                <a:gd name="T49" fmla="*/ 3 h 114"/>
                <a:gd name="T50" fmla="*/ 90 w 153"/>
                <a:gd name="T5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114">
                  <a:moveTo>
                    <a:pt x="90" y="0"/>
                  </a:moveTo>
                  <a:cubicBezTo>
                    <a:pt x="78" y="8"/>
                    <a:pt x="78" y="8"/>
                    <a:pt x="78" y="8"/>
                  </a:cubicBezTo>
                  <a:cubicBezTo>
                    <a:pt x="73" y="11"/>
                    <a:pt x="68" y="12"/>
                    <a:pt x="62" y="12"/>
                  </a:cubicBezTo>
                  <a:cubicBezTo>
                    <a:pt x="45" y="12"/>
                    <a:pt x="45" y="12"/>
                    <a:pt x="45" y="12"/>
                  </a:cubicBezTo>
                  <a:cubicBezTo>
                    <a:pt x="35" y="12"/>
                    <a:pt x="26" y="17"/>
                    <a:pt x="20" y="24"/>
                  </a:cubicBezTo>
                  <a:cubicBezTo>
                    <a:pt x="4" y="47"/>
                    <a:pt x="4" y="47"/>
                    <a:pt x="4" y="47"/>
                  </a:cubicBezTo>
                  <a:cubicBezTo>
                    <a:pt x="0" y="76"/>
                    <a:pt x="0" y="76"/>
                    <a:pt x="0" y="76"/>
                  </a:cubicBezTo>
                  <a:cubicBezTo>
                    <a:pt x="0" y="76"/>
                    <a:pt x="18" y="80"/>
                    <a:pt x="21" y="58"/>
                  </a:cubicBezTo>
                  <a:cubicBezTo>
                    <a:pt x="22" y="53"/>
                    <a:pt x="22" y="53"/>
                    <a:pt x="22" y="53"/>
                  </a:cubicBezTo>
                  <a:cubicBezTo>
                    <a:pt x="33" y="46"/>
                    <a:pt x="33" y="46"/>
                    <a:pt x="33" y="46"/>
                  </a:cubicBezTo>
                  <a:cubicBezTo>
                    <a:pt x="23" y="75"/>
                    <a:pt x="23" y="75"/>
                    <a:pt x="23" y="75"/>
                  </a:cubicBezTo>
                  <a:cubicBezTo>
                    <a:pt x="19" y="85"/>
                    <a:pt x="27" y="95"/>
                    <a:pt x="37" y="94"/>
                  </a:cubicBezTo>
                  <a:cubicBezTo>
                    <a:pt x="46" y="94"/>
                    <a:pt x="46" y="94"/>
                    <a:pt x="46" y="94"/>
                  </a:cubicBezTo>
                  <a:cubicBezTo>
                    <a:pt x="50" y="100"/>
                    <a:pt x="50" y="100"/>
                    <a:pt x="50" y="100"/>
                  </a:cubicBezTo>
                  <a:cubicBezTo>
                    <a:pt x="54" y="107"/>
                    <a:pt x="63" y="110"/>
                    <a:pt x="70" y="105"/>
                  </a:cubicBezTo>
                  <a:cubicBezTo>
                    <a:pt x="73" y="103"/>
                    <a:pt x="73" y="103"/>
                    <a:pt x="73" y="103"/>
                  </a:cubicBezTo>
                  <a:cubicBezTo>
                    <a:pt x="80" y="108"/>
                    <a:pt x="80" y="108"/>
                    <a:pt x="80" y="108"/>
                  </a:cubicBezTo>
                  <a:cubicBezTo>
                    <a:pt x="87" y="114"/>
                    <a:pt x="96" y="114"/>
                    <a:pt x="104" y="109"/>
                  </a:cubicBezTo>
                  <a:cubicBezTo>
                    <a:pt x="110" y="105"/>
                    <a:pt x="110" y="105"/>
                    <a:pt x="110" y="105"/>
                  </a:cubicBezTo>
                  <a:cubicBezTo>
                    <a:pt x="114" y="104"/>
                    <a:pt x="114" y="104"/>
                    <a:pt x="114" y="104"/>
                  </a:cubicBezTo>
                  <a:cubicBezTo>
                    <a:pt x="123" y="104"/>
                    <a:pt x="131" y="98"/>
                    <a:pt x="135" y="90"/>
                  </a:cubicBezTo>
                  <a:cubicBezTo>
                    <a:pt x="142" y="71"/>
                    <a:pt x="142" y="71"/>
                    <a:pt x="142" y="71"/>
                  </a:cubicBezTo>
                  <a:cubicBezTo>
                    <a:pt x="145" y="65"/>
                    <a:pt x="146" y="59"/>
                    <a:pt x="147" y="52"/>
                  </a:cubicBezTo>
                  <a:cubicBezTo>
                    <a:pt x="153" y="13"/>
                    <a:pt x="153" y="13"/>
                    <a:pt x="153" y="13"/>
                  </a:cubicBezTo>
                  <a:cubicBezTo>
                    <a:pt x="131" y="26"/>
                    <a:pt x="109" y="20"/>
                    <a:pt x="92" y="3"/>
                  </a:cubicBezTo>
                  <a:lnTo>
                    <a:pt x="90" y="0"/>
                  </a:lnTo>
                  <a:close/>
                </a:path>
              </a:pathLst>
            </a:custGeom>
            <a:solidFill>
              <a:srgbClr val="BA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7205" name="Group 7204">
            <a:extLst>
              <a:ext uri="{FF2B5EF4-FFF2-40B4-BE49-F238E27FC236}">
                <a16:creationId xmlns:a16="http://schemas.microsoft.com/office/drawing/2014/main" id="{84D2279A-8A90-47B9-B205-193C8BCCD620}"/>
              </a:ext>
            </a:extLst>
          </p:cNvPr>
          <p:cNvGrpSpPr/>
          <p:nvPr/>
        </p:nvGrpSpPr>
        <p:grpSpPr>
          <a:xfrm>
            <a:off x="978847" y="2702666"/>
            <a:ext cx="640099" cy="605775"/>
            <a:chOff x="973450" y="2632614"/>
            <a:chExt cx="535135" cy="506439"/>
          </a:xfrm>
        </p:grpSpPr>
        <p:sp>
          <p:nvSpPr>
            <p:cNvPr id="338" name="Oval 201">
              <a:extLst>
                <a:ext uri="{FF2B5EF4-FFF2-40B4-BE49-F238E27FC236}">
                  <a16:creationId xmlns:a16="http://schemas.microsoft.com/office/drawing/2014/main" id="{79C098DC-3892-45C8-8B26-D483C5A13B93}"/>
                </a:ext>
              </a:extLst>
            </p:cNvPr>
            <p:cNvSpPr>
              <a:spLocks noChangeArrowheads="1"/>
            </p:cNvSpPr>
            <p:nvPr/>
          </p:nvSpPr>
          <p:spPr bwMode="auto">
            <a:xfrm>
              <a:off x="1101453" y="2632988"/>
              <a:ext cx="406945" cy="407693"/>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202">
              <a:extLst>
                <a:ext uri="{FF2B5EF4-FFF2-40B4-BE49-F238E27FC236}">
                  <a16:creationId xmlns:a16="http://schemas.microsoft.com/office/drawing/2014/main" id="{A44BCB05-982F-4E66-B4DE-FA24C86D9C13}"/>
                </a:ext>
              </a:extLst>
            </p:cNvPr>
            <p:cNvSpPr>
              <a:spLocks/>
            </p:cNvSpPr>
            <p:nvPr/>
          </p:nvSpPr>
          <p:spPr bwMode="auto">
            <a:xfrm>
              <a:off x="1427644" y="2681777"/>
              <a:ext cx="68042" cy="84118"/>
            </a:xfrm>
            <a:custGeom>
              <a:avLst/>
              <a:gdLst>
                <a:gd name="T0" fmla="*/ 6 w 269"/>
                <a:gd name="T1" fmla="*/ 88 h 331"/>
                <a:gd name="T2" fmla="*/ 10 w 269"/>
                <a:gd name="T3" fmla="*/ 88 h 331"/>
                <a:gd name="T4" fmla="*/ 17 w 269"/>
                <a:gd name="T5" fmla="*/ 120 h 331"/>
                <a:gd name="T6" fmla="*/ 56 w 269"/>
                <a:gd name="T7" fmla="*/ 102 h 331"/>
                <a:gd name="T8" fmla="*/ 56 w 269"/>
                <a:gd name="T9" fmla="*/ 139 h 331"/>
                <a:gd name="T10" fmla="*/ 10 w 269"/>
                <a:gd name="T11" fmla="*/ 139 h 331"/>
                <a:gd name="T12" fmla="*/ 12 w 269"/>
                <a:gd name="T13" fmla="*/ 201 h 331"/>
                <a:gd name="T14" fmla="*/ 11 w 269"/>
                <a:gd name="T15" fmla="*/ 255 h 331"/>
                <a:gd name="T16" fmla="*/ 28 w 269"/>
                <a:gd name="T17" fmla="*/ 240 h 331"/>
                <a:gd name="T18" fmla="*/ 28 w 269"/>
                <a:gd name="T19" fmla="*/ 257 h 331"/>
                <a:gd name="T20" fmla="*/ 92 w 269"/>
                <a:gd name="T21" fmla="*/ 298 h 331"/>
                <a:gd name="T22" fmla="*/ 92 w 269"/>
                <a:gd name="T23" fmla="*/ 311 h 331"/>
                <a:gd name="T24" fmla="*/ 62 w 269"/>
                <a:gd name="T25" fmla="*/ 311 h 331"/>
                <a:gd name="T26" fmla="*/ 62 w 269"/>
                <a:gd name="T27" fmla="*/ 329 h 331"/>
                <a:gd name="T28" fmla="*/ 108 w 269"/>
                <a:gd name="T29" fmla="*/ 329 h 331"/>
                <a:gd name="T30" fmla="*/ 108 w 269"/>
                <a:gd name="T31" fmla="*/ 297 h 331"/>
                <a:gd name="T32" fmla="*/ 119 w 269"/>
                <a:gd name="T33" fmla="*/ 293 h 331"/>
                <a:gd name="T34" fmla="*/ 67 w 269"/>
                <a:gd name="T35" fmla="*/ 259 h 331"/>
                <a:gd name="T36" fmla="*/ 59 w 269"/>
                <a:gd name="T37" fmla="*/ 227 h 331"/>
                <a:gd name="T38" fmla="*/ 89 w 269"/>
                <a:gd name="T39" fmla="*/ 227 h 331"/>
                <a:gd name="T40" fmla="*/ 136 w 269"/>
                <a:gd name="T41" fmla="*/ 265 h 331"/>
                <a:gd name="T42" fmla="*/ 136 w 269"/>
                <a:gd name="T43" fmla="*/ 301 h 331"/>
                <a:gd name="T44" fmla="*/ 165 w 269"/>
                <a:gd name="T45" fmla="*/ 331 h 331"/>
                <a:gd name="T46" fmla="*/ 179 w 269"/>
                <a:gd name="T47" fmla="*/ 287 h 331"/>
                <a:gd name="T48" fmla="*/ 206 w 269"/>
                <a:gd name="T49" fmla="*/ 271 h 331"/>
                <a:gd name="T50" fmla="*/ 206 w 269"/>
                <a:gd name="T51" fmla="*/ 307 h 331"/>
                <a:gd name="T52" fmla="*/ 228 w 269"/>
                <a:gd name="T53" fmla="*/ 329 h 331"/>
                <a:gd name="T54" fmla="*/ 269 w 269"/>
                <a:gd name="T55" fmla="*/ 329 h 331"/>
                <a:gd name="T56" fmla="*/ 258 w 269"/>
                <a:gd name="T57" fmla="*/ 301 h 331"/>
                <a:gd name="T58" fmla="*/ 226 w 269"/>
                <a:gd name="T59" fmla="*/ 301 h 331"/>
                <a:gd name="T60" fmla="*/ 226 w 269"/>
                <a:gd name="T61" fmla="*/ 233 h 331"/>
                <a:gd name="T62" fmla="*/ 149 w 269"/>
                <a:gd name="T63" fmla="*/ 115 h 331"/>
                <a:gd name="T64" fmla="*/ 127 w 269"/>
                <a:gd name="T65" fmla="*/ 137 h 331"/>
                <a:gd name="T66" fmla="*/ 67 w 269"/>
                <a:gd name="T67" fmla="*/ 137 h 331"/>
                <a:gd name="T68" fmla="*/ 67 w 269"/>
                <a:gd name="T69" fmla="*/ 127 h 331"/>
                <a:gd name="T70" fmla="*/ 101 w 269"/>
                <a:gd name="T71" fmla="*/ 105 h 331"/>
                <a:gd name="T72" fmla="*/ 101 w 269"/>
                <a:gd name="T73" fmla="*/ 60 h 331"/>
                <a:gd name="T74" fmla="*/ 39 w 269"/>
                <a:gd name="T75" fmla="*/ 0 h 331"/>
                <a:gd name="T76" fmla="*/ 39 w 269"/>
                <a:gd name="T77" fmla="*/ 33 h 331"/>
                <a:gd name="T78" fmla="*/ 13 w 269"/>
                <a:gd name="T79" fmla="*/ 41 h 331"/>
                <a:gd name="T80" fmla="*/ 0 w 269"/>
                <a:gd name="T81" fmla="*/ 50 h 331"/>
                <a:gd name="T82" fmla="*/ 6 w 269"/>
                <a:gd name="T83" fmla="*/ 8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9" h="331">
                  <a:moveTo>
                    <a:pt x="6" y="88"/>
                  </a:moveTo>
                  <a:cubicBezTo>
                    <a:pt x="10" y="88"/>
                    <a:pt x="10" y="88"/>
                    <a:pt x="10" y="88"/>
                  </a:cubicBezTo>
                  <a:cubicBezTo>
                    <a:pt x="17" y="120"/>
                    <a:pt x="17" y="120"/>
                    <a:pt x="17" y="120"/>
                  </a:cubicBezTo>
                  <a:cubicBezTo>
                    <a:pt x="56" y="102"/>
                    <a:pt x="56" y="102"/>
                    <a:pt x="56" y="102"/>
                  </a:cubicBezTo>
                  <a:cubicBezTo>
                    <a:pt x="56" y="139"/>
                    <a:pt x="56" y="139"/>
                    <a:pt x="56" y="139"/>
                  </a:cubicBezTo>
                  <a:cubicBezTo>
                    <a:pt x="10" y="139"/>
                    <a:pt x="10" y="139"/>
                    <a:pt x="10" y="139"/>
                  </a:cubicBezTo>
                  <a:cubicBezTo>
                    <a:pt x="12" y="159"/>
                    <a:pt x="12" y="180"/>
                    <a:pt x="12" y="201"/>
                  </a:cubicBezTo>
                  <a:cubicBezTo>
                    <a:pt x="12" y="219"/>
                    <a:pt x="12" y="237"/>
                    <a:pt x="11" y="255"/>
                  </a:cubicBezTo>
                  <a:cubicBezTo>
                    <a:pt x="28" y="240"/>
                    <a:pt x="28" y="240"/>
                    <a:pt x="28" y="240"/>
                  </a:cubicBezTo>
                  <a:cubicBezTo>
                    <a:pt x="28" y="257"/>
                    <a:pt x="28" y="257"/>
                    <a:pt x="28" y="257"/>
                  </a:cubicBezTo>
                  <a:cubicBezTo>
                    <a:pt x="92" y="298"/>
                    <a:pt x="92" y="298"/>
                    <a:pt x="92" y="298"/>
                  </a:cubicBezTo>
                  <a:cubicBezTo>
                    <a:pt x="92" y="311"/>
                    <a:pt x="92" y="311"/>
                    <a:pt x="92" y="311"/>
                  </a:cubicBezTo>
                  <a:cubicBezTo>
                    <a:pt x="62" y="311"/>
                    <a:pt x="62" y="311"/>
                    <a:pt x="62" y="311"/>
                  </a:cubicBezTo>
                  <a:cubicBezTo>
                    <a:pt x="62" y="329"/>
                    <a:pt x="62" y="329"/>
                    <a:pt x="62" y="329"/>
                  </a:cubicBezTo>
                  <a:cubicBezTo>
                    <a:pt x="108" y="329"/>
                    <a:pt x="108" y="329"/>
                    <a:pt x="108" y="329"/>
                  </a:cubicBezTo>
                  <a:cubicBezTo>
                    <a:pt x="108" y="297"/>
                    <a:pt x="108" y="297"/>
                    <a:pt x="108" y="297"/>
                  </a:cubicBezTo>
                  <a:cubicBezTo>
                    <a:pt x="119" y="293"/>
                    <a:pt x="119" y="293"/>
                    <a:pt x="119" y="293"/>
                  </a:cubicBezTo>
                  <a:cubicBezTo>
                    <a:pt x="67" y="259"/>
                    <a:pt x="67" y="259"/>
                    <a:pt x="67" y="259"/>
                  </a:cubicBezTo>
                  <a:cubicBezTo>
                    <a:pt x="59" y="227"/>
                    <a:pt x="59" y="227"/>
                    <a:pt x="59" y="227"/>
                  </a:cubicBezTo>
                  <a:cubicBezTo>
                    <a:pt x="89" y="227"/>
                    <a:pt x="89" y="227"/>
                    <a:pt x="89" y="227"/>
                  </a:cubicBezTo>
                  <a:cubicBezTo>
                    <a:pt x="136" y="265"/>
                    <a:pt x="136" y="265"/>
                    <a:pt x="136" y="265"/>
                  </a:cubicBezTo>
                  <a:cubicBezTo>
                    <a:pt x="136" y="301"/>
                    <a:pt x="136" y="301"/>
                    <a:pt x="136" y="301"/>
                  </a:cubicBezTo>
                  <a:cubicBezTo>
                    <a:pt x="165" y="331"/>
                    <a:pt x="165" y="331"/>
                    <a:pt x="165" y="331"/>
                  </a:cubicBezTo>
                  <a:cubicBezTo>
                    <a:pt x="179" y="287"/>
                    <a:pt x="179" y="287"/>
                    <a:pt x="179" y="287"/>
                  </a:cubicBezTo>
                  <a:cubicBezTo>
                    <a:pt x="206" y="271"/>
                    <a:pt x="206" y="271"/>
                    <a:pt x="206" y="271"/>
                  </a:cubicBezTo>
                  <a:cubicBezTo>
                    <a:pt x="206" y="307"/>
                    <a:pt x="206" y="307"/>
                    <a:pt x="206" y="307"/>
                  </a:cubicBezTo>
                  <a:cubicBezTo>
                    <a:pt x="228" y="329"/>
                    <a:pt x="228" y="329"/>
                    <a:pt x="228" y="329"/>
                  </a:cubicBezTo>
                  <a:cubicBezTo>
                    <a:pt x="269" y="329"/>
                    <a:pt x="269" y="329"/>
                    <a:pt x="269" y="329"/>
                  </a:cubicBezTo>
                  <a:cubicBezTo>
                    <a:pt x="265" y="320"/>
                    <a:pt x="262" y="310"/>
                    <a:pt x="258" y="301"/>
                  </a:cubicBezTo>
                  <a:cubicBezTo>
                    <a:pt x="226" y="301"/>
                    <a:pt x="226" y="301"/>
                    <a:pt x="226" y="301"/>
                  </a:cubicBezTo>
                  <a:cubicBezTo>
                    <a:pt x="226" y="233"/>
                    <a:pt x="226" y="233"/>
                    <a:pt x="226" y="233"/>
                  </a:cubicBezTo>
                  <a:cubicBezTo>
                    <a:pt x="204" y="192"/>
                    <a:pt x="178" y="152"/>
                    <a:pt x="149" y="115"/>
                  </a:cubicBezTo>
                  <a:cubicBezTo>
                    <a:pt x="127" y="137"/>
                    <a:pt x="127" y="137"/>
                    <a:pt x="127" y="137"/>
                  </a:cubicBezTo>
                  <a:cubicBezTo>
                    <a:pt x="67" y="137"/>
                    <a:pt x="67" y="137"/>
                    <a:pt x="67" y="137"/>
                  </a:cubicBezTo>
                  <a:cubicBezTo>
                    <a:pt x="67" y="127"/>
                    <a:pt x="67" y="127"/>
                    <a:pt x="67" y="127"/>
                  </a:cubicBezTo>
                  <a:cubicBezTo>
                    <a:pt x="101" y="105"/>
                    <a:pt x="101" y="105"/>
                    <a:pt x="101" y="105"/>
                  </a:cubicBezTo>
                  <a:cubicBezTo>
                    <a:pt x="101" y="60"/>
                    <a:pt x="101" y="60"/>
                    <a:pt x="101" y="60"/>
                  </a:cubicBezTo>
                  <a:cubicBezTo>
                    <a:pt x="81" y="39"/>
                    <a:pt x="61" y="19"/>
                    <a:pt x="39" y="0"/>
                  </a:cubicBezTo>
                  <a:cubicBezTo>
                    <a:pt x="39" y="33"/>
                    <a:pt x="39" y="33"/>
                    <a:pt x="39" y="33"/>
                  </a:cubicBezTo>
                  <a:cubicBezTo>
                    <a:pt x="13" y="41"/>
                    <a:pt x="13" y="41"/>
                    <a:pt x="13" y="41"/>
                  </a:cubicBezTo>
                  <a:cubicBezTo>
                    <a:pt x="0" y="50"/>
                    <a:pt x="0" y="50"/>
                    <a:pt x="0" y="50"/>
                  </a:cubicBezTo>
                  <a:cubicBezTo>
                    <a:pt x="2" y="62"/>
                    <a:pt x="4" y="75"/>
                    <a:pt x="6" y="88"/>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203">
              <a:extLst>
                <a:ext uri="{FF2B5EF4-FFF2-40B4-BE49-F238E27FC236}">
                  <a16:creationId xmlns:a16="http://schemas.microsoft.com/office/drawing/2014/main" id="{E1948288-E434-48DC-AFD8-6D5F0F28E8C1}"/>
                </a:ext>
              </a:extLst>
            </p:cNvPr>
            <p:cNvSpPr>
              <a:spLocks/>
            </p:cNvSpPr>
            <p:nvPr/>
          </p:nvSpPr>
          <p:spPr bwMode="auto">
            <a:xfrm>
              <a:off x="1242771" y="2944225"/>
              <a:ext cx="63369" cy="88978"/>
            </a:xfrm>
            <a:custGeom>
              <a:avLst/>
              <a:gdLst>
                <a:gd name="T0" fmla="*/ 243 w 250"/>
                <a:gd name="T1" fmla="*/ 0 h 350"/>
                <a:gd name="T2" fmla="*/ 11 w 250"/>
                <a:gd name="T3" fmla="*/ 87 h 350"/>
                <a:gd name="T4" fmla="*/ 0 w 250"/>
                <a:gd name="T5" fmla="*/ 139 h 350"/>
                <a:gd name="T6" fmla="*/ 27 w 250"/>
                <a:gd name="T7" fmla="*/ 169 h 350"/>
                <a:gd name="T8" fmla="*/ 27 w 250"/>
                <a:gd name="T9" fmla="*/ 240 h 350"/>
                <a:gd name="T10" fmla="*/ 62 w 250"/>
                <a:gd name="T11" fmla="*/ 310 h 350"/>
                <a:gd name="T12" fmla="*/ 110 w 250"/>
                <a:gd name="T13" fmla="*/ 350 h 350"/>
                <a:gd name="T14" fmla="*/ 158 w 250"/>
                <a:gd name="T15" fmla="*/ 350 h 350"/>
                <a:gd name="T16" fmla="*/ 166 w 250"/>
                <a:gd name="T17" fmla="*/ 331 h 350"/>
                <a:gd name="T18" fmla="*/ 130 w 250"/>
                <a:gd name="T19" fmla="*/ 301 h 350"/>
                <a:gd name="T20" fmla="*/ 138 w 250"/>
                <a:gd name="T21" fmla="*/ 267 h 350"/>
                <a:gd name="T22" fmla="*/ 138 w 250"/>
                <a:gd name="T23" fmla="*/ 249 h 350"/>
                <a:gd name="T24" fmla="*/ 116 w 250"/>
                <a:gd name="T25" fmla="*/ 249 h 350"/>
                <a:gd name="T26" fmla="*/ 102 w 250"/>
                <a:gd name="T27" fmla="*/ 236 h 350"/>
                <a:gd name="T28" fmla="*/ 127 w 250"/>
                <a:gd name="T29" fmla="*/ 214 h 350"/>
                <a:gd name="T30" fmla="*/ 127 w 250"/>
                <a:gd name="T31" fmla="*/ 201 h 350"/>
                <a:gd name="T32" fmla="*/ 105 w 250"/>
                <a:gd name="T33" fmla="*/ 197 h 350"/>
                <a:gd name="T34" fmla="*/ 105 w 250"/>
                <a:gd name="T35" fmla="*/ 182 h 350"/>
                <a:gd name="T36" fmla="*/ 137 w 250"/>
                <a:gd name="T37" fmla="*/ 182 h 350"/>
                <a:gd name="T38" fmla="*/ 186 w 250"/>
                <a:gd name="T39" fmla="*/ 157 h 350"/>
                <a:gd name="T40" fmla="*/ 250 w 250"/>
                <a:gd name="T41" fmla="*/ 60 h 350"/>
                <a:gd name="T42" fmla="*/ 250 w 250"/>
                <a:gd name="T43" fmla="*/ 44 h 350"/>
                <a:gd name="T44" fmla="*/ 240 w 250"/>
                <a:gd name="T45" fmla="*/ 3 h 350"/>
                <a:gd name="T46" fmla="*/ 243 w 250"/>
                <a:gd name="T4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0" h="350">
                  <a:moveTo>
                    <a:pt x="243" y="0"/>
                  </a:moveTo>
                  <a:cubicBezTo>
                    <a:pt x="171" y="39"/>
                    <a:pt x="93" y="68"/>
                    <a:pt x="11" y="87"/>
                  </a:cubicBezTo>
                  <a:cubicBezTo>
                    <a:pt x="0" y="139"/>
                    <a:pt x="0" y="139"/>
                    <a:pt x="0" y="139"/>
                  </a:cubicBezTo>
                  <a:cubicBezTo>
                    <a:pt x="27" y="169"/>
                    <a:pt x="27" y="169"/>
                    <a:pt x="27" y="169"/>
                  </a:cubicBezTo>
                  <a:cubicBezTo>
                    <a:pt x="27" y="240"/>
                    <a:pt x="27" y="240"/>
                    <a:pt x="27" y="240"/>
                  </a:cubicBezTo>
                  <a:cubicBezTo>
                    <a:pt x="62" y="310"/>
                    <a:pt x="62" y="310"/>
                    <a:pt x="62" y="310"/>
                  </a:cubicBezTo>
                  <a:cubicBezTo>
                    <a:pt x="110" y="350"/>
                    <a:pt x="110" y="350"/>
                    <a:pt x="110" y="350"/>
                  </a:cubicBezTo>
                  <a:cubicBezTo>
                    <a:pt x="158" y="350"/>
                    <a:pt x="158" y="350"/>
                    <a:pt x="158" y="350"/>
                  </a:cubicBezTo>
                  <a:cubicBezTo>
                    <a:pt x="166" y="331"/>
                    <a:pt x="166" y="331"/>
                    <a:pt x="166" y="331"/>
                  </a:cubicBezTo>
                  <a:cubicBezTo>
                    <a:pt x="130" y="301"/>
                    <a:pt x="130" y="301"/>
                    <a:pt x="130" y="301"/>
                  </a:cubicBezTo>
                  <a:cubicBezTo>
                    <a:pt x="138" y="267"/>
                    <a:pt x="138" y="267"/>
                    <a:pt x="138" y="267"/>
                  </a:cubicBezTo>
                  <a:cubicBezTo>
                    <a:pt x="138" y="249"/>
                    <a:pt x="138" y="249"/>
                    <a:pt x="138" y="249"/>
                  </a:cubicBezTo>
                  <a:cubicBezTo>
                    <a:pt x="116" y="249"/>
                    <a:pt x="116" y="249"/>
                    <a:pt x="116" y="249"/>
                  </a:cubicBezTo>
                  <a:cubicBezTo>
                    <a:pt x="102" y="236"/>
                    <a:pt x="102" y="236"/>
                    <a:pt x="102" y="236"/>
                  </a:cubicBezTo>
                  <a:cubicBezTo>
                    <a:pt x="127" y="214"/>
                    <a:pt x="127" y="214"/>
                    <a:pt x="127" y="214"/>
                  </a:cubicBezTo>
                  <a:cubicBezTo>
                    <a:pt x="127" y="201"/>
                    <a:pt x="127" y="201"/>
                    <a:pt x="127" y="201"/>
                  </a:cubicBezTo>
                  <a:cubicBezTo>
                    <a:pt x="105" y="197"/>
                    <a:pt x="105" y="197"/>
                    <a:pt x="105" y="197"/>
                  </a:cubicBezTo>
                  <a:cubicBezTo>
                    <a:pt x="105" y="182"/>
                    <a:pt x="105" y="182"/>
                    <a:pt x="105" y="182"/>
                  </a:cubicBezTo>
                  <a:cubicBezTo>
                    <a:pt x="137" y="182"/>
                    <a:pt x="137" y="182"/>
                    <a:pt x="137" y="182"/>
                  </a:cubicBezTo>
                  <a:cubicBezTo>
                    <a:pt x="186" y="157"/>
                    <a:pt x="186" y="157"/>
                    <a:pt x="186" y="157"/>
                  </a:cubicBezTo>
                  <a:cubicBezTo>
                    <a:pt x="250" y="60"/>
                    <a:pt x="250" y="60"/>
                    <a:pt x="250" y="60"/>
                  </a:cubicBezTo>
                  <a:cubicBezTo>
                    <a:pt x="250" y="44"/>
                    <a:pt x="250" y="44"/>
                    <a:pt x="250" y="44"/>
                  </a:cubicBezTo>
                  <a:cubicBezTo>
                    <a:pt x="240" y="3"/>
                    <a:pt x="240" y="3"/>
                    <a:pt x="240" y="3"/>
                  </a:cubicBezTo>
                  <a:lnTo>
                    <a:pt x="243"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204">
              <a:extLst>
                <a:ext uri="{FF2B5EF4-FFF2-40B4-BE49-F238E27FC236}">
                  <a16:creationId xmlns:a16="http://schemas.microsoft.com/office/drawing/2014/main" id="{7A7B8BB0-5AA8-429A-B8F2-98DE01814BE1}"/>
                </a:ext>
              </a:extLst>
            </p:cNvPr>
            <p:cNvSpPr>
              <a:spLocks/>
            </p:cNvSpPr>
            <p:nvPr/>
          </p:nvSpPr>
          <p:spPr bwMode="auto">
            <a:xfrm>
              <a:off x="1395306" y="2765334"/>
              <a:ext cx="113279" cy="205996"/>
            </a:xfrm>
            <a:custGeom>
              <a:avLst/>
              <a:gdLst>
                <a:gd name="T0" fmla="*/ 401 w 447"/>
                <a:gd name="T1" fmla="*/ 13 h 811"/>
                <a:gd name="T2" fmla="*/ 417 w 447"/>
                <a:gd name="T3" fmla="*/ 71 h 811"/>
                <a:gd name="T4" fmla="*/ 345 w 447"/>
                <a:gd name="T5" fmla="*/ 71 h 811"/>
                <a:gd name="T6" fmla="*/ 311 w 447"/>
                <a:gd name="T7" fmla="*/ 38 h 811"/>
                <a:gd name="T8" fmla="*/ 267 w 447"/>
                <a:gd name="T9" fmla="*/ 38 h 811"/>
                <a:gd name="T10" fmla="*/ 267 w 447"/>
                <a:gd name="T11" fmla="*/ 72 h 811"/>
                <a:gd name="T12" fmla="*/ 251 w 447"/>
                <a:gd name="T13" fmla="*/ 72 h 811"/>
                <a:gd name="T14" fmla="*/ 237 w 447"/>
                <a:gd name="T15" fmla="*/ 60 h 811"/>
                <a:gd name="T16" fmla="*/ 168 w 447"/>
                <a:gd name="T17" fmla="*/ 42 h 811"/>
                <a:gd name="T18" fmla="*/ 168 w 447"/>
                <a:gd name="T19" fmla="*/ 0 h 811"/>
                <a:gd name="T20" fmla="*/ 131 w 447"/>
                <a:gd name="T21" fmla="*/ 0 h 811"/>
                <a:gd name="T22" fmla="*/ 0 w 447"/>
                <a:gd name="T23" fmla="*/ 366 h 811"/>
                <a:gd name="T24" fmla="*/ 44 w 447"/>
                <a:gd name="T25" fmla="*/ 366 h 811"/>
                <a:gd name="T26" fmla="*/ 63 w 447"/>
                <a:gd name="T27" fmla="*/ 347 h 811"/>
                <a:gd name="T28" fmla="*/ 95 w 447"/>
                <a:gd name="T29" fmla="*/ 347 h 811"/>
                <a:gd name="T30" fmla="*/ 112 w 447"/>
                <a:gd name="T31" fmla="*/ 372 h 811"/>
                <a:gd name="T32" fmla="*/ 155 w 447"/>
                <a:gd name="T33" fmla="*/ 372 h 811"/>
                <a:gd name="T34" fmla="*/ 155 w 447"/>
                <a:gd name="T35" fmla="*/ 442 h 811"/>
                <a:gd name="T36" fmla="*/ 215 w 447"/>
                <a:gd name="T37" fmla="*/ 540 h 811"/>
                <a:gd name="T38" fmla="*/ 184 w 447"/>
                <a:gd name="T39" fmla="*/ 595 h 811"/>
                <a:gd name="T40" fmla="*/ 184 w 447"/>
                <a:gd name="T41" fmla="*/ 631 h 811"/>
                <a:gd name="T42" fmla="*/ 208 w 447"/>
                <a:gd name="T43" fmla="*/ 645 h 811"/>
                <a:gd name="T44" fmla="*/ 208 w 447"/>
                <a:gd name="T45" fmla="*/ 716 h 811"/>
                <a:gd name="T46" fmla="*/ 240 w 447"/>
                <a:gd name="T47" fmla="*/ 761 h 811"/>
                <a:gd name="T48" fmla="*/ 240 w 447"/>
                <a:gd name="T49" fmla="*/ 811 h 811"/>
                <a:gd name="T50" fmla="*/ 248 w 447"/>
                <a:gd name="T51" fmla="*/ 811 h 811"/>
                <a:gd name="T52" fmla="*/ 447 w 447"/>
                <a:gd name="T53" fmla="*/ 282 h 811"/>
                <a:gd name="T54" fmla="*/ 401 w 447"/>
                <a:gd name="T55" fmla="*/ 1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7" h="811">
                  <a:moveTo>
                    <a:pt x="401" y="13"/>
                  </a:moveTo>
                  <a:cubicBezTo>
                    <a:pt x="417" y="71"/>
                    <a:pt x="417" y="71"/>
                    <a:pt x="417" y="71"/>
                  </a:cubicBezTo>
                  <a:cubicBezTo>
                    <a:pt x="345" y="71"/>
                    <a:pt x="345" y="71"/>
                    <a:pt x="345" y="71"/>
                  </a:cubicBezTo>
                  <a:cubicBezTo>
                    <a:pt x="311" y="38"/>
                    <a:pt x="311" y="38"/>
                    <a:pt x="311" y="38"/>
                  </a:cubicBezTo>
                  <a:cubicBezTo>
                    <a:pt x="267" y="38"/>
                    <a:pt x="267" y="38"/>
                    <a:pt x="267" y="38"/>
                  </a:cubicBezTo>
                  <a:cubicBezTo>
                    <a:pt x="267" y="72"/>
                    <a:pt x="267" y="72"/>
                    <a:pt x="267" y="72"/>
                  </a:cubicBezTo>
                  <a:cubicBezTo>
                    <a:pt x="251" y="72"/>
                    <a:pt x="251" y="72"/>
                    <a:pt x="251" y="72"/>
                  </a:cubicBezTo>
                  <a:cubicBezTo>
                    <a:pt x="237" y="60"/>
                    <a:pt x="237" y="60"/>
                    <a:pt x="237" y="60"/>
                  </a:cubicBezTo>
                  <a:cubicBezTo>
                    <a:pt x="168" y="42"/>
                    <a:pt x="168" y="42"/>
                    <a:pt x="168" y="42"/>
                  </a:cubicBezTo>
                  <a:cubicBezTo>
                    <a:pt x="168" y="0"/>
                    <a:pt x="168" y="0"/>
                    <a:pt x="168" y="0"/>
                  </a:cubicBezTo>
                  <a:cubicBezTo>
                    <a:pt x="131" y="0"/>
                    <a:pt x="131" y="0"/>
                    <a:pt x="131" y="0"/>
                  </a:cubicBezTo>
                  <a:cubicBezTo>
                    <a:pt x="113" y="133"/>
                    <a:pt x="67" y="257"/>
                    <a:pt x="0" y="366"/>
                  </a:cubicBezTo>
                  <a:cubicBezTo>
                    <a:pt x="44" y="366"/>
                    <a:pt x="44" y="366"/>
                    <a:pt x="44" y="366"/>
                  </a:cubicBezTo>
                  <a:cubicBezTo>
                    <a:pt x="63" y="347"/>
                    <a:pt x="63" y="347"/>
                    <a:pt x="63" y="347"/>
                  </a:cubicBezTo>
                  <a:cubicBezTo>
                    <a:pt x="95" y="347"/>
                    <a:pt x="95" y="347"/>
                    <a:pt x="95" y="347"/>
                  </a:cubicBezTo>
                  <a:cubicBezTo>
                    <a:pt x="112" y="372"/>
                    <a:pt x="112" y="372"/>
                    <a:pt x="112" y="372"/>
                  </a:cubicBezTo>
                  <a:cubicBezTo>
                    <a:pt x="155" y="372"/>
                    <a:pt x="155" y="372"/>
                    <a:pt x="155" y="372"/>
                  </a:cubicBezTo>
                  <a:cubicBezTo>
                    <a:pt x="155" y="442"/>
                    <a:pt x="155" y="442"/>
                    <a:pt x="155" y="442"/>
                  </a:cubicBezTo>
                  <a:cubicBezTo>
                    <a:pt x="215" y="540"/>
                    <a:pt x="215" y="540"/>
                    <a:pt x="215" y="540"/>
                  </a:cubicBezTo>
                  <a:cubicBezTo>
                    <a:pt x="184" y="595"/>
                    <a:pt x="184" y="595"/>
                    <a:pt x="184" y="595"/>
                  </a:cubicBezTo>
                  <a:cubicBezTo>
                    <a:pt x="184" y="631"/>
                    <a:pt x="184" y="631"/>
                    <a:pt x="184" y="631"/>
                  </a:cubicBezTo>
                  <a:cubicBezTo>
                    <a:pt x="208" y="645"/>
                    <a:pt x="208" y="645"/>
                    <a:pt x="208" y="645"/>
                  </a:cubicBezTo>
                  <a:cubicBezTo>
                    <a:pt x="208" y="716"/>
                    <a:pt x="208" y="716"/>
                    <a:pt x="208" y="716"/>
                  </a:cubicBezTo>
                  <a:cubicBezTo>
                    <a:pt x="240" y="761"/>
                    <a:pt x="240" y="761"/>
                    <a:pt x="240" y="761"/>
                  </a:cubicBezTo>
                  <a:cubicBezTo>
                    <a:pt x="240" y="811"/>
                    <a:pt x="240" y="811"/>
                    <a:pt x="240" y="811"/>
                  </a:cubicBezTo>
                  <a:cubicBezTo>
                    <a:pt x="248" y="811"/>
                    <a:pt x="248" y="811"/>
                    <a:pt x="248" y="811"/>
                  </a:cubicBezTo>
                  <a:cubicBezTo>
                    <a:pt x="372" y="669"/>
                    <a:pt x="447" y="484"/>
                    <a:pt x="447" y="282"/>
                  </a:cubicBezTo>
                  <a:cubicBezTo>
                    <a:pt x="447" y="187"/>
                    <a:pt x="430" y="97"/>
                    <a:pt x="401" y="13"/>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206">
              <a:extLst>
                <a:ext uri="{FF2B5EF4-FFF2-40B4-BE49-F238E27FC236}">
                  <a16:creationId xmlns:a16="http://schemas.microsoft.com/office/drawing/2014/main" id="{3E74C324-3ED2-41D5-9315-17B0F22F1BE3}"/>
                </a:ext>
              </a:extLst>
            </p:cNvPr>
            <p:cNvSpPr>
              <a:spLocks/>
            </p:cNvSpPr>
            <p:nvPr/>
          </p:nvSpPr>
          <p:spPr bwMode="auto">
            <a:xfrm>
              <a:off x="1101266" y="2632614"/>
              <a:ext cx="336847" cy="345819"/>
            </a:xfrm>
            <a:custGeom>
              <a:avLst/>
              <a:gdLst>
                <a:gd name="T0" fmla="*/ 1297 w 1330"/>
                <a:gd name="T1" fmla="*/ 410 h 1361"/>
                <a:gd name="T2" fmla="*/ 1327 w 1330"/>
                <a:gd name="T3" fmla="*/ 332 h 1361"/>
                <a:gd name="T4" fmla="*/ 1324 w 1330"/>
                <a:gd name="T5" fmla="*/ 304 h 1361"/>
                <a:gd name="T6" fmla="*/ 1306 w 1330"/>
                <a:gd name="T7" fmla="*/ 276 h 1361"/>
                <a:gd name="T8" fmla="*/ 1311 w 1330"/>
                <a:gd name="T9" fmla="*/ 245 h 1361"/>
                <a:gd name="T10" fmla="*/ 1214 w 1330"/>
                <a:gd name="T11" fmla="*/ 292 h 1361"/>
                <a:gd name="T12" fmla="*/ 1279 w 1330"/>
                <a:gd name="T13" fmla="*/ 155 h 1361"/>
                <a:gd name="T14" fmla="*/ 804 w 1330"/>
                <a:gd name="T15" fmla="*/ 0 h 1361"/>
                <a:gd name="T16" fmla="*/ 0 w 1330"/>
                <a:gd name="T17" fmla="*/ 804 h 1361"/>
                <a:gd name="T18" fmla="*/ 210 w 1330"/>
                <a:gd name="T19" fmla="*/ 1345 h 1361"/>
                <a:gd name="T20" fmla="*/ 272 w 1330"/>
                <a:gd name="T21" fmla="*/ 1333 h 1361"/>
                <a:gd name="T22" fmla="*/ 292 w 1330"/>
                <a:gd name="T23" fmla="*/ 1191 h 1361"/>
                <a:gd name="T24" fmla="*/ 292 w 1330"/>
                <a:gd name="T25" fmla="*/ 1191 h 1361"/>
                <a:gd name="T26" fmla="*/ 292 w 1330"/>
                <a:gd name="T27" fmla="*/ 1191 h 1361"/>
                <a:gd name="T28" fmla="*/ 292 w 1330"/>
                <a:gd name="T29" fmla="*/ 1191 h 1361"/>
                <a:gd name="T30" fmla="*/ 367 w 1330"/>
                <a:gd name="T31" fmla="*/ 1361 h 1361"/>
                <a:gd name="T32" fmla="*/ 387 w 1330"/>
                <a:gd name="T33" fmla="*/ 1361 h 1361"/>
                <a:gd name="T34" fmla="*/ 562 w 1330"/>
                <a:gd name="T35" fmla="*/ 1345 h 1361"/>
                <a:gd name="T36" fmla="*/ 676 w 1330"/>
                <a:gd name="T37" fmla="*/ 1290 h 1361"/>
                <a:gd name="T38" fmla="*/ 808 w 1330"/>
                <a:gd name="T39" fmla="*/ 1263 h 1361"/>
                <a:gd name="T40" fmla="*/ 1202 w 1330"/>
                <a:gd name="T41" fmla="*/ 894 h 1361"/>
                <a:gd name="T42" fmla="*/ 1256 w 1330"/>
                <a:gd name="T43" fmla="*/ 688 h 1361"/>
                <a:gd name="T44" fmla="*/ 1325 w 1330"/>
                <a:gd name="T45" fmla="*/ 522 h 1361"/>
                <a:gd name="T46" fmla="*/ 1330 w 1330"/>
                <a:gd name="T47" fmla="*/ 459 h 1361"/>
                <a:gd name="T48" fmla="*/ 1297 w 1330"/>
                <a:gd name="T49" fmla="*/ 41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0" h="1361">
                  <a:moveTo>
                    <a:pt x="1297" y="410"/>
                  </a:moveTo>
                  <a:cubicBezTo>
                    <a:pt x="1297" y="381"/>
                    <a:pt x="1329" y="360"/>
                    <a:pt x="1327" y="332"/>
                  </a:cubicBezTo>
                  <a:cubicBezTo>
                    <a:pt x="1326" y="323"/>
                    <a:pt x="1325" y="313"/>
                    <a:pt x="1324" y="304"/>
                  </a:cubicBezTo>
                  <a:cubicBezTo>
                    <a:pt x="1322" y="294"/>
                    <a:pt x="1308" y="286"/>
                    <a:pt x="1306" y="276"/>
                  </a:cubicBezTo>
                  <a:cubicBezTo>
                    <a:pt x="1305" y="266"/>
                    <a:pt x="1309" y="256"/>
                    <a:pt x="1311" y="245"/>
                  </a:cubicBezTo>
                  <a:cubicBezTo>
                    <a:pt x="1214" y="292"/>
                    <a:pt x="1214" y="292"/>
                    <a:pt x="1214" y="292"/>
                  </a:cubicBezTo>
                  <a:cubicBezTo>
                    <a:pt x="1279" y="155"/>
                    <a:pt x="1279" y="155"/>
                    <a:pt x="1279" y="155"/>
                  </a:cubicBezTo>
                  <a:cubicBezTo>
                    <a:pt x="1146" y="57"/>
                    <a:pt x="982" y="0"/>
                    <a:pt x="804" y="0"/>
                  </a:cubicBezTo>
                  <a:cubicBezTo>
                    <a:pt x="360" y="0"/>
                    <a:pt x="0" y="360"/>
                    <a:pt x="0" y="804"/>
                  </a:cubicBezTo>
                  <a:cubicBezTo>
                    <a:pt x="0" y="1012"/>
                    <a:pt x="79" y="1202"/>
                    <a:pt x="210" y="1345"/>
                  </a:cubicBezTo>
                  <a:cubicBezTo>
                    <a:pt x="237" y="1350"/>
                    <a:pt x="244" y="1330"/>
                    <a:pt x="272" y="1333"/>
                  </a:cubicBezTo>
                  <a:cubicBezTo>
                    <a:pt x="292" y="1191"/>
                    <a:pt x="292" y="1191"/>
                    <a:pt x="292" y="1191"/>
                  </a:cubicBezTo>
                  <a:cubicBezTo>
                    <a:pt x="292" y="1191"/>
                    <a:pt x="292" y="1191"/>
                    <a:pt x="292" y="1191"/>
                  </a:cubicBezTo>
                  <a:cubicBezTo>
                    <a:pt x="292" y="1191"/>
                    <a:pt x="292" y="1191"/>
                    <a:pt x="292" y="1191"/>
                  </a:cubicBezTo>
                  <a:cubicBezTo>
                    <a:pt x="292" y="1191"/>
                    <a:pt x="292" y="1191"/>
                    <a:pt x="292" y="1191"/>
                  </a:cubicBezTo>
                  <a:cubicBezTo>
                    <a:pt x="367" y="1361"/>
                    <a:pt x="367" y="1361"/>
                    <a:pt x="367" y="1361"/>
                  </a:cubicBezTo>
                  <a:cubicBezTo>
                    <a:pt x="373" y="1361"/>
                    <a:pt x="380" y="1361"/>
                    <a:pt x="387" y="1361"/>
                  </a:cubicBezTo>
                  <a:cubicBezTo>
                    <a:pt x="447" y="1361"/>
                    <a:pt x="505" y="1356"/>
                    <a:pt x="562" y="1345"/>
                  </a:cubicBezTo>
                  <a:cubicBezTo>
                    <a:pt x="573" y="1318"/>
                    <a:pt x="636" y="1303"/>
                    <a:pt x="676" y="1290"/>
                  </a:cubicBezTo>
                  <a:cubicBezTo>
                    <a:pt x="718" y="1276"/>
                    <a:pt x="768" y="1249"/>
                    <a:pt x="808" y="1263"/>
                  </a:cubicBezTo>
                  <a:cubicBezTo>
                    <a:pt x="972" y="1181"/>
                    <a:pt x="1109" y="1052"/>
                    <a:pt x="1202" y="894"/>
                  </a:cubicBezTo>
                  <a:cubicBezTo>
                    <a:pt x="1182" y="875"/>
                    <a:pt x="1235" y="758"/>
                    <a:pt x="1256" y="688"/>
                  </a:cubicBezTo>
                  <a:cubicBezTo>
                    <a:pt x="1273" y="632"/>
                    <a:pt x="1282" y="536"/>
                    <a:pt x="1325" y="522"/>
                  </a:cubicBezTo>
                  <a:cubicBezTo>
                    <a:pt x="1327" y="502"/>
                    <a:pt x="1329" y="480"/>
                    <a:pt x="1330" y="459"/>
                  </a:cubicBezTo>
                  <a:cubicBezTo>
                    <a:pt x="1330" y="445"/>
                    <a:pt x="1297" y="424"/>
                    <a:pt x="1297" y="410"/>
                  </a:cubicBezTo>
                </a:path>
              </a:pathLst>
            </a:custGeom>
            <a:solidFill>
              <a:srgbClr val="52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207">
              <a:extLst>
                <a:ext uri="{FF2B5EF4-FFF2-40B4-BE49-F238E27FC236}">
                  <a16:creationId xmlns:a16="http://schemas.microsoft.com/office/drawing/2014/main" id="{266E5297-9AD2-473F-9F57-09E572214BC9}"/>
                </a:ext>
              </a:extLst>
            </p:cNvPr>
            <p:cNvSpPr>
              <a:spLocks/>
            </p:cNvSpPr>
            <p:nvPr/>
          </p:nvSpPr>
          <p:spPr bwMode="auto">
            <a:xfrm>
              <a:off x="1386707" y="2717106"/>
              <a:ext cx="51779" cy="47667"/>
            </a:xfrm>
            <a:custGeom>
              <a:avLst/>
              <a:gdLst>
                <a:gd name="T0" fmla="*/ 150 w 204"/>
                <a:gd name="T1" fmla="*/ 0 h 188"/>
                <a:gd name="T2" fmla="*/ 119 w 204"/>
                <a:gd name="T3" fmla="*/ 46 h 188"/>
                <a:gd name="T4" fmla="*/ 81 w 204"/>
                <a:gd name="T5" fmla="*/ 46 h 188"/>
                <a:gd name="T6" fmla="*/ 73 w 204"/>
                <a:gd name="T7" fmla="*/ 88 h 188"/>
                <a:gd name="T8" fmla="*/ 94 w 204"/>
                <a:gd name="T9" fmla="*/ 88 h 188"/>
                <a:gd name="T10" fmla="*/ 94 w 204"/>
                <a:gd name="T11" fmla="*/ 116 h 188"/>
                <a:gd name="T12" fmla="*/ 63 w 204"/>
                <a:gd name="T13" fmla="*/ 105 h 188"/>
                <a:gd name="T14" fmla="*/ 31 w 204"/>
                <a:gd name="T15" fmla="*/ 105 h 188"/>
                <a:gd name="T16" fmla="*/ 0 w 204"/>
                <a:gd name="T17" fmla="*/ 118 h 188"/>
                <a:gd name="T18" fmla="*/ 0 w 204"/>
                <a:gd name="T19" fmla="*/ 170 h 188"/>
                <a:gd name="T20" fmla="*/ 23 w 204"/>
                <a:gd name="T21" fmla="*/ 188 h 188"/>
                <a:gd name="T22" fmla="*/ 91 w 204"/>
                <a:gd name="T23" fmla="*/ 188 h 188"/>
                <a:gd name="T24" fmla="*/ 91 w 204"/>
                <a:gd name="T25" fmla="*/ 172 h 188"/>
                <a:gd name="T26" fmla="*/ 138 w 204"/>
                <a:gd name="T27" fmla="*/ 123 h 188"/>
                <a:gd name="T28" fmla="*/ 163 w 204"/>
                <a:gd name="T29" fmla="*/ 123 h 188"/>
                <a:gd name="T30" fmla="*/ 189 w 204"/>
                <a:gd name="T31" fmla="*/ 101 h 188"/>
                <a:gd name="T32" fmla="*/ 189 w 204"/>
                <a:gd name="T33" fmla="*/ 118 h 188"/>
                <a:gd name="T34" fmla="*/ 203 w 204"/>
                <a:gd name="T35" fmla="*/ 127 h 188"/>
                <a:gd name="T36" fmla="*/ 204 w 204"/>
                <a:gd name="T37" fmla="*/ 86 h 188"/>
                <a:gd name="T38" fmla="*/ 200 w 204"/>
                <a:gd name="T39" fmla="*/ 0 h 188"/>
                <a:gd name="T40" fmla="*/ 150 w 204"/>
                <a:gd name="T4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88">
                  <a:moveTo>
                    <a:pt x="150" y="0"/>
                  </a:moveTo>
                  <a:cubicBezTo>
                    <a:pt x="119" y="46"/>
                    <a:pt x="119" y="46"/>
                    <a:pt x="119" y="46"/>
                  </a:cubicBezTo>
                  <a:cubicBezTo>
                    <a:pt x="81" y="46"/>
                    <a:pt x="81" y="46"/>
                    <a:pt x="81" y="46"/>
                  </a:cubicBezTo>
                  <a:cubicBezTo>
                    <a:pt x="73" y="88"/>
                    <a:pt x="73" y="88"/>
                    <a:pt x="73" y="88"/>
                  </a:cubicBezTo>
                  <a:cubicBezTo>
                    <a:pt x="94" y="88"/>
                    <a:pt x="94" y="88"/>
                    <a:pt x="94" y="88"/>
                  </a:cubicBezTo>
                  <a:cubicBezTo>
                    <a:pt x="94" y="116"/>
                    <a:pt x="94" y="116"/>
                    <a:pt x="94" y="116"/>
                  </a:cubicBezTo>
                  <a:cubicBezTo>
                    <a:pt x="63" y="105"/>
                    <a:pt x="63" y="105"/>
                    <a:pt x="63" y="105"/>
                  </a:cubicBezTo>
                  <a:cubicBezTo>
                    <a:pt x="31" y="105"/>
                    <a:pt x="31" y="105"/>
                    <a:pt x="31" y="105"/>
                  </a:cubicBezTo>
                  <a:cubicBezTo>
                    <a:pt x="0" y="118"/>
                    <a:pt x="0" y="118"/>
                    <a:pt x="0" y="118"/>
                  </a:cubicBezTo>
                  <a:cubicBezTo>
                    <a:pt x="0" y="170"/>
                    <a:pt x="0" y="170"/>
                    <a:pt x="0" y="170"/>
                  </a:cubicBezTo>
                  <a:cubicBezTo>
                    <a:pt x="23" y="188"/>
                    <a:pt x="23" y="188"/>
                    <a:pt x="23" y="188"/>
                  </a:cubicBezTo>
                  <a:cubicBezTo>
                    <a:pt x="91" y="188"/>
                    <a:pt x="91" y="188"/>
                    <a:pt x="91" y="188"/>
                  </a:cubicBezTo>
                  <a:cubicBezTo>
                    <a:pt x="91" y="172"/>
                    <a:pt x="91" y="172"/>
                    <a:pt x="91" y="172"/>
                  </a:cubicBezTo>
                  <a:cubicBezTo>
                    <a:pt x="138" y="123"/>
                    <a:pt x="138" y="123"/>
                    <a:pt x="138" y="123"/>
                  </a:cubicBezTo>
                  <a:cubicBezTo>
                    <a:pt x="163" y="123"/>
                    <a:pt x="163" y="123"/>
                    <a:pt x="163" y="123"/>
                  </a:cubicBezTo>
                  <a:cubicBezTo>
                    <a:pt x="189" y="101"/>
                    <a:pt x="189" y="101"/>
                    <a:pt x="189" y="101"/>
                  </a:cubicBezTo>
                  <a:cubicBezTo>
                    <a:pt x="189" y="118"/>
                    <a:pt x="189" y="118"/>
                    <a:pt x="189" y="118"/>
                  </a:cubicBezTo>
                  <a:cubicBezTo>
                    <a:pt x="203" y="127"/>
                    <a:pt x="203" y="127"/>
                    <a:pt x="203" y="127"/>
                  </a:cubicBezTo>
                  <a:cubicBezTo>
                    <a:pt x="203" y="113"/>
                    <a:pt x="204" y="100"/>
                    <a:pt x="204" y="86"/>
                  </a:cubicBezTo>
                  <a:cubicBezTo>
                    <a:pt x="204" y="57"/>
                    <a:pt x="202" y="28"/>
                    <a:pt x="200" y="0"/>
                  </a:cubicBezTo>
                  <a:lnTo>
                    <a:pt x="150" y="0"/>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208">
              <a:extLst>
                <a:ext uri="{FF2B5EF4-FFF2-40B4-BE49-F238E27FC236}">
                  <a16:creationId xmlns:a16="http://schemas.microsoft.com/office/drawing/2014/main" id="{D7398BD5-5F23-4714-A06C-54D90A0F44C3}"/>
                </a:ext>
              </a:extLst>
            </p:cNvPr>
            <p:cNvSpPr>
              <a:spLocks/>
            </p:cNvSpPr>
            <p:nvPr/>
          </p:nvSpPr>
          <p:spPr bwMode="auto">
            <a:xfrm>
              <a:off x="1360724" y="2765334"/>
              <a:ext cx="76267" cy="92904"/>
            </a:xfrm>
            <a:custGeom>
              <a:avLst/>
              <a:gdLst>
                <a:gd name="T0" fmla="*/ 0 w 301"/>
                <a:gd name="T1" fmla="*/ 208 h 366"/>
                <a:gd name="T2" fmla="*/ 0 w 301"/>
                <a:gd name="T3" fmla="*/ 286 h 366"/>
                <a:gd name="T4" fmla="*/ 80 w 301"/>
                <a:gd name="T5" fmla="*/ 366 h 366"/>
                <a:gd name="T6" fmla="*/ 181 w 301"/>
                <a:gd name="T7" fmla="*/ 366 h 366"/>
                <a:gd name="T8" fmla="*/ 182 w 301"/>
                <a:gd name="T9" fmla="*/ 365 h 366"/>
                <a:gd name="T10" fmla="*/ 301 w 301"/>
                <a:gd name="T11" fmla="*/ 0 h 366"/>
                <a:gd name="T12" fmla="*/ 215 w 301"/>
                <a:gd name="T13" fmla="*/ 0 h 366"/>
                <a:gd name="T14" fmla="*/ 191 w 301"/>
                <a:gd name="T15" fmla="*/ 20 h 366"/>
                <a:gd name="T16" fmla="*/ 129 w 301"/>
                <a:gd name="T17" fmla="*/ 20 h 366"/>
                <a:gd name="T18" fmla="*/ 91 w 301"/>
                <a:gd name="T19" fmla="*/ 44 h 366"/>
                <a:gd name="T20" fmla="*/ 91 w 301"/>
                <a:gd name="T21" fmla="*/ 89 h 366"/>
                <a:gd name="T22" fmla="*/ 0 w 301"/>
                <a:gd name="T23" fmla="*/ 153 h 366"/>
                <a:gd name="T24" fmla="*/ 0 w 301"/>
                <a:gd name="T25" fmla="*/ 178 h 366"/>
                <a:gd name="T26" fmla="*/ 26 w 301"/>
                <a:gd name="T27" fmla="*/ 178 h 366"/>
                <a:gd name="T28" fmla="*/ 26 w 301"/>
                <a:gd name="T29" fmla="*/ 208 h 366"/>
                <a:gd name="T30" fmla="*/ 0 w 301"/>
                <a:gd name="T31" fmla="*/ 20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66">
                  <a:moveTo>
                    <a:pt x="0" y="208"/>
                  </a:moveTo>
                  <a:cubicBezTo>
                    <a:pt x="0" y="286"/>
                    <a:pt x="0" y="286"/>
                    <a:pt x="0" y="286"/>
                  </a:cubicBezTo>
                  <a:cubicBezTo>
                    <a:pt x="80" y="366"/>
                    <a:pt x="80" y="366"/>
                    <a:pt x="80" y="366"/>
                  </a:cubicBezTo>
                  <a:cubicBezTo>
                    <a:pt x="181" y="366"/>
                    <a:pt x="181" y="366"/>
                    <a:pt x="181" y="366"/>
                  </a:cubicBezTo>
                  <a:cubicBezTo>
                    <a:pt x="182" y="365"/>
                    <a:pt x="182" y="365"/>
                    <a:pt x="182" y="365"/>
                  </a:cubicBezTo>
                  <a:cubicBezTo>
                    <a:pt x="245" y="256"/>
                    <a:pt x="286" y="132"/>
                    <a:pt x="301" y="0"/>
                  </a:cubicBezTo>
                  <a:cubicBezTo>
                    <a:pt x="215" y="0"/>
                    <a:pt x="215" y="0"/>
                    <a:pt x="215" y="0"/>
                  </a:cubicBezTo>
                  <a:cubicBezTo>
                    <a:pt x="191" y="20"/>
                    <a:pt x="191" y="20"/>
                    <a:pt x="191" y="20"/>
                  </a:cubicBezTo>
                  <a:cubicBezTo>
                    <a:pt x="129" y="20"/>
                    <a:pt x="129" y="20"/>
                    <a:pt x="129" y="20"/>
                  </a:cubicBezTo>
                  <a:cubicBezTo>
                    <a:pt x="91" y="44"/>
                    <a:pt x="91" y="44"/>
                    <a:pt x="91" y="44"/>
                  </a:cubicBezTo>
                  <a:cubicBezTo>
                    <a:pt x="91" y="89"/>
                    <a:pt x="91" y="89"/>
                    <a:pt x="91" y="89"/>
                  </a:cubicBezTo>
                  <a:cubicBezTo>
                    <a:pt x="0" y="153"/>
                    <a:pt x="0" y="153"/>
                    <a:pt x="0" y="153"/>
                  </a:cubicBezTo>
                  <a:cubicBezTo>
                    <a:pt x="0" y="178"/>
                    <a:pt x="0" y="178"/>
                    <a:pt x="0" y="178"/>
                  </a:cubicBezTo>
                  <a:cubicBezTo>
                    <a:pt x="26" y="178"/>
                    <a:pt x="26" y="178"/>
                    <a:pt x="26" y="178"/>
                  </a:cubicBezTo>
                  <a:cubicBezTo>
                    <a:pt x="26" y="208"/>
                    <a:pt x="26" y="208"/>
                    <a:pt x="26" y="208"/>
                  </a:cubicBezTo>
                  <a:lnTo>
                    <a:pt x="0" y="208"/>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209">
              <a:extLst>
                <a:ext uri="{FF2B5EF4-FFF2-40B4-BE49-F238E27FC236}">
                  <a16:creationId xmlns:a16="http://schemas.microsoft.com/office/drawing/2014/main" id="{748C6694-71C5-48EA-A9D8-4731D2FC6BFC}"/>
                </a:ext>
              </a:extLst>
            </p:cNvPr>
            <p:cNvSpPr>
              <a:spLocks/>
            </p:cNvSpPr>
            <p:nvPr/>
          </p:nvSpPr>
          <p:spPr bwMode="auto">
            <a:xfrm>
              <a:off x="1423345" y="2693927"/>
              <a:ext cx="13272" cy="18319"/>
            </a:xfrm>
            <a:custGeom>
              <a:avLst/>
              <a:gdLst>
                <a:gd name="T0" fmla="*/ 34 w 53"/>
                <a:gd name="T1" fmla="*/ 72 h 72"/>
                <a:gd name="T2" fmla="*/ 53 w 53"/>
                <a:gd name="T3" fmla="*/ 64 h 72"/>
                <a:gd name="T4" fmla="*/ 44 w 53"/>
                <a:gd name="T5" fmla="*/ 0 h 72"/>
                <a:gd name="T6" fmla="*/ 0 w 53"/>
                <a:gd name="T7" fmla="*/ 24 h 72"/>
                <a:gd name="T8" fmla="*/ 0 w 53"/>
                <a:gd name="T9" fmla="*/ 40 h 72"/>
                <a:gd name="T10" fmla="*/ 27 w 53"/>
                <a:gd name="T11" fmla="*/ 40 h 72"/>
                <a:gd name="T12" fmla="*/ 34 w 53"/>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53" h="72">
                  <a:moveTo>
                    <a:pt x="34" y="72"/>
                  </a:moveTo>
                  <a:cubicBezTo>
                    <a:pt x="53" y="64"/>
                    <a:pt x="53" y="64"/>
                    <a:pt x="53" y="64"/>
                  </a:cubicBezTo>
                  <a:cubicBezTo>
                    <a:pt x="50" y="44"/>
                    <a:pt x="47" y="19"/>
                    <a:pt x="44" y="0"/>
                  </a:cubicBezTo>
                  <a:cubicBezTo>
                    <a:pt x="0" y="24"/>
                    <a:pt x="0" y="24"/>
                    <a:pt x="0" y="24"/>
                  </a:cubicBezTo>
                  <a:cubicBezTo>
                    <a:pt x="0" y="40"/>
                    <a:pt x="0" y="40"/>
                    <a:pt x="0" y="40"/>
                  </a:cubicBezTo>
                  <a:cubicBezTo>
                    <a:pt x="27" y="40"/>
                    <a:pt x="27" y="40"/>
                    <a:pt x="27" y="40"/>
                  </a:cubicBezTo>
                  <a:lnTo>
                    <a:pt x="34" y="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210">
              <a:extLst>
                <a:ext uri="{FF2B5EF4-FFF2-40B4-BE49-F238E27FC236}">
                  <a16:creationId xmlns:a16="http://schemas.microsoft.com/office/drawing/2014/main" id="{EB8965EC-3DC8-4F99-BC49-B6DC45815D86}"/>
                </a:ext>
              </a:extLst>
            </p:cNvPr>
            <p:cNvSpPr>
              <a:spLocks noEditPoints="1"/>
            </p:cNvSpPr>
            <p:nvPr/>
          </p:nvSpPr>
          <p:spPr bwMode="auto">
            <a:xfrm>
              <a:off x="1113416" y="2662336"/>
              <a:ext cx="226558" cy="312172"/>
            </a:xfrm>
            <a:custGeom>
              <a:avLst/>
              <a:gdLst>
                <a:gd name="T0" fmla="*/ 849 w 894"/>
                <a:gd name="T1" fmla="*/ 1056 h 1228"/>
                <a:gd name="T2" fmla="*/ 862 w 894"/>
                <a:gd name="T3" fmla="*/ 887 h 1228"/>
                <a:gd name="T4" fmla="*/ 707 w 894"/>
                <a:gd name="T5" fmla="*/ 777 h 1228"/>
                <a:gd name="T6" fmla="*/ 585 w 894"/>
                <a:gd name="T7" fmla="*/ 711 h 1228"/>
                <a:gd name="T8" fmla="*/ 361 w 894"/>
                <a:gd name="T9" fmla="*/ 714 h 1228"/>
                <a:gd name="T10" fmla="*/ 330 w 894"/>
                <a:gd name="T11" fmla="*/ 588 h 1228"/>
                <a:gd name="T12" fmla="*/ 220 w 894"/>
                <a:gd name="T13" fmla="*/ 552 h 1228"/>
                <a:gd name="T14" fmla="*/ 384 w 894"/>
                <a:gd name="T15" fmla="*/ 485 h 1228"/>
                <a:gd name="T16" fmla="*/ 418 w 894"/>
                <a:gd name="T17" fmla="*/ 478 h 1228"/>
                <a:gd name="T18" fmla="*/ 599 w 894"/>
                <a:gd name="T19" fmla="*/ 320 h 1228"/>
                <a:gd name="T20" fmla="*/ 657 w 894"/>
                <a:gd name="T21" fmla="*/ 272 h 1228"/>
                <a:gd name="T22" fmla="*/ 673 w 894"/>
                <a:gd name="T23" fmla="*/ 256 h 1228"/>
                <a:gd name="T24" fmla="*/ 732 w 894"/>
                <a:gd name="T25" fmla="*/ 262 h 1228"/>
                <a:gd name="T26" fmla="*/ 775 w 894"/>
                <a:gd name="T27" fmla="*/ 282 h 1228"/>
                <a:gd name="T28" fmla="*/ 757 w 894"/>
                <a:gd name="T29" fmla="*/ 208 h 1228"/>
                <a:gd name="T30" fmla="*/ 678 w 894"/>
                <a:gd name="T31" fmla="*/ 170 h 1228"/>
                <a:gd name="T32" fmla="*/ 555 w 894"/>
                <a:gd name="T33" fmla="*/ 208 h 1228"/>
                <a:gd name="T34" fmla="*/ 457 w 894"/>
                <a:gd name="T35" fmla="*/ 177 h 1228"/>
                <a:gd name="T36" fmla="*/ 560 w 894"/>
                <a:gd name="T37" fmla="*/ 111 h 1228"/>
                <a:gd name="T38" fmla="*/ 597 w 894"/>
                <a:gd name="T39" fmla="*/ 107 h 1228"/>
                <a:gd name="T40" fmla="*/ 685 w 894"/>
                <a:gd name="T41" fmla="*/ 56 h 1228"/>
                <a:gd name="T42" fmla="*/ 673 w 894"/>
                <a:gd name="T43" fmla="*/ 110 h 1228"/>
                <a:gd name="T44" fmla="*/ 779 w 894"/>
                <a:gd name="T45" fmla="*/ 100 h 1228"/>
                <a:gd name="T46" fmla="*/ 716 w 894"/>
                <a:gd name="T47" fmla="*/ 19 h 1228"/>
                <a:gd name="T48" fmla="*/ 583 w 894"/>
                <a:gd name="T49" fmla="*/ 63 h 1228"/>
                <a:gd name="T50" fmla="*/ 548 w 894"/>
                <a:gd name="T51" fmla="*/ 14 h 1228"/>
                <a:gd name="T52" fmla="*/ 545 w 894"/>
                <a:gd name="T53" fmla="*/ 51 h 1228"/>
                <a:gd name="T54" fmla="*/ 464 w 894"/>
                <a:gd name="T55" fmla="*/ 75 h 1228"/>
                <a:gd name="T56" fmla="*/ 509 w 894"/>
                <a:gd name="T57" fmla="*/ 12 h 1228"/>
                <a:gd name="T58" fmla="*/ 438 w 894"/>
                <a:gd name="T59" fmla="*/ 22 h 1228"/>
                <a:gd name="T60" fmla="*/ 347 w 894"/>
                <a:gd name="T61" fmla="*/ 34 h 1228"/>
                <a:gd name="T62" fmla="*/ 406 w 894"/>
                <a:gd name="T63" fmla="*/ 61 h 1228"/>
                <a:gd name="T64" fmla="*/ 359 w 894"/>
                <a:gd name="T65" fmla="*/ 59 h 1228"/>
                <a:gd name="T66" fmla="*/ 64 w 894"/>
                <a:gd name="T67" fmla="*/ 287 h 1228"/>
                <a:gd name="T68" fmla="*/ 33 w 894"/>
                <a:gd name="T69" fmla="*/ 492 h 1228"/>
                <a:gd name="T70" fmla="*/ 64 w 894"/>
                <a:gd name="T71" fmla="*/ 500 h 1228"/>
                <a:gd name="T72" fmla="*/ 114 w 894"/>
                <a:gd name="T73" fmla="*/ 573 h 1228"/>
                <a:gd name="T74" fmla="*/ 218 w 894"/>
                <a:gd name="T75" fmla="*/ 650 h 1228"/>
                <a:gd name="T76" fmla="*/ 245 w 894"/>
                <a:gd name="T77" fmla="*/ 660 h 1228"/>
                <a:gd name="T78" fmla="*/ 400 w 894"/>
                <a:gd name="T79" fmla="*/ 736 h 1228"/>
                <a:gd name="T80" fmla="*/ 437 w 894"/>
                <a:gd name="T81" fmla="*/ 971 h 1228"/>
                <a:gd name="T82" fmla="*/ 524 w 894"/>
                <a:gd name="T83" fmla="*/ 1182 h 1228"/>
                <a:gd name="T84" fmla="*/ 279 w 894"/>
                <a:gd name="T85" fmla="*/ 131 h 1228"/>
                <a:gd name="T86" fmla="*/ 477 w 894"/>
                <a:gd name="T87" fmla="*/ 352 h 1228"/>
                <a:gd name="T88" fmla="*/ 443 w 894"/>
                <a:gd name="T89" fmla="*/ 344 h 1228"/>
                <a:gd name="T90" fmla="*/ 479 w 894"/>
                <a:gd name="T91" fmla="*/ 319 h 1228"/>
                <a:gd name="T92" fmla="*/ 482 w 894"/>
                <a:gd name="T93" fmla="*/ 304 h 1228"/>
                <a:gd name="T94" fmla="*/ 511 w 894"/>
                <a:gd name="T95" fmla="*/ 315 h 1228"/>
                <a:gd name="T96" fmla="*/ 523 w 894"/>
                <a:gd name="T97" fmla="*/ 336 h 1228"/>
                <a:gd name="T98" fmla="*/ 487 w 894"/>
                <a:gd name="T99" fmla="*/ 320 h 1228"/>
                <a:gd name="T100" fmla="*/ 467 w 894"/>
                <a:gd name="T101" fmla="*/ 296 h 1228"/>
                <a:gd name="T102" fmla="*/ 390 w 894"/>
                <a:gd name="T103" fmla="*/ 296 h 1228"/>
                <a:gd name="T104" fmla="*/ 455 w 894"/>
                <a:gd name="T105" fmla="*/ 275 h 1228"/>
                <a:gd name="T106" fmla="*/ 400 w 894"/>
                <a:gd name="T107" fmla="*/ 350 h 1228"/>
                <a:gd name="T108" fmla="*/ 377 w 894"/>
                <a:gd name="T109" fmla="*/ 209 h 1228"/>
                <a:gd name="T110" fmla="*/ 345 w 894"/>
                <a:gd name="T111" fmla="*/ 221 h 1228"/>
                <a:gd name="T112" fmla="*/ 321 w 894"/>
                <a:gd name="T113" fmla="*/ 77 h 1228"/>
                <a:gd name="T114" fmla="*/ 265 w 894"/>
                <a:gd name="T115" fmla="*/ 9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4" h="1228">
                  <a:moveTo>
                    <a:pt x="760" y="1146"/>
                  </a:moveTo>
                  <a:cubicBezTo>
                    <a:pt x="751" y="1112"/>
                    <a:pt x="751" y="1112"/>
                    <a:pt x="751" y="1112"/>
                  </a:cubicBezTo>
                  <a:cubicBezTo>
                    <a:pt x="767" y="1091"/>
                    <a:pt x="767" y="1091"/>
                    <a:pt x="767" y="1091"/>
                  </a:cubicBezTo>
                  <a:cubicBezTo>
                    <a:pt x="814" y="1091"/>
                    <a:pt x="814" y="1091"/>
                    <a:pt x="814" y="1091"/>
                  </a:cubicBezTo>
                  <a:cubicBezTo>
                    <a:pt x="849" y="1056"/>
                    <a:pt x="849" y="1056"/>
                    <a:pt x="849" y="1056"/>
                  </a:cubicBezTo>
                  <a:cubicBezTo>
                    <a:pt x="854" y="969"/>
                    <a:pt x="854" y="969"/>
                    <a:pt x="854" y="969"/>
                  </a:cubicBezTo>
                  <a:cubicBezTo>
                    <a:pt x="881" y="936"/>
                    <a:pt x="881" y="936"/>
                    <a:pt x="881" y="936"/>
                  </a:cubicBezTo>
                  <a:cubicBezTo>
                    <a:pt x="890" y="926"/>
                    <a:pt x="894" y="914"/>
                    <a:pt x="894" y="901"/>
                  </a:cubicBezTo>
                  <a:cubicBezTo>
                    <a:pt x="894" y="895"/>
                    <a:pt x="894" y="895"/>
                    <a:pt x="894" y="895"/>
                  </a:cubicBezTo>
                  <a:cubicBezTo>
                    <a:pt x="862" y="887"/>
                    <a:pt x="862" y="887"/>
                    <a:pt x="862" y="887"/>
                  </a:cubicBezTo>
                  <a:cubicBezTo>
                    <a:pt x="845" y="853"/>
                    <a:pt x="845" y="853"/>
                    <a:pt x="845" y="853"/>
                  </a:cubicBezTo>
                  <a:cubicBezTo>
                    <a:pt x="771" y="853"/>
                    <a:pt x="771" y="853"/>
                    <a:pt x="771" y="853"/>
                  </a:cubicBezTo>
                  <a:cubicBezTo>
                    <a:pt x="713" y="829"/>
                    <a:pt x="713" y="829"/>
                    <a:pt x="713" y="829"/>
                  </a:cubicBezTo>
                  <a:cubicBezTo>
                    <a:pt x="713" y="800"/>
                    <a:pt x="713" y="800"/>
                    <a:pt x="713" y="800"/>
                  </a:cubicBezTo>
                  <a:cubicBezTo>
                    <a:pt x="713" y="792"/>
                    <a:pt x="711" y="784"/>
                    <a:pt x="707" y="777"/>
                  </a:cubicBezTo>
                  <a:cubicBezTo>
                    <a:pt x="694" y="757"/>
                    <a:pt x="694" y="757"/>
                    <a:pt x="694" y="757"/>
                  </a:cubicBezTo>
                  <a:cubicBezTo>
                    <a:pt x="644" y="757"/>
                    <a:pt x="644" y="757"/>
                    <a:pt x="644" y="757"/>
                  </a:cubicBezTo>
                  <a:cubicBezTo>
                    <a:pt x="607" y="703"/>
                    <a:pt x="607" y="703"/>
                    <a:pt x="607" y="703"/>
                  </a:cubicBezTo>
                  <a:cubicBezTo>
                    <a:pt x="585" y="695"/>
                    <a:pt x="585" y="695"/>
                    <a:pt x="585" y="695"/>
                  </a:cubicBezTo>
                  <a:cubicBezTo>
                    <a:pt x="585" y="711"/>
                    <a:pt x="585" y="711"/>
                    <a:pt x="585" y="711"/>
                  </a:cubicBezTo>
                  <a:cubicBezTo>
                    <a:pt x="535" y="711"/>
                    <a:pt x="535" y="711"/>
                    <a:pt x="535" y="711"/>
                  </a:cubicBezTo>
                  <a:cubicBezTo>
                    <a:pt x="516" y="683"/>
                    <a:pt x="516" y="683"/>
                    <a:pt x="516" y="683"/>
                  </a:cubicBezTo>
                  <a:cubicBezTo>
                    <a:pt x="466" y="678"/>
                    <a:pt x="466" y="678"/>
                    <a:pt x="466" y="678"/>
                  </a:cubicBezTo>
                  <a:cubicBezTo>
                    <a:pt x="431" y="722"/>
                    <a:pt x="431" y="722"/>
                    <a:pt x="431" y="722"/>
                  </a:cubicBezTo>
                  <a:cubicBezTo>
                    <a:pt x="361" y="714"/>
                    <a:pt x="361" y="714"/>
                    <a:pt x="361" y="714"/>
                  </a:cubicBezTo>
                  <a:cubicBezTo>
                    <a:pt x="361" y="653"/>
                    <a:pt x="361" y="653"/>
                    <a:pt x="361" y="653"/>
                  </a:cubicBezTo>
                  <a:cubicBezTo>
                    <a:pt x="361" y="646"/>
                    <a:pt x="356" y="640"/>
                    <a:pt x="350" y="639"/>
                  </a:cubicBezTo>
                  <a:cubicBezTo>
                    <a:pt x="310" y="634"/>
                    <a:pt x="310" y="634"/>
                    <a:pt x="310" y="634"/>
                  </a:cubicBezTo>
                  <a:cubicBezTo>
                    <a:pt x="330" y="601"/>
                    <a:pt x="330" y="601"/>
                    <a:pt x="330" y="601"/>
                  </a:cubicBezTo>
                  <a:cubicBezTo>
                    <a:pt x="330" y="588"/>
                    <a:pt x="330" y="588"/>
                    <a:pt x="330" y="588"/>
                  </a:cubicBezTo>
                  <a:cubicBezTo>
                    <a:pt x="330" y="580"/>
                    <a:pt x="321" y="575"/>
                    <a:pt x="314" y="580"/>
                  </a:cubicBezTo>
                  <a:cubicBezTo>
                    <a:pt x="266" y="616"/>
                    <a:pt x="266" y="616"/>
                    <a:pt x="266" y="616"/>
                  </a:cubicBezTo>
                  <a:cubicBezTo>
                    <a:pt x="225" y="616"/>
                    <a:pt x="225" y="616"/>
                    <a:pt x="225" y="616"/>
                  </a:cubicBezTo>
                  <a:cubicBezTo>
                    <a:pt x="221" y="609"/>
                    <a:pt x="221" y="609"/>
                    <a:pt x="221" y="609"/>
                  </a:cubicBezTo>
                  <a:cubicBezTo>
                    <a:pt x="213" y="591"/>
                    <a:pt x="212" y="570"/>
                    <a:pt x="220" y="552"/>
                  </a:cubicBezTo>
                  <a:cubicBezTo>
                    <a:pt x="228" y="533"/>
                    <a:pt x="228" y="533"/>
                    <a:pt x="228" y="533"/>
                  </a:cubicBezTo>
                  <a:cubicBezTo>
                    <a:pt x="234" y="518"/>
                    <a:pt x="246" y="505"/>
                    <a:pt x="261" y="498"/>
                  </a:cubicBezTo>
                  <a:cubicBezTo>
                    <a:pt x="272" y="492"/>
                    <a:pt x="272" y="492"/>
                    <a:pt x="272" y="492"/>
                  </a:cubicBezTo>
                  <a:cubicBezTo>
                    <a:pt x="282" y="487"/>
                    <a:pt x="293" y="485"/>
                    <a:pt x="303" y="485"/>
                  </a:cubicBezTo>
                  <a:cubicBezTo>
                    <a:pt x="384" y="485"/>
                    <a:pt x="384" y="485"/>
                    <a:pt x="384" y="485"/>
                  </a:cubicBezTo>
                  <a:cubicBezTo>
                    <a:pt x="384" y="506"/>
                    <a:pt x="384" y="506"/>
                    <a:pt x="384" y="506"/>
                  </a:cubicBezTo>
                  <a:cubicBezTo>
                    <a:pt x="384" y="518"/>
                    <a:pt x="390" y="529"/>
                    <a:pt x="400" y="535"/>
                  </a:cubicBezTo>
                  <a:cubicBezTo>
                    <a:pt x="406" y="539"/>
                    <a:pt x="406" y="539"/>
                    <a:pt x="406" y="539"/>
                  </a:cubicBezTo>
                  <a:cubicBezTo>
                    <a:pt x="411" y="543"/>
                    <a:pt x="418" y="539"/>
                    <a:pt x="418" y="533"/>
                  </a:cubicBezTo>
                  <a:cubicBezTo>
                    <a:pt x="418" y="478"/>
                    <a:pt x="418" y="478"/>
                    <a:pt x="418" y="478"/>
                  </a:cubicBezTo>
                  <a:cubicBezTo>
                    <a:pt x="456" y="443"/>
                    <a:pt x="456" y="443"/>
                    <a:pt x="456" y="443"/>
                  </a:cubicBezTo>
                  <a:cubicBezTo>
                    <a:pt x="494" y="423"/>
                    <a:pt x="494" y="423"/>
                    <a:pt x="494" y="423"/>
                  </a:cubicBezTo>
                  <a:cubicBezTo>
                    <a:pt x="494" y="398"/>
                    <a:pt x="494" y="398"/>
                    <a:pt x="494" y="398"/>
                  </a:cubicBezTo>
                  <a:cubicBezTo>
                    <a:pt x="545" y="347"/>
                    <a:pt x="545" y="347"/>
                    <a:pt x="545" y="347"/>
                  </a:cubicBezTo>
                  <a:cubicBezTo>
                    <a:pt x="599" y="320"/>
                    <a:pt x="599" y="320"/>
                    <a:pt x="599" y="320"/>
                  </a:cubicBezTo>
                  <a:cubicBezTo>
                    <a:pt x="599" y="308"/>
                    <a:pt x="599" y="308"/>
                    <a:pt x="599" y="308"/>
                  </a:cubicBezTo>
                  <a:cubicBezTo>
                    <a:pt x="629" y="282"/>
                    <a:pt x="629" y="282"/>
                    <a:pt x="629" y="282"/>
                  </a:cubicBezTo>
                  <a:cubicBezTo>
                    <a:pt x="639" y="285"/>
                    <a:pt x="639" y="285"/>
                    <a:pt x="639" y="285"/>
                  </a:cubicBezTo>
                  <a:cubicBezTo>
                    <a:pt x="647" y="287"/>
                    <a:pt x="655" y="285"/>
                    <a:pt x="660" y="278"/>
                  </a:cubicBezTo>
                  <a:cubicBezTo>
                    <a:pt x="662" y="276"/>
                    <a:pt x="660" y="272"/>
                    <a:pt x="657" y="272"/>
                  </a:cubicBezTo>
                  <a:cubicBezTo>
                    <a:pt x="647" y="272"/>
                    <a:pt x="647" y="272"/>
                    <a:pt x="647" y="272"/>
                  </a:cubicBezTo>
                  <a:cubicBezTo>
                    <a:pt x="641" y="272"/>
                    <a:pt x="635" y="268"/>
                    <a:pt x="633" y="261"/>
                  </a:cubicBezTo>
                  <a:cubicBezTo>
                    <a:pt x="632" y="253"/>
                    <a:pt x="638" y="246"/>
                    <a:pt x="646" y="246"/>
                  </a:cubicBezTo>
                  <a:cubicBezTo>
                    <a:pt x="656" y="246"/>
                    <a:pt x="656" y="246"/>
                    <a:pt x="656" y="246"/>
                  </a:cubicBezTo>
                  <a:cubicBezTo>
                    <a:pt x="663" y="246"/>
                    <a:pt x="670" y="250"/>
                    <a:pt x="673" y="256"/>
                  </a:cubicBezTo>
                  <a:cubicBezTo>
                    <a:pt x="677" y="263"/>
                    <a:pt x="677" y="263"/>
                    <a:pt x="677" y="263"/>
                  </a:cubicBezTo>
                  <a:cubicBezTo>
                    <a:pt x="705" y="263"/>
                    <a:pt x="705" y="263"/>
                    <a:pt x="705" y="263"/>
                  </a:cubicBezTo>
                  <a:cubicBezTo>
                    <a:pt x="721" y="247"/>
                    <a:pt x="721" y="247"/>
                    <a:pt x="721" y="247"/>
                  </a:cubicBezTo>
                  <a:cubicBezTo>
                    <a:pt x="732" y="247"/>
                    <a:pt x="732" y="247"/>
                    <a:pt x="732" y="247"/>
                  </a:cubicBezTo>
                  <a:cubicBezTo>
                    <a:pt x="732" y="262"/>
                    <a:pt x="732" y="262"/>
                    <a:pt x="732" y="262"/>
                  </a:cubicBezTo>
                  <a:cubicBezTo>
                    <a:pt x="719" y="275"/>
                    <a:pt x="719" y="275"/>
                    <a:pt x="719" y="275"/>
                  </a:cubicBezTo>
                  <a:cubicBezTo>
                    <a:pt x="715" y="279"/>
                    <a:pt x="717" y="285"/>
                    <a:pt x="721" y="287"/>
                  </a:cubicBezTo>
                  <a:cubicBezTo>
                    <a:pt x="762" y="301"/>
                    <a:pt x="762" y="301"/>
                    <a:pt x="762" y="301"/>
                  </a:cubicBezTo>
                  <a:cubicBezTo>
                    <a:pt x="769" y="303"/>
                    <a:pt x="775" y="298"/>
                    <a:pt x="775" y="292"/>
                  </a:cubicBezTo>
                  <a:cubicBezTo>
                    <a:pt x="775" y="282"/>
                    <a:pt x="775" y="282"/>
                    <a:pt x="775" y="282"/>
                  </a:cubicBezTo>
                  <a:cubicBezTo>
                    <a:pt x="740" y="265"/>
                    <a:pt x="740" y="265"/>
                    <a:pt x="740" y="265"/>
                  </a:cubicBezTo>
                  <a:cubicBezTo>
                    <a:pt x="740" y="255"/>
                    <a:pt x="740" y="255"/>
                    <a:pt x="740" y="255"/>
                  </a:cubicBezTo>
                  <a:cubicBezTo>
                    <a:pt x="766" y="245"/>
                    <a:pt x="766" y="245"/>
                    <a:pt x="766" y="245"/>
                  </a:cubicBezTo>
                  <a:cubicBezTo>
                    <a:pt x="766" y="223"/>
                    <a:pt x="766" y="223"/>
                    <a:pt x="766" y="223"/>
                  </a:cubicBezTo>
                  <a:cubicBezTo>
                    <a:pt x="766" y="217"/>
                    <a:pt x="763" y="211"/>
                    <a:pt x="757" y="208"/>
                  </a:cubicBezTo>
                  <a:cubicBezTo>
                    <a:pt x="735" y="196"/>
                    <a:pt x="735" y="196"/>
                    <a:pt x="735" y="196"/>
                  </a:cubicBezTo>
                  <a:cubicBezTo>
                    <a:pt x="735" y="166"/>
                    <a:pt x="735" y="166"/>
                    <a:pt x="735" y="166"/>
                  </a:cubicBezTo>
                  <a:cubicBezTo>
                    <a:pt x="735" y="158"/>
                    <a:pt x="727" y="153"/>
                    <a:pt x="720" y="157"/>
                  </a:cubicBezTo>
                  <a:cubicBezTo>
                    <a:pt x="695" y="170"/>
                    <a:pt x="695" y="170"/>
                    <a:pt x="695" y="170"/>
                  </a:cubicBezTo>
                  <a:cubicBezTo>
                    <a:pt x="678" y="170"/>
                    <a:pt x="678" y="170"/>
                    <a:pt x="678" y="170"/>
                  </a:cubicBezTo>
                  <a:cubicBezTo>
                    <a:pt x="680" y="134"/>
                    <a:pt x="680" y="134"/>
                    <a:pt x="680" y="134"/>
                  </a:cubicBezTo>
                  <a:cubicBezTo>
                    <a:pt x="624" y="120"/>
                    <a:pt x="624" y="120"/>
                    <a:pt x="624" y="120"/>
                  </a:cubicBezTo>
                  <a:cubicBezTo>
                    <a:pt x="597" y="137"/>
                    <a:pt x="597" y="137"/>
                    <a:pt x="597" y="137"/>
                  </a:cubicBezTo>
                  <a:cubicBezTo>
                    <a:pt x="597" y="192"/>
                    <a:pt x="597" y="192"/>
                    <a:pt x="597" y="192"/>
                  </a:cubicBezTo>
                  <a:cubicBezTo>
                    <a:pt x="555" y="208"/>
                    <a:pt x="555" y="208"/>
                    <a:pt x="555" y="208"/>
                  </a:cubicBezTo>
                  <a:cubicBezTo>
                    <a:pt x="537" y="244"/>
                    <a:pt x="537" y="244"/>
                    <a:pt x="537" y="244"/>
                  </a:cubicBezTo>
                  <a:cubicBezTo>
                    <a:pt x="519" y="244"/>
                    <a:pt x="519" y="244"/>
                    <a:pt x="519" y="244"/>
                  </a:cubicBezTo>
                  <a:cubicBezTo>
                    <a:pt x="519" y="202"/>
                    <a:pt x="519" y="202"/>
                    <a:pt x="519" y="202"/>
                  </a:cubicBezTo>
                  <a:cubicBezTo>
                    <a:pt x="477" y="196"/>
                    <a:pt x="477" y="196"/>
                    <a:pt x="477" y="196"/>
                  </a:cubicBezTo>
                  <a:cubicBezTo>
                    <a:pt x="457" y="177"/>
                    <a:pt x="457" y="177"/>
                    <a:pt x="457" y="177"/>
                  </a:cubicBezTo>
                  <a:cubicBezTo>
                    <a:pt x="455" y="161"/>
                    <a:pt x="455" y="161"/>
                    <a:pt x="455" y="161"/>
                  </a:cubicBezTo>
                  <a:cubicBezTo>
                    <a:pt x="455" y="154"/>
                    <a:pt x="458" y="146"/>
                    <a:pt x="464" y="142"/>
                  </a:cubicBezTo>
                  <a:cubicBezTo>
                    <a:pt x="519" y="108"/>
                    <a:pt x="519" y="108"/>
                    <a:pt x="519" y="108"/>
                  </a:cubicBezTo>
                  <a:cubicBezTo>
                    <a:pt x="547" y="101"/>
                    <a:pt x="547" y="101"/>
                    <a:pt x="547" y="101"/>
                  </a:cubicBezTo>
                  <a:cubicBezTo>
                    <a:pt x="554" y="99"/>
                    <a:pt x="560" y="104"/>
                    <a:pt x="560" y="111"/>
                  </a:cubicBezTo>
                  <a:cubicBezTo>
                    <a:pt x="560" y="124"/>
                    <a:pt x="560" y="124"/>
                    <a:pt x="560" y="124"/>
                  </a:cubicBezTo>
                  <a:cubicBezTo>
                    <a:pt x="576" y="124"/>
                    <a:pt x="576" y="124"/>
                    <a:pt x="576" y="124"/>
                  </a:cubicBezTo>
                  <a:cubicBezTo>
                    <a:pt x="582" y="124"/>
                    <a:pt x="587" y="119"/>
                    <a:pt x="587" y="113"/>
                  </a:cubicBezTo>
                  <a:cubicBezTo>
                    <a:pt x="587" y="107"/>
                    <a:pt x="587" y="107"/>
                    <a:pt x="587" y="107"/>
                  </a:cubicBezTo>
                  <a:cubicBezTo>
                    <a:pt x="597" y="107"/>
                    <a:pt x="597" y="107"/>
                    <a:pt x="597" y="107"/>
                  </a:cubicBezTo>
                  <a:cubicBezTo>
                    <a:pt x="601" y="107"/>
                    <a:pt x="603" y="102"/>
                    <a:pt x="601" y="99"/>
                  </a:cubicBezTo>
                  <a:cubicBezTo>
                    <a:pt x="591" y="86"/>
                    <a:pt x="591" y="86"/>
                    <a:pt x="591" y="86"/>
                  </a:cubicBezTo>
                  <a:cubicBezTo>
                    <a:pt x="619" y="86"/>
                    <a:pt x="619" y="86"/>
                    <a:pt x="619" y="86"/>
                  </a:cubicBezTo>
                  <a:cubicBezTo>
                    <a:pt x="640" y="60"/>
                    <a:pt x="640" y="60"/>
                    <a:pt x="640" y="60"/>
                  </a:cubicBezTo>
                  <a:cubicBezTo>
                    <a:pt x="685" y="56"/>
                    <a:pt x="685" y="56"/>
                    <a:pt x="685" y="56"/>
                  </a:cubicBezTo>
                  <a:cubicBezTo>
                    <a:pt x="691" y="56"/>
                    <a:pt x="697" y="58"/>
                    <a:pt x="701" y="62"/>
                  </a:cubicBezTo>
                  <a:cubicBezTo>
                    <a:pt x="707" y="67"/>
                    <a:pt x="707" y="67"/>
                    <a:pt x="707" y="67"/>
                  </a:cubicBezTo>
                  <a:cubicBezTo>
                    <a:pt x="711" y="72"/>
                    <a:pt x="710" y="80"/>
                    <a:pt x="704" y="83"/>
                  </a:cubicBezTo>
                  <a:cubicBezTo>
                    <a:pt x="695" y="88"/>
                    <a:pt x="681" y="95"/>
                    <a:pt x="672" y="100"/>
                  </a:cubicBezTo>
                  <a:cubicBezTo>
                    <a:pt x="667" y="102"/>
                    <a:pt x="668" y="109"/>
                    <a:pt x="673" y="110"/>
                  </a:cubicBezTo>
                  <a:cubicBezTo>
                    <a:pt x="723" y="124"/>
                    <a:pt x="723" y="124"/>
                    <a:pt x="723" y="124"/>
                  </a:cubicBezTo>
                  <a:cubicBezTo>
                    <a:pt x="730" y="125"/>
                    <a:pt x="737" y="121"/>
                    <a:pt x="739" y="115"/>
                  </a:cubicBezTo>
                  <a:cubicBezTo>
                    <a:pt x="740" y="109"/>
                    <a:pt x="740" y="109"/>
                    <a:pt x="740" y="109"/>
                  </a:cubicBezTo>
                  <a:cubicBezTo>
                    <a:pt x="742" y="104"/>
                    <a:pt x="747" y="100"/>
                    <a:pt x="752" y="100"/>
                  </a:cubicBezTo>
                  <a:cubicBezTo>
                    <a:pt x="779" y="100"/>
                    <a:pt x="779" y="100"/>
                    <a:pt x="779" y="100"/>
                  </a:cubicBezTo>
                  <a:cubicBezTo>
                    <a:pt x="788" y="83"/>
                    <a:pt x="788" y="83"/>
                    <a:pt x="788" y="83"/>
                  </a:cubicBezTo>
                  <a:cubicBezTo>
                    <a:pt x="790" y="79"/>
                    <a:pt x="787" y="74"/>
                    <a:pt x="782" y="74"/>
                  </a:cubicBezTo>
                  <a:cubicBezTo>
                    <a:pt x="767" y="74"/>
                    <a:pt x="767" y="74"/>
                    <a:pt x="767" y="74"/>
                  </a:cubicBezTo>
                  <a:cubicBezTo>
                    <a:pt x="767" y="42"/>
                    <a:pt x="767" y="42"/>
                    <a:pt x="767" y="42"/>
                  </a:cubicBezTo>
                  <a:cubicBezTo>
                    <a:pt x="716" y="19"/>
                    <a:pt x="716" y="19"/>
                    <a:pt x="716" y="19"/>
                  </a:cubicBezTo>
                  <a:cubicBezTo>
                    <a:pt x="695" y="10"/>
                    <a:pt x="671" y="9"/>
                    <a:pt x="649" y="16"/>
                  </a:cubicBezTo>
                  <a:cubicBezTo>
                    <a:pt x="609" y="30"/>
                    <a:pt x="609" y="30"/>
                    <a:pt x="609" y="30"/>
                  </a:cubicBezTo>
                  <a:cubicBezTo>
                    <a:pt x="609" y="55"/>
                    <a:pt x="609" y="55"/>
                    <a:pt x="609" y="55"/>
                  </a:cubicBezTo>
                  <a:cubicBezTo>
                    <a:pt x="609" y="61"/>
                    <a:pt x="604" y="65"/>
                    <a:pt x="599" y="65"/>
                  </a:cubicBezTo>
                  <a:cubicBezTo>
                    <a:pt x="583" y="63"/>
                    <a:pt x="583" y="63"/>
                    <a:pt x="583" y="63"/>
                  </a:cubicBezTo>
                  <a:cubicBezTo>
                    <a:pt x="578" y="62"/>
                    <a:pt x="574" y="58"/>
                    <a:pt x="574" y="54"/>
                  </a:cubicBezTo>
                  <a:cubicBezTo>
                    <a:pt x="574" y="40"/>
                    <a:pt x="574" y="40"/>
                    <a:pt x="574" y="40"/>
                  </a:cubicBezTo>
                  <a:cubicBezTo>
                    <a:pt x="589" y="26"/>
                    <a:pt x="589" y="26"/>
                    <a:pt x="589" y="26"/>
                  </a:cubicBezTo>
                  <a:cubicBezTo>
                    <a:pt x="594" y="22"/>
                    <a:pt x="591" y="14"/>
                    <a:pt x="584" y="14"/>
                  </a:cubicBezTo>
                  <a:cubicBezTo>
                    <a:pt x="548" y="14"/>
                    <a:pt x="548" y="14"/>
                    <a:pt x="548" y="14"/>
                  </a:cubicBezTo>
                  <a:cubicBezTo>
                    <a:pt x="542" y="14"/>
                    <a:pt x="537" y="17"/>
                    <a:pt x="535" y="22"/>
                  </a:cubicBezTo>
                  <a:cubicBezTo>
                    <a:pt x="528" y="36"/>
                    <a:pt x="528" y="36"/>
                    <a:pt x="528" y="36"/>
                  </a:cubicBezTo>
                  <a:cubicBezTo>
                    <a:pt x="536" y="36"/>
                    <a:pt x="536" y="36"/>
                    <a:pt x="536" y="36"/>
                  </a:cubicBezTo>
                  <a:cubicBezTo>
                    <a:pt x="541" y="36"/>
                    <a:pt x="545" y="41"/>
                    <a:pt x="545" y="46"/>
                  </a:cubicBezTo>
                  <a:cubicBezTo>
                    <a:pt x="545" y="51"/>
                    <a:pt x="545" y="51"/>
                    <a:pt x="545" y="51"/>
                  </a:cubicBezTo>
                  <a:cubicBezTo>
                    <a:pt x="545" y="57"/>
                    <a:pt x="541" y="61"/>
                    <a:pt x="536" y="61"/>
                  </a:cubicBezTo>
                  <a:cubicBezTo>
                    <a:pt x="508" y="61"/>
                    <a:pt x="508" y="61"/>
                    <a:pt x="508" y="61"/>
                  </a:cubicBezTo>
                  <a:cubicBezTo>
                    <a:pt x="503" y="69"/>
                    <a:pt x="503" y="69"/>
                    <a:pt x="503" y="69"/>
                  </a:cubicBezTo>
                  <a:cubicBezTo>
                    <a:pt x="500" y="73"/>
                    <a:pt x="496" y="75"/>
                    <a:pt x="491" y="75"/>
                  </a:cubicBezTo>
                  <a:cubicBezTo>
                    <a:pt x="464" y="75"/>
                    <a:pt x="464" y="75"/>
                    <a:pt x="464" y="75"/>
                  </a:cubicBezTo>
                  <a:cubicBezTo>
                    <a:pt x="456" y="75"/>
                    <a:pt x="450" y="69"/>
                    <a:pt x="450" y="61"/>
                  </a:cubicBezTo>
                  <a:cubicBezTo>
                    <a:pt x="450" y="47"/>
                    <a:pt x="450" y="47"/>
                    <a:pt x="450" y="47"/>
                  </a:cubicBezTo>
                  <a:cubicBezTo>
                    <a:pt x="493" y="47"/>
                    <a:pt x="493" y="47"/>
                    <a:pt x="493" y="47"/>
                  </a:cubicBezTo>
                  <a:cubicBezTo>
                    <a:pt x="517" y="18"/>
                    <a:pt x="517" y="18"/>
                    <a:pt x="517" y="18"/>
                  </a:cubicBezTo>
                  <a:cubicBezTo>
                    <a:pt x="509" y="12"/>
                    <a:pt x="509" y="12"/>
                    <a:pt x="509" y="12"/>
                  </a:cubicBezTo>
                  <a:cubicBezTo>
                    <a:pt x="505" y="9"/>
                    <a:pt x="499" y="10"/>
                    <a:pt x="495" y="13"/>
                  </a:cubicBezTo>
                  <a:cubicBezTo>
                    <a:pt x="485" y="24"/>
                    <a:pt x="485" y="24"/>
                    <a:pt x="485" y="24"/>
                  </a:cubicBezTo>
                  <a:cubicBezTo>
                    <a:pt x="482" y="28"/>
                    <a:pt x="478" y="30"/>
                    <a:pt x="473" y="30"/>
                  </a:cubicBezTo>
                  <a:cubicBezTo>
                    <a:pt x="452" y="30"/>
                    <a:pt x="452" y="30"/>
                    <a:pt x="452" y="30"/>
                  </a:cubicBezTo>
                  <a:cubicBezTo>
                    <a:pt x="447" y="30"/>
                    <a:pt x="441" y="27"/>
                    <a:pt x="438" y="22"/>
                  </a:cubicBezTo>
                  <a:cubicBezTo>
                    <a:pt x="425" y="0"/>
                    <a:pt x="425" y="0"/>
                    <a:pt x="425" y="0"/>
                  </a:cubicBezTo>
                  <a:cubicBezTo>
                    <a:pt x="386" y="0"/>
                    <a:pt x="386" y="0"/>
                    <a:pt x="386" y="0"/>
                  </a:cubicBezTo>
                  <a:cubicBezTo>
                    <a:pt x="377" y="0"/>
                    <a:pt x="369" y="3"/>
                    <a:pt x="363" y="9"/>
                  </a:cubicBezTo>
                  <a:cubicBezTo>
                    <a:pt x="344" y="25"/>
                    <a:pt x="344" y="25"/>
                    <a:pt x="344" y="25"/>
                  </a:cubicBezTo>
                  <a:cubicBezTo>
                    <a:pt x="340" y="28"/>
                    <a:pt x="343" y="34"/>
                    <a:pt x="347" y="34"/>
                  </a:cubicBezTo>
                  <a:cubicBezTo>
                    <a:pt x="380" y="34"/>
                    <a:pt x="380" y="34"/>
                    <a:pt x="380" y="34"/>
                  </a:cubicBezTo>
                  <a:cubicBezTo>
                    <a:pt x="380" y="48"/>
                    <a:pt x="380" y="48"/>
                    <a:pt x="380" y="48"/>
                  </a:cubicBezTo>
                  <a:cubicBezTo>
                    <a:pt x="378" y="50"/>
                    <a:pt x="378" y="50"/>
                    <a:pt x="378" y="50"/>
                  </a:cubicBezTo>
                  <a:cubicBezTo>
                    <a:pt x="374" y="54"/>
                    <a:pt x="377" y="61"/>
                    <a:pt x="382" y="61"/>
                  </a:cubicBezTo>
                  <a:cubicBezTo>
                    <a:pt x="406" y="61"/>
                    <a:pt x="406" y="61"/>
                    <a:pt x="406" y="61"/>
                  </a:cubicBezTo>
                  <a:cubicBezTo>
                    <a:pt x="413" y="61"/>
                    <a:pt x="419" y="65"/>
                    <a:pt x="421" y="72"/>
                  </a:cubicBezTo>
                  <a:cubicBezTo>
                    <a:pt x="422" y="77"/>
                    <a:pt x="422" y="77"/>
                    <a:pt x="422" y="77"/>
                  </a:cubicBezTo>
                  <a:cubicBezTo>
                    <a:pt x="377" y="77"/>
                    <a:pt x="377" y="77"/>
                    <a:pt x="377" y="77"/>
                  </a:cubicBezTo>
                  <a:cubicBezTo>
                    <a:pt x="370" y="77"/>
                    <a:pt x="363" y="73"/>
                    <a:pt x="361" y="66"/>
                  </a:cubicBezTo>
                  <a:cubicBezTo>
                    <a:pt x="359" y="59"/>
                    <a:pt x="359" y="59"/>
                    <a:pt x="359" y="59"/>
                  </a:cubicBezTo>
                  <a:cubicBezTo>
                    <a:pt x="310" y="41"/>
                    <a:pt x="310" y="41"/>
                    <a:pt x="310" y="41"/>
                  </a:cubicBezTo>
                  <a:cubicBezTo>
                    <a:pt x="278" y="42"/>
                    <a:pt x="278" y="42"/>
                    <a:pt x="278" y="42"/>
                  </a:cubicBezTo>
                  <a:cubicBezTo>
                    <a:pt x="270" y="46"/>
                    <a:pt x="270" y="46"/>
                    <a:pt x="270" y="46"/>
                  </a:cubicBezTo>
                  <a:cubicBezTo>
                    <a:pt x="187" y="109"/>
                    <a:pt x="117" y="188"/>
                    <a:pt x="64" y="277"/>
                  </a:cubicBezTo>
                  <a:cubicBezTo>
                    <a:pt x="64" y="287"/>
                    <a:pt x="64" y="287"/>
                    <a:pt x="64" y="287"/>
                  </a:cubicBezTo>
                  <a:cubicBezTo>
                    <a:pt x="51" y="300"/>
                    <a:pt x="51" y="300"/>
                    <a:pt x="51" y="300"/>
                  </a:cubicBezTo>
                  <a:cubicBezTo>
                    <a:pt x="31" y="336"/>
                    <a:pt x="14" y="374"/>
                    <a:pt x="0" y="413"/>
                  </a:cubicBezTo>
                  <a:cubicBezTo>
                    <a:pt x="0" y="429"/>
                    <a:pt x="0" y="429"/>
                    <a:pt x="0" y="429"/>
                  </a:cubicBezTo>
                  <a:cubicBezTo>
                    <a:pt x="33" y="447"/>
                    <a:pt x="33" y="447"/>
                    <a:pt x="33" y="447"/>
                  </a:cubicBezTo>
                  <a:cubicBezTo>
                    <a:pt x="33" y="492"/>
                    <a:pt x="33" y="492"/>
                    <a:pt x="33" y="492"/>
                  </a:cubicBezTo>
                  <a:cubicBezTo>
                    <a:pt x="33" y="504"/>
                    <a:pt x="36" y="516"/>
                    <a:pt x="43" y="527"/>
                  </a:cubicBezTo>
                  <a:cubicBezTo>
                    <a:pt x="67" y="571"/>
                    <a:pt x="67" y="571"/>
                    <a:pt x="67" y="571"/>
                  </a:cubicBezTo>
                  <a:cubicBezTo>
                    <a:pt x="81" y="571"/>
                    <a:pt x="81" y="571"/>
                    <a:pt x="81" y="571"/>
                  </a:cubicBezTo>
                  <a:cubicBezTo>
                    <a:pt x="81" y="548"/>
                    <a:pt x="81" y="548"/>
                    <a:pt x="81" y="548"/>
                  </a:cubicBezTo>
                  <a:cubicBezTo>
                    <a:pt x="64" y="500"/>
                    <a:pt x="64" y="500"/>
                    <a:pt x="64" y="500"/>
                  </a:cubicBezTo>
                  <a:cubicBezTo>
                    <a:pt x="64" y="472"/>
                    <a:pt x="64" y="472"/>
                    <a:pt x="64" y="472"/>
                  </a:cubicBezTo>
                  <a:cubicBezTo>
                    <a:pt x="64" y="464"/>
                    <a:pt x="71" y="457"/>
                    <a:pt x="79" y="457"/>
                  </a:cubicBezTo>
                  <a:cubicBezTo>
                    <a:pt x="79" y="496"/>
                    <a:pt x="79" y="496"/>
                    <a:pt x="79" y="496"/>
                  </a:cubicBezTo>
                  <a:cubicBezTo>
                    <a:pt x="114" y="550"/>
                    <a:pt x="114" y="550"/>
                    <a:pt x="114" y="550"/>
                  </a:cubicBezTo>
                  <a:cubicBezTo>
                    <a:pt x="114" y="573"/>
                    <a:pt x="114" y="573"/>
                    <a:pt x="114" y="573"/>
                  </a:cubicBezTo>
                  <a:cubicBezTo>
                    <a:pt x="122" y="573"/>
                    <a:pt x="122" y="573"/>
                    <a:pt x="122" y="573"/>
                  </a:cubicBezTo>
                  <a:cubicBezTo>
                    <a:pt x="122" y="591"/>
                    <a:pt x="122" y="591"/>
                    <a:pt x="122" y="591"/>
                  </a:cubicBezTo>
                  <a:cubicBezTo>
                    <a:pt x="144" y="635"/>
                    <a:pt x="144" y="635"/>
                    <a:pt x="144" y="635"/>
                  </a:cubicBezTo>
                  <a:cubicBezTo>
                    <a:pt x="213" y="654"/>
                    <a:pt x="213" y="654"/>
                    <a:pt x="213" y="654"/>
                  </a:cubicBezTo>
                  <a:cubicBezTo>
                    <a:pt x="215" y="655"/>
                    <a:pt x="218" y="653"/>
                    <a:pt x="218" y="650"/>
                  </a:cubicBezTo>
                  <a:cubicBezTo>
                    <a:pt x="218" y="643"/>
                    <a:pt x="218" y="643"/>
                    <a:pt x="218" y="643"/>
                  </a:cubicBezTo>
                  <a:cubicBezTo>
                    <a:pt x="218" y="641"/>
                    <a:pt x="220" y="639"/>
                    <a:pt x="221" y="640"/>
                  </a:cubicBezTo>
                  <a:cubicBezTo>
                    <a:pt x="242" y="644"/>
                    <a:pt x="242" y="644"/>
                    <a:pt x="242" y="644"/>
                  </a:cubicBezTo>
                  <a:cubicBezTo>
                    <a:pt x="244" y="644"/>
                    <a:pt x="245" y="646"/>
                    <a:pt x="245" y="647"/>
                  </a:cubicBezTo>
                  <a:cubicBezTo>
                    <a:pt x="245" y="660"/>
                    <a:pt x="245" y="660"/>
                    <a:pt x="245" y="660"/>
                  </a:cubicBezTo>
                  <a:cubicBezTo>
                    <a:pt x="245" y="662"/>
                    <a:pt x="246" y="664"/>
                    <a:pt x="248" y="664"/>
                  </a:cubicBezTo>
                  <a:cubicBezTo>
                    <a:pt x="293" y="677"/>
                    <a:pt x="293" y="677"/>
                    <a:pt x="293" y="677"/>
                  </a:cubicBezTo>
                  <a:cubicBezTo>
                    <a:pt x="296" y="678"/>
                    <a:pt x="299" y="680"/>
                    <a:pt x="301" y="682"/>
                  </a:cubicBezTo>
                  <a:cubicBezTo>
                    <a:pt x="346" y="736"/>
                    <a:pt x="346" y="736"/>
                    <a:pt x="346" y="736"/>
                  </a:cubicBezTo>
                  <a:cubicBezTo>
                    <a:pt x="400" y="736"/>
                    <a:pt x="400" y="736"/>
                    <a:pt x="400" y="736"/>
                  </a:cubicBezTo>
                  <a:cubicBezTo>
                    <a:pt x="408" y="736"/>
                    <a:pt x="413" y="741"/>
                    <a:pt x="413" y="749"/>
                  </a:cubicBezTo>
                  <a:cubicBezTo>
                    <a:pt x="413" y="781"/>
                    <a:pt x="413" y="781"/>
                    <a:pt x="413" y="781"/>
                  </a:cubicBezTo>
                  <a:cubicBezTo>
                    <a:pt x="373" y="821"/>
                    <a:pt x="373" y="821"/>
                    <a:pt x="373" y="821"/>
                  </a:cubicBezTo>
                  <a:cubicBezTo>
                    <a:pt x="373" y="907"/>
                    <a:pt x="373" y="907"/>
                    <a:pt x="373" y="907"/>
                  </a:cubicBezTo>
                  <a:cubicBezTo>
                    <a:pt x="437" y="971"/>
                    <a:pt x="437" y="971"/>
                    <a:pt x="437" y="971"/>
                  </a:cubicBezTo>
                  <a:cubicBezTo>
                    <a:pt x="437" y="993"/>
                    <a:pt x="437" y="993"/>
                    <a:pt x="437" y="993"/>
                  </a:cubicBezTo>
                  <a:cubicBezTo>
                    <a:pt x="463" y="993"/>
                    <a:pt x="463" y="993"/>
                    <a:pt x="463" y="993"/>
                  </a:cubicBezTo>
                  <a:cubicBezTo>
                    <a:pt x="511" y="1041"/>
                    <a:pt x="511" y="1041"/>
                    <a:pt x="511" y="1041"/>
                  </a:cubicBezTo>
                  <a:cubicBezTo>
                    <a:pt x="511" y="1182"/>
                    <a:pt x="511" y="1182"/>
                    <a:pt x="511" y="1182"/>
                  </a:cubicBezTo>
                  <a:cubicBezTo>
                    <a:pt x="524" y="1182"/>
                    <a:pt x="524" y="1182"/>
                    <a:pt x="524" y="1182"/>
                  </a:cubicBezTo>
                  <a:cubicBezTo>
                    <a:pt x="515" y="1228"/>
                    <a:pt x="515" y="1228"/>
                    <a:pt x="515" y="1228"/>
                  </a:cubicBezTo>
                  <a:cubicBezTo>
                    <a:pt x="601" y="1212"/>
                    <a:pt x="683" y="1184"/>
                    <a:pt x="760" y="1146"/>
                  </a:cubicBezTo>
                  <a:moveTo>
                    <a:pt x="321" y="137"/>
                  </a:moveTo>
                  <a:cubicBezTo>
                    <a:pt x="281" y="137"/>
                    <a:pt x="281" y="137"/>
                    <a:pt x="281" y="137"/>
                  </a:cubicBezTo>
                  <a:cubicBezTo>
                    <a:pt x="278" y="137"/>
                    <a:pt x="277" y="133"/>
                    <a:pt x="279" y="131"/>
                  </a:cubicBezTo>
                  <a:cubicBezTo>
                    <a:pt x="292" y="124"/>
                    <a:pt x="292" y="124"/>
                    <a:pt x="292" y="124"/>
                  </a:cubicBezTo>
                  <a:cubicBezTo>
                    <a:pt x="295" y="122"/>
                    <a:pt x="299" y="121"/>
                    <a:pt x="303" y="121"/>
                  </a:cubicBezTo>
                  <a:cubicBezTo>
                    <a:pt x="321" y="121"/>
                    <a:pt x="321" y="121"/>
                    <a:pt x="321" y="121"/>
                  </a:cubicBezTo>
                  <a:lnTo>
                    <a:pt x="321" y="137"/>
                  </a:lnTo>
                  <a:close/>
                  <a:moveTo>
                    <a:pt x="477" y="352"/>
                  </a:moveTo>
                  <a:cubicBezTo>
                    <a:pt x="471" y="358"/>
                    <a:pt x="471" y="358"/>
                    <a:pt x="471" y="358"/>
                  </a:cubicBezTo>
                  <a:cubicBezTo>
                    <a:pt x="467" y="362"/>
                    <a:pt x="462" y="364"/>
                    <a:pt x="457" y="364"/>
                  </a:cubicBezTo>
                  <a:cubicBezTo>
                    <a:pt x="445" y="364"/>
                    <a:pt x="445" y="364"/>
                    <a:pt x="445" y="364"/>
                  </a:cubicBezTo>
                  <a:cubicBezTo>
                    <a:pt x="441" y="364"/>
                    <a:pt x="438" y="359"/>
                    <a:pt x="439" y="355"/>
                  </a:cubicBezTo>
                  <a:cubicBezTo>
                    <a:pt x="443" y="344"/>
                    <a:pt x="443" y="344"/>
                    <a:pt x="443" y="344"/>
                  </a:cubicBezTo>
                  <a:cubicBezTo>
                    <a:pt x="469" y="336"/>
                    <a:pt x="469" y="336"/>
                    <a:pt x="469" y="336"/>
                  </a:cubicBezTo>
                  <a:cubicBezTo>
                    <a:pt x="473" y="335"/>
                    <a:pt x="477" y="338"/>
                    <a:pt x="477" y="342"/>
                  </a:cubicBezTo>
                  <a:lnTo>
                    <a:pt x="477" y="352"/>
                  </a:lnTo>
                  <a:close/>
                  <a:moveTo>
                    <a:pt x="482" y="312"/>
                  </a:moveTo>
                  <a:cubicBezTo>
                    <a:pt x="482" y="315"/>
                    <a:pt x="480" y="317"/>
                    <a:pt x="479" y="319"/>
                  </a:cubicBezTo>
                  <a:cubicBezTo>
                    <a:pt x="473" y="325"/>
                    <a:pt x="473" y="325"/>
                    <a:pt x="473" y="325"/>
                  </a:cubicBezTo>
                  <a:cubicBezTo>
                    <a:pt x="471" y="326"/>
                    <a:pt x="469" y="327"/>
                    <a:pt x="466" y="327"/>
                  </a:cubicBezTo>
                  <a:cubicBezTo>
                    <a:pt x="455" y="327"/>
                    <a:pt x="455" y="327"/>
                    <a:pt x="455" y="327"/>
                  </a:cubicBezTo>
                  <a:cubicBezTo>
                    <a:pt x="455" y="304"/>
                    <a:pt x="455" y="304"/>
                    <a:pt x="455" y="304"/>
                  </a:cubicBezTo>
                  <a:cubicBezTo>
                    <a:pt x="482" y="304"/>
                    <a:pt x="482" y="304"/>
                    <a:pt x="482" y="304"/>
                  </a:cubicBezTo>
                  <a:lnTo>
                    <a:pt x="482" y="312"/>
                  </a:lnTo>
                  <a:close/>
                  <a:moveTo>
                    <a:pt x="502" y="307"/>
                  </a:moveTo>
                  <a:cubicBezTo>
                    <a:pt x="502" y="304"/>
                    <a:pt x="506" y="302"/>
                    <a:pt x="508" y="304"/>
                  </a:cubicBezTo>
                  <a:cubicBezTo>
                    <a:pt x="513" y="309"/>
                    <a:pt x="513" y="309"/>
                    <a:pt x="513" y="309"/>
                  </a:cubicBezTo>
                  <a:cubicBezTo>
                    <a:pt x="515" y="311"/>
                    <a:pt x="513" y="315"/>
                    <a:pt x="511" y="315"/>
                  </a:cubicBezTo>
                  <a:cubicBezTo>
                    <a:pt x="502" y="315"/>
                    <a:pt x="502" y="315"/>
                    <a:pt x="502" y="315"/>
                  </a:cubicBezTo>
                  <a:lnTo>
                    <a:pt x="502" y="307"/>
                  </a:lnTo>
                  <a:close/>
                  <a:moveTo>
                    <a:pt x="487" y="320"/>
                  </a:moveTo>
                  <a:cubicBezTo>
                    <a:pt x="515" y="326"/>
                    <a:pt x="515" y="326"/>
                    <a:pt x="515" y="326"/>
                  </a:cubicBezTo>
                  <a:cubicBezTo>
                    <a:pt x="520" y="327"/>
                    <a:pt x="523" y="331"/>
                    <a:pt x="523" y="336"/>
                  </a:cubicBezTo>
                  <a:cubicBezTo>
                    <a:pt x="523" y="349"/>
                    <a:pt x="523" y="349"/>
                    <a:pt x="523" y="349"/>
                  </a:cubicBezTo>
                  <a:cubicBezTo>
                    <a:pt x="507" y="349"/>
                    <a:pt x="507" y="349"/>
                    <a:pt x="507" y="349"/>
                  </a:cubicBezTo>
                  <a:cubicBezTo>
                    <a:pt x="501" y="349"/>
                    <a:pt x="495" y="346"/>
                    <a:pt x="492" y="341"/>
                  </a:cubicBezTo>
                  <a:cubicBezTo>
                    <a:pt x="487" y="333"/>
                    <a:pt x="487" y="333"/>
                    <a:pt x="487" y="333"/>
                  </a:cubicBezTo>
                  <a:lnTo>
                    <a:pt x="487" y="320"/>
                  </a:lnTo>
                  <a:close/>
                  <a:moveTo>
                    <a:pt x="467" y="284"/>
                  </a:moveTo>
                  <a:cubicBezTo>
                    <a:pt x="467" y="281"/>
                    <a:pt x="471" y="279"/>
                    <a:pt x="473" y="281"/>
                  </a:cubicBezTo>
                  <a:cubicBezTo>
                    <a:pt x="482" y="290"/>
                    <a:pt x="482" y="290"/>
                    <a:pt x="482" y="290"/>
                  </a:cubicBezTo>
                  <a:cubicBezTo>
                    <a:pt x="484" y="292"/>
                    <a:pt x="482" y="296"/>
                    <a:pt x="480" y="296"/>
                  </a:cubicBezTo>
                  <a:cubicBezTo>
                    <a:pt x="467" y="296"/>
                    <a:pt x="467" y="296"/>
                    <a:pt x="467" y="296"/>
                  </a:cubicBezTo>
                  <a:lnTo>
                    <a:pt x="467" y="284"/>
                  </a:lnTo>
                  <a:close/>
                  <a:moveTo>
                    <a:pt x="390" y="330"/>
                  </a:moveTo>
                  <a:cubicBezTo>
                    <a:pt x="390" y="326"/>
                    <a:pt x="391" y="322"/>
                    <a:pt x="394" y="319"/>
                  </a:cubicBezTo>
                  <a:cubicBezTo>
                    <a:pt x="415" y="296"/>
                    <a:pt x="415" y="296"/>
                    <a:pt x="415" y="296"/>
                  </a:cubicBezTo>
                  <a:cubicBezTo>
                    <a:pt x="390" y="296"/>
                    <a:pt x="390" y="296"/>
                    <a:pt x="390" y="296"/>
                  </a:cubicBezTo>
                  <a:cubicBezTo>
                    <a:pt x="390" y="285"/>
                    <a:pt x="390" y="285"/>
                    <a:pt x="390" y="285"/>
                  </a:cubicBezTo>
                  <a:cubicBezTo>
                    <a:pt x="417" y="268"/>
                    <a:pt x="417" y="268"/>
                    <a:pt x="417" y="268"/>
                  </a:cubicBezTo>
                  <a:cubicBezTo>
                    <a:pt x="419" y="267"/>
                    <a:pt x="421" y="266"/>
                    <a:pt x="424" y="266"/>
                  </a:cubicBezTo>
                  <a:cubicBezTo>
                    <a:pt x="443" y="266"/>
                    <a:pt x="443" y="266"/>
                    <a:pt x="443" y="266"/>
                  </a:cubicBezTo>
                  <a:cubicBezTo>
                    <a:pt x="448" y="266"/>
                    <a:pt x="453" y="270"/>
                    <a:pt x="455" y="275"/>
                  </a:cubicBezTo>
                  <a:cubicBezTo>
                    <a:pt x="457" y="279"/>
                    <a:pt x="457" y="279"/>
                    <a:pt x="457" y="279"/>
                  </a:cubicBezTo>
                  <a:cubicBezTo>
                    <a:pt x="457" y="296"/>
                    <a:pt x="457" y="296"/>
                    <a:pt x="457" y="296"/>
                  </a:cubicBezTo>
                  <a:cubicBezTo>
                    <a:pt x="437" y="296"/>
                    <a:pt x="437" y="296"/>
                    <a:pt x="437" y="296"/>
                  </a:cubicBezTo>
                  <a:cubicBezTo>
                    <a:pt x="405" y="352"/>
                    <a:pt x="405" y="352"/>
                    <a:pt x="405" y="352"/>
                  </a:cubicBezTo>
                  <a:cubicBezTo>
                    <a:pt x="400" y="350"/>
                    <a:pt x="400" y="350"/>
                    <a:pt x="400" y="350"/>
                  </a:cubicBezTo>
                  <a:cubicBezTo>
                    <a:pt x="394" y="346"/>
                    <a:pt x="390" y="340"/>
                    <a:pt x="390" y="333"/>
                  </a:cubicBezTo>
                  <a:lnTo>
                    <a:pt x="390" y="330"/>
                  </a:lnTo>
                  <a:close/>
                  <a:moveTo>
                    <a:pt x="361" y="209"/>
                  </a:moveTo>
                  <a:cubicBezTo>
                    <a:pt x="364" y="208"/>
                    <a:pt x="367" y="207"/>
                    <a:pt x="370" y="208"/>
                  </a:cubicBezTo>
                  <a:cubicBezTo>
                    <a:pt x="377" y="209"/>
                    <a:pt x="377" y="209"/>
                    <a:pt x="377" y="209"/>
                  </a:cubicBezTo>
                  <a:cubicBezTo>
                    <a:pt x="382" y="210"/>
                    <a:pt x="385" y="214"/>
                    <a:pt x="385" y="219"/>
                  </a:cubicBezTo>
                  <a:cubicBezTo>
                    <a:pt x="385" y="235"/>
                    <a:pt x="385" y="235"/>
                    <a:pt x="385" y="235"/>
                  </a:cubicBezTo>
                  <a:cubicBezTo>
                    <a:pt x="370" y="242"/>
                    <a:pt x="370" y="242"/>
                    <a:pt x="370" y="242"/>
                  </a:cubicBezTo>
                  <a:cubicBezTo>
                    <a:pt x="365" y="244"/>
                    <a:pt x="360" y="243"/>
                    <a:pt x="357" y="239"/>
                  </a:cubicBezTo>
                  <a:cubicBezTo>
                    <a:pt x="345" y="221"/>
                    <a:pt x="345" y="221"/>
                    <a:pt x="345" y="221"/>
                  </a:cubicBezTo>
                  <a:lnTo>
                    <a:pt x="361" y="209"/>
                  </a:lnTo>
                  <a:close/>
                  <a:moveTo>
                    <a:pt x="265" y="91"/>
                  </a:moveTo>
                  <a:cubicBezTo>
                    <a:pt x="265" y="86"/>
                    <a:pt x="268" y="82"/>
                    <a:pt x="272" y="81"/>
                  </a:cubicBezTo>
                  <a:cubicBezTo>
                    <a:pt x="293" y="77"/>
                    <a:pt x="293" y="77"/>
                    <a:pt x="293" y="77"/>
                  </a:cubicBezTo>
                  <a:cubicBezTo>
                    <a:pt x="321" y="77"/>
                    <a:pt x="321" y="77"/>
                    <a:pt x="321" y="77"/>
                  </a:cubicBezTo>
                  <a:cubicBezTo>
                    <a:pt x="321" y="94"/>
                    <a:pt x="321" y="94"/>
                    <a:pt x="321" y="94"/>
                  </a:cubicBezTo>
                  <a:cubicBezTo>
                    <a:pt x="314" y="99"/>
                    <a:pt x="314" y="99"/>
                    <a:pt x="314" y="99"/>
                  </a:cubicBezTo>
                  <a:cubicBezTo>
                    <a:pt x="311" y="102"/>
                    <a:pt x="307" y="103"/>
                    <a:pt x="303" y="103"/>
                  </a:cubicBezTo>
                  <a:cubicBezTo>
                    <a:pt x="274" y="103"/>
                    <a:pt x="274" y="103"/>
                    <a:pt x="274" y="103"/>
                  </a:cubicBezTo>
                  <a:cubicBezTo>
                    <a:pt x="269" y="103"/>
                    <a:pt x="265" y="99"/>
                    <a:pt x="265" y="93"/>
                  </a:cubicBezTo>
                  <a:lnTo>
                    <a:pt x="265" y="91"/>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9B507CE2-1C7F-4E70-8EFB-BC614D6003C8}"/>
                </a:ext>
              </a:extLst>
            </p:cNvPr>
            <p:cNvGrpSpPr/>
            <p:nvPr/>
          </p:nvGrpSpPr>
          <p:grpSpPr>
            <a:xfrm>
              <a:off x="973450" y="2910117"/>
              <a:ext cx="441219" cy="228936"/>
              <a:chOff x="2564861" y="1087830"/>
              <a:chExt cx="2452239" cy="1272397"/>
            </a:xfrm>
          </p:grpSpPr>
          <p:sp>
            <p:nvSpPr>
              <p:cNvPr id="316" name="Freeform 5">
                <a:extLst>
                  <a:ext uri="{FF2B5EF4-FFF2-40B4-BE49-F238E27FC236}">
                    <a16:creationId xmlns:a16="http://schemas.microsoft.com/office/drawing/2014/main" id="{31C9FE93-2C10-4DEA-9BE2-4DF6C0E4AF90}"/>
                  </a:ext>
                </a:extLst>
              </p:cNvPr>
              <p:cNvSpPr>
                <a:spLocks/>
              </p:cNvSpPr>
              <p:nvPr/>
            </p:nvSpPr>
            <p:spPr bwMode="auto">
              <a:xfrm>
                <a:off x="2839775" y="1087830"/>
                <a:ext cx="1901952" cy="1166555"/>
              </a:xfrm>
              <a:custGeom>
                <a:avLst/>
                <a:gdLst>
                  <a:gd name="T0" fmla="*/ 5871 w 6055"/>
                  <a:gd name="T1" fmla="*/ 0 h 3716"/>
                  <a:gd name="T2" fmla="*/ 184 w 6055"/>
                  <a:gd name="T3" fmla="*/ 0 h 3716"/>
                  <a:gd name="T4" fmla="*/ 0 w 6055"/>
                  <a:gd name="T5" fmla="*/ 183 h 3716"/>
                  <a:gd name="T6" fmla="*/ 0 w 6055"/>
                  <a:gd name="T7" fmla="*/ 3716 h 3716"/>
                  <a:gd name="T8" fmla="*/ 6055 w 6055"/>
                  <a:gd name="T9" fmla="*/ 3716 h 3716"/>
                  <a:gd name="T10" fmla="*/ 6055 w 6055"/>
                  <a:gd name="T11" fmla="*/ 183 h 3716"/>
                  <a:gd name="T12" fmla="*/ 5871 w 6055"/>
                  <a:gd name="T13" fmla="*/ 0 h 3716"/>
                </a:gdLst>
                <a:ahLst/>
                <a:cxnLst>
                  <a:cxn ang="0">
                    <a:pos x="T0" y="T1"/>
                  </a:cxn>
                  <a:cxn ang="0">
                    <a:pos x="T2" y="T3"/>
                  </a:cxn>
                  <a:cxn ang="0">
                    <a:pos x="T4" y="T5"/>
                  </a:cxn>
                  <a:cxn ang="0">
                    <a:pos x="T6" y="T7"/>
                  </a:cxn>
                  <a:cxn ang="0">
                    <a:pos x="T8" y="T9"/>
                  </a:cxn>
                  <a:cxn ang="0">
                    <a:pos x="T10" y="T11"/>
                  </a:cxn>
                  <a:cxn ang="0">
                    <a:pos x="T12" y="T13"/>
                  </a:cxn>
                </a:cxnLst>
                <a:rect l="0" t="0" r="r" b="b"/>
                <a:pathLst>
                  <a:path w="6055" h="3716">
                    <a:moveTo>
                      <a:pt x="5871" y="0"/>
                    </a:moveTo>
                    <a:cubicBezTo>
                      <a:pt x="184" y="0"/>
                      <a:pt x="184" y="0"/>
                      <a:pt x="184" y="0"/>
                    </a:cubicBezTo>
                    <a:cubicBezTo>
                      <a:pt x="82" y="0"/>
                      <a:pt x="0" y="82"/>
                      <a:pt x="0" y="183"/>
                    </a:cubicBezTo>
                    <a:cubicBezTo>
                      <a:pt x="0" y="3716"/>
                      <a:pt x="0" y="3716"/>
                      <a:pt x="0" y="3716"/>
                    </a:cubicBezTo>
                    <a:cubicBezTo>
                      <a:pt x="6055" y="3716"/>
                      <a:pt x="6055" y="3716"/>
                      <a:pt x="6055" y="3716"/>
                    </a:cubicBezTo>
                    <a:cubicBezTo>
                      <a:pt x="6055" y="183"/>
                      <a:pt x="6055" y="183"/>
                      <a:pt x="6055" y="183"/>
                    </a:cubicBezTo>
                    <a:cubicBezTo>
                      <a:pt x="6055" y="82"/>
                      <a:pt x="5973" y="0"/>
                      <a:pt x="5871" y="0"/>
                    </a:cubicBez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17" name="Freeform 6">
                <a:extLst>
                  <a:ext uri="{FF2B5EF4-FFF2-40B4-BE49-F238E27FC236}">
                    <a16:creationId xmlns:a16="http://schemas.microsoft.com/office/drawing/2014/main" id="{0EABB152-E715-4DB3-833F-0CA89893886E}"/>
                  </a:ext>
                </a:extLst>
              </p:cNvPr>
              <p:cNvSpPr>
                <a:spLocks/>
              </p:cNvSpPr>
              <p:nvPr/>
            </p:nvSpPr>
            <p:spPr bwMode="auto">
              <a:xfrm>
                <a:off x="4043902" y="1087830"/>
                <a:ext cx="697825" cy="697826"/>
              </a:xfrm>
              <a:custGeom>
                <a:avLst/>
                <a:gdLst>
                  <a:gd name="T0" fmla="*/ 0 w 2222"/>
                  <a:gd name="T1" fmla="*/ 0 h 2222"/>
                  <a:gd name="T2" fmla="*/ 2222 w 2222"/>
                  <a:gd name="T3" fmla="*/ 2222 h 2222"/>
                  <a:gd name="T4" fmla="*/ 2222 w 2222"/>
                  <a:gd name="T5" fmla="*/ 183 h 2222"/>
                  <a:gd name="T6" fmla="*/ 2038 w 2222"/>
                  <a:gd name="T7" fmla="*/ 0 h 2222"/>
                  <a:gd name="T8" fmla="*/ 0 w 2222"/>
                  <a:gd name="T9" fmla="*/ 0 h 2222"/>
                </a:gdLst>
                <a:ahLst/>
                <a:cxnLst>
                  <a:cxn ang="0">
                    <a:pos x="T0" y="T1"/>
                  </a:cxn>
                  <a:cxn ang="0">
                    <a:pos x="T2" y="T3"/>
                  </a:cxn>
                  <a:cxn ang="0">
                    <a:pos x="T4" y="T5"/>
                  </a:cxn>
                  <a:cxn ang="0">
                    <a:pos x="T6" y="T7"/>
                  </a:cxn>
                  <a:cxn ang="0">
                    <a:pos x="T8" y="T9"/>
                  </a:cxn>
                </a:cxnLst>
                <a:rect l="0" t="0" r="r" b="b"/>
                <a:pathLst>
                  <a:path w="2222" h="2222">
                    <a:moveTo>
                      <a:pt x="0" y="0"/>
                    </a:moveTo>
                    <a:cubicBezTo>
                      <a:pt x="2222" y="2222"/>
                      <a:pt x="2222" y="2222"/>
                      <a:pt x="2222" y="2222"/>
                    </a:cubicBezTo>
                    <a:cubicBezTo>
                      <a:pt x="2222" y="183"/>
                      <a:pt x="2222" y="183"/>
                      <a:pt x="2222" y="183"/>
                    </a:cubicBezTo>
                    <a:cubicBezTo>
                      <a:pt x="2222" y="82"/>
                      <a:pt x="2140" y="0"/>
                      <a:pt x="2038"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18" name="Rectangle 7">
                <a:extLst>
                  <a:ext uri="{FF2B5EF4-FFF2-40B4-BE49-F238E27FC236}">
                    <a16:creationId xmlns:a16="http://schemas.microsoft.com/office/drawing/2014/main" id="{D79BF556-CD5A-476F-9949-4BCD27059CFA}"/>
                  </a:ext>
                </a:extLst>
              </p:cNvPr>
              <p:cNvSpPr>
                <a:spLocks noChangeArrowheads="1"/>
              </p:cNvSpPr>
              <p:nvPr/>
            </p:nvSpPr>
            <p:spPr bwMode="auto">
              <a:xfrm>
                <a:off x="2965778" y="1179468"/>
                <a:ext cx="1649946" cy="100710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19" name="Freeform 8">
                <a:extLst>
                  <a:ext uri="{FF2B5EF4-FFF2-40B4-BE49-F238E27FC236}">
                    <a16:creationId xmlns:a16="http://schemas.microsoft.com/office/drawing/2014/main" id="{26D19584-D5E1-496F-AA84-325CF0EB9AB8}"/>
                  </a:ext>
                </a:extLst>
              </p:cNvPr>
              <p:cNvSpPr>
                <a:spLocks/>
              </p:cNvSpPr>
              <p:nvPr/>
            </p:nvSpPr>
            <p:spPr bwMode="auto">
              <a:xfrm>
                <a:off x="2564861" y="2254385"/>
                <a:ext cx="2452239" cy="105842"/>
              </a:xfrm>
              <a:custGeom>
                <a:avLst/>
                <a:gdLst>
                  <a:gd name="T0" fmla="*/ 7580 w 7807"/>
                  <a:gd name="T1" fmla="*/ 337 h 337"/>
                  <a:gd name="T2" fmla="*/ 227 w 7807"/>
                  <a:gd name="T3" fmla="*/ 337 h 337"/>
                  <a:gd name="T4" fmla="*/ 0 w 7807"/>
                  <a:gd name="T5" fmla="*/ 110 h 337"/>
                  <a:gd name="T6" fmla="*/ 0 w 7807"/>
                  <a:gd name="T7" fmla="*/ 0 h 337"/>
                  <a:gd name="T8" fmla="*/ 7807 w 7807"/>
                  <a:gd name="T9" fmla="*/ 0 h 337"/>
                  <a:gd name="T10" fmla="*/ 7807 w 7807"/>
                  <a:gd name="T11" fmla="*/ 110 h 337"/>
                  <a:gd name="T12" fmla="*/ 7580 w 7807"/>
                  <a:gd name="T13" fmla="*/ 337 h 337"/>
                </a:gdLst>
                <a:ahLst/>
                <a:cxnLst>
                  <a:cxn ang="0">
                    <a:pos x="T0" y="T1"/>
                  </a:cxn>
                  <a:cxn ang="0">
                    <a:pos x="T2" y="T3"/>
                  </a:cxn>
                  <a:cxn ang="0">
                    <a:pos x="T4" y="T5"/>
                  </a:cxn>
                  <a:cxn ang="0">
                    <a:pos x="T6" y="T7"/>
                  </a:cxn>
                  <a:cxn ang="0">
                    <a:pos x="T8" y="T9"/>
                  </a:cxn>
                  <a:cxn ang="0">
                    <a:pos x="T10" y="T11"/>
                  </a:cxn>
                  <a:cxn ang="0">
                    <a:pos x="T12" y="T13"/>
                  </a:cxn>
                </a:cxnLst>
                <a:rect l="0" t="0" r="r" b="b"/>
                <a:pathLst>
                  <a:path w="7807" h="337">
                    <a:moveTo>
                      <a:pt x="7580" y="337"/>
                    </a:moveTo>
                    <a:cubicBezTo>
                      <a:pt x="227" y="337"/>
                      <a:pt x="227" y="337"/>
                      <a:pt x="227" y="337"/>
                    </a:cubicBezTo>
                    <a:cubicBezTo>
                      <a:pt x="102" y="337"/>
                      <a:pt x="0" y="235"/>
                      <a:pt x="0" y="110"/>
                    </a:cubicBezTo>
                    <a:cubicBezTo>
                      <a:pt x="0" y="0"/>
                      <a:pt x="0" y="0"/>
                      <a:pt x="0" y="0"/>
                    </a:cubicBezTo>
                    <a:cubicBezTo>
                      <a:pt x="7807" y="0"/>
                      <a:pt x="7807" y="0"/>
                      <a:pt x="7807" y="0"/>
                    </a:cubicBezTo>
                    <a:cubicBezTo>
                      <a:pt x="7807" y="110"/>
                      <a:pt x="7807" y="110"/>
                      <a:pt x="7807" y="110"/>
                    </a:cubicBezTo>
                    <a:cubicBezTo>
                      <a:pt x="7807" y="235"/>
                      <a:pt x="7705" y="337"/>
                      <a:pt x="7580" y="33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0" name="Freeform 9">
                <a:extLst>
                  <a:ext uri="{FF2B5EF4-FFF2-40B4-BE49-F238E27FC236}">
                    <a16:creationId xmlns:a16="http://schemas.microsoft.com/office/drawing/2014/main" id="{189CEA36-8AB8-4CF0-8C4C-630EBA70FD24}"/>
                  </a:ext>
                </a:extLst>
              </p:cNvPr>
              <p:cNvSpPr>
                <a:spLocks/>
              </p:cNvSpPr>
              <p:nvPr/>
            </p:nvSpPr>
            <p:spPr bwMode="auto">
              <a:xfrm>
                <a:off x="4079641" y="1263317"/>
                <a:ext cx="398626" cy="45819"/>
              </a:xfrm>
              <a:custGeom>
                <a:avLst/>
                <a:gdLst>
                  <a:gd name="T0" fmla="*/ 73 w 1270"/>
                  <a:gd name="T1" fmla="*/ 145 h 145"/>
                  <a:gd name="T2" fmla="*/ 1198 w 1270"/>
                  <a:gd name="T3" fmla="*/ 145 h 145"/>
                  <a:gd name="T4" fmla="*/ 1270 w 1270"/>
                  <a:gd name="T5" fmla="*/ 73 h 145"/>
                  <a:gd name="T6" fmla="*/ 1270 w 1270"/>
                  <a:gd name="T7" fmla="*/ 73 h 145"/>
                  <a:gd name="T8" fmla="*/ 1198 w 1270"/>
                  <a:gd name="T9" fmla="*/ 0 h 145"/>
                  <a:gd name="T10" fmla="*/ 73 w 1270"/>
                  <a:gd name="T11" fmla="*/ 0 h 145"/>
                  <a:gd name="T12" fmla="*/ 0 w 1270"/>
                  <a:gd name="T13" fmla="*/ 73 h 145"/>
                  <a:gd name="T14" fmla="*/ 0 w 1270"/>
                  <a:gd name="T15" fmla="*/ 73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3"/>
                    </a:cubicBezTo>
                    <a:cubicBezTo>
                      <a:pt x="1270" y="73"/>
                      <a:pt x="1270" y="73"/>
                      <a:pt x="1270" y="73"/>
                    </a:cubicBezTo>
                    <a:cubicBezTo>
                      <a:pt x="1270" y="33"/>
                      <a:pt x="1238" y="0"/>
                      <a:pt x="1198" y="0"/>
                    </a:cubicBezTo>
                    <a:cubicBezTo>
                      <a:pt x="73" y="0"/>
                      <a:pt x="73" y="0"/>
                      <a:pt x="73" y="0"/>
                    </a:cubicBezTo>
                    <a:cubicBezTo>
                      <a:pt x="33" y="0"/>
                      <a:pt x="0" y="33"/>
                      <a:pt x="0" y="73"/>
                    </a:cubicBezTo>
                    <a:cubicBezTo>
                      <a:pt x="0" y="73"/>
                      <a:pt x="0" y="73"/>
                      <a:pt x="0" y="73"/>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1" name="Freeform 10">
                <a:extLst>
                  <a:ext uri="{FF2B5EF4-FFF2-40B4-BE49-F238E27FC236}">
                    <a16:creationId xmlns:a16="http://schemas.microsoft.com/office/drawing/2014/main" id="{943DE371-E064-4739-9BC1-A9FDE5818157}"/>
                  </a:ext>
                </a:extLst>
              </p:cNvPr>
              <p:cNvSpPr>
                <a:spLocks/>
              </p:cNvSpPr>
              <p:nvPr/>
            </p:nvSpPr>
            <p:spPr bwMode="auto">
              <a:xfrm>
                <a:off x="4079641" y="1376949"/>
                <a:ext cx="398626" cy="45361"/>
              </a:xfrm>
              <a:custGeom>
                <a:avLst/>
                <a:gdLst>
                  <a:gd name="T0" fmla="*/ 73 w 1270"/>
                  <a:gd name="T1" fmla="*/ 145 h 145"/>
                  <a:gd name="T2" fmla="*/ 1198 w 1270"/>
                  <a:gd name="T3" fmla="*/ 145 h 145"/>
                  <a:gd name="T4" fmla="*/ 1270 w 1270"/>
                  <a:gd name="T5" fmla="*/ 72 h 145"/>
                  <a:gd name="T6" fmla="*/ 1270 w 1270"/>
                  <a:gd name="T7" fmla="*/ 72 h 145"/>
                  <a:gd name="T8" fmla="*/ 1198 w 1270"/>
                  <a:gd name="T9" fmla="*/ 0 h 145"/>
                  <a:gd name="T10" fmla="*/ 73 w 1270"/>
                  <a:gd name="T11" fmla="*/ 0 h 145"/>
                  <a:gd name="T12" fmla="*/ 0 w 1270"/>
                  <a:gd name="T13" fmla="*/ 72 h 145"/>
                  <a:gd name="T14" fmla="*/ 0 w 1270"/>
                  <a:gd name="T15" fmla="*/ 72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2"/>
                    </a:cubicBezTo>
                    <a:cubicBezTo>
                      <a:pt x="1270" y="72"/>
                      <a:pt x="1270" y="72"/>
                      <a:pt x="1270" y="72"/>
                    </a:cubicBezTo>
                    <a:cubicBezTo>
                      <a:pt x="1270" y="33"/>
                      <a:pt x="1238" y="0"/>
                      <a:pt x="1198" y="0"/>
                    </a:cubicBezTo>
                    <a:cubicBezTo>
                      <a:pt x="73" y="0"/>
                      <a:pt x="73" y="0"/>
                      <a:pt x="73" y="0"/>
                    </a:cubicBezTo>
                    <a:cubicBezTo>
                      <a:pt x="33" y="0"/>
                      <a:pt x="0" y="33"/>
                      <a:pt x="0" y="72"/>
                    </a:cubicBezTo>
                    <a:cubicBezTo>
                      <a:pt x="0" y="72"/>
                      <a:pt x="0" y="72"/>
                      <a:pt x="0" y="72"/>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2" name="Freeform 11">
                <a:extLst>
                  <a:ext uri="{FF2B5EF4-FFF2-40B4-BE49-F238E27FC236}">
                    <a16:creationId xmlns:a16="http://schemas.microsoft.com/office/drawing/2014/main" id="{7909D000-529B-4A01-B8EE-9D436E556F3C}"/>
                  </a:ext>
                </a:extLst>
              </p:cNvPr>
              <p:cNvSpPr>
                <a:spLocks/>
              </p:cNvSpPr>
              <p:nvPr/>
            </p:nvSpPr>
            <p:spPr bwMode="auto">
              <a:xfrm>
                <a:off x="4079641" y="1490122"/>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3" name="Freeform 12">
                <a:extLst>
                  <a:ext uri="{FF2B5EF4-FFF2-40B4-BE49-F238E27FC236}">
                    <a16:creationId xmlns:a16="http://schemas.microsoft.com/office/drawing/2014/main" id="{131507B2-2B64-44FB-999C-2E09E77F3F55}"/>
                  </a:ext>
                </a:extLst>
              </p:cNvPr>
              <p:cNvSpPr>
                <a:spLocks/>
              </p:cNvSpPr>
              <p:nvPr/>
            </p:nvSpPr>
            <p:spPr bwMode="auto">
              <a:xfrm>
                <a:off x="4079641" y="1603295"/>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4" name="Freeform 13">
                <a:extLst>
                  <a:ext uri="{FF2B5EF4-FFF2-40B4-BE49-F238E27FC236}">
                    <a16:creationId xmlns:a16="http://schemas.microsoft.com/office/drawing/2014/main" id="{63D61FD0-4624-4ABB-ADB9-067EE99A434A}"/>
                  </a:ext>
                </a:extLst>
              </p:cNvPr>
              <p:cNvSpPr>
                <a:spLocks/>
              </p:cNvSpPr>
              <p:nvPr/>
            </p:nvSpPr>
            <p:spPr bwMode="auto">
              <a:xfrm>
                <a:off x="4079641" y="1716469"/>
                <a:ext cx="398626" cy="45361"/>
              </a:xfrm>
              <a:custGeom>
                <a:avLst/>
                <a:gdLst>
                  <a:gd name="T0" fmla="*/ 73 w 1270"/>
                  <a:gd name="T1" fmla="*/ 145 h 145"/>
                  <a:gd name="T2" fmla="*/ 1198 w 1270"/>
                  <a:gd name="T3" fmla="*/ 145 h 145"/>
                  <a:gd name="T4" fmla="*/ 1270 w 1270"/>
                  <a:gd name="T5" fmla="*/ 73 h 145"/>
                  <a:gd name="T6" fmla="*/ 1270 w 1270"/>
                  <a:gd name="T7" fmla="*/ 73 h 145"/>
                  <a:gd name="T8" fmla="*/ 1198 w 1270"/>
                  <a:gd name="T9" fmla="*/ 0 h 145"/>
                  <a:gd name="T10" fmla="*/ 73 w 1270"/>
                  <a:gd name="T11" fmla="*/ 0 h 145"/>
                  <a:gd name="T12" fmla="*/ 0 w 1270"/>
                  <a:gd name="T13" fmla="*/ 73 h 145"/>
                  <a:gd name="T14" fmla="*/ 0 w 1270"/>
                  <a:gd name="T15" fmla="*/ 73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3"/>
                    </a:cubicBezTo>
                    <a:cubicBezTo>
                      <a:pt x="1270" y="73"/>
                      <a:pt x="1270" y="73"/>
                      <a:pt x="1270" y="73"/>
                    </a:cubicBezTo>
                    <a:cubicBezTo>
                      <a:pt x="1270" y="33"/>
                      <a:pt x="1238" y="0"/>
                      <a:pt x="1198" y="0"/>
                    </a:cubicBezTo>
                    <a:cubicBezTo>
                      <a:pt x="73" y="0"/>
                      <a:pt x="73" y="0"/>
                      <a:pt x="73" y="0"/>
                    </a:cubicBezTo>
                    <a:cubicBezTo>
                      <a:pt x="33" y="0"/>
                      <a:pt x="0" y="33"/>
                      <a:pt x="0" y="73"/>
                    </a:cubicBezTo>
                    <a:cubicBezTo>
                      <a:pt x="0" y="73"/>
                      <a:pt x="0" y="73"/>
                      <a:pt x="0" y="73"/>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5" name="Freeform 14">
                <a:extLst>
                  <a:ext uri="{FF2B5EF4-FFF2-40B4-BE49-F238E27FC236}">
                    <a16:creationId xmlns:a16="http://schemas.microsoft.com/office/drawing/2014/main" id="{EDFE9107-2908-4786-A508-1AEC799CA19D}"/>
                  </a:ext>
                </a:extLst>
              </p:cNvPr>
              <p:cNvSpPr>
                <a:spLocks/>
              </p:cNvSpPr>
              <p:nvPr/>
            </p:nvSpPr>
            <p:spPr bwMode="auto">
              <a:xfrm>
                <a:off x="4079641" y="1829642"/>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6" name="Freeform 15">
                <a:extLst>
                  <a:ext uri="{FF2B5EF4-FFF2-40B4-BE49-F238E27FC236}">
                    <a16:creationId xmlns:a16="http://schemas.microsoft.com/office/drawing/2014/main" id="{36F40C89-EE46-499C-BD07-D3F53A1BD7AF}"/>
                  </a:ext>
                </a:extLst>
              </p:cNvPr>
              <p:cNvSpPr>
                <a:spLocks/>
              </p:cNvSpPr>
              <p:nvPr/>
            </p:nvSpPr>
            <p:spPr bwMode="auto">
              <a:xfrm>
                <a:off x="4079641" y="1943273"/>
                <a:ext cx="398626" cy="44903"/>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7" name="Freeform 16">
                <a:extLst>
                  <a:ext uri="{FF2B5EF4-FFF2-40B4-BE49-F238E27FC236}">
                    <a16:creationId xmlns:a16="http://schemas.microsoft.com/office/drawing/2014/main" id="{A9978094-E92C-4C47-98FE-C778C1373A79}"/>
                  </a:ext>
                </a:extLst>
              </p:cNvPr>
              <p:cNvSpPr>
                <a:spLocks/>
              </p:cNvSpPr>
              <p:nvPr/>
            </p:nvSpPr>
            <p:spPr bwMode="auto">
              <a:xfrm>
                <a:off x="4079641" y="2056447"/>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8" name="Freeform 17">
                <a:extLst>
                  <a:ext uri="{FF2B5EF4-FFF2-40B4-BE49-F238E27FC236}">
                    <a16:creationId xmlns:a16="http://schemas.microsoft.com/office/drawing/2014/main" id="{68736611-7A19-4354-8AA9-49520BB822A2}"/>
                  </a:ext>
                </a:extLst>
              </p:cNvPr>
              <p:cNvSpPr>
                <a:spLocks/>
              </p:cNvSpPr>
              <p:nvPr/>
            </p:nvSpPr>
            <p:spPr bwMode="auto">
              <a:xfrm>
                <a:off x="3112399" y="1260568"/>
                <a:ext cx="402750" cy="422452"/>
              </a:xfrm>
              <a:custGeom>
                <a:avLst/>
                <a:gdLst>
                  <a:gd name="T0" fmla="*/ 1282 w 1282"/>
                  <a:gd name="T1" fmla="*/ 1346 h 1346"/>
                  <a:gd name="T2" fmla="*/ 0 w 1282"/>
                  <a:gd name="T3" fmla="*/ 926 h 1346"/>
                  <a:gd name="T4" fmla="*/ 1282 w 1282"/>
                  <a:gd name="T5" fmla="*/ 0 h 1346"/>
                  <a:gd name="T6" fmla="*/ 1282 w 1282"/>
                  <a:gd name="T7" fmla="*/ 1346 h 1346"/>
                </a:gdLst>
                <a:ahLst/>
                <a:cxnLst>
                  <a:cxn ang="0">
                    <a:pos x="T0" y="T1"/>
                  </a:cxn>
                  <a:cxn ang="0">
                    <a:pos x="T2" y="T3"/>
                  </a:cxn>
                  <a:cxn ang="0">
                    <a:pos x="T4" y="T5"/>
                  </a:cxn>
                  <a:cxn ang="0">
                    <a:pos x="T6" y="T7"/>
                  </a:cxn>
                </a:cxnLst>
                <a:rect l="0" t="0" r="r" b="b"/>
                <a:pathLst>
                  <a:path w="1282" h="1346">
                    <a:moveTo>
                      <a:pt x="1282" y="1346"/>
                    </a:moveTo>
                    <a:cubicBezTo>
                      <a:pt x="0" y="926"/>
                      <a:pt x="0" y="926"/>
                      <a:pt x="0" y="926"/>
                    </a:cubicBezTo>
                    <a:cubicBezTo>
                      <a:pt x="183" y="363"/>
                      <a:pt x="683" y="0"/>
                      <a:pt x="1282" y="0"/>
                    </a:cubicBezTo>
                    <a:lnTo>
                      <a:pt x="1282" y="1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29" name="Freeform 18">
                <a:extLst>
                  <a:ext uri="{FF2B5EF4-FFF2-40B4-BE49-F238E27FC236}">
                    <a16:creationId xmlns:a16="http://schemas.microsoft.com/office/drawing/2014/main" id="{A9602574-C958-48A0-9038-5BC5C569B1F8}"/>
                  </a:ext>
                </a:extLst>
              </p:cNvPr>
              <p:cNvSpPr>
                <a:spLocks/>
              </p:cNvSpPr>
              <p:nvPr/>
            </p:nvSpPr>
            <p:spPr bwMode="auto">
              <a:xfrm>
                <a:off x="3112399" y="1683021"/>
                <a:ext cx="402750" cy="341353"/>
              </a:xfrm>
              <a:custGeom>
                <a:avLst/>
                <a:gdLst>
                  <a:gd name="T0" fmla="*/ 1282 w 1282"/>
                  <a:gd name="T1" fmla="*/ 0 h 1088"/>
                  <a:gd name="T2" fmla="*/ 488 w 1282"/>
                  <a:gd name="T3" fmla="*/ 1088 h 1088"/>
                  <a:gd name="T4" fmla="*/ 0 w 1282"/>
                  <a:gd name="T5" fmla="*/ 414 h 1088"/>
                  <a:gd name="T6" fmla="*/ 1282 w 1282"/>
                  <a:gd name="T7" fmla="*/ 0 h 1088"/>
                </a:gdLst>
                <a:ahLst/>
                <a:cxnLst>
                  <a:cxn ang="0">
                    <a:pos x="T0" y="T1"/>
                  </a:cxn>
                  <a:cxn ang="0">
                    <a:pos x="T2" y="T3"/>
                  </a:cxn>
                  <a:cxn ang="0">
                    <a:pos x="T4" y="T5"/>
                  </a:cxn>
                  <a:cxn ang="0">
                    <a:pos x="T6" y="T7"/>
                  </a:cxn>
                </a:cxnLst>
                <a:rect l="0" t="0" r="r" b="b"/>
                <a:pathLst>
                  <a:path w="1282" h="1088">
                    <a:moveTo>
                      <a:pt x="1282" y="0"/>
                    </a:moveTo>
                    <a:cubicBezTo>
                      <a:pt x="488" y="1088"/>
                      <a:pt x="488" y="1088"/>
                      <a:pt x="488" y="1088"/>
                    </a:cubicBezTo>
                    <a:cubicBezTo>
                      <a:pt x="248" y="912"/>
                      <a:pt x="92" y="699"/>
                      <a:pt x="0" y="414"/>
                    </a:cubicBezTo>
                    <a:lnTo>
                      <a:pt x="128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0" name="Freeform 19">
                <a:extLst>
                  <a:ext uri="{FF2B5EF4-FFF2-40B4-BE49-F238E27FC236}">
                    <a16:creationId xmlns:a16="http://schemas.microsoft.com/office/drawing/2014/main" id="{2F8F1322-BA58-4B84-BBD3-F95A435D4707}"/>
                  </a:ext>
                </a:extLst>
              </p:cNvPr>
              <p:cNvSpPr>
                <a:spLocks/>
              </p:cNvSpPr>
              <p:nvPr/>
            </p:nvSpPr>
            <p:spPr bwMode="auto">
              <a:xfrm>
                <a:off x="3265893" y="1683021"/>
                <a:ext cx="649715" cy="473312"/>
              </a:xfrm>
              <a:custGeom>
                <a:avLst/>
                <a:gdLst>
                  <a:gd name="T0" fmla="*/ 794 w 2069"/>
                  <a:gd name="T1" fmla="*/ 0 h 1508"/>
                  <a:gd name="T2" fmla="*/ 2069 w 2069"/>
                  <a:gd name="T3" fmla="*/ 414 h 1508"/>
                  <a:gd name="T4" fmla="*/ 371 w 2069"/>
                  <a:gd name="T5" fmla="*/ 1282 h 1508"/>
                  <a:gd name="T6" fmla="*/ 0 w 2069"/>
                  <a:gd name="T7" fmla="*/ 1088 h 1508"/>
                  <a:gd name="T8" fmla="*/ 794 w 2069"/>
                  <a:gd name="T9" fmla="*/ 0 h 1508"/>
                </a:gdLst>
                <a:ahLst/>
                <a:cxnLst>
                  <a:cxn ang="0">
                    <a:pos x="T0" y="T1"/>
                  </a:cxn>
                  <a:cxn ang="0">
                    <a:pos x="T2" y="T3"/>
                  </a:cxn>
                  <a:cxn ang="0">
                    <a:pos x="T4" y="T5"/>
                  </a:cxn>
                  <a:cxn ang="0">
                    <a:pos x="T6" y="T7"/>
                  </a:cxn>
                  <a:cxn ang="0">
                    <a:pos x="T8" y="T9"/>
                  </a:cxn>
                </a:cxnLst>
                <a:rect l="0" t="0" r="r" b="b"/>
                <a:pathLst>
                  <a:path w="2069" h="1508">
                    <a:moveTo>
                      <a:pt x="794" y="0"/>
                    </a:moveTo>
                    <a:cubicBezTo>
                      <a:pt x="2069" y="414"/>
                      <a:pt x="2069" y="414"/>
                      <a:pt x="2069" y="414"/>
                    </a:cubicBezTo>
                    <a:cubicBezTo>
                      <a:pt x="1835" y="1120"/>
                      <a:pt x="1080" y="1508"/>
                      <a:pt x="371" y="1282"/>
                    </a:cubicBezTo>
                    <a:cubicBezTo>
                      <a:pt x="235" y="1236"/>
                      <a:pt x="117" y="1178"/>
                      <a:pt x="0" y="1088"/>
                    </a:cubicBezTo>
                    <a:lnTo>
                      <a:pt x="794"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1" name="Freeform 20">
                <a:extLst>
                  <a:ext uri="{FF2B5EF4-FFF2-40B4-BE49-F238E27FC236}">
                    <a16:creationId xmlns:a16="http://schemas.microsoft.com/office/drawing/2014/main" id="{D185D344-5EDA-4147-AF60-3C229E221C9C}"/>
                  </a:ext>
                </a:extLst>
              </p:cNvPr>
              <p:cNvSpPr>
                <a:spLocks/>
              </p:cNvSpPr>
              <p:nvPr/>
            </p:nvSpPr>
            <p:spPr bwMode="auto">
              <a:xfrm>
                <a:off x="3515149" y="1260568"/>
                <a:ext cx="421078" cy="552121"/>
              </a:xfrm>
              <a:custGeom>
                <a:avLst/>
                <a:gdLst>
                  <a:gd name="T0" fmla="*/ 0 w 1340"/>
                  <a:gd name="T1" fmla="*/ 1346 h 1760"/>
                  <a:gd name="T2" fmla="*/ 0 w 1340"/>
                  <a:gd name="T3" fmla="*/ 0 h 1760"/>
                  <a:gd name="T4" fmla="*/ 1340 w 1340"/>
                  <a:gd name="T5" fmla="*/ 1346 h 1760"/>
                  <a:gd name="T6" fmla="*/ 1275 w 1340"/>
                  <a:gd name="T7" fmla="*/ 1760 h 1760"/>
                  <a:gd name="T8" fmla="*/ 0 w 1340"/>
                  <a:gd name="T9" fmla="*/ 1346 h 1760"/>
                </a:gdLst>
                <a:ahLst/>
                <a:cxnLst>
                  <a:cxn ang="0">
                    <a:pos x="T0" y="T1"/>
                  </a:cxn>
                  <a:cxn ang="0">
                    <a:pos x="T2" y="T3"/>
                  </a:cxn>
                  <a:cxn ang="0">
                    <a:pos x="T4" y="T5"/>
                  </a:cxn>
                  <a:cxn ang="0">
                    <a:pos x="T6" y="T7"/>
                  </a:cxn>
                  <a:cxn ang="0">
                    <a:pos x="T8" y="T9"/>
                  </a:cxn>
                </a:cxnLst>
                <a:rect l="0" t="0" r="r" b="b"/>
                <a:pathLst>
                  <a:path w="1340" h="1760">
                    <a:moveTo>
                      <a:pt x="0" y="1346"/>
                    </a:moveTo>
                    <a:cubicBezTo>
                      <a:pt x="0" y="0"/>
                      <a:pt x="0" y="0"/>
                      <a:pt x="0" y="0"/>
                    </a:cubicBezTo>
                    <a:cubicBezTo>
                      <a:pt x="741" y="0"/>
                      <a:pt x="1340" y="602"/>
                      <a:pt x="1340" y="1346"/>
                    </a:cubicBezTo>
                    <a:cubicBezTo>
                      <a:pt x="1340" y="1495"/>
                      <a:pt x="1320" y="1618"/>
                      <a:pt x="1275" y="1760"/>
                    </a:cubicBezTo>
                    <a:lnTo>
                      <a:pt x="0" y="1346"/>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2" name="Freeform 21">
                <a:extLst>
                  <a:ext uri="{FF2B5EF4-FFF2-40B4-BE49-F238E27FC236}">
                    <a16:creationId xmlns:a16="http://schemas.microsoft.com/office/drawing/2014/main" id="{67C4BB68-BF50-4E83-A651-9580686BFF87}"/>
                  </a:ext>
                </a:extLst>
              </p:cNvPr>
              <p:cNvSpPr>
                <a:spLocks/>
              </p:cNvSpPr>
              <p:nvPr/>
            </p:nvSpPr>
            <p:spPr bwMode="auto">
              <a:xfrm>
                <a:off x="4135540" y="1179468"/>
                <a:ext cx="480184" cy="480185"/>
              </a:xfrm>
              <a:custGeom>
                <a:avLst/>
                <a:gdLst>
                  <a:gd name="T0" fmla="*/ 1048 w 1048"/>
                  <a:gd name="T1" fmla="*/ 1048 h 1048"/>
                  <a:gd name="T2" fmla="*/ 1048 w 1048"/>
                  <a:gd name="T3" fmla="*/ 0 h 1048"/>
                  <a:gd name="T4" fmla="*/ 0 w 1048"/>
                  <a:gd name="T5" fmla="*/ 0 h 1048"/>
                  <a:gd name="T6" fmla="*/ 1048 w 1048"/>
                  <a:gd name="T7" fmla="*/ 1048 h 1048"/>
                </a:gdLst>
                <a:ahLst/>
                <a:cxnLst>
                  <a:cxn ang="0">
                    <a:pos x="T0" y="T1"/>
                  </a:cxn>
                  <a:cxn ang="0">
                    <a:pos x="T2" y="T3"/>
                  </a:cxn>
                  <a:cxn ang="0">
                    <a:pos x="T4" y="T5"/>
                  </a:cxn>
                  <a:cxn ang="0">
                    <a:pos x="T6" y="T7"/>
                  </a:cxn>
                </a:cxnLst>
                <a:rect l="0" t="0" r="r" b="b"/>
                <a:pathLst>
                  <a:path w="1048" h="1048">
                    <a:moveTo>
                      <a:pt x="1048" y="1048"/>
                    </a:moveTo>
                    <a:lnTo>
                      <a:pt x="1048" y="0"/>
                    </a:lnTo>
                    <a:lnTo>
                      <a:pt x="0" y="0"/>
                    </a:lnTo>
                    <a:lnTo>
                      <a:pt x="1048" y="1048"/>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3" name="Freeform 22">
                <a:extLst>
                  <a:ext uri="{FF2B5EF4-FFF2-40B4-BE49-F238E27FC236}">
                    <a16:creationId xmlns:a16="http://schemas.microsoft.com/office/drawing/2014/main" id="{F6FF2FBE-F84D-4472-9650-0C37A43328C4}"/>
                  </a:ext>
                </a:extLst>
              </p:cNvPr>
              <p:cNvSpPr>
                <a:spLocks/>
              </p:cNvSpPr>
              <p:nvPr/>
            </p:nvSpPr>
            <p:spPr bwMode="auto">
              <a:xfrm>
                <a:off x="4219847" y="1263317"/>
                <a:ext cx="258420" cy="45819"/>
              </a:xfrm>
              <a:custGeom>
                <a:avLst/>
                <a:gdLst>
                  <a:gd name="T0" fmla="*/ 144 w 823"/>
                  <a:gd name="T1" fmla="*/ 145 h 145"/>
                  <a:gd name="T2" fmla="*/ 751 w 823"/>
                  <a:gd name="T3" fmla="*/ 145 h 145"/>
                  <a:gd name="T4" fmla="*/ 823 w 823"/>
                  <a:gd name="T5" fmla="*/ 73 h 145"/>
                  <a:gd name="T6" fmla="*/ 823 w 823"/>
                  <a:gd name="T7" fmla="*/ 73 h 145"/>
                  <a:gd name="T8" fmla="*/ 751 w 823"/>
                  <a:gd name="T9" fmla="*/ 0 h 145"/>
                  <a:gd name="T10" fmla="*/ 0 w 823"/>
                  <a:gd name="T11" fmla="*/ 0 h 145"/>
                  <a:gd name="T12" fmla="*/ 144 w 823"/>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823" h="145">
                    <a:moveTo>
                      <a:pt x="144" y="145"/>
                    </a:moveTo>
                    <a:cubicBezTo>
                      <a:pt x="751" y="145"/>
                      <a:pt x="751" y="145"/>
                      <a:pt x="751" y="145"/>
                    </a:cubicBezTo>
                    <a:cubicBezTo>
                      <a:pt x="791" y="145"/>
                      <a:pt x="823" y="112"/>
                      <a:pt x="823" y="73"/>
                    </a:cubicBezTo>
                    <a:cubicBezTo>
                      <a:pt x="823" y="73"/>
                      <a:pt x="823" y="73"/>
                      <a:pt x="823" y="73"/>
                    </a:cubicBezTo>
                    <a:cubicBezTo>
                      <a:pt x="823" y="33"/>
                      <a:pt x="791" y="0"/>
                      <a:pt x="751" y="0"/>
                    </a:cubicBezTo>
                    <a:cubicBezTo>
                      <a:pt x="0" y="0"/>
                      <a:pt x="0" y="0"/>
                      <a:pt x="0" y="0"/>
                    </a:cubicBezTo>
                    <a:lnTo>
                      <a:pt x="144" y="145"/>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4" name="Freeform 23">
                <a:extLst>
                  <a:ext uri="{FF2B5EF4-FFF2-40B4-BE49-F238E27FC236}">
                    <a16:creationId xmlns:a16="http://schemas.microsoft.com/office/drawing/2014/main" id="{C42A7096-98F6-4C3C-BEC9-0DE8D38CA92E}"/>
                  </a:ext>
                </a:extLst>
              </p:cNvPr>
              <p:cNvSpPr>
                <a:spLocks/>
              </p:cNvSpPr>
              <p:nvPr/>
            </p:nvSpPr>
            <p:spPr bwMode="auto">
              <a:xfrm>
                <a:off x="4333021" y="1376949"/>
                <a:ext cx="145247" cy="45361"/>
              </a:xfrm>
              <a:custGeom>
                <a:avLst/>
                <a:gdLst>
                  <a:gd name="T0" fmla="*/ 145 w 463"/>
                  <a:gd name="T1" fmla="*/ 145 h 145"/>
                  <a:gd name="T2" fmla="*/ 391 w 463"/>
                  <a:gd name="T3" fmla="*/ 145 h 145"/>
                  <a:gd name="T4" fmla="*/ 463 w 463"/>
                  <a:gd name="T5" fmla="*/ 72 h 145"/>
                  <a:gd name="T6" fmla="*/ 463 w 463"/>
                  <a:gd name="T7" fmla="*/ 72 h 145"/>
                  <a:gd name="T8" fmla="*/ 391 w 463"/>
                  <a:gd name="T9" fmla="*/ 0 h 145"/>
                  <a:gd name="T10" fmla="*/ 0 w 463"/>
                  <a:gd name="T11" fmla="*/ 0 h 145"/>
                  <a:gd name="T12" fmla="*/ 145 w 463"/>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63" h="145">
                    <a:moveTo>
                      <a:pt x="145" y="145"/>
                    </a:moveTo>
                    <a:cubicBezTo>
                      <a:pt x="391" y="145"/>
                      <a:pt x="391" y="145"/>
                      <a:pt x="391" y="145"/>
                    </a:cubicBezTo>
                    <a:cubicBezTo>
                      <a:pt x="431" y="145"/>
                      <a:pt x="463" y="112"/>
                      <a:pt x="463" y="72"/>
                    </a:cubicBezTo>
                    <a:cubicBezTo>
                      <a:pt x="463" y="72"/>
                      <a:pt x="463" y="72"/>
                      <a:pt x="463" y="72"/>
                    </a:cubicBezTo>
                    <a:cubicBezTo>
                      <a:pt x="463" y="33"/>
                      <a:pt x="431" y="0"/>
                      <a:pt x="391" y="0"/>
                    </a:cubicBezTo>
                    <a:cubicBezTo>
                      <a:pt x="0" y="0"/>
                      <a:pt x="0" y="0"/>
                      <a:pt x="0" y="0"/>
                    </a:cubicBezTo>
                    <a:lnTo>
                      <a:pt x="145" y="145"/>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5" name="Oval 37">
                <a:extLst>
                  <a:ext uri="{FF2B5EF4-FFF2-40B4-BE49-F238E27FC236}">
                    <a16:creationId xmlns:a16="http://schemas.microsoft.com/office/drawing/2014/main" id="{50F10D4D-D2F8-4F30-9726-DB71E0D05741}"/>
                  </a:ext>
                </a:extLst>
              </p:cNvPr>
              <p:cNvSpPr>
                <a:spLocks noChangeArrowheads="1"/>
              </p:cNvSpPr>
              <p:nvPr/>
            </p:nvSpPr>
            <p:spPr bwMode="auto">
              <a:xfrm>
                <a:off x="3771278" y="1113947"/>
                <a:ext cx="39404" cy="39404"/>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36" name="Freeform 38">
                <a:extLst>
                  <a:ext uri="{FF2B5EF4-FFF2-40B4-BE49-F238E27FC236}">
                    <a16:creationId xmlns:a16="http://schemas.microsoft.com/office/drawing/2014/main" id="{EB450B40-F21C-4C28-AD57-05AAC9A43196}"/>
                  </a:ext>
                </a:extLst>
              </p:cNvPr>
              <p:cNvSpPr>
                <a:spLocks/>
              </p:cNvSpPr>
              <p:nvPr/>
            </p:nvSpPr>
            <p:spPr bwMode="auto">
              <a:xfrm>
                <a:off x="4446194" y="1490122"/>
                <a:ext cx="32073" cy="30699"/>
              </a:xfrm>
              <a:custGeom>
                <a:avLst/>
                <a:gdLst>
                  <a:gd name="T0" fmla="*/ 30 w 102"/>
                  <a:gd name="T1" fmla="*/ 0 h 97"/>
                  <a:gd name="T2" fmla="*/ 0 w 102"/>
                  <a:gd name="T3" fmla="*/ 0 h 97"/>
                  <a:gd name="T4" fmla="*/ 97 w 102"/>
                  <a:gd name="T5" fmla="*/ 97 h 97"/>
                  <a:gd name="T6" fmla="*/ 102 w 102"/>
                  <a:gd name="T7" fmla="*/ 72 h 97"/>
                  <a:gd name="T8" fmla="*/ 30 w 102"/>
                  <a:gd name="T9" fmla="*/ 0 h 97"/>
                </a:gdLst>
                <a:ahLst/>
                <a:cxnLst>
                  <a:cxn ang="0">
                    <a:pos x="T0" y="T1"/>
                  </a:cxn>
                  <a:cxn ang="0">
                    <a:pos x="T2" y="T3"/>
                  </a:cxn>
                  <a:cxn ang="0">
                    <a:pos x="T4" y="T5"/>
                  </a:cxn>
                  <a:cxn ang="0">
                    <a:pos x="T6" y="T7"/>
                  </a:cxn>
                  <a:cxn ang="0">
                    <a:pos x="T8" y="T9"/>
                  </a:cxn>
                </a:cxnLst>
                <a:rect l="0" t="0" r="r" b="b"/>
                <a:pathLst>
                  <a:path w="102" h="97">
                    <a:moveTo>
                      <a:pt x="30" y="0"/>
                    </a:moveTo>
                    <a:cubicBezTo>
                      <a:pt x="0" y="0"/>
                      <a:pt x="0" y="0"/>
                      <a:pt x="0" y="0"/>
                    </a:cubicBezTo>
                    <a:cubicBezTo>
                      <a:pt x="97" y="97"/>
                      <a:pt x="97" y="97"/>
                      <a:pt x="97" y="97"/>
                    </a:cubicBezTo>
                    <a:cubicBezTo>
                      <a:pt x="100" y="89"/>
                      <a:pt x="102" y="81"/>
                      <a:pt x="102" y="72"/>
                    </a:cubicBezTo>
                    <a:cubicBezTo>
                      <a:pt x="102" y="32"/>
                      <a:pt x="70" y="0"/>
                      <a:pt x="3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grpSp>
        <p:nvGrpSpPr>
          <p:cNvPr id="7211" name="Group 7210">
            <a:extLst>
              <a:ext uri="{FF2B5EF4-FFF2-40B4-BE49-F238E27FC236}">
                <a16:creationId xmlns:a16="http://schemas.microsoft.com/office/drawing/2014/main" id="{431E4859-D47E-43EE-8BDF-AB74831F3324}"/>
              </a:ext>
            </a:extLst>
          </p:cNvPr>
          <p:cNvGrpSpPr/>
          <p:nvPr/>
        </p:nvGrpSpPr>
        <p:grpSpPr>
          <a:xfrm>
            <a:off x="2194740" y="2710458"/>
            <a:ext cx="662563" cy="573950"/>
            <a:chOff x="2187346" y="2649688"/>
            <a:chExt cx="498947" cy="432216"/>
          </a:xfrm>
        </p:grpSpPr>
        <p:grpSp>
          <p:nvGrpSpPr>
            <p:cNvPr id="347" name="Group 346">
              <a:extLst>
                <a:ext uri="{FF2B5EF4-FFF2-40B4-BE49-F238E27FC236}">
                  <a16:creationId xmlns:a16="http://schemas.microsoft.com/office/drawing/2014/main" id="{2F359C83-360A-40AF-982F-E30A4CE9100D}"/>
                </a:ext>
              </a:extLst>
            </p:cNvPr>
            <p:cNvGrpSpPr/>
            <p:nvPr/>
          </p:nvGrpSpPr>
          <p:grpSpPr>
            <a:xfrm>
              <a:off x="2198546" y="2716710"/>
              <a:ext cx="198133" cy="319145"/>
              <a:chOff x="3092806" y="852813"/>
              <a:chExt cx="1011895" cy="1629919"/>
            </a:xfrm>
          </p:grpSpPr>
          <p:sp>
            <p:nvSpPr>
              <p:cNvPr id="348" name="Rectangle 166">
                <a:extLst>
                  <a:ext uri="{FF2B5EF4-FFF2-40B4-BE49-F238E27FC236}">
                    <a16:creationId xmlns:a16="http://schemas.microsoft.com/office/drawing/2014/main" id="{8303DB9B-852D-4264-BC7D-0F13C8E4DA34}"/>
                  </a:ext>
                </a:extLst>
              </p:cNvPr>
              <p:cNvSpPr>
                <a:spLocks noChangeArrowheads="1"/>
              </p:cNvSpPr>
              <p:nvPr/>
            </p:nvSpPr>
            <p:spPr bwMode="auto">
              <a:xfrm>
                <a:off x="3092806" y="852813"/>
                <a:ext cx="784233" cy="1629919"/>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9" name="Rectangle 167">
                <a:extLst>
                  <a:ext uri="{FF2B5EF4-FFF2-40B4-BE49-F238E27FC236}">
                    <a16:creationId xmlns:a16="http://schemas.microsoft.com/office/drawing/2014/main" id="{8B132EA6-8622-4921-A6F0-4224C4319990}"/>
                  </a:ext>
                </a:extLst>
              </p:cNvPr>
              <p:cNvSpPr>
                <a:spLocks noChangeArrowheads="1"/>
              </p:cNvSpPr>
              <p:nvPr/>
            </p:nvSpPr>
            <p:spPr bwMode="auto">
              <a:xfrm>
                <a:off x="3877039" y="852813"/>
                <a:ext cx="227662" cy="1629919"/>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168">
                <a:extLst>
                  <a:ext uri="{FF2B5EF4-FFF2-40B4-BE49-F238E27FC236}">
                    <a16:creationId xmlns:a16="http://schemas.microsoft.com/office/drawing/2014/main" id="{F7FDB661-FCCF-4767-8411-8F7A312DABA2}"/>
                  </a:ext>
                </a:extLst>
              </p:cNvPr>
              <p:cNvSpPr>
                <a:spLocks noEditPoints="1"/>
              </p:cNvSpPr>
              <p:nvPr/>
            </p:nvSpPr>
            <p:spPr bwMode="auto">
              <a:xfrm>
                <a:off x="3168302" y="1144267"/>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169">
                <a:extLst>
                  <a:ext uri="{FF2B5EF4-FFF2-40B4-BE49-F238E27FC236}">
                    <a16:creationId xmlns:a16="http://schemas.microsoft.com/office/drawing/2014/main" id="{51FB5BFB-575D-462E-83C6-C2A6057C79D9}"/>
                  </a:ext>
                </a:extLst>
              </p:cNvPr>
              <p:cNvSpPr>
                <a:spLocks noEditPoints="1"/>
              </p:cNvSpPr>
              <p:nvPr/>
            </p:nvSpPr>
            <p:spPr bwMode="auto">
              <a:xfrm>
                <a:off x="3168302" y="921872"/>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2" name="Oval 170">
                <a:extLst>
                  <a:ext uri="{FF2B5EF4-FFF2-40B4-BE49-F238E27FC236}">
                    <a16:creationId xmlns:a16="http://schemas.microsoft.com/office/drawing/2014/main" id="{689E3900-C1FD-4F55-BC1F-1FC9A5A9DB6C}"/>
                  </a:ext>
                </a:extLst>
              </p:cNvPr>
              <p:cNvSpPr>
                <a:spLocks noChangeArrowheads="1"/>
              </p:cNvSpPr>
              <p:nvPr/>
            </p:nvSpPr>
            <p:spPr bwMode="auto">
              <a:xfrm>
                <a:off x="3663423" y="121508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3" name="Oval 171">
                <a:extLst>
                  <a:ext uri="{FF2B5EF4-FFF2-40B4-BE49-F238E27FC236}">
                    <a16:creationId xmlns:a16="http://schemas.microsoft.com/office/drawing/2014/main" id="{65F6F543-577B-4BB0-B111-16E0C65B07B2}"/>
                  </a:ext>
                </a:extLst>
              </p:cNvPr>
              <p:cNvSpPr>
                <a:spLocks noChangeArrowheads="1"/>
              </p:cNvSpPr>
              <p:nvPr/>
            </p:nvSpPr>
            <p:spPr bwMode="auto">
              <a:xfrm>
                <a:off x="3727800" y="121508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172">
                <a:extLst>
                  <a:ext uri="{FF2B5EF4-FFF2-40B4-BE49-F238E27FC236}">
                    <a16:creationId xmlns:a16="http://schemas.microsoft.com/office/drawing/2014/main" id="{F548FE69-A60B-494A-96D3-0B4CD890AAD1}"/>
                  </a:ext>
                </a:extLst>
              </p:cNvPr>
              <p:cNvSpPr>
                <a:spLocks noEditPoints="1"/>
              </p:cNvSpPr>
              <p:nvPr/>
            </p:nvSpPr>
            <p:spPr bwMode="auto">
              <a:xfrm>
                <a:off x="3168302" y="135203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5" name="Oval 173">
                <a:extLst>
                  <a:ext uri="{FF2B5EF4-FFF2-40B4-BE49-F238E27FC236}">
                    <a16:creationId xmlns:a16="http://schemas.microsoft.com/office/drawing/2014/main" id="{1BB0B5AF-6D67-4BA8-87F6-889B275E79DF}"/>
                  </a:ext>
                </a:extLst>
              </p:cNvPr>
              <p:cNvSpPr>
                <a:spLocks noChangeArrowheads="1"/>
              </p:cNvSpPr>
              <p:nvPr/>
            </p:nvSpPr>
            <p:spPr bwMode="auto">
              <a:xfrm>
                <a:off x="3663423" y="142284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6" name="Oval 174">
                <a:extLst>
                  <a:ext uri="{FF2B5EF4-FFF2-40B4-BE49-F238E27FC236}">
                    <a16:creationId xmlns:a16="http://schemas.microsoft.com/office/drawing/2014/main" id="{918CC9AE-6388-4FD3-B122-13E8B946849B}"/>
                  </a:ext>
                </a:extLst>
              </p:cNvPr>
              <p:cNvSpPr>
                <a:spLocks noChangeArrowheads="1"/>
              </p:cNvSpPr>
              <p:nvPr/>
            </p:nvSpPr>
            <p:spPr bwMode="auto">
              <a:xfrm>
                <a:off x="3727800" y="142284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7" name="Freeform 175">
                <a:extLst>
                  <a:ext uri="{FF2B5EF4-FFF2-40B4-BE49-F238E27FC236}">
                    <a16:creationId xmlns:a16="http://schemas.microsoft.com/office/drawing/2014/main" id="{30249516-AEE7-4FF3-A9B2-7FC03DD4DFFD}"/>
                  </a:ext>
                </a:extLst>
              </p:cNvPr>
              <p:cNvSpPr>
                <a:spLocks noEditPoints="1"/>
              </p:cNvSpPr>
              <p:nvPr/>
            </p:nvSpPr>
            <p:spPr bwMode="auto">
              <a:xfrm>
                <a:off x="3168302" y="155979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176">
                <a:extLst>
                  <a:ext uri="{FF2B5EF4-FFF2-40B4-BE49-F238E27FC236}">
                    <a16:creationId xmlns:a16="http://schemas.microsoft.com/office/drawing/2014/main" id="{D85F67AF-B9E9-4D04-819A-AC60900DF234}"/>
                  </a:ext>
                </a:extLst>
              </p:cNvPr>
              <p:cNvSpPr>
                <a:spLocks noChangeArrowheads="1"/>
              </p:cNvSpPr>
              <p:nvPr/>
            </p:nvSpPr>
            <p:spPr bwMode="auto">
              <a:xfrm>
                <a:off x="3663423" y="163060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9" name="Oval 177">
                <a:extLst>
                  <a:ext uri="{FF2B5EF4-FFF2-40B4-BE49-F238E27FC236}">
                    <a16:creationId xmlns:a16="http://schemas.microsoft.com/office/drawing/2014/main" id="{E9B06D59-4BD7-46B1-B149-0E78D2542C38}"/>
                  </a:ext>
                </a:extLst>
              </p:cNvPr>
              <p:cNvSpPr>
                <a:spLocks noChangeArrowheads="1"/>
              </p:cNvSpPr>
              <p:nvPr/>
            </p:nvSpPr>
            <p:spPr bwMode="auto">
              <a:xfrm>
                <a:off x="3727800" y="163060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178">
                <a:extLst>
                  <a:ext uri="{FF2B5EF4-FFF2-40B4-BE49-F238E27FC236}">
                    <a16:creationId xmlns:a16="http://schemas.microsoft.com/office/drawing/2014/main" id="{E1250970-ED47-4799-9DDE-842DC39EBC07}"/>
                  </a:ext>
                </a:extLst>
              </p:cNvPr>
              <p:cNvSpPr>
                <a:spLocks noEditPoints="1"/>
              </p:cNvSpPr>
              <p:nvPr/>
            </p:nvSpPr>
            <p:spPr bwMode="auto">
              <a:xfrm>
                <a:off x="3168302" y="1767558"/>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1" name="Oval 179">
                <a:extLst>
                  <a:ext uri="{FF2B5EF4-FFF2-40B4-BE49-F238E27FC236}">
                    <a16:creationId xmlns:a16="http://schemas.microsoft.com/office/drawing/2014/main" id="{77E2B97F-9A7C-4B82-A1B1-50B93BA629D6}"/>
                  </a:ext>
                </a:extLst>
              </p:cNvPr>
              <p:cNvSpPr>
                <a:spLocks noChangeArrowheads="1"/>
              </p:cNvSpPr>
              <p:nvPr/>
            </p:nvSpPr>
            <p:spPr bwMode="auto">
              <a:xfrm>
                <a:off x="3663423" y="183837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2" name="Oval 180">
                <a:extLst>
                  <a:ext uri="{FF2B5EF4-FFF2-40B4-BE49-F238E27FC236}">
                    <a16:creationId xmlns:a16="http://schemas.microsoft.com/office/drawing/2014/main" id="{44701FD9-1AAC-4781-9378-9F25EC3016F0}"/>
                  </a:ext>
                </a:extLst>
              </p:cNvPr>
              <p:cNvSpPr>
                <a:spLocks noChangeArrowheads="1"/>
              </p:cNvSpPr>
              <p:nvPr/>
            </p:nvSpPr>
            <p:spPr bwMode="auto">
              <a:xfrm>
                <a:off x="3727800" y="183837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181">
                <a:extLst>
                  <a:ext uri="{FF2B5EF4-FFF2-40B4-BE49-F238E27FC236}">
                    <a16:creationId xmlns:a16="http://schemas.microsoft.com/office/drawing/2014/main" id="{7C54FF85-1A12-4A34-A59C-6D62BB1A808E}"/>
                  </a:ext>
                </a:extLst>
              </p:cNvPr>
              <p:cNvSpPr>
                <a:spLocks noEditPoints="1"/>
              </p:cNvSpPr>
              <p:nvPr/>
            </p:nvSpPr>
            <p:spPr bwMode="auto">
              <a:xfrm>
                <a:off x="3168302" y="197532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4" name="Oval 182">
                <a:extLst>
                  <a:ext uri="{FF2B5EF4-FFF2-40B4-BE49-F238E27FC236}">
                    <a16:creationId xmlns:a16="http://schemas.microsoft.com/office/drawing/2014/main" id="{27CDE33E-2356-4A78-B5C4-15AF439D205E}"/>
                  </a:ext>
                </a:extLst>
              </p:cNvPr>
              <p:cNvSpPr>
                <a:spLocks noChangeArrowheads="1"/>
              </p:cNvSpPr>
              <p:nvPr/>
            </p:nvSpPr>
            <p:spPr bwMode="auto">
              <a:xfrm>
                <a:off x="3663423" y="204613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5" name="Oval 183">
                <a:extLst>
                  <a:ext uri="{FF2B5EF4-FFF2-40B4-BE49-F238E27FC236}">
                    <a16:creationId xmlns:a16="http://schemas.microsoft.com/office/drawing/2014/main" id="{A2C4505A-88D4-48A6-8492-9573C9BE620D}"/>
                  </a:ext>
                </a:extLst>
              </p:cNvPr>
              <p:cNvSpPr>
                <a:spLocks noChangeArrowheads="1"/>
              </p:cNvSpPr>
              <p:nvPr/>
            </p:nvSpPr>
            <p:spPr bwMode="auto">
              <a:xfrm>
                <a:off x="3727800" y="204613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184">
                <a:extLst>
                  <a:ext uri="{FF2B5EF4-FFF2-40B4-BE49-F238E27FC236}">
                    <a16:creationId xmlns:a16="http://schemas.microsoft.com/office/drawing/2014/main" id="{B4769FE5-CD34-449E-A179-6CAA1EAF81CD}"/>
                  </a:ext>
                </a:extLst>
              </p:cNvPr>
              <p:cNvSpPr>
                <a:spLocks noEditPoints="1"/>
              </p:cNvSpPr>
              <p:nvPr/>
            </p:nvSpPr>
            <p:spPr bwMode="auto">
              <a:xfrm>
                <a:off x="3168302" y="218308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7" name="Oval 185">
                <a:extLst>
                  <a:ext uri="{FF2B5EF4-FFF2-40B4-BE49-F238E27FC236}">
                    <a16:creationId xmlns:a16="http://schemas.microsoft.com/office/drawing/2014/main" id="{D6CBA07A-6209-43B4-8A3A-C6CDB982C0F4}"/>
                  </a:ext>
                </a:extLst>
              </p:cNvPr>
              <p:cNvSpPr>
                <a:spLocks noChangeArrowheads="1"/>
              </p:cNvSpPr>
              <p:nvPr/>
            </p:nvSpPr>
            <p:spPr bwMode="auto">
              <a:xfrm>
                <a:off x="3663423" y="225389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186">
                <a:extLst>
                  <a:ext uri="{FF2B5EF4-FFF2-40B4-BE49-F238E27FC236}">
                    <a16:creationId xmlns:a16="http://schemas.microsoft.com/office/drawing/2014/main" id="{C2DBD4C7-5C05-4B25-AB93-DA7458A95527}"/>
                  </a:ext>
                </a:extLst>
              </p:cNvPr>
              <p:cNvSpPr>
                <a:spLocks noChangeArrowheads="1"/>
              </p:cNvSpPr>
              <p:nvPr/>
            </p:nvSpPr>
            <p:spPr bwMode="auto">
              <a:xfrm>
                <a:off x="3727800" y="225389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9" name="Oval 189">
                <a:extLst>
                  <a:ext uri="{FF2B5EF4-FFF2-40B4-BE49-F238E27FC236}">
                    <a16:creationId xmlns:a16="http://schemas.microsoft.com/office/drawing/2014/main" id="{0D1E5247-3B7F-47CA-9C35-DFDD7476B073}"/>
                  </a:ext>
                </a:extLst>
              </p:cNvPr>
              <p:cNvSpPr>
                <a:spLocks noChangeArrowheads="1"/>
              </p:cNvSpPr>
              <p:nvPr/>
            </p:nvSpPr>
            <p:spPr bwMode="auto">
              <a:xfrm>
                <a:off x="3372555" y="1469666"/>
                <a:ext cx="26336" cy="2633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195">
                <a:extLst>
                  <a:ext uri="{FF2B5EF4-FFF2-40B4-BE49-F238E27FC236}">
                    <a16:creationId xmlns:a16="http://schemas.microsoft.com/office/drawing/2014/main" id="{9409B178-BE29-4124-A98B-9EBEE5FC2AD8}"/>
                  </a:ext>
                </a:extLst>
              </p:cNvPr>
              <p:cNvSpPr>
                <a:spLocks noChangeArrowheads="1"/>
              </p:cNvSpPr>
              <p:nvPr/>
            </p:nvSpPr>
            <p:spPr bwMode="auto">
              <a:xfrm>
                <a:off x="3274818" y="1745903"/>
                <a:ext cx="62036" cy="6145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1" name="Oval 196">
                <a:extLst>
                  <a:ext uri="{FF2B5EF4-FFF2-40B4-BE49-F238E27FC236}">
                    <a16:creationId xmlns:a16="http://schemas.microsoft.com/office/drawing/2014/main" id="{763AA5BE-6D98-464D-9180-AB0400E9BD60}"/>
                  </a:ext>
                </a:extLst>
              </p:cNvPr>
              <p:cNvSpPr>
                <a:spLocks noChangeArrowheads="1"/>
              </p:cNvSpPr>
              <p:nvPr/>
            </p:nvSpPr>
            <p:spPr bwMode="auto">
              <a:xfrm>
                <a:off x="3663423" y="1007319"/>
                <a:ext cx="38041" cy="374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2" name="Oval 197">
                <a:extLst>
                  <a:ext uri="{FF2B5EF4-FFF2-40B4-BE49-F238E27FC236}">
                    <a16:creationId xmlns:a16="http://schemas.microsoft.com/office/drawing/2014/main" id="{073DBFAF-5BD1-483A-A5EF-09DB6A91456E}"/>
                  </a:ext>
                </a:extLst>
              </p:cNvPr>
              <p:cNvSpPr>
                <a:spLocks noChangeArrowheads="1"/>
              </p:cNvSpPr>
              <p:nvPr/>
            </p:nvSpPr>
            <p:spPr bwMode="auto">
              <a:xfrm>
                <a:off x="3727800" y="1007319"/>
                <a:ext cx="38041" cy="37456"/>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10" name="Group 7209">
              <a:extLst>
                <a:ext uri="{FF2B5EF4-FFF2-40B4-BE49-F238E27FC236}">
                  <a16:creationId xmlns:a16="http://schemas.microsoft.com/office/drawing/2014/main" id="{ACEE6256-1B3A-4B8B-BCCF-02AF5077E137}"/>
                </a:ext>
              </a:extLst>
            </p:cNvPr>
            <p:cNvGrpSpPr/>
            <p:nvPr/>
          </p:nvGrpSpPr>
          <p:grpSpPr>
            <a:xfrm>
              <a:off x="2374238" y="2649688"/>
              <a:ext cx="215204" cy="346642"/>
              <a:chOff x="-972021" y="1201218"/>
              <a:chExt cx="627275" cy="1010390"/>
            </a:xfrm>
          </p:grpSpPr>
          <p:sp>
            <p:nvSpPr>
              <p:cNvPr id="515" name="Rectangle 166">
                <a:extLst>
                  <a:ext uri="{FF2B5EF4-FFF2-40B4-BE49-F238E27FC236}">
                    <a16:creationId xmlns:a16="http://schemas.microsoft.com/office/drawing/2014/main" id="{686077E3-8C29-4635-8D3A-A5E3B6C2339F}"/>
                  </a:ext>
                </a:extLst>
              </p:cNvPr>
              <p:cNvSpPr>
                <a:spLocks noChangeArrowheads="1"/>
              </p:cNvSpPr>
              <p:nvPr/>
            </p:nvSpPr>
            <p:spPr bwMode="auto">
              <a:xfrm>
                <a:off x="-972021" y="1201218"/>
                <a:ext cx="486147" cy="101039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6" name="Rectangle 167">
                <a:extLst>
                  <a:ext uri="{FF2B5EF4-FFF2-40B4-BE49-F238E27FC236}">
                    <a16:creationId xmlns:a16="http://schemas.microsoft.com/office/drawing/2014/main" id="{67F19DF6-F0BA-4E12-9DB7-D0647A0C7D58}"/>
                  </a:ext>
                </a:extLst>
              </p:cNvPr>
              <p:cNvSpPr>
                <a:spLocks noChangeArrowheads="1"/>
              </p:cNvSpPr>
              <p:nvPr/>
            </p:nvSpPr>
            <p:spPr bwMode="auto">
              <a:xfrm>
                <a:off x="-485874" y="1201218"/>
                <a:ext cx="141128" cy="101039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168">
                <a:extLst>
                  <a:ext uri="{FF2B5EF4-FFF2-40B4-BE49-F238E27FC236}">
                    <a16:creationId xmlns:a16="http://schemas.microsoft.com/office/drawing/2014/main" id="{39F231E8-FDC0-4693-B966-4B60A4E965AA}"/>
                  </a:ext>
                </a:extLst>
              </p:cNvPr>
              <p:cNvSpPr>
                <a:spLocks noEditPoints="1"/>
              </p:cNvSpPr>
              <p:nvPr/>
            </p:nvSpPr>
            <p:spPr bwMode="auto">
              <a:xfrm>
                <a:off x="-925221" y="1381891"/>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169">
                <a:extLst>
                  <a:ext uri="{FF2B5EF4-FFF2-40B4-BE49-F238E27FC236}">
                    <a16:creationId xmlns:a16="http://schemas.microsoft.com/office/drawing/2014/main" id="{246C7FE1-B7BB-4697-AAA3-D603A4DFC0C3}"/>
                  </a:ext>
                </a:extLst>
              </p:cNvPr>
              <p:cNvSpPr>
                <a:spLocks noEditPoints="1"/>
              </p:cNvSpPr>
              <p:nvPr/>
            </p:nvSpPr>
            <p:spPr bwMode="auto">
              <a:xfrm>
                <a:off x="-925221" y="1244028"/>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9" name="Oval 170">
                <a:extLst>
                  <a:ext uri="{FF2B5EF4-FFF2-40B4-BE49-F238E27FC236}">
                    <a16:creationId xmlns:a16="http://schemas.microsoft.com/office/drawing/2014/main" id="{AB4A8BD8-571A-4E11-9E55-39CB88BB69E2}"/>
                  </a:ext>
                </a:extLst>
              </p:cNvPr>
              <p:cNvSpPr>
                <a:spLocks noChangeArrowheads="1"/>
              </p:cNvSpPr>
              <p:nvPr/>
            </p:nvSpPr>
            <p:spPr bwMode="auto">
              <a:xfrm>
                <a:off x="-618295" y="1425789"/>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0" name="Oval 171">
                <a:extLst>
                  <a:ext uri="{FF2B5EF4-FFF2-40B4-BE49-F238E27FC236}">
                    <a16:creationId xmlns:a16="http://schemas.microsoft.com/office/drawing/2014/main" id="{F0409F7C-476F-476A-8E2E-BC79A4C6561B}"/>
                  </a:ext>
                </a:extLst>
              </p:cNvPr>
              <p:cNvSpPr>
                <a:spLocks noChangeArrowheads="1"/>
              </p:cNvSpPr>
              <p:nvPr/>
            </p:nvSpPr>
            <p:spPr bwMode="auto">
              <a:xfrm>
                <a:off x="-578387" y="1425789"/>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172">
                <a:extLst>
                  <a:ext uri="{FF2B5EF4-FFF2-40B4-BE49-F238E27FC236}">
                    <a16:creationId xmlns:a16="http://schemas.microsoft.com/office/drawing/2014/main" id="{31A04566-BEF8-410A-B06E-CAE8AFACE3C7}"/>
                  </a:ext>
                </a:extLst>
              </p:cNvPr>
              <p:cNvSpPr>
                <a:spLocks noEditPoints="1"/>
              </p:cNvSpPr>
              <p:nvPr/>
            </p:nvSpPr>
            <p:spPr bwMode="auto">
              <a:xfrm>
                <a:off x="-925221" y="1510684"/>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2" name="Oval 173">
                <a:extLst>
                  <a:ext uri="{FF2B5EF4-FFF2-40B4-BE49-F238E27FC236}">
                    <a16:creationId xmlns:a16="http://schemas.microsoft.com/office/drawing/2014/main" id="{B962FD90-4172-4643-888F-B77792193FFA}"/>
                  </a:ext>
                </a:extLst>
              </p:cNvPr>
              <p:cNvSpPr>
                <a:spLocks noChangeArrowheads="1"/>
              </p:cNvSpPr>
              <p:nvPr/>
            </p:nvSpPr>
            <p:spPr bwMode="auto">
              <a:xfrm>
                <a:off x="-618295" y="1554583"/>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3" name="Oval 174">
                <a:extLst>
                  <a:ext uri="{FF2B5EF4-FFF2-40B4-BE49-F238E27FC236}">
                    <a16:creationId xmlns:a16="http://schemas.microsoft.com/office/drawing/2014/main" id="{C3DD63BC-E702-44AF-933F-A5E3F612D29A}"/>
                  </a:ext>
                </a:extLst>
              </p:cNvPr>
              <p:cNvSpPr>
                <a:spLocks noChangeArrowheads="1"/>
              </p:cNvSpPr>
              <p:nvPr/>
            </p:nvSpPr>
            <p:spPr bwMode="auto">
              <a:xfrm>
                <a:off x="-578387" y="1554583"/>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175">
                <a:extLst>
                  <a:ext uri="{FF2B5EF4-FFF2-40B4-BE49-F238E27FC236}">
                    <a16:creationId xmlns:a16="http://schemas.microsoft.com/office/drawing/2014/main" id="{E6E69053-5E13-4ACE-9A99-AFADE542CF58}"/>
                  </a:ext>
                </a:extLst>
              </p:cNvPr>
              <p:cNvSpPr>
                <a:spLocks noEditPoints="1"/>
              </p:cNvSpPr>
              <p:nvPr/>
            </p:nvSpPr>
            <p:spPr bwMode="auto">
              <a:xfrm>
                <a:off x="-925221" y="1639477"/>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5" name="Oval 176">
                <a:extLst>
                  <a:ext uri="{FF2B5EF4-FFF2-40B4-BE49-F238E27FC236}">
                    <a16:creationId xmlns:a16="http://schemas.microsoft.com/office/drawing/2014/main" id="{EEC619AA-FB05-4C20-8BA9-EDFBB696A510}"/>
                  </a:ext>
                </a:extLst>
              </p:cNvPr>
              <p:cNvSpPr>
                <a:spLocks noChangeArrowheads="1"/>
              </p:cNvSpPr>
              <p:nvPr/>
            </p:nvSpPr>
            <p:spPr bwMode="auto">
              <a:xfrm>
                <a:off x="-618295" y="1683375"/>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6" name="Oval 177">
                <a:extLst>
                  <a:ext uri="{FF2B5EF4-FFF2-40B4-BE49-F238E27FC236}">
                    <a16:creationId xmlns:a16="http://schemas.microsoft.com/office/drawing/2014/main" id="{2486FE95-D957-4512-88B7-9CB1F8C7567A}"/>
                  </a:ext>
                </a:extLst>
              </p:cNvPr>
              <p:cNvSpPr>
                <a:spLocks noChangeArrowheads="1"/>
              </p:cNvSpPr>
              <p:nvPr/>
            </p:nvSpPr>
            <p:spPr bwMode="auto">
              <a:xfrm>
                <a:off x="-578387" y="1683375"/>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178">
                <a:extLst>
                  <a:ext uri="{FF2B5EF4-FFF2-40B4-BE49-F238E27FC236}">
                    <a16:creationId xmlns:a16="http://schemas.microsoft.com/office/drawing/2014/main" id="{80EF648F-A7B6-41E7-85BF-AB625E40489E}"/>
                  </a:ext>
                </a:extLst>
              </p:cNvPr>
              <p:cNvSpPr>
                <a:spLocks noEditPoints="1"/>
              </p:cNvSpPr>
              <p:nvPr/>
            </p:nvSpPr>
            <p:spPr bwMode="auto">
              <a:xfrm>
                <a:off x="-925221" y="1768270"/>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8" name="Oval 179">
                <a:extLst>
                  <a:ext uri="{FF2B5EF4-FFF2-40B4-BE49-F238E27FC236}">
                    <a16:creationId xmlns:a16="http://schemas.microsoft.com/office/drawing/2014/main" id="{8AA5DE8E-3F8F-464C-9259-B9158BB88DC9}"/>
                  </a:ext>
                </a:extLst>
              </p:cNvPr>
              <p:cNvSpPr>
                <a:spLocks noChangeArrowheads="1"/>
              </p:cNvSpPr>
              <p:nvPr/>
            </p:nvSpPr>
            <p:spPr bwMode="auto">
              <a:xfrm>
                <a:off x="-618295" y="1812168"/>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9" name="Oval 180">
                <a:extLst>
                  <a:ext uri="{FF2B5EF4-FFF2-40B4-BE49-F238E27FC236}">
                    <a16:creationId xmlns:a16="http://schemas.microsoft.com/office/drawing/2014/main" id="{09186628-C416-4EA5-9A0F-116C648F0E45}"/>
                  </a:ext>
                </a:extLst>
              </p:cNvPr>
              <p:cNvSpPr>
                <a:spLocks noChangeArrowheads="1"/>
              </p:cNvSpPr>
              <p:nvPr/>
            </p:nvSpPr>
            <p:spPr bwMode="auto">
              <a:xfrm>
                <a:off x="-578387" y="1812168"/>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181">
                <a:extLst>
                  <a:ext uri="{FF2B5EF4-FFF2-40B4-BE49-F238E27FC236}">
                    <a16:creationId xmlns:a16="http://schemas.microsoft.com/office/drawing/2014/main" id="{04D024C4-A20D-4E57-A8E9-220EE9EA68C6}"/>
                  </a:ext>
                </a:extLst>
              </p:cNvPr>
              <p:cNvSpPr>
                <a:spLocks noEditPoints="1"/>
              </p:cNvSpPr>
              <p:nvPr/>
            </p:nvSpPr>
            <p:spPr bwMode="auto">
              <a:xfrm>
                <a:off x="-925221" y="1897063"/>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1" name="Oval 182">
                <a:extLst>
                  <a:ext uri="{FF2B5EF4-FFF2-40B4-BE49-F238E27FC236}">
                    <a16:creationId xmlns:a16="http://schemas.microsoft.com/office/drawing/2014/main" id="{42E49693-0ADF-4706-932D-A3AE9FC18F65}"/>
                  </a:ext>
                </a:extLst>
              </p:cNvPr>
              <p:cNvSpPr>
                <a:spLocks noChangeArrowheads="1"/>
              </p:cNvSpPr>
              <p:nvPr/>
            </p:nvSpPr>
            <p:spPr bwMode="auto">
              <a:xfrm>
                <a:off x="-618295" y="1940961"/>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2" name="Oval 183">
                <a:extLst>
                  <a:ext uri="{FF2B5EF4-FFF2-40B4-BE49-F238E27FC236}">
                    <a16:creationId xmlns:a16="http://schemas.microsoft.com/office/drawing/2014/main" id="{9A90E7C0-B1CC-48E1-BCF8-71F9AD0CE045}"/>
                  </a:ext>
                </a:extLst>
              </p:cNvPr>
              <p:cNvSpPr>
                <a:spLocks noChangeArrowheads="1"/>
              </p:cNvSpPr>
              <p:nvPr/>
            </p:nvSpPr>
            <p:spPr bwMode="auto">
              <a:xfrm>
                <a:off x="-578387" y="1940961"/>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184">
                <a:extLst>
                  <a:ext uri="{FF2B5EF4-FFF2-40B4-BE49-F238E27FC236}">
                    <a16:creationId xmlns:a16="http://schemas.microsoft.com/office/drawing/2014/main" id="{E7F38F43-B2B1-4726-8263-C1AB056DCCED}"/>
                  </a:ext>
                </a:extLst>
              </p:cNvPr>
              <p:cNvSpPr>
                <a:spLocks noEditPoints="1"/>
              </p:cNvSpPr>
              <p:nvPr/>
            </p:nvSpPr>
            <p:spPr bwMode="auto">
              <a:xfrm>
                <a:off x="-925221" y="2025856"/>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4" name="Oval 185">
                <a:extLst>
                  <a:ext uri="{FF2B5EF4-FFF2-40B4-BE49-F238E27FC236}">
                    <a16:creationId xmlns:a16="http://schemas.microsoft.com/office/drawing/2014/main" id="{808C76E2-AB9B-4AC8-A30F-A158CFE998F7}"/>
                  </a:ext>
                </a:extLst>
              </p:cNvPr>
              <p:cNvSpPr>
                <a:spLocks noChangeArrowheads="1"/>
              </p:cNvSpPr>
              <p:nvPr/>
            </p:nvSpPr>
            <p:spPr bwMode="auto">
              <a:xfrm>
                <a:off x="-618295" y="2069754"/>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5" name="Oval 186">
                <a:extLst>
                  <a:ext uri="{FF2B5EF4-FFF2-40B4-BE49-F238E27FC236}">
                    <a16:creationId xmlns:a16="http://schemas.microsoft.com/office/drawing/2014/main" id="{C1E1B5BE-800D-4A49-9545-73F14CE65030}"/>
                  </a:ext>
                </a:extLst>
              </p:cNvPr>
              <p:cNvSpPr>
                <a:spLocks noChangeArrowheads="1"/>
              </p:cNvSpPr>
              <p:nvPr/>
            </p:nvSpPr>
            <p:spPr bwMode="auto">
              <a:xfrm>
                <a:off x="-578387" y="2069754"/>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6" name="Oval 189">
                <a:extLst>
                  <a:ext uri="{FF2B5EF4-FFF2-40B4-BE49-F238E27FC236}">
                    <a16:creationId xmlns:a16="http://schemas.microsoft.com/office/drawing/2014/main" id="{D55F6417-92BB-463D-AC4C-D90D772C329F}"/>
                  </a:ext>
                </a:extLst>
              </p:cNvPr>
              <p:cNvSpPr>
                <a:spLocks noChangeArrowheads="1"/>
              </p:cNvSpPr>
              <p:nvPr/>
            </p:nvSpPr>
            <p:spPr bwMode="auto">
              <a:xfrm>
                <a:off x="-798604" y="1583606"/>
                <a:ext cx="16326" cy="1632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7" name="Oval 195">
                <a:extLst>
                  <a:ext uri="{FF2B5EF4-FFF2-40B4-BE49-F238E27FC236}">
                    <a16:creationId xmlns:a16="http://schemas.microsoft.com/office/drawing/2014/main" id="{341B21F6-94D9-46FA-9859-2F1FD8EEEA18}"/>
                  </a:ext>
                </a:extLst>
              </p:cNvPr>
              <p:cNvSpPr>
                <a:spLocks noChangeArrowheads="1"/>
              </p:cNvSpPr>
              <p:nvPr/>
            </p:nvSpPr>
            <p:spPr bwMode="auto">
              <a:xfrm>
                <a:off x="-859192" y="1754846"/>
                <a:ext cx="38456" cy="38094"/>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8" name="Oval 196">
                <a:extLst>
                  <a:ext uri="{FF2B5EF4-FFF2-40B4-BE49-F238E27FC236}">
                    <a16:creationId xmlns:a16="http://schemas.microsoft.com/office/drawing/2014/main" id="{CB8AD437-9EF2-4269-85D1-6E2A50C7DE8A}"/>
                  </a:ext>
                </a:extLst>
              </p:cNvPr>
              <p:cNvSpPr>
                <a:spLocks noChangeArrowheads="1"/>
              </p:cNvSpPr>
              <p:nvPr/>
            </p:nvSpPr>
            <p:spPr bwMode="auto">
              <a:xfrm>
                <a:off x="-618295" y="1296997"/>
                <a:ext cx="23582" cy="23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9" name="Oval 197">
                <a:extLst>
                  <a:ext uri="{FF2B5EF4-FFF2-40B4-BE49-F238E27FC236}">
                    <a16:creationId xmlns:a16="http://schemas.microsoft.com/office/drawing/2014/main" id="{155C43DD-884C-47C3-9A40-71DA1357BB74}"/>
                  </a:ext>
                </a:extLst>
              </p:cNvPr>
              <p:cNvSpPr>
                <a:spLocks noChangeArrowheads="1"/>
              </p:cNvSpPr>
              <p:nvPr/>
            </p:nvSpPr>
            <p:spPr bwMode="auto">
              <a:xfrm>
                <a:off x="-578387" y="1296997"/>
                <a:ext cx="23582" cy="2321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7" name="Freeform 134">
              <a:extLst>
                <a:ext uri="{FF2B5EF4-FFF2-40B4-BE49-F238E27FC236}">
                  <a16:creationId xmlns:a16="http://schemas.microsoft.com/office/drawing/2014/main" id="{B68070AE-0527-494C-934B-FFCA11F1B90D}"/>
                </a:ext>
              </a:extLst>
            </p:cNvPr>
            <p:cNvSpPr>
              <a:spLocks/>
            </p:cNvSpPr>
            <p:nvPr/>
          </p:nvSpPr>
          <p:spPr bwMode="auto">
            <a:xfrm>
              <a:off x="2187346" y="3046377"/>
              <a:ext cx="228600" cy="18288"/>
            </a:xfrm>
            <a:custGeom>
              <a:avLst/>
              <a:gdLst>
                <a:gd name="T0" fmla="*/ 826 w 831"/>
                <a:gd name="T1" fmla="*/ 0 h 11"/>
                <a:gd name="T2" fmla="*/ 5 w 831"/>
                <a:gd name="T3" fmla="*/ 0 h 11"/>
                <a:gd name="T4" fmla="*/ 0 w 831"/>
                <a:gd name="T5" fmla="*/ 5 h 11"/>
                <a:gd name="T6" fmla="*/ 5 w 831"/>
                <a:gd name="T7" fmla="*/ 11 h 11"/>
                <a:gd name="T8" fmla="*/ 826 w 831"/>
                <a:gd name="T9" fmla="*/ 11 h 11"/>
                <a:gd name="T10" fmla="*/ 831 w 831"/>
                <a:gd name="T11" fmla="*/ 5 h 11"/>
                <a:gd name="T12" fmla="*/ 826 w 8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831" h="11">
                  <a:moveTo>
                    <a:pt x="826" y="0"/>
                  </a:moveTo>
                  <a:cubicBezTo>
                    <a:pt x="5" y="0"/>
                    <a:pt x="5" y="0"/>
                    <a:pt x="5" y="0"/>
                  </a:cubicBezTo>
                  <a:cubicBezTo>
                    <a:pt x="2" y="0"/>
                    <a:pt x="0" y="2"/>
                    <a:pt x="0" y="5"/>
                  </a:cubicBezTo>
                  <a:cubicBezTo>
                    <a:pt x="0" y="8"/>
                    <a:pt x="2" y="11"/>
                    <a:pt x="5" y="11"/>
                  </a:cubicBezTo>
                  <a:cubicBezTo>
                    <a:pt x="826" y="11"/>
                    <a:pt x="826" y="11"/>
                    <a:pt x="826" y="11"/>
                  </a:cubicBezTo>
                  <a:cubicBezTo>
                    <a:pt x="829" y="11"/>
                    <a:pt x="831" y="8"/>
                    <a:pt x="831" y="5"/>
                  </a:cubicBezTo>
                  <a:cubicBezTo>
                    <a:pt x="831" y="2"/>
                    <a:pt x="829" y="0"/>
                    <a:pt x="82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7206" name="Group 7205">
              <a:extLst>
                <a:ext uri="{FF2B5EF4-FFF2-40B4-BE49-F238E27FC236}">
                  <a16:creationId xmlns:a16="http://schemas.microsoft.com/office/drawing/2014/main" id="{E396047C-7F0F-49BD-993F-8E3BE612DAD9}"/>
                </a:ext>
              </a:extLst>
            </p:cNvPr>
            <p:cNvGrpSpPr/>
            <p:nvPr/>
          </p:nvGrpSpPr>
          <p:grpSpPr>
            <a:xfrm>
              <a:off x="2503413" y="2810855"/>
              <a:ext cx="182880" cy="271049"/>
              <a:chOff x="2520246" y="2856083"/>
              <a:chExt cx="182880" cy="271049"/>
            </a:xfrm>
          </p:grpSpPr>
          <p:grpSp>
            <p:nvGrpSpPr>
              <p:cNvPr id="540" name="Group 539">
                <a:extLst>
                  <a:ext uri="{FF2B5EF4-FFF2-40B4-BE49-F238E27FC236}">
                    <a16:creationId xmlns:a16="http://schemas.microsoft.com/office/drawing/2014/main" id="{991ACE58-22E9-4C10-BB38-7A132340192D}"/>
                  </a:ext>
                </a:extLst>
              </p:cNvPr>
              <p:cNvGrpSpPr/>
              <p:nvPr/>
            </p:nvGrpSpPr>
            <p:grpSpPr>
              <a:xfrm>
                <a:off x="2537842" y="2856083"/>
                <a:ext cx="152977" cy="246409"/>
                <a:chOff x="3092806" y="852813"/>
                <a:chExt cx="1011895" cy="1629919"/>
              </a:xfrm>
            </p:grpSpPr>
            <p:sp>
              <p:nvSpPr>
                <p:cNvPr id="541" name="Rectangle 166">
                  <a:extLst>
                    <a:ext uri="{FF2B5EF4-FFF2-40B4-BE49-F238E27FC236}">
                      <a16:creationId xmlns:a16="http://schemas.microsoft.com/office/drawing/2014/main" id="{DDF3B71C-013C-4097-A355-5D408716CC7B}"/>
                    </a:ext>
                  </a:extLst>
                </p:cNvPr>
                <p:cNvSpPr>
                  <a:spLocks noChangeArrowheads="1"/>
                </p:cNvSpPr>
                <p:nvPr/>
              </p:nvSpPr>
              <p:spPr bwMode="auto">
                <a:xfrm>
                  <a:off x="3092806" y="852813"/>
                  <a:ext cx="784233" cy="1629919"/>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2" name="Rectangle 167">
                  <a:extLst>
                    <a:ext uri="{FF2B5EF4-FFF2-40B4-BE49-F238E27FC236}">
                      <a16:creationId xmlns:a16="http://schemas.microsoft.com/office/drawing/2014/main" id="{24BDE122-FF60-4209-803E-6A8953DC7855}"/>
                    </a:ext>
                  </a:extLst>
                </p:cNvPr>
                <p:cNvSpPr>
                  <a:spLocks noChangeArrowheads="1"/>
                </p:cNvSpPr>
                <p:nvPr/>
              </p:nvSpPr>
              <p:spPr bwMode="auto">
                <a:xfrm>
                  <a:off x="3877039" y="852813"/>
                  <a:ext cx="227662" cy="1629919"/>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168">
                  <a:extLst>
                    <a:ext uri="{FF2B5EF4-FFF2-40B4-BE49-F238E27FC236}">
                      <a16:creationId xmlns:a16="http://schemas.microsoft.com/office/drawing/2014/main" id="{D42E6C14-5163-402A-B4BD-783C93392C6F}"/>
                    </a:ext>
                  </a:extLst>
                </p:cNvPr>
                <p:cNvSpPr>
                  <a:spLocks noEditPoints="1"/>
                </p:cNvSpPr>
                <p:nvPr/>
              </p:nvSpPr>
              <p:spPr bwMode="auto">
                <a:xfrm>
                  <a:off x="3168302" y="1144267"/>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169">
                  <a:extLst>
                    <a:ext uri="{FF2B5EF4-FFF2-40B4-BE49-F238E27FC236}">
                      <a16:creationId xmlns:a16="http://schemas.microsoft.com/office/drawing/2014/main" id="{020EACB6-9045-4239-A94B-EB433504373E}"/>
                    </a:ext>
                  </a:extLst>
                </p:cNvPr>
                <p:cNvSpPr>
                  <a:spLocks noEditPoints="1"/>
                </p:cNvSpPr>
                <p:nvPr/>
              </p:nvSpPr>
              <p:spPr bwMode="auto">
                <a:xfrm>
                  <a:off x="3168302" y="921872"/>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5" name="Oval 170">
                  <a:extLst>
                    <a:ext uri="{FF2B5EF4-FFF2-40B4-BE49-F238E27FC236}">
                      <a16:creationId xmlns:a16="http://schemas.microsoft.com/office/drawing/2014/main" id="{7D4849CC-E4AA-411B-90E5-40A8B1B0C92C}"/>
                    </a:ext>
                  </a:extLst>
                </p:cNvPr>
                <p:cNvSpPr>
                  <a:spLocks noChangeArrowheads="1"/>
                </p:cNvSpPr>
                <p:nvPr/>
              </p:nvSpPr>
              <p:spPr bwMode="auto">
                <a:xfrm>
                  <a:off x="3663423" y="121508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6" name="Oval 171">
                  <a:extLst>
                    <a:ext uri="{FF2B5EF4-FFF2-40B4-BE49-F238E27FC236}">
                      <a16:creationId xmlns:a16="http://schemas.microsoft.com/office/drawing/2014/main" id="{5AB76CAC-1A5B-4CCC-843A-B868F0164E83}"/>
                    </a:ext>
                  </a:extLst>
                </p:cNvPr>
                <p:cNvSpPr>
                  <a:spLocks noChangeArrowheads="1"/>
                </p:cNvSpPr>
                <p:nvPr/>
              </p:nvSpPr>
              <p:spPr bwMode="auto">
                <a:xfrm>
                  <a:off x="3727800" y="121508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172">
                  <a:extLst>
                    <a:ext uri="{FF2B5EF4-FFF2-40B4-BE49-F238E27FC236}">
                      <a16:creationId xmlns:a16="http://schemas.microsoft.com/office/drawing/2014/main" id="{F85E779B-A255-431C-812D-BC59A4046ACE}"/>
                    </a:ext>
                  </a:extLst>
                </p:cNvPr>
                <p:cNvSpPr>
                  <a:spLocks noEditPoints="1"/>
                </p:cNvSpPr>
                <p:nvPr/>
              </p:nvSpPr>
              <p:spPr bwMode="auto">
                <a:xfrm>
                  <a:off x="3168302" y="135203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8" name="Oval 173">
                  <a:extLst>
                    <a:ext uri="{FF2B5EF4-FFF2-40B4-BE49-F238E27FC236}">
                      <a16:creationId xmlns:a16="http://schemas.microsoft.com/office/drawing/2014/main" id="{61B40637-B5A2-421F-B5AB-DCB0609FC71B}"/>
                    </a:ext>
                  </a:extLst>
                </p:cNvPr>
                <p:cNvSpPr>
                  <a:spLocks noChangeArrowheads="1"/>
                </p:cNvSpPr>
                <p:nvPr/>
              </p:nvSpPr>
              <p:spPr bwMode="auto">
                <a:xfrm>
                  <a:off x="3663423" y="142284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9" name="Oval 174">
                  <a:extLst>
                    <a:ext uri="{FF2B5EF4-FFF2-40B4-BE49-F238E27FC236}">
                      <a16:creationId xmlns:a16="http://schemas.microsoft.com/office/drawing/2014/main" id="{15492714-57A5-4428-B5E8-C37BB5920596}"/>
                    </a:ext>
                  </a:extLst>
                </p:cNvPr>
                <p:cNvSpPr>
                  <a:spLocks noChangeArrowheads="1"/>
                </p:cNvSpPr>
                <p:nvPr/>
              </p:nvSpPr>
              <p:spPr bwMode="auto">
                <a:xfrm>
                  <a:off x="3727800" y="142284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175">
                  <a:extLst>
                    <a:ext uri="{FF2B5EF4-FFF2-40B4-BE49-F238E27FC236}">
                      <a16:creationId xmlns:a16="http://schemas.microsoft.com/office/drawing/2014/main" id="{ECC837DC-9D05-4C8D-AD48-67B8BA7C15A8}"/>
                    </a:ext>
                  </a:extLst>
                </p:cNvPr>
                <p:cNvSpPr>
                  <a:spLocks noEditPoints="1"/>
                </p:cNvSpPr>
                <p:nvPr/>
              </p:nvSpPr>
              <p:spPr bwMode="auto">
                <a:xfrm>
                  <a:off x="3168302" y="155979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1" name="Oval 176">
                  <a:extLst>
                    <a:ext uri="{FF2B5EF4-FFF2-40B4-BE49-F238E27FC236}">
                      <a16:creationId xmlns:a16="http://schemas.microsoft.com/office/drawing/2014/main" id="{9052EFA8-D0F5-40CE-B7D2-7E93C795B532}"/>
                    </a:ext>
                  </a:extLst>
                </p:cNvPr>
                <p:cNvSpPr>
                  <a:spLocks noChangeArrowheads="1"/>
                </p:cNvSpPr>
                <p:nvPr/>
              </p:nvSpPr>
              <p:spPr bwMode="auto">
                <a:xfrm>
                  <a:off x="3663423" y="163060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2" name="Oval 177">
                  <a:extLst>
                    <a:ext uri="{FF2B5EF4-FFF2-40B4-BE49-F238E27FC236}">
                      <a16:creationId xmlns:a16="http://schemas.microsoft.com/office/drawing/2014/main" id="{7A63E3AC-90EE-486B-ACAF-855E3B188255}"/>
                    </a:ext>
                  </a:extLst>
                </p:cNvPr>
                <p:cNvSpPr>
                  <a:spLocks noChangeArrowheads="1"/>
                </p:cNvSpPr>
                <p:nvPr/>
              </p:nvSpPr>
              <p:spPr bwMode="auto">
                <a:xfrm>
                  <a:off x="3727800" y="163060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178">
                  <a:extLst>
                    <a:ext uri="{FF2B5EF4-FFF2-40B4-BE49-F238E27FC236}">
                      <a16:creationId xmlns:a16="http://schemas.microsoft.com/office/drawing/2014/main" id="{81960F32-1813-4543-8937-716AC0F6F574}"/>
                    </a:ext>
                  </a:extLst>
                </p:cNvPr>
                <p:cNvSpPr>
                  <a:spLocks noEditPoints="1"/>
                </p:cNvSpPr>
                <p:nvPr/>
              </p:nvSpPr>
              <p:spPr bwMode="auto">
                <a:xfrm>
                  <a:off x="3168302" y="1767558"/>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4" name="Oval 179">
                  <a:extLst>
                    <a:ext uri="{FF2B5EF4-FFF2-40B4-BE49-F238E27FC236}">
                      <a16:creationId xmlns:a16="http://schemas.microsoft.com/office/drawing/2014/main" id="{8804DBEE-2525-45D0-9707-886647171603}"/>
                    </a:ext>
                  </a:extLst>
                </p:cNvPr>
                <p:cNvSpPr>
                  <a:spLocks noChangeArrowheads="1"/>
                </p:cNvSpPr>
                <p:nvPr/>
              </p:nvSpPr>
              <p:spPr bwMode="auto">
                <a:xfrm>
                  <a:off x="3663423" y="183837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5" name="Oval 180">
                  <a:extLst>
                    <a:ext uri="{FF2B5EF4-FFF2-40B4-BE49-F238E27FC236}">
                      <a16:creationId xmlns:a16="http://schemas.microsoft.com/office/drawing/2014/main" id="{B195A0DB-8699-40DB-A98F-8F3F3F8535B7}"/>
                    </a:ext>
                  </a:extLst>
                </p:cNvPr>
                <p:cNvSpPr>
                  <a:spLocks noChangeArrowheads="1"/>
                </p:cNvSpPr>
                <p:nvPr/>
              </p:nvSpPr>
              <p:spPr bwMode="auto">
                <a:xfrm>
                  <a:off x="3727800" y="183837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181">
                  <a:extLst>
                    <a:ext uri="{FF2B5EF4-FFF2-40B4-BE49-F238E27FC236}">
                      <a16:creationId xmlns:a16="http://schemas.microsoft.com/office/drawing/2014/main" id="{684609D2-CB5D-401D-9AA3-698521D38DC7}"/>
                    </a:ext>
                  </a:extLst>
                </p:cNvPr>
                <p:cNvSpPr>
                  <a:spLocks noEditPoints="1"/>
                </p:cNvSpPr>
                <p:nvPr/>
              </p:nvSpPr>
              <p:spPr bwMode="auto">
                <a:xfrm>
                  <a:off x="3168302" y="197532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7" name="Oval 182">
                  <a:extLst>
                    <a:ext uri="{FF2B5EF4-FFF2-40B4-BE49-F238E27FC236}">
                      <a16:creationId xmlns:a16="http://schemas.microsoft.com/office/drawing/2014/main" id="{63DB809D-7F22-45E2-8B13-164EB994CC8E}"/>
                    </a:ext>
                  </a:extLst>
                </p:cNvPr>
                <p:cNvSpPr>
                  <a:spLocks noChangeArrowheads="1"/>
                </p:cNvSpPr>
                <p:nvPr/>
              </p:nvSpPr>
              <p:spPr bwMode="auto">
                <a:xfrm>
                  <a:off x="3663423" y="204613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8" name="Oval 183">
                  <a:extLst>
                    <a:ext uri="{FF2B5EF4-FFF2-40B4-BE49-F238E27FC236}">
                      <a16:creationId xmlns:a16="http://schemas.microsoft.com/office/drawing/2014/main" id="{0DB0F84B-54D8-4BC4-B66D-2CBF1BA14040}"/>
                    </a:ext>
                  </a:extLst>
                </p:cNvPr>
                <p:cNvSpPr>
                  <a:spLocks noChangeArrowheads="1"/>
                </p:cNvSpPr>
                <p:nvPr/>
              </p:nvSpPr>
              <p:spPr bwMode="auto">
                <a:xfrm>
                  <a:off x="3727800" y="204613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184">
                  <a:extLst>
                    <a:ext uri="{FF2B5EF4-FFF2-40B4-BE49-F238E27FC236}">
                      <a16:creationId xmlns:a16="http://schemas.microsoft.com/office/drawing/2014/main" id="{5A7925FD-CA91-456F-A014-B0758696E5C2}"/>
                    </a:ext>
                  </a:extLst>
                </p:cNvPr>
                <p:cNvSpPr>
                  <a:spLocks noEditPoints="1"/>
                </p:cNvSpPr>
                <p:nvPr/>
              </p:nvSpPr>
              <p:spPr bwMode="auto">
                <a:xfrm>
                  <a:off x="3168302" y="218308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0" name="Oval 185">
                  <a:extLst>
                    <a:ext uri="{FF2B5EF4-FFF2-40B4-BE49-F238E27FC236}">
                      <a16:creationId xmlns:a16="http://schemas.microsoft.com/office/drawing/2014/main" id="{9F2013AF-0B03-43EE-AB9D-CE340BEB20AF}"/>
                    </a:ext>
                  </a:extLst>
                </p:cNvPr>
                <p:cNvSpPr>
                  <a:spLocks noChangeArrowheads="1"/>
                </p:cNvSpPr>
                <p:nvPr/>
              </p:nvSpPr>
              <p:spPr bwMode="auto">
                <a:xfrm>
                  <a:off x="3663423" y="225389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1" name="Oval 186">
                  <a:extLst>
                    <a:ext uri="{FF2B5EF4-FFF2-40B4-BE49-F238E27FC236}">
                      <a16:creationId xmlns:a16="http://schemas.microsoft.com/office/drawing/2014/main" id="{5C137590-298B-4100-A59B-2F9242B79C66}"/>
                    </a:ext>
                  </a:extLst>
                </p:cNvPr>
                <p:cNvSpPr>
                  <a:spLocks noChangeArrowheads="1"/>
                </p:cNvSpPr>
                <p:nvPr/>
              </p:nvSpPr>
              <p:spPr bwMode="auto">
                <a:xfrm>
                  <a:off x="3727800" y="225389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2" name="Oval 189">
                  <a:extLst>
                    <a:ext uri="{FF2B5EF4-FFF2-40B4-BE49-F238E27FC236}">
                      <a16:creationId xmlns:a16="http://schemas.microsoft.com/office/drawing/2014/main" id="{7FC95DB5-5DB0-49B2-9F9B-7EF692B529B1}"/>
                    </a:ext>
                  </a:extLst>
                </p:cNvPr>
                <p:cNvSpPr>
                  <a:spLocks noChangeArrowheads="1"/>
                </p:cNvSpPr>
                <p:nvPr/>
              </p:nvSpPr>
              <p:spPr bwMode="auto">
                <a:xfrm>
                  <a:off x="3372555" y="1469666"/>
                  <a:ext cx="26336" cy="2633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3" name="Oval 195">
                  <a:extLst>
                    <a:ext uri="{FF2B5EF4-FFF2-40B4-BE49-F238E27FC236}">
                      <a16:creationId xmlns:a16="http://schemas.microsoft.com/office/drawing/2014/main" id="{96E432DA-E913-4D92-9E2C-6BBA41D815A7}"/>
                    </a:ext>
                  </a:extLst>
                </p:cNvPr>
                <p:cNvSpPr>
                  <a:spLocks noChangeArrowheads="1"/>
                </p:cNvSpPr>
                <p:nvPr/>
              </p:nvSpPr>
              <p:spPr bwMode="auto">
                <a:xfrm>
                  <a:off x="3274818" y="1745903"/>
                  <a:ext cx="62036" cy="6145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4" name="Oval 196">
                  <a:extLst>
                    <a:ext uri="{FF2B5EF4-FFF2-40B4-BE49-F238E27FC236}">
                      <a16:creationId xmlns:a16="http://schemas.microsoft.com/office/drawing/2014/main" id="{5F6CB2DD-9F19-4A0D-B990-78332CE36976}"/>
                    </a:ext>
                  </a:extLst>
                </p:cNvPr>
                <p:cNvSpPr>
                  <a:spLocks noChangeArrowheads="1"/>
                </p:cNvSpPr>
                <p:nvPr/>
              </p:nvSpPr>
              <p:spPr bwMode="auto">
                <a:xfrm>
                  <a:off x="3663423" y="1007319"/>
                  <a:ext cx="38041" cy="374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5" name="Oval 197">
                  <a:extLst>
                    <a:ext uri="{FF2B5EF4-FFF2-40B4-BE49-F238E27FC236}">
                      <a16:creationId xmlns:a16="http://schemas.microsoft.com/office/drawing/2014/main" id="{D193E27A-51AD-47D4-BF79-4147895D521F}"/>
                    </a:ext>
                  </a:extLst>
                </p:cNvPr>
                <p:cNvSpPr>
                  <a:spLocks noChangeArrowheads="1"/>
                </p:cNvSpPr>
                <p:nvPr/>
              </p:nvSpPr>
              <p:spPr bwMode="auto">
                <a:xfrm>
                  <a:off x="3727800" y="1007319"/>
                  <a:ext cx="38041" cy="37456"/>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8" name="Freeform 134">
                <a:extLst>
                  <a:ext uri="{FF2B5EF4-FFF2-40B4-BE49-F238E27FC236}">
                    <a16:creationId xmlns:a16="http://schemas.microsoft.com/office/drawing/2014/main" id="{349EBEA2-2D32-48AA-A048-60F65358EF28}"/>
                  </a:ext>
                </a:extLst>
              </p:cNvPr>
              <p:cNvSpPr>
                <a:spLocks/>
              </p:cNvSpPr>
              <p:nvPr/>
            </p:nvSpPr>
            <p:spPr bwMode="auto">
              <a:xfrm>
                <a:off x="2520246" y="3108844"/>
                <a:ext cx="182880" cy="18288"/>
              </a:xfrm>
              <a:custGeom>
                <a:avLst/>
                <a:gdLst>
                  <a:gd name="T0" fmla="*/ 826 w 831"/>
                  <a:gd name="T1" fmla="*/ 0 h 11"/>
                  <a:gd name="T2" fmla="*/ 5 w 831"/>
                  <a:gd name="T3" fmla="*/ 0 h 11"/>
                  <a:gd name="T4" fmla="*/ 0 w 831"/>
                  <a:gd name="T5" fmla="*/ 5 h 11"/>
                  <a:gd name="T6" fmla="*/ 5 w 831"/>
                  <a:gd name="T7" fmla="*/ 11 h 11"/>
                  <a:gd name="T8" fmla="*/ 826 w 831"/>
                  <a:gd name="T9" fmla="*/ 11 h 11"/>
                  <a:gd name="T10" fmla="*/ 831 w 831"/>
                  <a:gd name="T11" fmla="*/ 5 h 11"/>
                  <a:gd name="T12" fmla="*/ 826 w 8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831" h="11">
                    <a:moveTo>
                      <a:pt x="826" y="0"/>
                    </a:moveTo>
                    <a:cubicBezTo>
                      <a:pt x="5" y="0"/>
                      <a:pt x="5" y="0"/>
                      <a:pt x="5" y="0"/>
                    </a:cubicBezTo>
                    <a:cubicBezTo>
                      <a:pt x="2" y="0"/>
                      <a:pt x="0" y="2"/>
                      <a:pt x="0" y="5"/>
                    </a:cubicBezTo>
                    <a:cubicBezTo>
                      <a:pt x="0" y="8"/>
                      <a:pt x="2" y="11"/>
                      <a:pt x="5" y="11"/>
                    </a:cubicBezTo>
                    <a:cubicBezTo>
                      <a:pt x="826" y="11"/>
                      <a:pt x="826" y="11"/>
                      <a:pt x="826" y="11"/>
                    </a:cubicBezTo>
                    <a:cubicBezTo>
                      <a:pt x="829" y="11"/>
                      <a:pt x="831" y="8"/>
                      <a:pt x="831" y="5"/>
                    </a:cubicBezTo>
                    <a:cubicBezTo>
                      <a:pt x="831" y="2"/>
                      <a:pt x="829" y="0"/>
                      <a:pt x="82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209" name="Group 7208">
            <a:extLst>
              <a:ext uri="{FF2B5EF4-FFF2-40B4-BE49-F238E27FC236}">
                <a16:creationId xmlns:a16="http://schemas.microsoft.com/office/drawing/2014/main" id="{2626B9D5-6E20-4AFE-A069-816382F2510C}"/>
              </a:ext>
            </a:extLst>
          </p:cNvPr>
          <p:cNvGrpSpPr/>
          <p:nvPr/>
        </p:nvGrpSpPr>
        <p:grpSpPr>
          <a:xfrm>
            <a:off x="4702594" y="2731660"/>
            <a:ext cx="709330" cy="663680"/>
            <a:chOff x="-1618561" y="429798"/>
            <a:chExt cx="664386" cy="621629"/>
          </a:xfrm>
        </p:grpSpPr>
        <p:sp>
          <p:nvSpPr>
            <p:cNvPr id="578" name="Rectangle 103">
              <a:extLst>
                <a:ext uri="{FF2B5EF4-FFF2-40B4-BE49-F238E27FC236}">
                  <a16:creationId xmlns:a16="http://schemas.microsoft.com/office/drawing/2014/main" id="{157A41B4-8B19-4B91-A677-20AD8109A3F3}"/>
                </a:ext>
              </a:extLst>
            </p:cNvPr>
            <p:cNvSpPr>
              <a:spLocks noChangeArrowheads="1"/>
            </p:cNvSpPr>
            <p:nvPr/>
          </p:nvSpPr>
          <p:spPr bwMode="auto">
            <a:xfrm>
              <a:off x="-1523179" y="521892"/>
              <a:ext cx="230233" cy="48184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104">
              <a:extLst>
                <a:ext uri="{FF2B5EF4-FFF2-40B4-BE49-F238E27FC236}">
                  <a16:creationId xmlns:a16="http://schemas.microsoft.com/office/drawing/2014/main" id="{77C32140-88C9-4B3A-9F1A-413C51308F74}"/>
                </a:ext>
              </a:extLst>
            </p:cNvPr>
            <p:cNvSpPr>
              <a:spLocks/>
            </p:cNvSpPr>
            <p:nvPr/>
          </p:nvSpPr>
          <p:spPr bwMode="auto">
            <a:xfrm>
              <a:off x="-1360371" y="706078"/>
              <a:ext cx="46047" cy="42758"/>
            </a:xfrm>
            <a:custGeom>
              <a:avLst/>
              <a:gdLst>
                <a:gd name="T0" fmla="*/ 0 w 20"/>
                <a:gd name="T1" fmla="*/ 19 h 19"/>
                <a:gd name="T2" fmla="*/ 20 w 20"/>
                <a:gd name="T3" fmla="*/ 19 h 19"/>
                <a:gd name="T4" fmla="*/ 20 w 20"/>
                <a:gd name="T5" fmla="*/ 0 h 19"/>
                <a:gd name="T6" fmla="*/ 0 w 20"/>
                <a:gd name="T7" fmla="*/ 19 h 19"/>
              </a:gdLst>
              <a:ahLst/>
              <a:cxnLst>
                <a:cxn ang="0">
                  <a:pos x="T0" y="T1"/>
                </a:cxn>
                <a:cxn ang="0">
                  <a:pos x="T2" y="T3"/>
                </a:cxn>
                <a:cxn ang="0">
                  <a:pos x="T4" y="T5"/>
                </a:cxn>
                <a:cxn ang="0">
                  <a:pos x="T6" y="T7"/>
                </a:cxn>
              </a:cxnLst>
              <a:rect l="0" t="0" r="r" b="b"/>
              <a:pathLst>
                <a:path w="20" h="19">
                  <a:moveTo>
                    <a:pt x="0" y="19"/>
                  </a:moveTo>
                  <a:cubicBezTo>
                    <a:pt x="20" y="19"/>
                    <a:pt x="20" y="19"/>
                    <a:pt x="20" y="19"/>
                  </a:cubicBezTo>
                  <a:cubicBezTo>
                    <a:pt x="20" y="0"/>
                    <a:pt x="20" y="0"/>
                    <a:pt x="20" y="0"/>
                  </a:cubicBezTo>
                  <a:cubicBezTo>
                    <a:pt x="15" y="8"/>
                    <a:pt x="8" y="14"/>
                    <a:pt x="0" y="19"/>
                  </a:cubicBezTo>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105">
              <a:extLst>
                <a:ext uri="{FF2B5EF4-FFF2-40B4-BE49-F238E27FC236}">
                  <a16:creationId xmlns:a16="http://schemas.microsoft.com/office/drawing/2014/main" id="{45B4CD64-453C-4271-9221-8112D193F95F}"/>
                </a:ext>
              </a:extLst>
            </p:cNvPr>
            <p:cNvSpPr>
              <a:spLocks noEditPoints="1"/>
            </p:cNvSpPr>
            <p:nvPr/>
          </p:nvSpPr>
          <p:spPr bwMode="auto">
            <a:xfrm>
              <a:off x="-1500156" y="770214"/>
              <a:ext cx="185831" cy="54270"/>
            </a:xfrm>
            <a:custGeom>
              <a:avLst/>
              <a:gdLst>
                <a:gd name="T0" fmla="*/ 41 w 83"/>
                <a:gd name="T1" fmla="*/ 0 h 24"/>
                <a:gd name="T2" fmla="*/ 22 w 83"/>
                <a:gd name="T3" fmla="*/ 2 h 24"/>
                <a:gd name="T4" fmla="*/ 3 w 83"/>
                <a:gd name="T5" fmla="*/ 0 h 24"/>
                <a:gd name="T6" fmla="*/ 0 w 83"/>
                <a:gd name="T7" fmla="*/ 0 h 24"/>
                <a:gd name="T8" fmla="*/ 0 w 83"/>
                <a:gd name="T9" fmla="*/ 24 h 24"/>
                <a:gd name="T10" fmla="*/ 83 w 83"/>
                <a:gd name="T11" fmla="*/ 24 h 24"/>
                <a:gd name="T12" fmla="*/ 83 w 83"/>
                <a:gd name="T13" fmla="*/ 0 h 24"/>
                <a:gd name="T14" fmla="*/ 41 w 83"/>
                <a:gd name="T15" fmla="*/ 0 h 24"/>
                <a:gd name="T16" fmla="*/ 8 w 83"/>
                <a:gd name="T17" fmla="*/ 20 h 24"/>
                <a:gd name="T18" fmla="*/ 4 w 83"/>
                <a:gd name="T19" fmla="*/ 20 h 24"/>
                <a:gd name="T20" fmla="*/ 4 w 83"/>
                <a:gd name="T21" fmla="*/ 4 h 24"/>
                <a:gd name="T22" fmla="*/ 8 w 83"/>
                <a:gd name="T23" fmla="*/ 4 h 24"/>
                <a:gd name="T24" fmla="*/ 8 w 83"/>
                <a:gd name="T25" fmla="*/ 20 h 24"/>
                <a:gd name="T26" fmla="*/ 14 w 83"/>
                <a:gd name="T27" fmla="*/ 20 h 24"/>
                <a:gd name="T28" fmla="*/ 10 w 83"/>
                <a:gd name="T29" fmla="*/ 20 h 24"/>
                <a:gd name="T30" fmla="*/ 10 w 83"/>
                <a:gd name="T31" fmla="*/ 4 h 24"/>
                <a:gd name="T32" fmla="*/ 14 w 83"/>
                <a:gd name="T33" fmla="*/ 4 h 24"/>
                <a:gd name="T34" fmla="*/ 14 w 83"/>
                <a:gd name="T35" fmla="*/ 20 h 24"/>
                <a:gd name="T36" fmla="*/ 20 w 83"/>
                <a:gd name="T37" fmla="*/ 20 h 24"/>
                <a:gd name="T38" fmla="*/ 16 w 83"/>
                <a:gd name="T39" fmla="*/ 20 h 24"/>
                <a:gd name="T40" fmla="*/ 16 w 83"/>
                <a:gd name="T41" fmla="*/ 4 h 24"/>
                <a:gd name="T42" fmla="*/ 20 w 83"/>
                <a:gd name="T43" fmla="*/ 4 h 24"/>
                <a:gd name="T44" fmla="*/ 20 w 83"/>
                <a:gd name="T45" fmla="*/ 20 h 24"/>
                <a:gd name="T46" fmla="*/ 26 w 83"/>
                <a:gd name="T47" fmla="*/ 20 h 24"/>
                <a:gd name="T48" fmla="*/ 22 w 83"/>
                <a:gd name="T49" fmla="*/ 20 h 24"/>
                <a:gd name="T50" fmla="*/ 22 w 83"/>
                <a:gd name="T51" fmla="*/ 4 h 24"/>
                <a:gd name="T52" fmla="*/ 26 w 83"/>
                <a:gd name="T53" fmla="*/ 4 h 24"/>
                <a:gd name="T54" fmla="*/ 26 w 83"/>
                <a:gd name="T5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24">
                  <a:moveTo>
                    <a:pt x="41" y="0"/>
                  </a:moveTo>
                  <a:cubicBezTo>
                    <a:pt x="35" y="2"/>
                    <a:pt x="29" y="2"/>
                    <a:pt x="22" y="2"/>
                  </a:cubicBezTo>
                  <a:cubicBezTo>
                    <a:pt x="16" y="2"/>
                    <a:pt x="9" y="2"/>
                    <a:pt x="3" y="0"/>
                  </a:cubicBezTo>
                  <a:cubicBezTo>
                    <a:pt x="0" y="0"/>
                    <a:pt x="0" y="0"/>
                    <a:pt x="0" y="0"/>
                  </a:cubicBezTo>
                  <a:cubicBezTo>
                    <a:pt x="0" y="24"/>
                    <a:pt x="0" y="24"/>
                    <a:pt x="0" y="24"/>
                  </a:cubicBezTo>
                  <a:cubicBezTo>
                    <a:pt x="83" y="24"/>
                    <a:pt x="83" y="24"/>
                    <a:pt x="83" y="24"/>
                  </a:cubicBezTo>
                  <a:cubicBezTo>
                    <a:pt x="83" y="0"/>
                    <a:pt x="83" y="0"/>
                    <a:pt x="83" y="0"/>
                  </a:cubicBezTo>
                  <a:lnTo>
                    <a:pt x="41" y="0"/>
                  </a:lnTo>
                  <a:close/>
                  <a:moveTo>
                    <a:pt x="8" y="20"/>
                  </a:moveTo>
                  <a:cubicBezTo>
                    <a:pt x="4" y="20"/>
                    <a:pt x="4" y="20"/>
                    <a:pt x="4" y="20"/>
                  </a:cubicBezTo>
                  <a:cubicBezTo>
                    <a:pt x="4" y="4"/>
                    <a:pt x="4" y="4"/>
                    <a:pt x="4" y="4"/>
                  </a:cubicBezTo>
                  <a:cubicBezTo>
                    <a:pt x="8" y="4"/>
                    <a:pt x="8" y="4"/>
                    <a:pt x="8" y="4"/>
                  </a:cubicBezTo>
                  <a:lnTo>
                    <a:pt x="8" y="20"/>
                  </a:lnTo>
                  <a:close/>
                  <a:moveTo>
                    <a:pt x="14" y="20"/>
                  </a:moveTo>
                  <a:cubicBezTo>
                    <a:pt x="10" y="20"/>
                    <a:pt x="10" y="20"/>
                    <a:pt x="10" y="20"/>
                  </a:cubicBezTo>
                  <a:cubicBezTo>
                    <a:pt x="10" y="4"/>
                    <a:pt x="10" y="4"/>
                    <a:pt x="10" y="4"/>
                  </a:cubicBezTo>
                  <a:cubicBezTo>
                    <a:pt x="14" y="4"/>
                    <a:pt x="14" y="4"/>
                    <a:pt x="14" y="4"/>
                  </a:cubicBezTo>
                  <a:lnTo>
                    <a:pt x="14" y="20"/>
                  </a:lnTo>
                  <a:close/>
                  <a:moveTo>
                    <a:pt x="20" y="20"/>
                  </a:moveTo>
                  <a:cubicBezTo>
                    <a:pt x="16" y="20"/>
                    <a:pt x="16" y="20"/>
                    <a:pt x="16" y="20"/>
                  </a:cubicBezTo>
                  <a:cubicBezTo>
                    <a:pt x="16" y="4"/>
                    <a:pt x="16" y="4"/>
                    <a:pt x="16" y="4"/>
                  </a:cubicBezTo>
                  <a:cubicBezTo>
                    <a:pt x="20" y="4"/>
                    <a:pt x="20" y="4"/>
                    <a:pt x="20" y="4"/>
                  </a:cubicBezTo>
                  <a:lnTo>
                    <a:pt x="20" y="20"/>
                  </a:lnTo>
                  <a:close/>
                  <a:moveTo>
                    <a:pt x="26" y="20"/>
                  </a:moveTo>
                  <a:cubicBezTo>
                    <a:pt x="22" y="20"/>
                    <a:pt x="22" y="20"/>
                    <a:pt x="22" y="20"/>
                  </a:cubicBezTo>
                  <a:cubicBezTo>
                    <a:pt x="22" y="4"/>
                    <a:pt x="22" y="4"/>
                    <a:pt x="22" y="4"/>
                  </a:cubicBezTo>
                  <a:cubicBezTo>
                    <a:pt x="26" y="4"/>
                    <a:pt x="26" y="4"/>
                    <a:pt x="26" y="4"/>
                  </a:cubicBezTo>
                  <a:lnTo>
                    <a:pt x="26" y="20"/>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1" name="Rectangle 106">
              <a:extLst>
                <a:ext uri="{FF2B5EF4-FFF2-40B4-BE49-F238E27FC236}">
                  <a16:creationId xmlns:a16="http://schemas.microsoft.com/office/drawing/2014/main" id="{CB864323-913E-4060-A79B-D296D6ABEFA6}"/>
                </a:ext>
              </a:extLst>
            </p:cNvPr>
            <p:cNvSpPr>
              <a:spLocks noChangeArrowheads="1"/>
            </p:cNvSpPr>
            <p:nvPr/>
          </p:nvSpPr>
          <p:spPr bwMode="auto">
            <a:xfrm>
              <a:off x="-1292946" y="521892"/>
              <a:ext cx="67426" cy="481845"/>
            </a:xfrm>
            <a:prstGeom prst="rect">
              <a:avLst/>
            </a:prstGeom>
            <a:solidFill>
              <a:srgbClr val="F78C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2" name="Oval 107">
              <a:extLst>
                <a:ext uri="{FF2B5EF4-FFF2-40B4-BE49-F238E27FC236}">
                  <a16:creationId xmlns:a16="http://schemas.microsoft.com/office/drawing/2014/main" id="{D5C81CF3-5A89-4659-B2EB-1240A01F7C9F}"/>
                </a:ext>
              </a:extLst>
            </p:cNvPr>
            <p:cNvSpPr>
              <a:spLocks noChangeArrowheads="1"/>
            </p:cNvSpPr>
            <p:nvPr/>
          </p:nvSpPr>
          <p:spPr bwMode="auto">
            <a:xfrm>
              <a:off x="-1355438" y="791593"/>
              <a:ext cx="11512" cy="98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3" name="Oval 108">
              <a:extLst>
                <a:ext uri="{FF2B5EF4-FFF2-40B4-BE49-F238E27FC236}">
                  <a16:creationId xmlns:a16="http://schemas.microsoft.com/office/drawing/2014/main" id="{12CB786E-6F65-4245-B9C7-9142AFA563CF}"/>
                </a:ext>
              </a:extLst>
            </p:cNvPr>
            <p:cNvSpPr>
              <a:spLocks noChangeArrowheads="1"/>
            </p:cNvSpPr>
            <p:nvPr/>
          </p:nvSpPr>
          <p:spPr bwMode="auto">
            <a:xfrm>
              <a:off x="-1335704" y="791593"/>
              <a:ext cx="11512" cy="9867"/>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109">
              <a:extLst>
                <a:ext uri="{FF2B5EF4-FFF2-40B4-BE49-F238E27FC236}">
                  <a16:creationId xmlns:a16="http://schemas.microsoft.com/office/drawing/2014/main" id="{EDCBB292-9441-42F0-8131-CEB5A1DA896D}"/>
                </a:ext>
              </a:extLst>
            </p:cNvPr>
            <p:cNvSpPr>
              <a:spLocks noEditPoints="1"/>
            </p:cNvSpPr>
            <p:nvPr/>
          </p:nvSpPr>
          <p:spPr bwMode="auto">
            <a:xfrm>
              <a:off x="-1500156" y="844218"/>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9 h 33"/>
                <a:gd name="T12" fmla="*/ 5 w 113"/>
                <a:gd name="T13" fmla="*/ 29 h 33"/>
                <a:gd name="T14" fmla="*/ 5 w 113"/>
                <a:gd name="T15" fmla="*/ 6 h 33"/>
                <a:gd name="T16" fmla="*/ 11 w 113"/>
                <a:gd name="T17" fmla="*/ 6 h 33"/>
                <a:gd name="T18" fmla="*/ 11 w 113"/>
                <a:gd name="T19" fmla="*/ 29 h 33"/>
                <a:gd name="T20" fmla="*/ 19 w 113"/>
                <a:gd name="T21" fmla="*/ 29 h 33"/>
                <a:gd name="T22" fmla="*/ 13 w 113"/>
                <a:gd name="T23" fmla="*/ 29 h 33"/>
                <a:gd name="T24" fmla="*/ 13 w 113"/>
                <a:gd name="T25" fmla="*/ 6 h 33"/>
                <a:gd name="T26" fmla="*/ 19 w 113"/>
                <a:gd name="T27" fmla="*/ 6 h 33"/>
                <a:gd name="T28" fmla="*/ 19 w 113"/>
                <a:gd name="T29" fmla="*/ 29 h 33"/>
                <a:gd name="T30" fmla="*/ 27 w 113"/>
                <a:gd name="T31" fmla="*/ 29 h 33"/>
                <a:gd name="T32" fmla="*/ 22 w 113"/>
                <a:gd name="T33" fmla="*/ 29 h 33"/>
                <a:gd name="T34" fmla="*/ 22 w 113"/>
                <a:gd name="T35" fmla="*/ 6 h 33"/>
                <a:gd name="T36" fmla="*/ 27 w 113"/>
                <a:gd name="T37" fmla="*/ 6 h 33"/>
                <a:gd name="T38" fmla="*/ 27 w 113"/>
                <a:gd name="T39" fmla="*/ 29 h 33"/>
                <a:gd name="T40" fmla="*/ 35 w 113"/>
                <a:gd name="T41" fmla="*/ 29 h 33"/>
                <a:gd name="T42" fmla="*/ 30 w 113"/>
                <a:gd name="T43" fmla="*/ 29 h 33"/>
                <a:gd name="T44" fmla="*/ 30 w 113"/>
                <a:gd name="T45" fmla="*/ 6 h 33"/>
                <a:gd name="T46" fmla="*/ 35 w 113"/>
                <a:gd name="T47" fmla="*/ 6 h 33"/>
                <a:gd name="T48" fmla="*/ 35 w 113"/>
                <a:gd name="T4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9"/>
                  </a:moveTo>
                  <a:lnTo>
                    <a:pt x="5" y="29"/>
                  </a:lnTo>
                  <a:lnTo>
                    <a:pt x="5" y="6"/>
                  </a:lnTo>
                  <a:lnTo>
                    <a:pt x="11" y="6"/>
                  </a:lnTo>
                  <a:lnTo>
                    <a:pt x="11" y="29"/>
                  </a:lnTo>
                  <a:close/>
                  <a:moveTo>
                    <a:pt x="19" y="29"/>
                  </a:moveTo>
                  <a:lnTo>
                    <a:pt x="13" y="29"/>
                  </a:lnTo>
                  <a:lnTo>
                    <a:pt x="13" y="6"/>
                  </a:lnTo>
                  <a:lnTo>
                    <a:pt x="19" y="6"/>
                  </a:lnTo>
                  <a:lnTo>
                    <a:pt x="19" y="29"/>
                  </a:lnTo>
                  <a:close/>
                  <a:moveTo>
                    <a:pt x="27" y="29"/>
                  </a:moveTo>
                  <a:lnTo>
                    <a:pt x="22" y="29"/>
                  </a:lnTo>
                  <a:lnTo>
                    <a:pt x="22" y="6"/>
                  </a:lnTo>
                  <a:lnTo>
                    <a:pt x="27" y="6"/>
                  </a:lnTo>
                  <a:lnTo>
                    <a:pt x="27" y="29"/>
                  </a:lnTo>
                  <a:close/>
                  <a:moveTo>
                    <a:pt x="35" y="29"/>
                  </a:moveTo>
                  <a:lnTo>
                    <a:pt x="30" y="29"/>
                  </a:lnTo>
                  <a:lnTo>
                    <a:pt x="30" y="6"/>
                  </a:lnTo>
                  <a:lnTo>
                    <a:pt x="35" y="6"/>
                  </a:lnTo>
                  <a:lnTo>
                    <a:pt x="35" y="29"/>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5" name="Oval 110">
              <a:extLst>
                <a:ext uri="{FF2B5EF4-FFF2-40B4-BE49-F238E27FC236}">
                  <a16:creationId xmlns:a16="http://schemas.microsoft.com/office/drawing/2014/main" id="{8DC0E402-9EA9-4FC9-BF1A-1FCC718C46DF}"/>
                </a:ext>
              </a:extLst>
            </p:cNvPr>
            <p:cNvSpPr>
              <a:spLocks noChangeArrowheads="1"/>
            </p:cNvSpPr>
            <p:nvPr/>
          </p:nvSpPr>
          <p:spPr bwMode="auto">
            <a:xfrm>
              <a:off x="-1355438" y="867241"/>
              <a:ext cx="11512"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6" name="Oval 111">
              <a:extLst>
                <a:ext uri="{FF2B5EF4-FFF2-40B4-BE49-F238E27FC236}">
                  <a16:creationId xmlns:a16="http://schemas.microsoft.com/office/drawing/2014/main" id="{3F845244-076B-4CA9-9BD6-F9E552CC333C}"/>
                </a:ext>
              </a:extLst>
            </p:cNvPr>
            <p:cNvSpPr>
              <a:spLocks noChangeArrowheads="1"/>
            </p:cNvSpPr>
            <p:nvPr/>
          </p:nvSpPr>
          <p:spPr bwMode="auto">
            <a:xfrm>
              <a:off x="-1335704" y="867241"/>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112">
              <a:extLst>
                <a:ext uri="{FF2B5EF4-FFF2-40B4-BE49-F238E27FC236}">
                  <a16:creationId xmlns:a16="http://schemas.microsoft.com/office/drawing/2014/main" id="{DD851EDD-D9C2-47EA-A5B2-EF5E6C98F7DC}"/>
                </a:ext>
              </a:extLst>
            </p:cNvPr>
            <p:cNvSpPr>
              <a:spLocks noEditPoints="1"/>
            </p:cNvSpPr>
            <p:nvPr/>
          </p:nvSpPr>
          <p:spPr bwMode="auto">
            <a:xfrm>
              <a:off x="-1500156" y="921510"/>
              <a:ext cx="185831" cy="50981"/>
            </a:xfrm>
            <a:custGeom>
              <a:avLst/>
              <a:gdLst>
                <a:gd name="T0" fmla="*/ 0 w 113"/>
                <a:gd name="T1" fmla="*/ 31 h 31"/>
                <a:gd name="T2" fmla="*/ 113 w 113"/>
                <a:gd name="T3" fmla="*/ 31 h 31"/>
                <a:gd name="T4" fmla="*/ 113 w 113"/>
                <a:gd name="T5" fmla="*/ 0 h 31"/>
                <a:gd name="T6" fmla="*/ 0 w 113"/>
                <a:gd name="T7" fmla="*/ 0 h 31"/>
                <a:gd name="T8" fmla="*/ 0 w 113"/>
                <a:gd name="T9" fmla="*/ 31 h 31"/>
                <a:gd name="T10" fmla="*/ 11 w 113"/>
                <a:gd name="T11" fmla="*/ 27 h 31"/>
                <a:gd name="T12" fmla="*/ 5 w 113"/>
                <a:gd name="T13" fmla="*/ 27 h 31"/>
                <a:gd name="T14" fmla="*/ 5 w 113"/>
                <a:gd name="T15" fmla="*/ 4 h 31"/>
                <a:gd name="T16" fmla="*/ 11 w 113"/>
                <a:gd name="T17" fmla="*/ 4 h 31"/>
                <a:gd name="T18" fmla="*/ 11 w 113"/>
                <a:gd name="T19" fmla="*/ 27 h 31"/>
                <a:gd name="T20" fmla="*/ 19 w 113"/>
                <a:gd name="T21" fmla="*/ 27 h 31"/>
                <a:gd name="T22" fmla="*/ 13 w 113"/>
                <a:gd name="T23" fmla="*/ 27 h 31"/>
                <a:gd name="T24" fmla="*/ 13 w 113"/>
                <a:gd name="T25" fmla="*/ 4 h 31"/>
                <a:gd name="T26" fmla="*/ 19 w 113"/>
                <a:gd name="T27" fmla="*/ 4 h 31"/>
                <a:gd name="T28" fmla="*/ 19 w 113"/>
                <a:gd name="T29" fmla="*/ 27 h 31"/>
                <a:gd name="T30" fmla="*/ 27 w 113"/>
                <a:gd name="T31" fmla="*/ 27 h 31"/>
                <a:gd name="T32" fmla="*/ 22 w 113"/>
                <a:gd name="T33" fmla="*/ 27 h 31"/>
                <a:gd name="T34" fmla="*/ 22 w 113"/>
                <a:gd name="T35" fmla="*/ 4 h 31"/>
                <a:gd name="T36" fmla="*/ 27 w 113"/>
                <a:gd name="T37" fmla="*/ 4 h 31"/>
                <a:gd name="T38" fmla="*/ 27 w 113"/>
                <a:gd name="T39" fmla="*/ 27 h 31"/>
                <a:gd name="T40" fmla="*/ 35 w 113"/>
                <a:gd name="T41" fmla="*/ 27 h 31"/>
                <a:gd name="T42" fmla="*/ 30 w 113"/>
                <a:gd name="T43" fmla="*/ 27 h 31"/>
                <a:gd name="T44" fmla="*/ 30 w 113"/>
                <a:gd name="T45" fmla="*/ 4 h 31"/>
                <a:gd name="T46" fmla="*/ 35 w 113"/>
                <a:gd name="T47" fmla="*/ 4 h 31"/>
                <a:gd name="T48" fmla="*/ 35 w 113"/>
                <a:gd name="T4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1">
                  <a:moveTo>
                    <a:pt x="0" y="31"/>
                  </a:moveTo>
                  <a:lnTo>
                    <a:pt x="113" y="31"/>
                  </a:lnTo>
                  <a:lnTo>
                    <a:pt x="113" y="0"/>
                  </a:lnTo>
                  <a:lnTo>
                    <a:pt x="0" y="0"/>
                  </a:lnTo>
                  <a:lnTo>
                    <a:pt x="0" y="31"/>
                  </a:lnTo>
                  <a:close/>
                  <a:moveTo>
                    <a:pt x="11" y="27"/>
                  </a:moveTo>
                  <a:lnTo>
                    <a:pt x="5" y="27"/>
                  </a:lnTo>
                  <a:lnTo>
                    <a:pt x="5" y="4"/>
                  </a:lnTo>
                  <a:lnTo>
                    <a:pt x="11" y="4"/>
                  </a:lnTo>
                  <a:lnTo>
                    <a:pt x="11" y="27"/>
                  </a:lnTo>
                  <a:close/>
                  <a:moveTo>
                    <a:pt x="19" y="27"/>
                  </a:moveTo>
                  <a:lnTo>
                    <a:pt x="13" y="27"/>
                  </a:lnTo>
                  <a:lnTo>
                    <a:pt x="13" y="4"/>
                  </a:lnTo>
                  <a:lnTo>
                    <a:pt x="19" y="4"/>
                  </a:lnTo>
                  <a:lnTo>
                    <a:pt x="19" y="27"/>
                  </a:lnTo>
                  <a:close/>
                  <a:moveTo>
                    <a:pt x="27" y="27"/>
                  </a:moveTo>
                  <a:lnTo>
                    <a:pt x="22" y="27"/>
                  </a:lnTo>
                  <a:lnTo>
                    <a:pt x="22" y="4"/>
                  </a:lnTo>
                  <a:lnTo>
                    <a:pt x="27" y="4"/>
                  </a:lnTo>
                  <a:lnTo>
                    <a:pt x="27" y="27"/>
                  </a:lnTo>
                  <a:close/>
                  <a:moveTo>
                    <a:pt x="35" y="27"/>
                  </a:moveTo>
                  <a:lnTo>
                    <a:pt x="30" y="27"/>
                  </a:lnTo>
                  <a:lnTo>
                    <a:pt x="30" y="4"/>
                  </a:lnTo>
                  <a:lnTo>
                    <a:pt x="35" y="4"/>
                  </a:lnTo>
                  <a:lnTo>
                    <a:pt x="35"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8" name="Oval 113">
              <a:extLst>
                <a:ext uri="{FF2B5EF4-FFF2-40B4-BE49-F238E27FC236}">
                  <a16:creationId xmlns:a16="http://schemas.microsoft.com/office/drawing/2014/main" id="{8E70143A-C5A1-4112-BE37-FBC622C0D8B0}"/>
                </a:ext>
              </a:extLst>
            </p:cNvPr>
            <p:cNvSpPr>
              <a:spLocks noChangeArrowheads="1"/>
            </p:cNvSpPr>
            <p:nvPr/>
          </p:nvSpPr>
          <p:spPr bwMode="auto">
            <a:xfrm>
              <a:off x="-1355438" y="941244"/>
              <a:ext cx="11512"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9" name="Oval 114">
              <a:extLst>
                <a:ext uri="{FF2B5EF4-FFF2-40B4-BE49-F238E27FC236}">
                  <a16:creationId xmlns:a16="http://schemas.microsoft.com/office/drawing/2014/main" id="{BBDB4C90-C2F6-424D-B633-BEA84BBF8D16}"/>
                </a:ext>
              </a:extLst>
            </p:cNvPr>
            <p:cNvSpPr>
              <a:spLocks noChangeArrowheads="1"/>
            </p:cNvSpPr>
            <p:nvPr/>
          </p:nvSpPr>
          <p:spPr bwMode="auto">
            <a:xfrm>
              <a:off x="-1335704" y="941244"/>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0" name="Rectangle 146">
              <a:extLst>
                <a:ext uri="{FF2B5EF4-FFF2-40B4-BE49-F238E27FC236}">
                  <a16:creationId xmlns:a16="http://schemas.microsoft.com/office/drawing/2014/main" id="{BDD48560-9A81-47AE-93F0-B0E876EFE78E}"/>
                </a:ext>
              </a:extLst>
            </p:cNvPr>
            <p:cNvSpPr>
              <a:spLocks noChangeArrowheads="1"/>
            </p:cNvSpPr>
            <p:nvPr/>
          </p:nvSpPr>
          <p:spPr bwMode="auto">
            <a:xfrm>
              <a:off x="-1250189" y="569582"/>
              <a:ext cx="230233" cy="48184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1" name="Rectangle 147">
              <a:extLst>
                <a:ext uri="{FF2B5EF4-FFF2-40B4-BE49-F238E27FC236}">
                  <a16:creationId xmlns:a16="http://schemas.microsoft.com/office/drawing/2014/main" id="{CEF991EA-54A1-4DD4-A671-59CEF75BA2D9}"/>
                </a:ext>
              </a:extLst>
            </p:cNvPr>
            <p:cNvSpPr>
              <a:spLocks noChangeArrowheads="1"/>
            </p:cNvSpPr>
            <p:nvPr/>
          </p:nvSpPr>
          <p:spPr bwMode="auto">
            <a:xfrm>
              <a:off x="-1019956" y="569582"/>
              <a:ext cx="65781" cy="481845"/>
            </a:xfrm>
            <a:prstGeom prst="rect">
              <a:avLst/>
            </a:prstGeom>
            <a:solidFill>
              <a:srgbClr val="F78C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148">
              <a:extLst>
                <a:ext uri="{FF2B5EF4-FFF2-40B4-BE49-F238E27FC236}">
                  <a16:creationId xmlns:a16="http://schemas.microsoft.com/office/drawing/2014/main" id="{65924310-BDF2-47E6-BD3E-61FC345BC7AE}"/>
                </a:ext>
              </a:extLst>
            </p:cNvPr>
            <p:cNvSpPr>
              <a:spLocks noEditPoints="1"/>
            </p:cNvSpPr>
            <p:nvPr/>
          </p:nvSpPr>
          <p:spPr bwMode="auto">
            <a:xfrm>
              <a:off x="-1228809" y="965912"/>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8 h 32"/>
                <a:gd name="T12" fmla="*/ 6 w 113"/>
                <a:gd name="T13" fmla="*/ 28 h 32"/>
                <a:gd name="T14" fmla="*/ 6 w 113"/>
                <a:gd name="T15" fmla="*/ 5 h 32"/>
                <a:gd name="T16" fmla="*/ 11 w 113"/>
                <a:gd name="T17" fmla="*/ 5 h 32"/>
                <a:gd name="T18" fmla="*/ 11 w 113"/>
                <a:gd name="T19" fmla="*/ 28 h 32"/>
                <a:gd name="T20" fmla="*/ 19 w 113"/>
                <a:gd name="T21" fmla="*/ 28 h 32"/>
                <a:gd name="T22" fmla="*/ 14 w 113"/>
                <a:gd name="T23" fmla="*/ 28 h 32"/>
                <a:gd name="T24" fmla="*/ 14 w 113"/>
                <a:gd name="T25" fmla="*/ 5 h 32"/>
                <a:gd name="T26" fmla="*/ 19 w 113"/>
                <a:gd name="T27" fmla="*/ 5 h 32"/>
                <a:gd name="T28" fmla="*/ 19 w 113"/>
                <a:gd name="T29" fmla="*/ 28 h 32"/>
                <a:gd name="T30" fmla="*/ 28 w 113"/>
                <a:gd name="T31" fmla="*/ 28 h 32"/>
                <a:gd name="T32" fmla="*/ 22 w 113"/>
                <a:gd name="T33" fmla="*/ 28 h 32"/>
                <a:gd name="T34" fmla="*/ 22 w 113"/>
                <a:gd name="T35" fmla="*/ 5 h 32"/>
                <a:gd name="T36" fmla="*/ 28 w 113"/>
                <a:gd name="T37" fmla="*/ 5 h 32"/>
                <a:gd name="T38" fmla="*/ 28 w 113"/>
                <a:gd name="T39" fmla="*/ 28 h 32"/>
                <a:gd name="T40" fmla="*/ 36 w 113"/>
                <a:gd name="T41" fmla="*/ 28 h 32"/>
                <a:gd name="T42" fmla="*/ 32 w 113"/>
                <a:gd name="T43" fmla="*/ 28 h 32"/>
                <a:gd name="T44" fmla="*/ 32 w 113"/>
                <a:gd name="T45" fmla="*/ 5 h 32"/>
                <a:gd name="T46" fmla="*/ 36 w 113"/>
                <a:gd name="T47" fmla="*/ 5 h 32"/>
                <a:gd name="T48" fmla="*/ 36 w 113"/>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8"/>
                  </a:moveTo>
                  <a:lnTo>
                    <a:pt x="6" y="28"/>
                  </a:lnTo>
                  <a:lnTo>
                    <a:pt x="6" y="5"/>
                  </a:lnTo>
                  <a:lnTo>
                    <a:pt x="11" y="5"/>
                  </a:lnTo>
                  <a:lnTo>
                    <a:pt x="11" y="28"/>
                  </a:lnTo>
                  <a:close/>
                  <a:moveTo>
                    <a:pt x="19" y="28"/>
                  </a:moveTo>
                  <a:lnTo>
                    <a:pt x="14" y="28"/>
                  </a:lnTo>
                  <a:lnTo>
                    <a:pt x="14" y="5"/>
                  </a:lnTo>
                  <a:lnTo>
                    <a:pt x="19" y="5"/>
                  </a:lnTo>
                  <a:lnTo>
                    <a:pt x="19" y="28"/>
                  </a:lnTo>
                  <a:close/>
                  <a:moveTo>
                    <a:pt x="28" y="28"/>
                  </a:moveTo>
                  <a:lnTo>
                    <a:pt x="22" y="28"/>
                  </a:lnTo>
                  <a:lnTo>
                    <a:pt x="22" y="5"/>
                  </a:lnTo>
                  <a:lnTo>
                    <a:pt x="28" y="5"/>
                  </a:lnTo>
                  <a:lnTo>
                    <a:pt x="28" y="28"/>
                  </a:lnTo>
                  <a:close/>
                  <a:moveTo>
                    <a:pt x="36" y="28"/>
                  </a:moveTo>
                  <a:lnTo>
                    <a:pt x="32" y="28"/>
                  </a:lnTo>
                  <a:lnTo>
                    <a:pt x="32" y="5"/>
                  </a:lnTo>
                  <a:lnTo>
                    <a:pt x="36" y="5"/>
                  </a:lnTo>
                  <a:lnTo>
                    <a:pt x="36" y="28"/>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3" name="Oval 149">
              <a:extLst>
                <a:ext uri="{FF2B5EF4-FFF2-40B4-BE49-F238E27FC236}">
                  <a16:creationId xmlns:a16="http://schemas.microsoft.com/office/drawing/2014/main" id="{FF883CB9-C183-4939-A5B1-59D7639FF358}"/>
                </a:ext>
              </a:extLst>
            </p:cNvPr>
            <p:cNvSpPr>
              <a:spLocks noChangeArrowheads="1"/>
            </p:cNvSpPr>
            <p:nvPr/>
          </p:nvSpPr>
          <p:spPr bwMode="auto">
            <a:xfrm>
              <a:off x="-1082447" y="987290"/>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4" name="Oval 150">
              <a:extLst>
                <a:ext uri="{FF2B5EF4-FFF2-40B4-BE49-F238E27FC236}">
                  <a16:creationId xmlns:a16="http://schemas.microsoft.com/office/drawing/2014/main" id="{DE317CF5-4A6D-4929-BA60-55761B112147}"/>
                </a:ext>
              </a:extLst>
            </p:cNvPr>
            <p:cNvSpPr>
              <a:spLocks noChangeArrowheads="1"/>
            </p:cNvSpPr>
            <p:nvPr/>
          </p:nvSpPr>
          <p:spPr bwMode="auto">
            <a:xfrm>
              <a:off x="-1062713" y="987290"/>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151">
              <a:extLst>
                <a:ext uri="{FF2B5EF4-FFF2-40B4-BE49-F238E27FC236}">
                  <a16:creationId xmlns:a16="http://schemas.microsoft.com/office/drawing/2014/main" id="{202F62E1-32B0-4633-846C-40AEC30A24E9}"/>
                </a:ext>
              </a:extLst>
            </p:cNvPr>
            <p:cNvSpPr>
              <a:spLocks noEditPoints="1"/>
            </p:cNvSpPr>
            <p:nvPr/>
          </p:nvSpPr>
          <p:spPr bwMode="auto">
            <a:xfrm>
              <a:off x="-1228809" y="891908"/>
              <a:ext cx="185831" cy="50981"/>
            </a:xfrm>
            <a:custGeom>
              <a:avLst/>
              <a:gdLst>
                <a:gd name="T0" fmla="*/ 0 w 113"/>
                <a:gd name="T1" fmla="*/ 31 h 31"/>
                <a:gd name="T2" fmla="*/ 113 w 113"/>
                <a:gd name="T3" fmla="*/ 31 h 31"/>
                <a:gd name="T4" fmla="*/ 113 w 113"/>
                <a:gd name="T5" fmla="*/ 0 h 31"/>
                <a:gd name="T6" fmla="*/ 0 w 113"/>
                <a:gd name="T7" fmla="*/ 0 h 31"/>
                <a:gd name="T8" fmla="*/ 0 w 113"/>
                <a:gd name="T9" fmla="*/ 31 h 31"/>
                <a:gd name="T10" fmla="*/ 11 w 113"/>
                <a:gd name="T11" fmla="*/ 27 h 31"/>
                <a:gd name="T12" fmla="*/ 6 w 113"/>
                <a:gd name="T13" fmla="*/ 27 h 31"/>
                <a:gd name="T14" fmla="*/ 6 w 113"/>
                <a:gd name="T15" fmla="*/ 4 h 31"/>
                <a:gd name="T16" fmla="*/ 11 w 113"/>
                <a:gd name="T17" fmla="*/ 4 h 31"/>
                <a:gd name="T18" fmla="*/ 11 w 113"/>
                <a:gd name="T19" fmla="*/ 27 h 31"/>
                <a:gd name="T20" fmla="*/ 19 w 113"/>
                <a:gd name="T21" fmla="*/ 27 h 31"/>
                <a:gd name="T22" fmla="*/ 14 w 113"/>
                <a:gd name="T23" fmla="*/ 27 h 31"/>
                <a:gd name="T24" fmla="*/ 14 w 113"/>
                <a:gd name="T25" fmla="*/ 4 h 31"/>
                <a:gd name="T26" fmla="*/ 19 w 113"/>
                <a:gd name="T27" fmla="*/ 4 h 31"/>
                <a:gd name="T28" fmla="*/ 19 w 113"/>
                <a:gd name="T29" fmla="*/ 27 h 31"/>
                <a:gd name="T30" fmla="*/ 28 w 113"/>
                <a:gd name="T31" fmla="*/ 27 h 31"/>
                <a:gd name="T32" fmla="*/ 22 w 113"/>
                <a:gd name="T33" fmla="*/ 27 h 31"/>
                <a:gd name="T34" fmla="*/ 22 w 113"/>
                <a:gd name="T35" fmla="*/ 4 h 31"/>
                <a:gd name="T36" fmla="*/ 28 w 113"/>
                <a:gd name="T37" fmla="*/ 4 h 31"/>
                <a:gd name="T38" fmla="*/ 28 w 113"/>
                <a:gd name="T39" fmla="*/ 27 h 31"/>
                <a:gd name="T40" fmla="*/ 36 w 113"/>
                <a:gd name="T41" fmla="*/ 27 h 31"/>
                <a:gd name="T42" fmla="*/ 32 w 113"/>
                <a:gd name="T43" fmla="*/ 27 h 31"/>
                <a:gd name="T44" fmla="*/ 32 w 113"/>
                <a:gd name="T45" fmla="*/ 4 h 31"/>
                <a:gd name="T46" fmla="*/ 36 w 113"/>
                <a:gd name="T47" fmla="*/ 4 h 31"/>
                <a:gd name="T48" fmla="*/ 36 w 113"/>
                <a:gd name="T4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1">
                  <a:moveTo>
                    <a:pt x="0" y="31"/>
                  </a:moveTo>
                  <a:lnTo>
                    <a:pt x="113" y="31"/>
                  </a:lnTo>
                  <a:lnTo>
                    <a:pt x="113" y="0"/>
                  </a:lnTo>
                  <a:lnTo>
                    <a:pt x="0" y="0"/>
                  </a:lnTo>
                  <a:lnTo>
                    <a:pt x="0" y="31"/>
                  </a:lnTo>
                  <a:close/>
                  <a:moveTo>
                    <a:pt x="11" y="27"/>
                  </a:moveTo>
                  <a:lnTo>
                    <a:pt x="6" y="27"/>
                  </a:lnTo>
                  <a:lnTo>
                    <a:pt x="6" y="4"/>
                  </a:lnTo>
                  <a:lnTo>
                    <a:pt x="11" y="4"/>
                  </a:lnTo>
                  <a:lnTo>
                    <a:pt x="11" y="27"/>
                  </a:lnTo>
                  <a:close/>
                  <a:moveTo>
                    <a:pt x="19" y="27"/>
                  </a:moveTo>
                  <a:lnTo>
                    <a:pt x="14" y="27"/>
                  </a:lnTo>
                  <a:lnTo>
                    <a:pt x="14" y="4"/>
                  </a:lnTo>
                  <a:lnTo>
                    <a:pt x="19" y="4"/>
                  </a:lnTo>
                  <a:lnTo>
                    <a:pt x="19" y="27"/>
                  </a:lnTo>
                  <a:close/>
                  <a:moveTo>
                    <a:pt x="28" y="27"/>
                  </a:moveTo>
                  <a:lnTo>
                    <a:pt x="22" y="27"/>
                  </a:lnTo>
                  <a:lnTo>
                    <a:pt x="22" y="4"/>
                  </a:lnTo>
                  <a:lnTo>
                    <a:pt x="28" y="4"/>
                  </a:lnTo>
                  <a:lnTo>
                    <a:pt x="28" y="27"/>
                  </a:lnTo>
                  <a:close/>
                  <a:moveTo>
                    <a:pt x="36" y="27"/>
                  </a:moveTo>
                  <a:lnTo>
                    <a:pt x="32" y="27"/>
                  </a:lnTo>
                  <a:lnTo>
                    <a:pt x="32" y="4"/>
                  </a:lnTo>
                  <a:lnTo>
                    <a:pt x="36" y="4"/>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6" name="Oval 152">
              <a:extLst>
                <a:ext uri="{FF2B5EF4-FFF2-40B4-BE49-F238E27FC236}">
                  <a16:creationId xmlns:a16="http://schemas.microsoft.com/office/drawing/2014/main" id="{F87473D9-3296-4506-A5D9-EFEAADEB4BAE}"/>
                </a:ext>
              </a:extLst>
            </p:cNvPr>
            <p:cNvSpPr>
              <a:spLocks noChangeArrowheads="1"/>
            </p:cNvSpPr>
            <p:nvPr/>
          </p:nvSpPr>
          <p:spPr bwMode="auto">
            <a:xfrm>
              <a:off x="-1082447" y="911642"/>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7" name="Oval 153">
              <a:extLst>
                <a:ext uri="{FF2B5EF4-FFF2-40B4-BE49-F238E27FC236}">
                  <a16:creationId xmlns:a16="http://schemas.microsoft.com/office/drawing/2014/main" id="{CD33F7BE-8C6B-4B68-80D1-7CA442CA642F}"/>
                </a:ext>
              </a:extLst>
            </p:cNvPr>
            <p:cNvSpPr>
              <a:spLocks noChangeArrowheads="1"/>
            </p:cNvSpPr>
            <p:nvPr/>
          </p:nvSpPr>
          <p:spPr bwMode="auto">
            <a:xfrm>
              <a:off x="-1062713" y="911642"/>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154">
              <a:extLst>
                <a:ext uri="{FF2B5EF4-FFF2-40B4-BE49-F238E27FC236}">
                  <a16:creationId xmlns:a16="http://schemas.microsoft.com/office/drawing/2014/main" id="{52A96704-5222-4F16-84AB-50B457E2C079}"/>
                </a:ext>
              </a:extLst>
            </p:cNvPr>
            <p:cNvSpPr>
              <a:spLocks noEditPoints="1"/>
            </p:cNvSpPr>
            <p:nvPr/>
          </p:nvSpPr>
          <p:spPr bwMode="auto">
            <a:xfrm>
              <a:off x="-1228809" y="816260"/>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7 h 32"/>
                <a:gd name="T12" fmla="*/ 6 w 113"/>
                <a:gd name="T13" fmla="*/ 27 h 32"/>
                <a:gd name="T14" fmla="*/ 6 w 113"/>
                <a:gd name="T15" fmla="*/ 5 h 32"/>
                <a:gd name="T16" fmla="*/ 11 w 113"/>
                <a:gd name="T17" fmla="*/ 5 h 32"/>
                <a:gd name="T18" fmla="*/ 11 w 113"/>
                <a:gd name="T19" fmla="*/ 27 h 32"/>
                <a:gd name="T20" fmla="*/ 19 w 113"/>
                <a:gd name="T21" fmla="*/ 27 h 32"/>
                <a:gd name="T22" fmla="*/ 14 w 113"/>
                <a:gd name="T23" fmla="*/ 27 h 32"/>
                <a:gd name="T24" fmla="*/ 14 w 113"/>
                <a:gd name="T25" fmla="*/ 5 h 32"/>
                <a:gd name="T26" fmla="*/ 19 w 113"/>
                <a:gd name="T27" fmla="*/ 5 h 32"/>
                <a:gd name="T28" fmla="*/ 19 w 113"/>
                <a:gd name="T29" fmla="*/ 27 h 32"/>
                <a:gd name="T30" fmla="*/ 28 w 113"/>
                <a:gd name="T31" fmla="*/ 27 h 32"/>
                <a:gd name="T32" fmla="*/ 22 w 113"/>
                <a:gd name="T33" fmla="*/ 27 h 32"/>
                <a:gd name="T34" fmla="*/ 22 w 113"/>
                <a:gd name="T35" fmla="*/ 5 h 32"/>
                <a:gd name="T36" fmla="*/ 28 w 113"/>
                <a:gd name="T37" fmla="*/ 5 h 32"/>
                <a:gd name="T38" fmla="*/ 28 w 113"/>
                <a:gd name="T39" fmla="*/ 27 h 32"/>
                <a:gd name="T40" fmla="*/ 36 w 113"/>
                <a:gd name="T41" fmla="*/ 27 h 32"/>
                <a:gd name="T42" fmla="*/ 32 w 113"/>
                <a:gd name="T43" fmla="*/ 27 h 32"/>
                <a:gd name="T44" fmla="*/ 32 w 113"/>
                <a:gd name="T45" fmla="*/ 5 h 32"/>
                <a:gd name="T46" fmla="*/ 36 w 113"/>
                <a:gd name="T47" fmla="*/ 5 h 32"/>
                <a:gd name="T48" fmla="*/ 36 w 113"/>
                <a:gd name="T4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7"/>
                  </a:moveTo>
                  <a:lnTo>
                    <a:pt x="6" y="27"/>
                  </a:lnTo>
                  <a:lnTo>
                    <a:pt x="6" y="5"/>
                  </a:lnTo>
                  <a:lnTo>
                    <a:pt x="11" y="5"/>
                  </a:lnTo>
                  <a:lnTo>
                    <a:pt x="11" y="27"/>
                  </a:lnTo>
                  <a:close/>
                  <a:moveTo>
                    <a:pt x="19" y="27"/>
                  </a:moveTo>
                  <a:lnTo>
                    <a:pt x="14" y="27"/>
                  </a:lnTo>
                  <a:lnTo>
                    <a:pt x="14" y="5"/>
                  </a:lnTo>
                  <a:lnTo>
                    <a:pt x="19" y="5"/>
                  </a:lnTo>
                  <a:lnTo>
                    <a:pt x="19" y="27"/>
                  </a:lnTo>
                  <a:close/>
                  <a:moveTo>
                    <a:pt x="28" y="27"/>
                  </a:moveTo>
                  <a:lnTo>
                    <a:pt x="22" y="27"/>
                  </a:lnTo>
                  <a:lnTo>
                    <a:pt x="22" y="5"/>
                  </a:lnTo>
                  <a:lnTo>
                    <a:pt x="28" y="5"/>
                  </a:lnTo>
                  <a:lnTo>
                    <a:pt x="28" y="27"/>
                  </a:lnTo>
                  <a:close/>
                  <a:moveTo>
                    <a:pt x="36" y="27"/>
                  </a:moveTo>
                  <a:lnTo>
                    <a:pt x="32" y="27"/>
                  </a:lnTo>
                  <a:lnTo>
                    <a:pt x="32" y="5"/>
                  </a:lnTo>
                  <a:lnTo>
                    <a:pt x="36" y="5"/>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9" name="Oval 155">
              <a:extLst>
                <a:ext uri="{FF2B5EF4-FFF2-40B4-BE49-F238E27FC236}">
                  <a16:creationId xmlns:a16="http://schemas.microsoft.com/office/drawing/2014/main" id="{5A8373CC-5479-4A8E-9288-D3D70C1EBA8B}"/>
                </a:ext>
              </a:extLst>
            </p:cNvPr>
            <p:cNvSpPr>
              <a:spLocks noChangeArrowheads="1"/>
            </p:cNvSpPr>
            <p:nvPr/>
          </p:nvSpPr>
          <p:spPr bwMode="auto">
            <a:xfrm>
              <a:off x="-1082447" y="835994"/>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0" name="Oval 156">
              <a:extLst>
                <a:ext uri="{FF2B5EF4-FFF2-40B4-BE49-F238E27FC236}">
                  <a16:creationId xmlns:a16="http://schemas.microsoft.com/office/drawing/2014/main" id="{37D3A53E-E637-4C81-BFAA-1BEC30E04E85}"/>
                </a:ext>
              </a:extLst>
            </p:cNvPr>
            <p:cNvSpPr>
              <a:spLocks noChangeArrowheads="1"/>
            </p:cNvSpPr>
            <p:nvPr/>
          </p:nvSpPr>
          <p:spPr bwMode="auto">
            <a:xfrm>
              <a:off x="-1062713" y="835994"/>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157">
              <a:extLst>
                <a:ext uri="{FF2B5EF4-FFF2-40B4-BE49-F238E27FC236}">
                  <a16:creationId xmlns:a16="http://schemas.microsoft.com/office/drawing/2014/main" id="{17A48110-C211-45EC-9BCE-2BBC12218568}"/>
                </a:ext>
              </a:extLst>
            </p:cNvPr>
            <p:cNvSpPr>
              <a:spLocks noEditPoints="1"/>
            </p:cNvSpPr>
            <p:nvPr/>
          </p:nvSpPr>
          <p:spPr bwMode="auto">
            <a:xfrm>
              <a:off x="-1228809" y="738968"/>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9 h 33"/>
                <a:gd name="T12" fmla="*/ 6 w 113"/>
                <a:gd name="T13" fmla="*/ 29 h 33"/>
                <a:gd name="T14" fmla="*/ 6 w 113"/>
                <a:gd name="T15" fmla="*/ 6 h 33"/>
                <a:gd name="T16" fmla="*/ 11 w 113"/>
                <a:gd name="T17" fmla="*/ 6 h 33"/>
                <a:gd name="T18" fmla="*/ 11 w 113"/>
                <a:gd name="T19" fmla="*/ 29 h 33"/>
                <a:gd name="T20" fmla="*/ 19 w 113"/>
                <a:gd name="T21" fmla="*/ 29 h 33"/>
                <a:gd name="T22" fmla="*/ 14 w 113"/>
                <a:gd name="T23" fmla="*/ 29 h 33"/>
                <a:gd name="T24" fmla="*/ 14 w 113"/>
                <a:gd name="T25" fmla="*/ 6 h 33"/>
                <a:gd name="T26" fmla="*/ 19 w 113"/>
                <a:gd name="T27" fmla="*/ 6 h 33"/>
                <a:gd name="T28" fmla="*/ 19 w 113"/>
                <a:gd name="T29" fmla="*/ 29 h 33"/>
                <a:gd name="T30" fmla="*/ 28 w 113"/>
                <a:gd name="T31" fmla="*/ 29 h 33"/>
                <a:gd name="T32" fmla="*/ 22 w 113"/>
                <a:gd name="T33" fmla="*/ 29 h 33"/>
                <a:gd name="T34" fmla="*/ 22 w 113"/>
                <a:gd name="T35" fmla="*/ 6 h 33"/>
                <a:gd name="T36" fmla="*/ 28 w 113"/>
                <a:gd name="T37" fmla="*/ 6 h 33"/>
                <a:gd name="T38" fmla="*/ 28 w 113"/>
                <a:gd name="T39" fmla="*/ 29 h 33"/>
                <a:gd name="T40" fmla="*/ 36 w 113"/>
                <a:gd name="T41" fmla="*/ 29 h 33"/>
                <a:gd name="T42" fmla="*/ 32 w 113"/>
                <a:gd name="T43" fmla="*/ 29 h 33"/>
                <a:gd name="T44" fmla="*/ 32 w 113"/>
                <a:gd name="T45" fmla="*/ 6 h 33"/>
                <a:gd name="T46" fmla="*/ 36 w 113"/>
                <a:gd name="T47" fmla="*/ 6 h 33"/>
                <a:gd name="T48" fmla="*/ 36 w 113"/>
                <a:gd name="T4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9"/>
                  </a:moveTo>
                  <a:lnTo>
                    <a:pt x="6" y="29"/>
                  </a:lnTo>
                  <a:lnTo>
                    <a:pt x="6" y="6"/>
                  </a:lnTo>
                  <a:lnTo>
                    <a:pt x="11" y="6"/>
                  </a:lnTo>
                  <a:lnTo>
                    <a:pt x="11" y="29"/>
                  </a:lnTo>
                  <a:close/>
                  <a:moveTo>
                    <a:pt x="19" y="29"/>
                  </a:moveTo>
                  <a:lnTo>
                    <a:pt x="14" y="29"/>
                  </a:lnTo>
                  <a:lnTo>
                    <a:pt x="14" y="6"/>
                  </a:lnTo>
                  <a:lnTo>
                    <a:pt x="19" y="6"/>
                  </a:lnTo>
                  <a:lnTo>
                    <a:pt x="19" y="29"/>
                  </a:lnTo>
                  <a:close/>
                  <a:moveTo>
                    <a:pt x="28" y="29"/>
                  </a:moveTo>
                  <a:lnTo>
                    <a:pt x="22" y="29"/>
                  </a:lnTo>
                  <a:lnTo>
                    <a:pt x="22" y="6"/>
                  </a:lnTo>
                  <a:lnTo>
                    <a:pt x="28" y="6"/>
                  </a:lnTo>
                  <a:lnTo>
                    <a:pt x="28" y="29"/>
                  </a:lnTo>
                  <a:close/>
                  <a:moveTo>
                    <a:pt x="36" y="29"/>
                  </a:moveTo>
                  <a:lnTo>
                    <a:pt x="32" y="29"/>
                  </a:lnTo>
                  <a:lnTo>
                    <a:pt x="32" y="6"/>
                  </a:lnTo>
                  <a:lnTo>
                    <a:pt x="36" y="6"/>
                  </a:lnTo>
                  <a:lnTo>
                    <a:pt x="36" y="29"/>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2" name="Oval 158">
              <a:extLst>
                <a:ext uri="{FF2B5EF4-FFF2-40B4-BE49-F238E27FC236}">
                  <a16:creationId xmlns:a16="http://schemas.microsoft.com/office/drawing/2014/main" id="{332B12C4-4FFE-4353-8C8E-64340AE26F6D}"/>
                </a:ext>
              </a:extLst>
            </p:cNvPr>
            <p:cNvSpPr>
              <a:spLocks noChangeArrowheads="1"/>
            </p:cNvSpPr>
            <p:nvPr/>
          </p:nvSpPr>
          <p:spPr bwMode="auto">
            <a:xfrm>
              <a:off x="-1082447" y="761992"/>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3" name="Oval 159">
              <a:extLst>
                <a:ext uri="{FF2B5EF4-FFF2-40B4-BE49-F238E27FC236}">
                  <a16:creationId xmlns:a16="http://schemas.microsoft.com/office/drawing/2014/main" id="{92AA0751-BCB3-4BD3-AB54-8EF646E94C33}"/>
                </a:ext>
              </a:extLst>
            </p:cNvPr>
            <p:cNvSpPr>
              <a:spLocks noChangeArrowheads="1"/>
            </p:cNvSpPr>
            <p:nvPr/>
          </p:nvSpPr>
          <p:spPr bwMode="auto">
            <a:xfrm>
              <a:off x="-1062713" y="761992"/>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160">
              <a:extLst>
                <a:ext uri="{FF2B5EF4-FFF2-40B4-BE49-F238E27FC236}">
                  <a16:creationId xmlns:a16="http://schemas.microsoft.com/office/drawing/2014/main" id="{7AB9A380-0F60-4F20-BEF7-832E92BB507E}"/>
                </a:ext>
              </a:extLst>
            </p:cNvPr>
            <p:cNvSpPr>
              <a:spLocks noEditPoints="1"/>
            </p:cNvSpPr>
            <p:nvPr/>
          </p:nvSpPr>
          <p:spPr bwMode="auto">
            <a:xfrm>
              <a:off x="-1228809" y="664964"/>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8 h 32"/>
                <a:gd name="T12" fmla="*/ 6 w 113"/>
                <a:gd name="T13" fmla="*/ 28 h 32"/>
                <a:gd name="T14" fmla="*/ 6 w 113"/>
                <a:gd name="T15" fmla="*/ 4 h 32"/>
                <a:gd name="T16" fmla="*/ 11 w 113"/>
                <a:gd name="T17" fmla="*/ 4 h 32"/>
                <a:gd name="T18" fmla="*/ 11 w 113"/>
                <a:gd name="T19" fmla="*/ 28 h 32"/>
                <a:gd name="T20" fmla="*/ 19 w 113"/>
                <a:gd name="T21" fmla="*/ 28 h 32"/>
                <a:gd name="T22" fmla="*/ 14 w 113"/>
                <a:gd name="T23" fmla="*/ 28 h 32"/>
                <a:gd name="T24" fmla="*/ 14 w 113"/>
                <a:gd name="T25" fmla="*/ 4 h 32"/>
                <a:gd name="T26" fmla="*/ 19 w 113"/>
                <a:gd name="T27" fmla="*/ 4 h 32"/>
                <a:gd name="T28" fmla="*/ 19 w 113"/>
                <a:gd name="T29" fmla="*/ 28 h 32"/>
                <a:gd name="T30" fmla="*/ 28 w 113"/>
                <a:gd name="T31" fmla="*/ 28 h 32"/>
                <a:gd name="T32" fmla="*/ 22 w 113"/>
                <a:gd name="T33" fmla="*/ 28 h 32"/>
                <a:gd name="T34" fmla="*/ 22 w 113"/>
                <a:gd name="T35" fmla="*/ 4 h 32"/>
                <a:gd name="T36" fmla="*/ 28 w 113"/>
                <a:gd name="T37" fmla="*/ 4 h 32"/>
                <a:gd name="T38" fmla="*/ 28 w 113"/>
                <a:gd name="T39" fmla="*/ 28 h 32"/>
                <a:gd name="T40" fmla="*/ 36 w 113"/>
                <a:gd name="T41" fmla="*/ 28 h 32"/>
                <a:gd name="T42" fmla="*/ 32 w 113"/>
                <a:gd name="T43" fmla="*/ 28 h 32"/>
                <a:gd name="T44" fmla="*/ 32 w 113"/>
                <a:gd name="T45" fmla="*/ 4 h 32"/>
                <a:gd name="T46" fmla="*/ 36 w 113"/>
                <a:gd name="T47" fmla="*/ 4 h 32"/>
                <a:gd name="T48" fmla="*/ 36 w 113"/>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8"/>
                  </a:moveTo>
                  <a:lnTo>
                    <a:pt x="6" y="28"/>
                  </a:lnTo>
                  <a:lnTo>
                    <a:pt x="6" y="4"/>
                  </a:lnTo>
                  <a:lnTo>
                    <a:pt x="11" y="4"/>
                  </a:lnTo>
                  <a:lnTo>
                    <a:pt x="11" y="28"/>
                  </a:lnTo>
                  <a:close/>
                  <a:moveTo>
                    <a:pt x="19" y="28"/>
                  </a:moveTo>
                  <a:lnTo>
                    <a:pt x="14" y="28"/>
                  </a:lnTo>
                  <a:lnTo>
                    <a:pt x="14" y="4"/>
                  </a:lnTo>
                  <a:lnTo>
                    <a:pt x="19" y="4"/>
                  </a:lnTo>
                  <a:lnTo>
                    <a:pt x="19" y="28"/>
                  </a:lnTo>
                  <a:close/>
                  <a:moveTo>
                    <a:pt x="28" y="28"/>
                  </a:moveTo>
                  <a:lnTo>
                    <a:pt x="22" y="28"/>
                  </a:lnTo>
                  <a:lnTo>
                    <a:pt x="22" y="4"/>
                  </a:lnTo>
                  <a:lnTo>
                    <a:pt x="28" y="4"/>
                  </a:lnTo>
                  <a:lnTo>
                    <a:pt x="28" y="28"/>
                  </a:lnTo>
                  <a:close/>
                  <a:moveTo>
                    <a:pt x="36" y="28"/>
                  </a:moveTo>
                  <a:lnTo>
                    <a:pt x="32" y="28"/>
                  </a:lnTo>
                  <a:lnTo>
                    <a:pt x="32" y="4"/>
                  </a:lnTo>
                  <a:lnTo>
                    <a:pt x="36" y="4"/>
                  </a:lnTo>
                  <a:lnTo>
                    <a:pt x="36" y="28"/>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5" name="Oval 161">
              <a:extLst>
                <a:ext uri="{FF2B5EF4-FFF2-40B4-BE49-F238E27FC236}">
                  <a16:creationId xmlns:a16="http://schemas.microsoft.com/office/drawing/2014/main" id="{B9352C13-65BC-46C4-A556-2CAE8A0022E0}"/>
                </a:ext>
              </a:extLst>
            </p:cNvPr>
            <p:cNvSpPr>
              <a:spLocks noChangeArrowheads="1"/>
            </p:cNvSpPr>
            <p:nvPr/>
          </p:nvSpPr>
          <p:spPr bwMode="auto">
            <a:xfrm>
              <a:off x="-1082447" y="686344"/>
              <a:ext cx="9867" cy="98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6" name="Oval 162">
              <a:extLst>
                <a:ext uri="{FF2B5EF4-FFF2-40B4-BE49-F238E27FC236}">
                  <a16:creationId xmlns:a16="http://schemas.microsoft.com/office/drawing/2014/main" id="{D02D3BC2-406C-4555-AB27-5D5956B700BF}"/>
                </a:ext>
              </a:extLst>
            </p:cNvPr>
            <p:cNvSpPr>
              <a:spLocks noChangeArrowheads="1"/>
            </p:cNvSpPr>
            <p:nvPr/>
          </p:nvSpPr>
          <p:spPr bwMode="auto">
            <a:xfrm>
              <a:off x="-1062713" y="686344"/>
              <a:ext cx="11512" cy="9867"/>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163">
              <a:extLst>
                <a:ext uri="{FF2B5EF4-FFF2-40B4-BE49-F238E27FC236}">
                  <a16:creationId xmlns:a16="http://schemas.microsoft.com/office/drawing/2014/main" id="{057D5D07-1396-4F31-A869-F7FFB687AF61}"/>
                </a:ext>
              </a:extLst>
            </p:cNvPr>
            <p:cNvSpPr>
              <a:spLocks noEditPoints="1"/>
            </p:cNvSpPr>
            <p:nvPr/>
          </p:nvSpPr>
          <p:spPr bwMode="auto">
            <a:xfrm>
              <a:off x="-1228809" y="589316"/>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7 h 33"/>
                <a:gd name="T12" fmla="*/ 6 w 113"/>
                <a:gd name="T13" fmla="*/ 27 h 33"/>
                <a:gd name="T14" fmla="*/ 6 w 113"/>
                <a:gd name="T15" fmla="*/ 6 h 33"/>
                <a:gd name="T16" fmla="*/ 11 w 113"/>
                <a:gd name="T17" fmla="*/ 6 h 33"/>
                <a:gd name="T18" fmla="*/ 11 w 113"/>
                <a:gd name="T19" fmla="*/ 27 h 33"/>
                <a:gd name="T20" fmla="*/ 19 w 113"/>
                <a:gd name="T21" fmla="*/ 27 h 33"/>
                <a:gd name="T22" fmla="*/ 14 w 113"/>
                <a:gd name="T23" fmla="*/ 27 h 33"/>
                <a:gd name="T24" fmla="*/ 14 w 113"/>
                <a:gd name="T25" fmla="*/ 6 h 33"/>
                <a:gd name="T26" fmla="*/ 19 w 113"/>
                <a:gd name="T27" fmla="*/ 6 h 33"/>
                <a:gd name="T28" fmla="*/ 19 w 113"/>
                <a:gd name="T29" fmla="*/ 27 h 33"/>
                <a:gd name="T30" fmla="*/ 28 w 113"/>
                <a:gd name="T31" fmla="*/ 27 h 33"/>
                <a:gd name="T32" fmla="*/ 22 w 113"/>
                <a:gd name="T33" fmla="*/ 27 h 33"/>
                <a:gd name="T34" fmla="*/ 22 w 113"/>
                <a:gd name="T35" fmla="*/ 6 h 33"/>
                <a:gd name="T36" fmla="*/ 28 w 113"/>
                <a:gd name="T37" fmla="*/ 6 h 33"/>
                <a:gd name="T38" fmla="*/ 28 w 113"/>
                <a:gd name="T39" fmla="*/ 27 h 33"/>
                <a:gd name="T40" fmla="*/ 36 w 113"/>
                <a:gd name="T41" fmla="*/ 27 h 33"/>
                <a:gd name="T42" fmla="*/ 32 w 113"/>
                <a:gd name="T43" fmla="*/ 27 h 33"/>
                <a:gd name="T44" fmla="*/ 32 w 113"/>
                <a:gd name="T45" fmla="*/ 6 h 33"/>
                <a:gd name="T46" fmla="*/ 36 w 113"/>
                <a:gd name="T47" fmla="*/ 6 h 33"/>
                <a:gd name="T48" fmla="*/ 36 w 113"/>
                <a:gd name="T49"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7"/>
                  </a:moveTo>
                  <a:lnTo>
                    <a:pt x="6" y="27"/>
                  </a:lnTo>
                  <a:lnTo>
                    <a:pt x="6" y="6"/>
                  </a:lnTo>
                  <a:lnTo>
                    <a:pt x="11" y="6"/>
                  </a:lnTo>
                  <a:lnTo>
                    <a:pt x="11" y="27"/>
                  </a:lnTo>
                  <a:close/>
                  <a:moveTo>
                    <a:pt x="19" y="27"/>
                  </a:moveTo>
                  <a:lnTo>
                    <a:pt x="14" y="27"/>
                  </a:lnTo>
                  <a:lnTo>
                    <a:pt x="14" y="6"/>
                  </a:lnTo>
                  <a:lnTo>
                    <a:pt x="19" y="6"/>
                  </a:lnTo>
                  <a:lnTo>
                    <a:pt x="19" y="27"/>
                  </a:lnTo>
                  <a:close/>
                  <a:moveTo>
                    <a:pt x="28" y="27"/>
                  </a:moveTo>
                  <a:lnTo>
                    <a:pt x="22" y="27"/>
                  </a:lnTo>
                  <a:lnTo>
                    <a:pt x="22" y="6"/>
                  </a:lnTo>
                  <a:lnTo>
                    <a:pt x="28" y="6"/>
                  </a:lnTo>
                  <a:lnTo>
                    <a:pt x="28" y="27"/>
                  </a:lnTo>
                  <a:close/>
                  <a:moveTo>
                    <a:pt x="36" y="27"/>
                  </a:moveTo>
                  <a:lnTo>
                    <a:pt x="32" y="27"/>
                  </a:lnTo>
                  <a:lnTo>
                    <a:pt x="32" y="6"/>
                  </a:lnTo>
                  <a:lnTo>
                    <a:pt x="36" y="6"/>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8" name="Oval 164">
              <a:extLst>
                <a:ext uri="{FF2B5EF4-FFF2-40B4-BE49-F238E27FC236}">
                  <a16:creationId xmlns:a16="http://schemas.microsoft.com/office/drawing/2014/main" id="{7F7D073D-82F4-47C5-8CAB-A26BA2C3CD2F}"/>
                </a:ext>
              </a:extLst>
            </p:cNvPr>
            <p:cNvSpPr>
              <a:spLocks noChangeArrowheads="1"/>
            </p:cNvSpPr>
            <p:nvPr/>
          </p:nvSpPr>
          <p:spPr bwMode="auto">
            <a:xfrm>
              <a:off x="-1082447" y="609051"/>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9" name="Oval 165">
              <a:extLst>
                <a:ext uri="{FF2B5EF4-FFF2-40B4-BE49-F238E27FC236}">
                  <a16:creationId xmlns:a16="http://schemas.microsoft.com/office/drawing/2014/main" id="{506B87A2-830D-42B7-B676-468CFB14E6E9}"/>
                </a:ext>
              </a:extLst>
            </p:cNvPr>
            <p:cNvSpPr>
              <a:spLocks noChangeArrowheads="1"/>
            </p:cNvSpPr>
            <p:nvPr/>
          </p:nvSpPr>
          <p:spPr bwMode="auto">
            <a:xfrm>
              <a:off x="-1062713" y="609051"/>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1" name="Freeform 167">
              <a:extLst>
                <a:ext uri="{FF2B5EF4-FFF2-40B4-BE49-F238E27FC236}">
                  <a16:creationId xmlns:a16="http://schemas.microsoft.com/office/drawing/2014/main" id="{C89BE846-33DC-46C0-AA26-994740E901FF}"/>
                </a:ext>
              </a:extLst>
            </p:cNvPr>
            <p:cNvSpPr>
              <a:spLocks/>
            </p:cNvSpPr>
            <p:nvPr/>
          </p:nvSpPr>
          <p:spPr bwMode="auto">
            <a:xfrm>
              <a:off x="-1353793" y="544915"/>
              <a:ext cx="18090" cy="44403"/>
            </a:xfrm>
            <a:custGeom>
              <a:avLst/>
              <a:gdLst>
                <a:gd name="T0" fmla="*/ 2 w 8"/>
                <a:gd name="T1" fmla="*/ 1 h 20"/>
                <a:gd name="T2" fmla="*/ 0 w 8"/>
                <a:gd name="T3" fmla="*/ 2 h 20"/>
                <a:gd name="T4" fmla="*/ 0 w 8"/>
                <a:gd name="T5" fmla="*/ 5 h 20"/>
                <a:gd name="T6" fmla="*/ 2 w 8"/>
                <a:gd name="T7" fmla="*/ 4 h 20"/>
                <a:gd name="T8" fmla="*/ 3 w 8"/>
                <a:gd name="T9" fmla="*/ 3 h 20"/>
                <a:gd name="T10" fmla="*/ 5 w 8"/>
                <a:gd name="T11" fmla="*/ 3 h 20"/>
                <a:gd name="T12" fmla="*/ 5 w 8"/>
                <a:gd name="T13" fmla="*/ 2 h 20"/>
                <a:gd name="T14" fmla="*/ 5 w 8"/>
                <a:gd name="T15" fmla="*/ 20 h 20"/>
                <a:gd name="T16" fmla="*/ 8 w 8"/>
                <a:gd name="T17" fmla="*/ 20 h 20"/>
                <a:gd name="T18" fmla="*/ 8 w 8"/>
                <a:gd name="T19" fmla="*/ 10 h 20"/>
                <a:gd name="T20" fmla="*/ 5 w 8"/>
                <a:gd name="T21" fmla="*/ 0 h 20"/>
                <a:gd name="T22" fmla="*/ 4 w 8"/>
                <a:gd name="T23" fmla="*/ 1 h 20"/>
                <a:gd name="T24" fmla="*/ 2 w 8"/>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0">
                  <a:moveTo>
                    <a:pt x="2" y="1"/>
                  </a:moveTo>
                  <a:cubicBezTo>
                    <a:pt x="2" y="2"/>
                    <a:pt x="1" y="2"/>
                    <a:pt x="0" y="2"/>
                  </a:cubicBezTo>
                  <a:cubicBezTo>
                    <a:pt x="0" y="5"/>
                    <a:pt x="0" y="5"/>
                    <a:pt x="0" y="5"/>
                  </a:cubicBezTo>
                  <a:cubicBezTo>
                    <a:pt x="1" y="4"/>
                    <a:pt x="1" y="4"/>
                    <a:pt x="2" y="4"/>
                  </a:cubicBezTo>
                  <a:cubicBezTo>
                    <a:pt x="2" y="4"/>
                    <a:pt x="3" y="4"/>
                    <a:pt x="3" y="3"/>
                  </a:cubicBezTo>
                  <a:cubicBezTo>
                    <a:pt x="4" y="3"/>
                    <a:pt x="4" y="3"/>
                    <a:pt x="5" y="3"/>
                  </a:cubicBezTo>
                  <a:cubicBezTo>
                    <a:pt x="5" y="2"/>
                    <a:pt x="5" y="2"/>
                    <a:pt x="5" y="2"/>
                  </a:cubicBezTo>
                  <a:cubicBezTo>
                    <a:pt x="5" y="20"/>
                    <a:pt x="5" y="20"/>
                    <a:pt x="5" y="20"/>
                  </a:cubicBezTo>
                  <a:cubicBezTo>
                    <a:pt x="8" y="20"/>
                    <a:pt x="8" y="20"/>
                    <a:pt x="8" y="20"/>
                  </a:cubicBezTo>
                  <a:cubicBezTo>
                    <a:pt x="8" y="10"/>
                    <a:pt x="8" y="10"/>
                    <a:pt x="8" y="10"/>
                  </a:cubicBezTo>
                  <a:cubicBezTo>
                    <a:pt x="7" y="7"/>
                    <a:pt x="6" y="3"/>
                    <a:pt x="5" y="0"/>
                  </a:cubicBezTo>
                  <a:cubicBezTo>
                    <a:pt x="5" y="0"/>
                    <a:pt x="4" y="0"/>
                    <a:pt x="4" y="1"/>
                  </a:cubicBezTo>
                  <a:cubicBezTo>
                    <a:pt x="3" y="1"/>
                    <a:pt x="3" y="1"/>
                    <a:pt x="2" y="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168">
              <a:extLst>
                <a:ext uri="{FF2B5EF4-FFF2-40B4-BE49-F238E27FC236}">
                  <a16:creationId xmlns:a16="http://schemas.microsoft.com/office/drawing/2014/main" id="{8008568F-BE2E-454C-AF8F-C02F66C1DEB6}"/>
                </a:ext>
              </a:extLst>
            </p:cNvPr>
            <p:cNvSpPr>
              <a:spLocks/>
            </p:cNvSpPr>
            <p:nvPr/>
          </p:nvSpPr>
          <p:spPr bwMode="auto">
            <a:xfrm>
              <a:off x="-1380105" y="490645"/>
              <a:ext cx="4934" cy="27957"/>
            </a:xfrm>
            <a:custGeom>
              <a:avLst/>
              <a:gdLst>
                <a:gd name="T0" fmla="*/ 2 w 2"/>
                <a:gd name="T1" fmla="*/ 12 h 12"/>
                <a:gd name="T2" fmla="*/ 2 w 2"/>
                <a:gd name="T3" fmla="*/ 2 h 12"/>
                <a:gd name="T4" fmla="*/ 0 w 2"/>
                <a:gd name="T5" fmla="*/ 0 h 12"/>
                <a:gd name="T6" fmla="*/ 0 w 2"/>
                <a:gd name="T7" fmla="*/ 12 h 12"/>
                <a:gd name="T8" fmla="*/ 2 w 2"/>
                <a:gd name="T9" fmla="*/ 12 h 12"/>
              </a:gdLst>
              <a:ahLst/>
              <a:cxnLst>
                <a:cxn ang="0">
                  <a:pos x="T0" y="T1"/>
                </a:cxn>
                <a:cxn ang="0">
                  <a:pos x="T2" y="T3"/>
                </a:cxn>
                <a:cxn ang="0">
                  <a:pos x="T4" y="T5"/>
                </a:cxn>
                <a:cxn ang="0">
                  <a:pos x="T6" y="T7"/>
                </a:cxn>
                <a:cxn ang="0">
                  <a:pos x="T8" y="T9"/>
                </a:cxn>
              </a:cxnLst>
              <a:rect l="0" t="0" r="r" b="b"/>
              <a:pathLst>
                <a:path w="2" h="12">
                  <a:moveTo>
                    <a:pt x="2" y="12"/>
                  </a:moveTo>
                  <a:cubicBezTo>
                    <a:pt x="2" y="2"/>
                    <a:pt x="2" y="2"/>
                    <a:pt x="2" y="2"/>
                  </a:cubicBezTo>
                  <a:cubicBezTo>
                    <a:pt x="1" y="1"/>
                    <a:pt x="0" y="1"/>
                    <a:pt x="0" y="0"/>
                  </a:cubicBezTo>
                  <a:cubicBezTo>
                    <a:pt x="0" y="12"/>
                    <a:pt x="0" y="12"/>
                    <a:pt x="0" y="12"/>
                  </a:cubicBezTo>
                  <a:lnTo>
                    <a:pt x="2" y="1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3" name="Freeform 169">
              <a:extLst>
                <a:ext uri="{FF2B5EF4-FFF2-40B4-BE49-F238E27FC236}">
                  <a16:creationId xmlns:a16="http://schemas.microsoft.com/office/drawing/2014/main" id="{4C40C2C7-AACE-49AD-B2EF-6E1E0FB8943F}"/>
                </a:ext>
              </a:extLst>
            </p:cNvPr>
            <p:cNvSpPr>
              <a:spLocks/>
            </p:cNvSpPr>
            <p:nvPr/>
          </p:nvSpPr>
          <p:spPr bwMode="auto">
            <a:xfrm>
              <a:off x="-1542913" y="687988"/>
              <a:ext cx="16445" cy="11512"/>
            </a:xfrm>
            <a:custGeom>
              <a:avLst/>
              <a:gdLst>
                <a:gd name="T0" fmla="*/ 1 w 7"/>
                <a:gd name="T1" fmla="*/ 0 h 5"/>
                <a:gd name="T2" fmla="*/ 0 w 7"/>
                <a:gd name="T3" fmla="*/ 0 h 5"/>
                <a:gd name="T4" fmla="*/ 7 w 7"/>
                <a:gd name="T5" fmla="*/ 5 h 5"/>
                <a:gd name="T6" fmla="*/ 1 w 7"/>
                <a:gd name="T7" fmla="*/ 0 h 5"/>
              </a:gdLst>
              <a:ahLst/>
              <a:cxnLst>
                <a:cxn ang="0">
                  <a:pos x="T0" y="T1"/>
                </a:cxn>
                <a:cxn ang="0">
                  <a:pos x="T2" y="T3"/>
                </a:cxn>
                <a:cxn ang="0">
                  <a:pos x="T4" y="T5"/>
                </a:cxn>
                <a:cxn ang="0">
                  <a:pos x="T6" y="T7"/>
                </a:cxn>
              </a:cxnLst>
              <a:rect l="0" t="0" r="r" b="b"/>
              <a:pathLst>
                <a:path w="7" h="5">
                  <a:moveTo>
                    <a:pt x="1" y="0"/>
                  </a:moveTo>
                  <a:cubicBezTo>
                    <a:pt x="1" y="0"/>
                    <a:pt x="0" y="0"/>
                    <a:pt x="0" y="0"/>
                  </a:cubicBezTo>
                  <a:cubicBezTo>
                    <a:pt x="2" y="2"/>
                    <a:pt x="5" y="4"/>
                    <a:pt x="7" y="5"/>
                  </a:cubicBezTo>
                  <a:cubicBezTo>
                    <a:pt x="6" y="2"/>
                    <a:pt x="4" y="0"/>
                    <a:pt x="1" y="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170">
              <a:extLst>
                <a:ext uri="{FF2B5EF4-FFF2-40B4-BE49-F238E27FC236}">
                  <a16:creationId xmlns:a16="http://schemas.microsoft.com/office/drawing/2014/main" id="{726274FF-8D15-48FF-8D4B-9836C89C6647}"/>
                </a:ext>
              </a:extLst>
            </p:cNvPr>
            <p:cNvSpPr>
              <a:spLocks/>
            </p:cNvSpPr>
            <p:nvPr/>
          </p:nvSpPr>
          <p:spPr bwMode="auto">
            <a:xfrm>
              <a:off x="-1411352" y="613985"/>
              <a:ext cx="16445" cy="49336"/>
            </a:xfrm>
            <a:custGeom>
              <a:avLst/>
              <a:gdLst>
                <a:gd name="T0" fmla="*/ 7 w 7"/>
                <a:gd name="T1" fmla="*/ 22 h 22"/>
                <a:gd name="T2" fmla="*/ 7 w 7"/>
                <a:gd name="T3" fmla="*/ 0 h 22"/>
                <a:gd name="T4" fmla="*/ 6 w 7"/>
                <a:gd name="T5" fmla="*/ 0 h 22"/>
                <a:gd name="T6" fmla="*/ 5 w 7"/>
                <a:gd name="T7" fmla="*/ 1 h 22"/>
                <a:gd name="T8" fmla="*/ 3 w 7"/>
                <a:gd name="T9" fmla="*/ 2 h 22"/>
                <a:gd name="T10" fmla="*/ 1 w 7"/>
                <a:gd name="T11" fmla="*/ 3 h 22"/>
                <a:gd name="T12" fmla="*/ 0 w 7"/>
                <a:gd name="T13" fmla="*/ 4 h 22"/>
                <a:gd name="T14" fmla="*/ 0 w 7"/>
                <a:gd name="T15" fmla="*/ 6 h 22"/>
                <a:gd name="T16" fmla="*/ 1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6" y="0"/>
                    <a:pt x="6" y="0"/>
                    <a:pt x="6" y="0"/>
                  </a:cubicBezTo>
                  <a:cubicBezTo>
                    <a:pt x="6" y="0"/>
                    <a:pt x="5" y="1"/>
                    <a:pt x="5" y="1"/>
                  </a:cubicBezTo>
                  <a:cubicBezTo>
                    <a:pt x="4" y="1"/>
                    <a:pt x="4" y="2"/>
                    <a:pt x="3" y="2"/>
                  </a:cubicBezTo>
                  <a:cubicBezTo>
                    <a:pt x="3" y="2"/>
                    <a:pt x="2" y="3"/>
                    <a:pt x="1" y="3"/>
                  </a:cubicBezTo>
                  <a:cubicBezTo>
                    <a:pt x="1" y="3"/>
                    <a:pt x="0" y="3"/>
                    <a:pt x="0" y="4"/>
                  </a:cubicBezTo>
                  <a:cubicBezTo>
                    <a:pt x="0" y="6"/>
                    <a:pt x="0" y="6"/>
                    <a:pt x="0" y="6"/>
                  </a:cubicBezTo>
                  <a:cubicBezTo>
                    <a:pt x="0" y="6"/>
                    <a:pt x="1" y="6"/>
                    <a:pt x="1" y="6"/>
                  </a:cubicBezTo>
                  <a:cubicBezTo>
                    <a:pt x="2" y="5"/>
                    <a:pt x="2" y="5"/>
                    <a:pt x="3" y="5"/>
                  </a:cubicBezTo>
                  <a:cubicBezTo>
                    <a:pt x="3" y="5"/>
                    <a:pt x="3" y="4"/>
                    <a:pt x="4" y="4"/>
                  </a:cubicBezTo>
                  <a:cubicBezTo>
                    <a:pt x="4" y="4"/>
                    <a:pt x="4"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5" name="Freeform 171">
              <a:extLst>
                <a:ext uri="{FF2B5EF4-FFF2-40B4-BE49-F238E27FC236}">
                  <a16:creationId xmlns:a16="http://schemas.microsoft.com/office/drawing/2014/main" id="{3A520DA3-FD6A-4ED9-A4F4-C3E74A29E716}"/>
                </a:ext>
              </a:extLst>
            </p:cNvPr>
            <p:cNvSpPr>
              <a:spLocks noEditPoints="1"/>
            </p:cNvSpPr>
            <p:nvPr/>
          </p:nvSpPr>
          <p:spPr bwMode="auto">
            <a:xfrm>
              <a:off x="-1394906" y="543270"/>
              <a:ext cx="27957" cy="47692"/>
            </a:xfrm>
            <a:custGeom>
              <a:avLst/>
              <a:gdLst>
                <a:gd name="T0" fmla="*/ 4 w 13"/>
                <a:gd name="T1" fmla="*/ 1 h 22"/>
                <a:gd name="T2" fmla="*/ 1 w 13"/>
                <a:gd name="T3" fmla="*/ 3 h 22"/>
                <a:gd name="T4" fmla="*/ 0 w 13"/>
                <a:gd name="T5" fmla="*/ 6 h 22"/>
                <a:gd name="T6" fmla="*/ 0 w 13"/>
                <a:gd name="T7" fmla="*/ 11 h 22"/>
                <a:gd name="T8" fmla="*/ 0 w 13"/>
                <a:gd name="T9" fmla="*/ 16 h 22"/>
                <a:gd name="T10" fmla="*/ 1 w 13"/>
                <a:gd name="T11" fmla="*/ 19 h 22"/>
                <a:gd name="T12" fmla="*/ 3 w 13"/>
                <a:gd name="T13" fmla="*/ 21 h 22"/>
                <a:gd name="T14" fmla="*/ 6 w 13"/>
                <a:gd name="T15" fmla="*/ 22 h 22"/>
                <a:gd name="T16" fmla="*/ 9 w 13"/>
                <a:gd name="T17" fmla="*/ 21 h 22"/>
                <a:gd name="T18" fmla="*/ 11 w 13"/>
                <a:gd name="T19" fmla="*/ 19 h 22"/>
                <a:gd name="T20" fmla="*/ 13 w 13"/>
                <a:gd name="T21" fmla="*/ 15 h 22"/>
                <a:gd name="T22" fmla="*/ 13 w 13"/>
                <a:gd name="T23" fmla="*/ 11 h 22"/>
                <a:gd name="T24" fmla="*/ 7 w 13"/>
                <a:gd name="T25" fmla="*/ 0 h 22"/>
                <a:gd name="T26" fmla="*/ 4 w 13"/>
                <a:gd name="T27" fmla="*/ 1 h 22"/>
                <a:gd name="T28" fmla="*/ 11 w 13"/>
                <a:gd name="T29" fmla="*/ 11 h 22"/>
                <a:gd name="T30" fmla="*/ 6 w 13"/>
                <a:gd name="T31" fmla="*/ 20 h 22"/>
                <a:gd name="T32" fmla="*/ 2 w 13"/>
                <a:gd name="T33" fmla="*/ 11 h 22"/>
                <a:gd name="T34" fmla="*/ 7 w 13"/>
                <a:gd name="T35" fmla="*/ 2 h 22"/>
                <a:gd name="T36" fmla="*/ 11 w 13"/>
                <a:gd name="T3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22">
                  <a:moveTo>
                    <a:pt x="4" y="1"/>
                  </a:moveTo>
                  <a:cubicBezTo>
                    <a:pt x="3" y="1"/>
                    <a:pt x="2" y="2"/>
                    <a:pt x="1" y="3"/>
                  </a:cubicBezTo>
                  <a:cubicBezTo>
                    <a:pt x="1" y="4"/>
                    <a:pt x="0" y="5"/>
                    <a:pt x="0" y="6"/>
                  </a:cubicBezTo>
                  <a:cubicBezTo>
                    <a:pt x="0" y="8"/>
                    <a:pt x="0" y="9"/>
                    <a:pt x="0" y="11"/>
                  </a:cubicBezTo>
                  <a:cubicBezTo>
                    <a:pt x="0" y="13"/>
                    <a:pt x="0" y="14"/>
                    <a:pt x="0" y="16"/>
                  </a:cubicBezTo>
                  <a:cubicBezTo>
                    <a:pt x="0" y="17"/>
                    <a:pt x="1" y="18"/>
                    <a:pt x="1" y="19"/>
                  </a:cubicBezTo>
                  <a:cubicBezTo>
                    <a:pt x="2" y="20"/>
                    <a:pt x="3" y="21"/>
                    <a:pt x="3" y="21"/>
                  </a:cubicBezTo>
                  <a:cubicBezTo>
                    <a:pt x="4" y="21"/>
                    <a:pt x="5" y="22"/>
                    <a:pt x="6" y="22"/>
                  </a:cubicBezTo>
                  <a:cubicBezTo>
                    <a:pt x="7" y="22"/>
                    <a:pt x="8" y="21"/>
                    <a:pt x="9" y="21"/>
                  </a:cubicBezTo>
                  <a:cubicBezTo>
                    <a:pt x="10" y="20"/>
                    <a:pt x="11" y="20"/>
                    <a:pt x="11" y="19"/>
                  </a:cubicBezTo>
                  <a:cubicBezTo>
                    <a:pt x="12" y="18"/>
                    <a:pt x="13" y="17"/>
                    <a:pt x="13" y="15"/>
                  </a:cubicBezTo>
                  <a:cubicBezTo>
                    <a:pt x="13" y="14"/>
                    <a:pt x="13" y="12"/>
                    <a:pt x="13" y="11"/>
                  </a:cubicBezTo>
                  <a:cubicBezTo>
                    <a:pt x="13" y="3"/>
                    <a:pt x="11" y="0"/>
                    <a:pt x="7" y="0"/>
                  </a:cubicBezTo>
                  <a:cubicBezTo>
                    <a:pt x="5" y="0"/>
                    <a:pt x="4" y="0"/>
                    <a:pt x="4" y="1"/>
                  </a:cubicBezTo>
                  <a:moveTo>
                    <a:pt x="11" y="11"/>
                  </a:moveTo>
                  <a:cubicBezTo>
                    <a:pt x="11" y="17"/>
                    <a:pt x="9" y="20"/>
                    <a:pt x="6" y="20"/>
                  </a:cubicBezTo>
                  <a:cubicBezTo>
                    <a:pt x="3" y="20"/>
                    <a:pt x="2" y="17"/>
                    <a:pt x="2" y="11"/>
                  </a:cubicBezTo>
                  <a:cubicBezTo>
                    <a:pt x="2" y="5"/>
                    <a:pt x="4" y="2"/>
                    <a:pt x="7" y="2"/>
                  </a:cubicBezTo>
                  <a:cubicBezTo>
                    <a:pt x="9" y="2"/>
                    <a:pt x="11" y="5"/>
                    <a:pt x="11" y="1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6" name="Freeform 172">
              <a:extLst>
                <a:ext uri="{FF2B5EF4-FFF2-40B4-BE49-F238E27FC236}">
                  <a16:creationId xmlns:a16="http://schemas.microsoft.com/office/drawing/2014/main" id="{9C0A0773-8F70-4851-8ACF-0F56A7A265FE}"/>
                </a:ext>
              </a:extLst>
            </p:cNvPr>
            <p:cNvSpPr>
              <a:spLocks/>
            </p:cNvSpPr>
            <p:nvPr/>
          </p:nvSpPr>
          <p:spPr bwMode="auto">
            <a:xfrm>
              <a:off x="-1470554" y="687988"/>
              <a:ext cx="14801" cy="29601"/>
            </a:xfrm>
            <a:custGeom>
              <a:avLst/>
              <a:gdLst>
                <a:gd name="T0" fmla="*/ 7 w 7"/>
                <a:gd name="T1" fmla="*/ 13 h 13"/>
                <a:gd name="T2" fmla="*/ 7 w 7"/>
                <a:gd name="T3" fmla="*/ 0 h 13"/>
                <a:gd name="T4" fmla="*/ 6 w 7"/>
                <a:gd name="T5" fmla="*/ 0 h 13"/>
                <a:gd name="T6" fmla="*/ 5 w 7"/>
                <a:gd name="T7" fmla="*/ 1 h 13"/>
                <a:gd name="T8" fmla="*/ 3 w 7"/>
                <a:gd name="T9" fmla="*/ 2 h 13"/>
                <a:gd name="T10" fmla="*/ 2 w 7"/>
                <a:gd name="T11" fmla="*/ 2 h 13"/>
                <a:gd name="T12" fmla="*/ 0 w 7"/>
                <a:gd name="T13" fmla="*/ 3 h 13"/>
                <a:gd name="T14" fmla="*/ 0 w 7"/>
                <a:gd name="T15" fmla="*/ 6 h 13"/>
                <a:gd name="T16" fmla="*/ 1 w 7"/>
                <a:gd name="T17" fmla="*/ 5 h 13"/>
                <a:gd name="T18" fmla="*/ 3 w 7"/>
                <a:gd name="T19" fmla="*/ 4 h 13"/>
                <a:gd name="T20" fmla="*/ 4 w 7"/>
                <a:gd name="T21" fmla="*/ 4 h 13"/>
                <a:gd name="T22" fmla="*/ 5 w 7"/>
                <a:gd name="T23" fmla="*/ 3 h 13"/>
                <a:gd name="T24" fmla="*/ 5 w 7"/>
                <a:gd name="T25" fmla="*/ 13 h 13"/>
                <a:gd name="T26" fmla="*/ 7 w 7"/>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7" y="13"/>
                  </a:moveTo>
                  <a:cubicBezTo>
                    <a:pt x="7" y="0"/>
                    <a:pt x="7" y="0"/>
                    <a:pt x="7" y="0"/>
                  </a:cubicBezTo>
                  <a:cubicBezTo>
                    <a:pt x="6" y="0"/>
                    <a:pt x="6" y="0"/>
                    <a:pt x="6" y="0"/>
                  </a:cubicBezTo>
                  <a:cubicBezTo>
                    <a:pt x="6" y="0"/>
                    <a:pt x="6" y="0"/>
                    <a:pt x="5" y="1"/>
                  </a:cubicBezTo>
                  <a:cubicBezTo>
                    <a:pt x="5" y="1"/>
                    <a:pt x="4" y="1"/>
                    <a:pt x="3" y="2"/>
                  </a:cubicBezTo>
                  <a:cubicBezTo>
                    <a:pt x="3" y="2"/>
                    <a:pt x="2" y="2"/>
                    <a:pt x="2" y="2"/>
                  </a:cubicBezTo>
                  <a:cubicBezTo>
                    <a:pt x="1" y="3"/>
                    <a:pt x="0" y="3"/>
                    <a:pt x="0" y="3"/>
                  </a:cubicBezTo>
                  <a:cubicBezTo>
                    <a:pt x="0" y="6"/>
                    <a:pt x="0" y="6"/>
                    <a:pt x="0" y="6"/>
                  </a:cubicBezTo>
                  <a:cubicBezTo>
                    <a:pt x="0" y="5"/>
                    <a:pt x="1" y="5"/>
                    <a:pt x="1" y="5"/>
                  </a:cubicBezTo>
                  <a:cubicBezTo>
                    <a:pt x="2" y="5"/>
                    <a:pt x="2" y="5"/>
                    <a:pt x="3" y="4"/>
                  </a:cubicBezTo>
                  <a:cubicBezTo>
                    <a:pt x="3" y="4"/>
                    <a:pt x="4" y="4"/>
                    <a:pt x="4" y="4"/>
                  </a:cubicBezTo>
                  <a:cubicBezTo>
                    <a:pt x="4" y="3"/>
                    <a:pt x="5" y="3"/>
                    <a:pt x="5" y="3"/>
                  </a:cubicBezTo>
                  <a:cubicBezTo>
                    <a:pt x="5" y="13"/>
                    <a:pt x="5" y="13"/>
                    <a:pt x="5" y="13"/>
                  </a:cubicBezTo>
                  <a:cubicBezTo>
                    <a:pt x="6" y="13"/>
                    <a:pt x="6" y="13"/>
                    <a:pt x="7" y="13"/>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7" name="Freeform 173">
              <a:extLst>
                <a:ext uri="{FF2B5EF4-FFF2-40B4-BE49-F238E27FC236}">
                  <a16:creationId xmlns:a16="http://schemas.microsoft.com/office/drawing/2014/main" id="{4BFEA625-1740-4C4C-9FED-62F89F723904}"/>
                </a:ext>
              </a:extLst>
            </p:cNvPr>
            <p:cNvSpPr>
              <a:spLocks/>
            </p:cNvSpPr>
            <p:nvPr/>
          </p:nvSpPr>
          <p:spPr bwMode="auto">
            <a:xfrm>
              <a:off x="-1554424" y="482423"/>
              <a:ext cx="29601" cy="36179"/>
            </a:xfrm>
            <a:custGeom>
              <a:avLst/>
              <a:gdLst>
                <a:gd name="T0" fmla="*/ 0 w 13"/>
                <a:gd name="T1" fmla="*/ 10 h 16"/>
                <a:gd name="T2" fmla="*/ 0 w 13"/>
                <a:gd name="T3" fmla="*/ 10 h 16"/>
                <a:gd name="T4" fmla="*/ 1 w 13"/>
                <a:gd name="T5" fmla="*/ 13 h 16"/>
                <a:gd name="T6" fmla="*/ 3 w 13"/>
                <a:gd name="T7" fmla="*/ 16 h 16"/>
                <a:gd name="T8" fmla="*/ 6 w 13"/>
                <a:gd name="T9" fmla="*/ 16 h 16"/>
                <a:gd name="T10" fmla="*/ 9 w 13"/>
                <a:gd name="T11" fmla="*/ 15 h 16"/>
                <a:gd name="T12" fmla="*/ 11 w 13"/>
                <a:gd name="T13" fmla="*/ 13 h 16"/>
                <a:gd name="T14" fmla="*/ 13 w 13"/>
                <a:gd name="T15" fmla="*/ 10 h 16"/>
                <a:gd name="T16" fmla="*/ 13 w 13"/>
                <a:gd name="T17" fmla="*/ 5 h 16"/>
                <a:gd name="T18" fmla="*/ 12 w 13"/>
                <a:gd name="T19" fmla="*/ 0 h 16"/>
                <a:gd name="T20" fmla="*/ 10 w 13"/>
                <a:gd name="T21" fmla="*/ 1 h 16"/>
                <a:gd name="T22" fmla="*/ 11 w 13"/>
                <a:gd name="T23" fmla="*/ 5 h 16"/>
                <a:gd name="T24" fmla="*/ 6 w 13"/>
                <a:gd name="T25" fmla="*/ 14 h 16"/>
                <a:gd name="T26" fmla="*/ 2 w 13"/>
                <a:gd name="T27" fmla="*/ 8 h 16"/>
                <a:gd name="T28" fmla="*/ 0 w 13"/>
                <a:gd name="T29" fmla="*/ 9 h 16"/>
                <a:gd name="T30" fmla="*/ 0 w 13"/>
                <a:gd name="T3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6">
                  <a:moveTo>
                    <a:pt x="0" y="10"/>
                  </a:moveTo>
                  <a:cubicBezTo>
                    <a:pt x="0" y="10"/>
                    <a:pt x="0" y="10"/>
                    <a:pt x="0" y="10"/>
                  </a:cubicBezTo>
                  <a:cubicBezTo>
                    <a:pt x="0" y="11"/>
                    <a:pt x="0" y="13"/>
                    <a:pt x="1" y="13"/>
                  </a:cubicBezTo>
                  <a:cubicBezTo>
                    <a:pt x="2" y="14"/>
                    <a:pt x="2" y="15"/>
                    <a:pt x="3" y="16"/>
                  </a:cubicBezTo>
                  <a:cubicBezTo>
                    <a:pt x="4" y="16"/>
                    <a:pt x="5" y="16"/>
                    <a:pt x="6" y="16"/>
                  </a:cubicBezTo>
                  <a:cubicBezTo>
                    <a:pt x="7" y="16"/>
                    <a:pt x="8" y="16"/>
                    <a:pt x="9" y="15"/>
                  </a:cubicBezTo>
                  <a:cubicBezTo>
                    <a:pt x="10" y="15"/>
                    <a:pt x="11" y="14"/>
                    <a:pt x="11" y="13"/>
                  </a:cubicBezTo>
                  <a:cubicBezTo>
                    <a:pt x="12" y="12"/>
                    <a:pt x="12" y="11"/>
                    <a:pt x="13" y="10"/>
                  </a:cubicBezTo>
                  <a:cubicBezTo>
                    <a:pt x="13" y="9"/>
                    <a:pt x="13" y="7"/>
                    <a:pt x="13" y="5"/>
                  </a:cubicBezTo>
                  <a:cubicBezTo>
                    <a:pt x="13" y="3"/>
                    <a:pt x="13" y="1"/>
                    <a:pt x="12" y="0"/>
                  </a:cubicBezTo>
                  <a:cubicBezTo>
                    <a:pt x="12" y="0"/>
                    <a:pt x="11" y="0"/>
                    <a:pt x="10" y="1"/>
                  </a:cubicBezTo>
                  <a:cubicBezTo>
                    <a:pt x="10" y="2"/>
                    <a:pt x="11" y="4"/>
                    <a:pt x="11" y="5"/>
                  </a:cubicBezTo>
                  <a:cubicBezTo>
                    <a:pt x="11" y="11"/>
                    <a:pt x="9" y="14"/>
                    <a:pt x="6" y="14"/>
                  </a:cubicBezTo>
                  <a:cubicBezTo>
                    <a:pt x="4" y="14"/>
                    <a:pt x="2" y="12"/>
                    <a:pt x="2" y="8"/>
                  </a:cubicBezTo>
                  <a:cubicBezTo>
                    <a:pt x="1" y="8"/>
                    <a:pt x="1" y="9"/>
                    <a:pt x="0" y="9"/>
                  </a:cubicBezTo>
                  <a:cubicBezTo>
                    <a:pt x="0" y="9"/>
                    <a:pt x="0" y="10"/>
                    <a:pt x="0" y="1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8" name="Freeform 174">
              <a:extLst>
                <a:ext uri="{FF2B5EF4-FFF2-40B4-BE49-F238E27FC236}">
                  <a16:creationId xmlns:a16="http://schemas.microsoft.com/office/drawing/2014/main" id="{B09AC239-1984-4EA1-98FD-6A476D2A5958}"/>
                </a:ext>
              </a:extLst>
            </p:cNvPr>
            <p:cNvSpPr>
              <a:spLocks/>
            </p:cNvSpPr>
            <p:nvPr/>
          </p:nvSpPr>
          <p:spPr bwMode="auto">
            <a:xfrm>
              <a:off x="-1391617" y="689633"/>
              <a:ext cx="9867" cy="6578"/>
            </a:xfrm>
            <a:custGeom>
              <a:avLst/>
              <a:gdLst>
                <a:gd name="T0" fmla="*/ 3 w 4"/>
                <a:gd name="T1" fmla="*/ 1 h 3"/>
                <a:gd name="T2" fmla="*/ 1 w 4"/>
                <a:gd name="T3" fmla="*/ 1 h 3"/>
                <a:gd name="T4" fmla="*/ 0 w 4"/>
                <a:gd name="T5" fmla="*/ 2 h 3"/>
                <a:gd name="T6" fmla="*/ 0 w 4"/>
                <a:gd name="T7" fmla="*/ 3 h 3"/>
                <a:gd name="T8" fmla="*/ 4 w 4"/>
                <a:gd name="T9" fmla="*/ 0 h 3"/>
                <a:gd name="T10" fmla="*/ 3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3" y="1"/>
                  </a:moveTo>
                  <a:cubicBezTo>
                    <a:pt x="2" y="1"/>
                    <a:pt x="2" y="1"/>
                    <a:pt x="1" y="1"/>
                  </a:cubicBezTo>
                  <a:cubicBezTo>
                    <a:pt x="1" y="2"/>
                    <a:pt x="0" y="2"/>
                    <a:pt x="0" y="2"/>
                  </a:cubicBezTo>
                  <a:cubicBezTo>
                    <a:pt x="0" y="3"/>
                    <a:pt x="0" y="3"/>
                    <a:pt x="0" y="3"/>
                  </a:cubicBezTo>
                  <a:cubicBezTo>
                    <a:pt x="1" y="2"/>
                    <a:pt x="3" y="1"/>
                    <a:pt x="4" y="0"/>
                  </a:cubicBezTo>
                  <a:cubicBezTo>
                    <a:pt x="4" y="0"/>
                    <a:pt x="3" y="0"/>
                    <a:pt x="3" y="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9" name="Freeform 175">
              <a:extLst>
                <a:ext uri="{FF2B5EF4-FFF2-40B4-BE49-F238E27FC236}">
                  <a16:creationId xmlns:a16="http://schemas.microsoft.com/office/drawing/2014/main" id="{5BF34CA6-C185-4760-9A38-43DDD07B875F}"/>
                </a:ext>
              </a:extLst>
            </p:cNvPr>
            <p:cNvSpPr>
              <a:spLocks noEditPoints="1"/>
            </p:cNvSpPr>
            <p:nvPr/>
          </p:nvSpPr>
          <p:spPr bwMode="auto">
            <a:xfrm>
              <a:off x="-1376816" y="613985"/>
              <a:ext cx="31246" cy="49336"/>
            </a:xfrm>
            <a:custGeom>
              <a:avLst/>
              <a:gdLst>
                <a:gd name="T0" fmla="*/ 14 w 14"/>
                <a:gd name="T1" fmla="*/ 11 h 22"/>
                <a:gd name="T2" fmla="*/ 8 w 14"/>
                <a:gd name="T3" fmla="*/ 0 h 22"/>
                <a:gd name="T4" fmla="*/ 4 w 14"/>
                <a:gd name="T5" fmla="*/ 1 h 22"/>
                <a:gd name="T6" fmla="*/ 2 w 14"/>
                <a:gd name="T7" fmla="*/ 3 h 22"/>
                <a:gd name="T8" fmla="*/ 1 w 14"/>
                <a:gd name="T9" fmla="*/ 7 h 22"/>
                <a:gd name="T10" fmla="*/ 0 w 14"/>
                <a:gd name="T11" fmla="*/ 12 h 22"/>
                <a:gd name="T12" fmla="*/ 1 w 14"/>
                <a:gd name="T13" fmla="*/ 16 h 22"/>
                <a:gd name="T14" fmla="*/ 2 w 14"/>
                <a:gd name="T15" fmla="*/ 19 h 22"/>
                <a:gd name="T16" fmla="*/ 4 w 14"/>
                <a:gd name="T17" fmla="*/ 21 h 22"/>
                <a:gd name="T18" fmla="*/ 7 w 14"/>
                <a:gd name="T19" fmla="*/ 22 h 22"/>
                <a:gd name="T20" fmla="*/ 10 w 14"/>
                <a:gd name="T21" fmla="*/ 22 h 22"/>
                <a:gd name="T22" fmla="*/ 14 w 14"/>
                <a:gd name="T23" fmla="*/ 14 h 22"/>
                <a:gd name="T24" fmla="*/ 14 w 14"/>
                <a:gd name="T25" fmla="*/ 11 h 22"/>
                <a:gd name="T26" fmla="*/ 7 w 14"/>
                <a:gd name="T27" fmla="*/ 20 h 22"/>
                <a:gd name="T28" fmla="*/ 3 w 14"/>
                <a:gd name="T29" fmla="*/ 12 h 22"/>
                <a:gd name="T30" fmla="*/ 7 w 14"/>
                <a:gd name="T31" fmla="*/ 2 h 22"/>
                <a:gd name="T32" fmla="*/ 12 w 14"/>
                <a:gd name="T33" fmla="*/ 11 h 22"/>
                <a:gd name="T34" fmla="*/ 7 w 14"/>
                <a:gd name="T3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2">
                  <a:moveTo>
                    <a:pt x="14" y="11"/>
                  </a:moveTo>
                  <a:cubicBezTo>
                    <a:pt x="14" y="4"/>
                    <a:pt x="12" y="0"/>
                    <a:pt x="8" y="0"/>
                  </a:cubicBezTo>
                  <a:cubicBezTo>
                    <a:pt x="6" y="0"/>
                    <a:pt x="5" y="1"/>
                    <a:pt x="4" y="1"/>
                  </a:cubicBezTo>
                  <a:cubicBezTo>
                    <a:pt x="4" y="1"/>
                    <a:pt x="3" y="2"/>
                    <a:pt x="2" y="3"/>
                  </a:cubicBezTo>
                  <a:cubicBezTo>
                    <a:pt x="2" y="4"/>
                    <a:pt x="1" y="5"/>
                    <a:pt x="1" y="7"/>
                  </a:cubicBezTo>
                  <a:cubicBezTo>
                    <a:pt x="1" y="8"/>
                    <a:pt x="0" y="10"/>
                    <a:pt x="0" y="12"/>
                  </a:cubicBezTo>
                  <a:cubicBezTo>
                    <a:pt x="0" y="13"/>
                    <a:pt x="1" y="15"/>
                    <a:pt x="1" y="16"/>
                  </a:cubicBezTo>
                  <a:cubicBezTo>
                    <a:pt x="1" y="17"/>
                    <a:pt x="2" y="19"/>
                    <a:pt x="2" y="19"/>
                  </a:cubicBezTo>
                  <a:cubicBezTo>
                    <a:pt x="3" y="20"/>
                    <a:pt x="3" y="21"/>
                    <a:pt x="4" y="21"/>
                  </a:cubicBezTo>
                  <a:cubicBezTo>
                    <a:pt x="5" y="22"/>
                    <a:pt x="6" y="22"/>
                    <a:pt x="7" y="22"/>
                  </a:cubicBezTo>
                  <a:cubicBezTo>
                    <a:pt x="8" y="22"/>
                    <a:pt x="9" y="22"/>
                    <a:pt x="10" y="22"/>
                  </a:cubicBezTo>
                  <a:cubicBezTo>
                    <a:pt x="11" y="19"/>
                    <a:pt x="13" y="17"/>
                    <a:pt x="14" y="14"/>
                  </a:cubicBezTo>
                  <a:cubicBezTo>
                    <a:pt x="14" y="13"/>
                    <a:pt x="14" y="12"/>
                    <a:pt x="14" y="11"/>
                  </a:cubicBezTo>
                  <a:moveTo>
                    <a:pt x="7" y="20"/>
                  </a:moveTo>
                  <a:cubicBezTo>
                    <a:pt x="4" y="20"/>
                    <a:pt x="3" y="17"/>
                    <a:pt x="3" y="12"/>
                  </a:cubicBezTo>
                  <a:cubicBezTo>
                    <a:pt x="3" y="5"/>
                    <a:pt x="4" y="2"/>
                    <a:pt x="7" y="2"/>
                  </a:cubicBezTo>
                  <a:cubicBezTo>
                    <a:pt x="10" y="2"/>
                    <a:pt x="12" y="5"/>
                    <a:pt x="12" y="11"/>
                  </a:cubicBezTo>
                  <a:cubicBezTo>
                    <a:pt x="12"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0" name="Freeform 176">
              <a:extLst>
                <a:ext uri="{FF2B5EF4-FFF2-40B4-BE49-F238E27FC236}">
                  <a16:creationId xmlns:a16="http://schemas.microsoft.com/office/drawing/2014/main" id="{4DE8393E-9AAC-4D1B-BA03-1B69A6064189}"/>
                </a:ext>
              </a:extLst>
            </p:cNvPr>
            <p:cNvSpPr>
              <a:spLocks/>
            </p:cNvSpPr>
            <p:nvPr/>
          </p:nvSpPr>
          <p:spPr bwMode="auto">
            <a:xfrm>
              <a:off x="-1516601" y="687988"/>
              <a:ext cx="31246" cy="26312"/>
            </a:xfrm>
            <a:custGeom>
              <a:avLst/>
              <a:gdLst>
                <a:gd name="T0" fmla="*/ 14 w 14"/>
                <a:gd name="T1" fmla="*/ 12 h 12"/>
                <a:gd name="T2" fmla="*/ 14 w 14"/>
                <a:gd name="T3" fmla="*/ 11 h 12"/>
                <a:gd name="T4" fmla="*/ 7 w 14"/>
                <a:gd name="T5" fmla="*/ 0 h 12"/>
                <a:gd name="T6" fmla="*/ 4 w 14"/>
                <a:gd name="T7" fmla="*/ 0 h 12"/>
                <a:gd name="T8" fmla="*/ 2 w 14"/>
                <a:gd name="T9" fmla="*/ 3 h 12"/>
                <a:gd name="T10" fmla="*/ 0 w 14"/>
                <a:gd name="T11" fmla="*/ 6 h 12"/>
                <a:gd name="T12" fmla="*/ 0 w 14"/>
                <a:gd name="T13" fmla="*/ 8 h 12"/>
                <a:gd name="T14" fmla="*/ 3 w 14"/>
                <a:gd name="T15" fmla="*/ 9 h 12"/>
                <a:gd name="T16" fmla="*/ 7 w 14"/>
                <a:gd name="T17" fmla="*/ 2 h 12"/>
                <a:gd name="T18" fmla="*/ 11 w 14"/>
                <a:gd name="T19" fmla="*/ 11 h 12"/>
                <a:gd name="T20" fmla="*/ 11 w 14"/>
                <a:gd name="T21" fmla="*/ 12 h 12"/>
                <a:gd name="T22" fmla="*/ 14 w 14"/>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14" y="12"/>
                  </a:moveTo>
                  <a:cubicBezTo>
                    <a:pt x="14" y="12"/>
                    <a:pt x="14" y="11"/>
                    <a:pt x="14" y="11"/>
                  </a:cubicBezTo>
                  <a:cubicBezTo>
                    <a:pt x="14" y="3"/>
                    <a:pt x="12" y="0"/>
                    <a:pt x="7" y="0"/>
                  </a:cubicBezTo>
                  <a:cubicBezTo>
                    <a:pt x="6" y="0"/>
                    <a:pt x="5" y="0"/>
                    <a:pt x="4" y="0"/>
                  </a:cubicBezTo>
                  <a:cubicBezTo>
                    <a:pt x="3" y="1"/>
                    <a:pt x="2" y="2"/>
                    <a:pt x="2" y="3"/>
                  </a:cubicBezTo>
                  <a:cubicBezTo>
                    <a:pt x="1" y="4"/>
                    <a:pt x="1" y="5"/>
                    <a:pt x="0" y="6"/>
                  </a:cubicBezTo>
                  <a:cubicBezTo>
                    <a:pt x="0" y="7"/>
                    <a:pt x="0" y="7"/>
                    <a:pt x="0" y="8"/>
                  </a:cubicBezTo>
                  <a:cubicBezTo>
                    <a:pt x="1" y="8"/>
                    <a:pt x="2" y="8"/>
                    <a:pt x="3" y="9"/>
                  </a:cubicBezTo>
                  <a:cubicBezTo>
                    <a:pt x="3" y="4"/>
                    <a:pt x="4" y="2"/>
                    <a:pt x="7" y="2"/>
                  </a:cubicBezTo>
                  <a:cubicBezTo>
                    <a:pt x="10" y="2"/>
                    <a:pt x="11" y="5"/>
                    <a:pt x="11" y="11"/>
                  </a:cubicBezTo>
                  <a:cubicBezTo>
                    <a:pt x="11" y="11"/>
                    <a:pt x="11" y="11"/>
                    <a:pt x="11" y="12"/>
                  </a:cubicBezTo>
                  <a:cubicBezTo>
                    <a:pt x="12" y="12"/>
                    <a:pt x="13" y="12"/>
                    <a:pt x="14" y="1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1" name="Freeform 177">
              <a:extLst>
                <a:ext uri="{FF2B5EF4-FFF2-40B4-BE49-F238E27FC236}">
                  <a16:creationId xmlns:a16="http://schemas.microsoft.com/office/drawing/2014/main" id="{FE061A8C-4B5A-4827-90A3-92C893FFD57B}"/>
                </a:ext>
              </a:extLst>
            </p:cNvPr>
            <p:cNvSpPr>
              <a:spLocks/>
            </p:cNvSpPr>
            <p:nvPr/>
          </p:nvSpPr>
          <p:spPr bwMode="auto">
            <a:xfrm>
              <a:off x="-1436019" y="687988"/>
              <a:ext cx="29601" cy="26312"/>
            </a:xfrm>
            <a:custGeom>
              <a:avLst/>
              <a:gdLst>
                <a:gd name="T0" fmla="*/ 7 w 13"/>
                <a:gd name="T1" fmla="*/ 0 h 12"/>
                <a:gd name="T2" fmla="*/ 4 w 13"/>
                <a:gd name="T3" fmla="*/ 0 h 12"/>
                <a:gd name="T4" fmla="*/ 2 w 13"/>
                <a:gd name="T5" fmla="*/ 3 h 12"/>
                <a:gd name="T6" fmla="*/ 0 w 13"/>
                <a:gd name="T7" fmla="*/ 6 h 12"/>
                <a:gd name="T8" fmla="*/ 0 w 13"/>
                <a:gd name="T9" fmla="*/ 11 h 12"/>
                <a:gd name="T10" fmla="*/ 0 w 13"/>
                <a:gd name="T11" fmla="*/ 12 h 12"/>
                <a:gd name="T12" fmla="*/ 2 w 13"/>
                <a:gd name="T13" fmla="*/ 12 h 12"/>
                <a:gd name="T14" fmla="*/ 2 w 13"/>
                <a:gd name="T15" fmla="*/ 11 h 12"/>
                <a:gd name="T16" fmla="*/ 7 w 13"/>
                <a:gd name="T17" fmla="*/ 2 h 12"/>
                <a:gd name="T18" fmla="*/ 11 w 13"/>
                <a:gd name="T19" fmla="*/ 9 h 12"/>
                <a:gd name="T20" fmla="*/ 13 w 13"/>
                <a:gd name="T21" fmla="*/ 8 h 12"/>
                <a:gd name="T22" fmla="*/ 7 w 1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7" y="0"/>
                  </a:moveTo>
                  <a:cubicBezTo>
                    <a:pt x="6" y="0"/>
                    <a:pt x="5" y="0"/>
                    <a:pt x="4" y="0"/>
                  </a:cubicBezTo>
                  <a:cubicBezTo>
                    <a:pt x="3" y="1"/>
                    <a:pt x="2" y="2"/>
                    <a:pt x="2" y="3"/>
                  </a:cubicBezTo>
                  <a:cubicBezTo>
                    <a:pt x="1" y="4"/>
                    <a:pt x="0" y="5"/>
                    <a:pt x="0" y="6"/>
                  </a:cubicBezTo>
                  <a:cubicBezTo>
                    <a:pt x="0" y="8"/>
                    <a:pt x="0" y="9"/>
                    <a:pt x="0" y="11"/>
                  </a:cubicBezTo>
                  <a:cubicBezTo>
                    <a:pt x="0" y="12"/>
                    <a:pt x="0" y="12"/>
                    <a:pt x="0" y="12"/>
                  </a:cubicBezTo>
                  <a:cubicBezTo>
                    <a:pt x="1" y="12"/>
                    <a:pt x="1" y="12"/>
                    <a:pt x="2" y="12"/>
                  </a:cubicBezTo>
                  <a:cubicBezTo>
                    <a:pt x="2" y="11"/>
                    <a:pt x="2" y="11"/>
                    <a:pt x="2" y="11"/>
                  </a:cubicBezTo>
                  <a:cubicBezTo>
                    <a:pt x="2" y="5"/>
                    <a:pt x="4" y="2"/>
                    <a:pt x="7" y="2"/>
                  </a:cubicBezTo>
                  <a:cubicBezTo>
                    <a:pt x="9" y="2"/>
                    <a:pt x="11" y="4"/>
                    <a:pt x="11" y="9"/>
                  </a:cubicBezTo>
                  <a:cubicBezTo>
                    <a:pt x="12" y="9"/>
                    <a:pt x="13" y="8"/>
                    <a:pt x="13" y="8"/>
                  </a:cubicBezTo>
                  <a:cubicBezTo>
                    <a:pt x="13" y="2"/>
                    <a:pt x="11" y="0"/>
                    <a:pt x="7" y="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2" name="Freeform 178">
              <a:extLst>
                <a:ext uri="{FF2B5EF4-FFF2-40B4-BE49-F238E27FC236}">
                  <a16:creationId xmlns:a16="http://schemas.microsoft.com/office/drawing/2014/main" id="{D38CBF49-7690-4D31-8521-54CB983770F2}"/>
                </a:ext>
              </a:extLst>
            </p:cNvPr>
            <p:cNvSpPr>
              <a:spLocks noEditPoints="1"/>
            </p:cNvSpPr>
            <p:nvPr/>
          </p:nvSpPr>
          <p:spPr bwMode="auto">
            <a:xfrm>
              <a:off x="-1475487" y="469267"/>
              <a:ext cx="31246" cy="49336"/>
            </a:xfrm>
            <a:custGeom>
              <a:avLst/>
              <a:gdLst>
                <a:gd name="T0" fmla="*/ 2 w 14"/>
                <a:gd name="T1" fmla="*/ 3 h 22"/>
                <a:gd name="T2" fmla="*/ 0 w 14"/>
                <a:gd name="T3" fmla="*/ 7 h 22"/>
                <a:gd name="T4" fmla="*/ 0 w 14"/>
                <a:gd name="T5" fmla="*/ 12 h 22"/>
                <a:gd name="T6" fmla="*/ 0 w 14"/>
                <a:gd name="T7" fmla="*/ 16 h 22"/>
                <a:gd name="T8" fmla="*/ 2 w 14"/>
                <a:gd name="T9" fmla="*/ 19 h 22"/>
                <a:gd name="T10" fmla="*/ 4 w 14"/>
                <a:gd name="T11" fmla="*/ 22 h 22"/>
                <a:gd name="T12" fmla="*/ 7 w 14"/>
                <a:gd name="T13" fmla="*/ 22 h 22"/>
                <a:gd name="T14" fmla="*/ 10 w 14"/>
                <a:gd name="T15" fmla="*/ 21 h 22"/>
                <a:gd name="T16" fmla="*/ 12 w 14"/>
                <a:gd name="T17" fmla="*/ 19 h 22"/>
                <a:gd name="T18" fmla="*/ 13 w 14"/>
                <a:gd name="T19" fmla="*/ 16 h 22"/>
                <a:gd name="T20" fmla="*/ 14 w 14"/>
                <a:gd name="T21" fmla="*/ 11 h 22"/>
                <a:gd name="T22" fmla="*/ 7 w 14"/>
                <a:gd name="T23" fmla="*/ 0 h 22"/>
                <a:gd name="T24" fmla="*/ 4 w 14"/>
                <a:gd name="T25" fmla="*/ 1 h 22"/>
                <a:gd name="T26" fmla="*/ 2 w 14"/>
                <a:gd name="T27" fmla="*/ 3 h 22"/>
                <a:gd name="T28" fmla="*/ 7 w 14"/>
                <a:gd name="T29" fmla="*/ 2 h 22"/>
                <a:gd name="T30" fmla="*/ 11 w 14"/>
                <a:gd name="T31" fmla="*/ 11 h 22"/>
                <a:gd name="T32" fmla="*/ 7 w 14"/>
                <a:gd name="T33" fmla="*/ 20 h 22"/>
                <a:gd name="T34" fmla="*/ 2 w 14"/>
                <a:gd name="T35" fmla="*/ 12 h 22"/>
                <a:gd name="T36" fmla="*/ 7 w 14"/>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2" y="3"/>
                  </a:moveTo>
                  <a:cubicBezTo>
                    <a:pt x="1" y="4"/>
                    <a:pt x="1" y="5"/>
                    <a:pt x="0" y="7"/>
                  </a:cubicBezTo>
                  <a:cubicBezTo>
                    <a:pt x="0" y="8"/>
                    <a:pt x="0" y="10"/>
                    <a:pt x="0" y="12"/>
                  </a:cubicBezTo>
                  <a:cubicBezTo>
                    <a:pt x="0" y="13"/>
                    <a:pt x="0" y="15"/>
                    <a:pt x="0" y="16"/>
                  </a:cubicBezTo>
                  <a:cubicBezTo>
                    <a:pt x="1" y="17"/>
                    <a:pt x="1" y="19"/>
                    <a:pt x="2" y="19"/>
                  </a:cubicBezTo>
                  <a:cubicBezTo>
                    <a:pt x="2" y="20"/>
                    <a:pt x="3" y="21"/>
                    <a:pt x="4" y="22"/>
                  </a:cubicBezTo>
                  <a:cubicBezTo>
                    <a:pt x="5" y="22"/>
                    <a:pt x="5" y="22"/>
                    <a:pt x="7" y="22"/>
                  </a:cubicBezTo>
                  <a:cubicBezTo>
                    <a:pt x="8" y="22"/>
                    <a:pt x="9" y="22"/>
                    <a:pt x="10" y="21"/>
                  </a:cubicBezTo>
                  <a:cubicBezTo>
                    <a:pt x="10" y="21"/>
                    <a:pt x="11" y="20"/>
                    <a:pt x="12" y="19"/>
                  </a:cubicBezTo>
                  <a:cubicBezTo>
                    <a:pt x="12" y="18"/>
                    <a:pt x="13" y="17"/>
                    <a:pt x="13" y="16"/>
                  </a:cubicBezTo>
                  <a:cubicBezTo>
                    <a:pt x="13" y="15"/>
                    <a:pt x="14" y="13"/>
                    <a:pt x="14" y="11"/>
                  </a:cubicBezTo>
                  <a:cubicBezTo>
                    <a:pt x="14" y="4"/>
                    <a:pt x="11" y="0"/>
                    <a:pt x="7" y="0"/>
                  </a:cubicBezTo>
                  <a:cubicBezTo>
                    <a:pt x="6" y="0"/>
                    <a:pt x="5" y="1"/>
                    <a:pt x="4" y="1"/>
                  </a:cubicBezTo>
                  <a:cubicBezTo>
                    <a:pt x="3" y="2"/>
                    <a:pt x="2" y="2"/>
                    <a:pt x="2" y="3"/>
                  </a:cubicBezTo>
                  <a:moveTo>
                    <a:pt x="7" y="2"/>
                  </a:moveTo>
                  <a:cubicBezTo>
                    <a:pt x="10" y="2"/>
                    <a:pt x="11" y="5"/>
                    <a:pt x="11" y="11"/>
                  </a:cubicBezTo>
                  <a:cubicBezTo>
                    <a:pt x="11" y="17"/>
                    <a:pt x="10" y="20"/>
                    <a:pt x="7" y="20"/>
                  </a:cubicBezTo>
                  <a:cubicBezTo>
                    <a:pt x="4" y="20"/>
                    <a:pt x="2" y="17"/>
                    <a:pt x="2" y="12"/>
                  </a:cubicBezTo>
                  <a:cubicBezTo>
                    <a:pt x="2"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3" name="Freeform 179">
              <a:extLst>
                <a:ext uri="{FF2B5EF4-FFF2-40B4-BE49-F238E27FC236}">
                  <a16:creationId xmlns:a16="http://schemas.microsoft.com/office/drawing/2014/main" id="{B67EC2C0-7032-4B23-B0D2-12DE2BDCE97E}"/>
                </a:ext>
              </a:extLst>
            </p:cNvPr>
            <p:cNvSpPr>
              <a:spLocks noEditPoints="1"/>
            </p:cNvSpPr>
            <p:nvPr/>
          </p:nvSpPr>
          <p:spPr bwMode="auto">
            <a:xfrm>
              <a:off x="-1495222" y="613985"/>
              <a:ext cx="31246" cy="49336"/>
            </a:xfrm>
            <a:custGeom>
              <a:avLst/>
              <a:gdLst>
                <a:gd name="T0" fmla="*/ 2 w 14"/>
                <a:gd name="T1" fmla="*/ 19 h 22"/>
                <a:gd name="T2" fmla="*/ 4 w 14"/>
                <a:gd name="T3" fmla="*/ 21 h 22"/>
                <a:gd name="T4" fmla="*/ 7 w 14"/>
                <a:gd name="T5" fmla="*/ 22 h 22"/>
                <a:gd name="T6" fmla="*/ 10 w 14"/>
                <a:gd name="T7" fmla="*/ 21 h 22"/>
                <a:gd name="T8" fmla="*/ 12 w 14"/>
                <a:gd name="T9" fmla="*/ 19 h 22"/>
                <a:gd name="T10" fmla="*/ 13 w 14"/>
                <a:gd name="T11" fmla="*/ 16 h 22"/>
                <a:gd name="T12" fmla="*/ 14 w 14"/>
                <a:gd name="T13" fmla="*/ 11 h 22"/>
                <a:gd name="T14" fmla="*/ 7 w 14"/>
                <a:gd name="T15" fmla="*/ 0 h 22"/>
                <a:gd name="T16" fmla="*/ 4 w 14"/>
                <a:gd name="T17" fmla="*/ 1 h 22"/>
                <a:gd name="T18" fmla="*/ 2 w 14"/>
                <a:gd name="T19" fmla="*/ 3 h 22"/>
                <a:gd name="T20" fmla="*/ 0 w 14"/>
                <a:gd name="T21" fmla="*/ 7 h 22"/>
                <a:gd name="T22" fmla="*/ 0 w 14"/>
                <a:gd name="T23" fmla="*/ 12 h 22"/>
                <a:gd name="T24" fmla="*/ 0 w 14"/>
                <a:gd name="T25" fmla="*/ 16 h 22"/>
                <a:gd name="T26" fmla="*/ 2 w 14"/>
                <a:gd name="T27" fmla="*/ 19 h 22"/>
                <a:gd name="T28" fmla="*/ 7 w 14"/>
                <a:gd name="T29" fmla="*/ 2 h 22"/>
                <a:gd name="T30" fmla="*/ 11 w 14"/>
                <a:gd name="T31" fmla="*/ 11 h 22"/>
                <a:gd name="T32" fmla="*/ 7 w 14"/>
                <a:gd name="T33" fmla="*/ 20 h 22"/>
                <a:gd name="T34" fmla="*/ 2 w 14"/>
                <a:gd name="T35" fmla="*/ 12 h 22"/>
                <a:gd name="T36" fmla="*/ 7 w 14"/>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2" y="19"/>
                  </a:moveTo>
                  <a:cubicBezTo>
                    <a:pt x="2" y="20"/>
                    <a:pt x="3" y="21"/>
                    <a:pt x="4" y="21"/>
                  </a:cubicBezTo>
                  <a:cubicBezTo>
                    <a:pt x="5" y="22"/>
                    <a:pt x="6" y="22"/>
                    <a:pt x="7" y="22"/>
                  </a:cubicBezTo>
                  <a:cubicBezTo>
                    <a:pt x="8" y="22"/>
                    <a:pt x="9" y="22"/>
                    <a:pt x="10" y="21"/>
                  </a:cubicBezTo>
                  <a:cubicBezTo>
                    <a:pt x="11" y="21"/>
                    <a:pt x="11" y="20"/>
                    <a:pt x="12" y="19"/>
                  </a:cubicBezTo>
                  <a:cubicBezTo>
                    <a:pt x="12" y="18"/>
                    <a:pt x="13" y="17"/>
                    <a:pt x="13" y="16"/>
                  </a:cubicBezTo>
                  <a:cubicBezTo>
                    <a:pt x="14" y="14"/>
                    <a:pt x="14" y="13"/>
                    <a:pt x="14" y="11"/>
                  </a:cubicBezTo>
                  <a:cubicBezTo>
                    <a:pt x="14" y="4"/>
                    <a:pt x="12" y="0"/>
                    <a:pt x="7" y="0"/>
                  </a:cubicBezTo>
                  <a:cubicBezTo>
                    <a:pt x="6" y="0"/>
                    <a:pt x="5" y="1"/>
                    <a:pt x="4" y="1"/>
                  </a:cubicBezTo>
                  <a:cubicBezTo>
                    <a:pt x="3" y="1"/>
                    <a:pt x="2" y="2"/>
                    <a:pt x="2" y="3"/>
                  </a:cubicBezTo>
                  <a:cubicBezTo>
                    <a:pt x="1" y="4"/>
                    <a:pt x="1" y="5"/>
                    <a:pt x="0" y="7"/>
                  </a:cubicBezTo>
                  <a:cubicBezTo>
                    <a:pt x="0" y="8"/>
                    <a:pt x="0" y="10"/>
                    <a:pt x="0" y="12"/>
                  </a:cubicBezTo>
                  <a:cubicBezTo>
                    <a:pt x="0" y="13"/>
                    <a:pt x="0" y="15"/>
                    <a:pt x="0" y="16"/>
                  </a:cubicBezTo>
                  <a:cubicBezTo>
                    <a:pt x="1" y="17"/>
                    <a:pt x="1" y="19"/>
                    <a:pt x="2" y="19"/>
                  </a:cubicBezTo>
                  <a:moveTo>
                    <a:pt x="7" y="2"/>
                  </a:moveTo>
                  <a:cubicBezTo>
                    <a:pt x="10" y="2"/>
                    <a:pt x="11" y="5"/>
                    <a:pt x="11" y="11"/>
                  </a:cubicBezTo>
                  <a:cubicBezTo>
                    <a:pt x="11" y="17"/>
                    <a:pt x="10" y="20"/>
                    <a:pt x="7" y="20"/>
                  </a:cubicBezTo>
                  <a:cubicBezTo>
                    <a:pt x="4" y="20"/>
                    <a:pt x="2" y="17"/>
                    <a:pt x="2" y="12"/>
                  </a:cubicBezTo>
                  <a:cubicBezTo>
                    <a:pt x="2"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4" name="Freeform 180">
              <a:extLst>
                <a:ext uri="{FF2B5EF4-FFF2-40B4-BE49-F238E27FC236}">
                  <a16:creationId xmlns:a16="http://schemas.microsoft.com/office/drawing/2014/main" id="{ACBED3C0-7DEA-45A9-A033-CDACFFED0EF6}"/>
                </a:ext>
              </a:extLst>
            </p:cNvPr>
            <p:cNvSpPr>
              <a:spLocks/>
            </p:cNvSpPr>
            <p:nvPr/>
          </p:nvSpPr>
          <p:spPr bwMode="auto">
            <a:xfrm>
              <a:off x="-1511667" y="469267"/>
              <a:ext cx="16445" cy="49336"/>
            </a:xfrm>
            <a:custGeom>
              <a:avLst/>
              <a:gdLst>
                <a:gd name="T0" fmla="*/ 7 w 7"/>
                <a:gd name="T1" fmla="*/ 22 h 22"/>
                <a:gd name="T2" fmla="*/ 7 w 7"/>
                <a:gd name="T3" fmla="*/ 0 h 22"/>
                <a:gd name="T4" fmla="*/ 7 w 7"/>
                <a:gd name="T5" fmla="*/ 0 h 22"/>
                <a:gd name="T6" fmla="*/ 5 w 7"/>
                <a:gd name="T7" fmla="*/ 1 h 22"/>
                <a:gd name="T8" fmla="*/ 4 w 7"/>
                <a:gd name="T9" fmla="*/ 2 h 22"/>
                <a:gd name="T10" fmla="*/ 2 w 7"/>
                <a:gd name="T11" fmla="*/ 3 h 22"/>
                <a:gd name="T12" fmla="*/ 0 w 7"/>
                <a:gd name="T13" fmla="*/ 4 h 22"/>
                <a:gd name="T14" fmla="*/ 0 w 7"/>
                <a:gd name="T15" fmla="*/ 6 h 22"/>
                <a:gd name="T16" fmla="*/ 2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7" y="0"/>
                    <a:pt x="7" y="0"/>
                    <a:pt x="7" y="0"/>
                  </a:cubicBezTo>
                  <a:cubicBezTo>
                    <a:pt x="6" y="1"/>
                    <a:pt x="6" y="1"/>
                    <a:pt x="5" y="1"/>
                  </a:cubicBezTo>
                  <a:cubicBezTo>
                    <a:pt x="5" y="2"/>
                    <a:pt x="4" y="2"/>
                    <a:pt x="4" y="2"/>
                  </a:cubicBezTo>
                  <a:cubicBezTo>
                    <a:pt x="3" y="2"/>
                    <a:pt x="2" y="3"/>
                    <a:pt x="2" y="3"/>
                  </a:cubicBezTo>
                  <a:cubicBezTo>
                    <a:pt x="1" y="3"/>
                    <a:pt x="1" y="3"/>
                    <a:pt x="0" y="4"/>
                  </a:cubicBezTo>
                  <a:cubicBezTo>
                    <a:pt x="0" y="6"/>
                    <a:pt x="0" y="6"/>
                    <a:pt x="0" y="6"/>
                  </a:cubicBezTo>
                  <a:cubicBezTo>
                    <a:pt x="1" y="6"/>
                    <a:pt x="1" y="6"/>
                    <a:pt x="2" y="6"/>
                  </a:cubicBezTo>
                  <a:cubicBezTo>
                    <a:pt x="2" y="5"/>
                    <a:pt x="3" y="5"/>
                    <a:pt x="3" y="5"/>
                  </a:cubicBezTo>
                  <a:cubicBezTo>
                    <a:pt x="3" y="5"/>
                    <a:pt x="4" y="4"/>
                    <a:pt x="4" y="4"/>
                  </a:cubicBezTo>
                  <a:cubicBezTo>
                    <a:pt x="5" y="4"/>
                    <a:pt x="5"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181">
              <a:extLst>
                <a:ext uri="{FF2B5EF4-FFF2-40B4-BE49-F238E27FC236}">
                  <a16:creationId xmlns:a16="http://schemas.microsoft.com/office/drawing/2014/main" id="{E830815A-E78F-45AE-A9EC-8BF179CC3D90}"/>
                </a:ext>
              </a:extLst>
            </p:cNvPr>
            <p:cNvSpPr>
              <a:spLocks/>
            </p:cNvSpPr>
            <p:nvPr/>
          </p:nvSpPr>
          <p:spPr bwMode="auto">
            <a:xfrm>
              <a:off x="-1511667" y="543270"/>
              <a:ext cx="16445" cy="46047"/>
            </a:xfrm>
            <a:custGeom>
              <a:avLst/>
              <a:gdLst>
                <a:gd name="T0" fmla="*/ 7 w 7"/>
                <a:gd name="T1" fmla="*/ 21 h 21"/>
                <a:gd name="T2" fmla="*/ 7 w 7"/>
                <a:gd name="T3" fmla="*/ 0 h 21"/>
                <a:gd name="T4" fmla="*/ 7 w 7"/>
                <a:gd name="T5" fmla="*/ 0 h 21"/>
                <a:gd name="T6" fmla="*/ 5 w 7"/>
                <a:gd name="T7" fmla="*/ 1 h 21"/>
                <a:gd name="T8" fmla="*/ 4 w 7"/>
                <a:gd name="T9" fmla="*/ 2 h 21"/>
                <a:gd name="T10" fmla="*/ 2 w 7"/>
                <a:gd name="T11" fmla="*/ 2 h 21"/>
                <a:gd name="T12" fmla="*/ 0 w 7"/>
                <a:gd name="T13" fmla="*/ 3 h 21"/>
                <a:gd name="T14" fmla="*/ 0 w 7"/>
                <a:gd name="T15" fmla="*/ 6 h 21"/>
                <a:gd name="T16" fmla="*/ 2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7" y="0"/>
                    <a:pt x="7" y="0"/>
                    <a:pt x="7" y="0"/>
                  </a:cubicBezTo>
                  <a:cubicBezTo>
                    <a:pt x="6" y="0"/>
                    <a:pt x="6" y="0"/>
                    <a:pt x="5" y="1"/>
                  </a:cubicBezTo>
                  <a:cubicBezTo>
                    <a:pt x="5" y="1"/>
                    <a:pt x="4" y="1"/>
                    <a:pt x="4" y="2"/>
                  </a:cubicBezTo>
                  <a:cubicBezTo>
                    <a:pt x="3" y="2"/>
                    <a:pt x="2" y="2"/>
                    <a:pt x="2" y="2"/>
                  </a:cubicBezTo>
                  <a:cubicBezTo>
                    <a:pt x="1" y="3"/>
                    <a:pt x="1" y="3"/>
                    <a:pt x="0" y="3"/>
                  </a:cubicBezTo>
                  <a:cubicBezTo>
                    <a:pt x="0" y="6"/>
                    <a:pt x="0" y="6"/>
                    <a:pt x="0" y="6"/>
                  </a:cubicBezTo>
                  <a:cubicBezTo>
                    <a:pt x="1" y="5"/>
                    <a:pt x="1" y="5"/>
                    <a:pt x="2" y="5"/>
                  </a:cubicBezTo>
                  <a:cubicBezTo>
                    <a:pt x="2" y="5"/>
                    <a:pt x="3" y="5"/>
                    <a:pt x="3" y="4"/>
                  </a:cubicBezTo>
                  <a:cubicBezTo>
                    <a:pt x="3" y="4"/>
                    <a:pt x="4" y="4"/>
                    <a:pt x="4" y="4"/>
                  </a:cubicBezTo>
                  <a:cubicBezTo>
                    <a:pt x="5" y="3"/>
                    <a:pt x="5"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182">
              <a:extLst>
                <a:ext uri="{FF2B5EF4-FFF2-40B4-BE49-F238E27FC236}">
                  <a16:creationId xmlns:a16="http://schemas.microsoft.com/office/drawing/2014/main" id="{EA8540D5-F179-4D9A-B6F3-747458689CAB}"/>
                </a:ext>
              </a:extLst>
            </p:cNvPr>
            <p:cNvSpPr>
              <a:spLocks/>
            </p:cNvSpPr>
            <p:nvPr/>
          </p:nvSpPr>
          <p:spPr bwMode="auto">
            <a:xfrm>
              <a:off x="-1587315" y="543270"/>
              <a:ext cx="23023" cy="47692"/>
            </a:xfrm>
            <a:custGeom>
              <a:avLst/>
              <a:gdLst>
                <a:gd name="T0" fmla="*/ 3 w 10"/>
                <a:gd name="T1" fmla="*/ 2 h 22"/>
                <a:gd name="T2" fmla="*/ 8 w 10"/>
                <a:gd name="T3" fmla="*/ 11 h 22"/>
                <a:gd name="T4" fmla="*/ 3 w 10"/>
                <a:gd name="T5" fmla="*/ 20 h 22"/>
                <a:gd name="T6" fmla="*/ 0 w 10"/>
                <a:gd name="T7" fmla="*/ 17 h 22"/>
                <a:gd name="T8" fmla="*/ 0 w 10"/>
                <a:gd name="T9" fmla="*/ 21 h 22"/>
                <a:gd name="T10" fmla="*/ 0 w 10"/>
                <a:gd name="T11" fmla="*/ 21 h 22"/>
                <a:gd name="T12" fmla="*/ 3 w 10"/>
                <a:gd name="T13" fmla="*/ 22 h 22"/>
                <a:gd name="T14" fmla="*/ 6 w 10"/>
                <a:gd name="T15" fmla="*/ 21 h 22"/>
                <a:gd name="T16" fmla="*/ 8 w 10"/>
                <a:gd name="T17" fmla="*/ 19 h 22"/>
                <a:gd name="T18" fmla="*/ 10 w 10"/>
                <a:gd name="T19" fmla="*/ 15 h 22"/>
                <a:gd name="T20" fmla="*/ 10 w 10"/>
                <a:gd name="T21" fmla="*/ 11 h 22"/>
                <a:gd name="T22" fmla="*/ 4 w 10"/>
                <a:gd name="T23" fmla="*/ 0 h 22"/>
                <a:gd name="T24" fmla="*/ 3 w 10"/>
                <a:gd name="T25" fmla="*/ 2 h 22"/>
                <a:gd name="T26" fmla="*/ 3 w 10"/>
                <a:gd name="T2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2">
                  <a:moveTo>
                    <a:pt x="3" y="2"/>
                  </a:moveTo>
                  <a:cubicBezTo>
                    <a:pt x="6" y="2"/>
                    <a:pt x="8" y="5"/>
                    <a:pt x="8" y="11"/>
                  </a:cubicBezTo>
                  <a:cubicBezTo>
                    <a:pt x="8" y="17"/>
                    <a:pt x="6" y="20"/>
                    <a:pt x="3" y="20"/>
                  </a:cubicBezTo>
                  <a:cubicBezTo>
                    <a:pt x="2" y="20"/>
                    <a:pt x="1" y="19"/>
                    <a:pt x="0" y="17"/>
                  </a:cubicBezTo>
                  <a:cubicBezTo>
                    <a:pt x="0" y="18"/>
                    <a:pt x="0" y="20"/>
                    <a:pt x="0" y="21"/>
                  </a:cubicBezTo>
                  <a:cubicBezTo>
                    <a:pt x="0" y="21"/>
                    <a:pt x="0" y="21"/>
                    <a:pt x="0" y="21"/>
                  </a:cubicBezTo>
                  <a:cubicBezTo>
                    <a:pt x="1" y="21"/>
                    <a:pt x="2" y="22"/>
                    <a:pt x="3" y="22"/>
                  </a:cubicBezTo>
                  <a:cubicBezTo>
                    <a:pt x="4" y="22"/>
                    <a:pt x="5" y="21"/>
                    <a:pt x="6" y="21"/>
                  </a:cubicBezTo>
                  <a:cubicBezTo>
                    <a:pt x="7" y="20"/>
                    <a:pt x="8" y="20"/>
                    <a:pt x="8" y="19"/>
                  </a:cubicBezTo>
                  <a:cubicBezTo>
                    <a:pt x="9" y="18"/>
                    <a:pt x="9" y="17"/>
                    <a:pt x="10" y="15"/>
                  </a:cubicBezTo>
                  <a:cubicBezTo>
                    <a:pt x="10" y="14"/>
                    <a:pt x="10" y="12"/>
                    <a:pt x="10" y="11"/>
                  </a:cubicBezTo>
                  <a:cubicBezTo>
                    <a:pt x="10" y="4"/>
                    <a:pt x="8" y="0"/>
                    <a:pt x="4" y="0"/>
                  </a:cubicBezTo>
                  <a:cubicBezTo>
                    <a:pt x="4" y="1"/>
                    <a:pt x="3" y="1"/>
                    <a:pt x="3" y="2"/>
                  </a:cubicBezTo>
                  <a:cubicBezTo>
                    <a:pt x="3" y="2"/>
                    <a:pt x="3" y="2"/>
                    <a:pt x="3"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183">
              <a:extLst>
                <a:ext uri="{FF2B5EF4-FFF2-40B4-BE49-F238E27FC236}">
                  <a16:creationId xmlns:a16="http://schemas.microsoft.com/office/drawing/2014/main" id="{BAF78340-35D0-4E73-BDF1-EAB5D086C37D}"/>
                </a:ext>
              </a:extLst>
            </p:cNvPr>
            <p:cNvSpPr>
              <a:spLocks/>
            </p:cNvSpPr>
            <p:nvPr/>
          </p:nvSpPr>
          <p:spPr bwMode="auto">
            <a:xfrm>
              <a:off x="-1531401" y="613985"/>
              <a:ext cx="18090" cy="49336"/>
            </a:xfrm>
            <a:custGeom>
              <a:avLst/>
              <a:gdLst>
                <a:gd name="T0" fmla="*/ 8 w 8"/>
                <a:gd name="T1" fmla="*/ 22 h 22"/>
                <a:gd name="T2" fmla="*/ 8 w 8"/>
                <a:gd name="T3" fmla="*/ 0 h 22"/>
                <a:gd name="T4" fmla="*/ 7 w 8"/>
                <a:gd name="T5" fmla="*/ 0 h 22"/>
                <a:gd name="T6" fmla="*/ 5 w 8"/>
                <a:gd name="T7" fmla="*/ 1 h 22"/>
                <a:gd name="T8" fmla="*/ 4 w 8"/>
                <a:gd name="T9" fmla="*/ 2 h 22"/>
                <a:gd name="T10" fmla="*/ 2 w 8"/>
                <a:gd name="T11" fmla="*/ 3 h 22"/>
                <a:gd name="T12" fmla="*/ 0 w 8"/>
                <a:gd name="T13" fmla="*/ 4 h 22"/>
                <a:gd name="T14" fmla="*/ 0 w 8"/>
                <a:gd name="T15" fmla="*/ 6 h 22"/>
                <a:gd name="T16" fmla="*/ 2 w 8"/>
                <a:gd name="T17" fmla="*/ 6 h 22"/>
                <a:gd name="T18" fmla="*/ 3 w 8"/>
                <a:gd name="T19" fmla="*/ 5 h 22"/>
                <a:gd name="T20" fmla="*/ 4 w 8"/>
                <a:gd name="T21" fmla="*/ 4 h 22"/>
                <a:gd name="T22" fmla="*/ 5 w 8"/>
                <a:gd name="T23" fmla="*/ 4 h 22"/>
                <a:gd name="T24" fmla="*/ 5 w 8"/>
                <a:gd name="T25" fmla="*/ 22 h 22"/>
                <a:gd name="T26" fmla="*/ 8 w 8"/>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2">
                  <a:moveTo>
                    <a:pt x="8" y="22"/>
                  </a:moveTo>
                  <a:cubicBezTo>
                    <a:pt x="8" y="0"/>
                    <a:pt x="8" y="0"/>
                    <a:pt x="8" y="0"/>
                  </a:cubicBezTo>
                  <a:cubicBezTo>
                    <a:pt x="7" y="0"/>
                    <a:pt x="7" y="0"/>
                    <a:pt x="7" y="0"/>
                  </a:cubicBezTo>
                  <a:cubicBezTo>
                    <a:pt x="6" y="0"/>
                    <a:pt x="6" y="1"/>
                    <a:pt x="5" y="1"/>
                  </a:cubicBezTo>
                  <a:cubicBezTo>
                    <a:pt x="5" y="1"/>
                    <a:pt x="4" y="2"/>
                    <a:pt x="4" y="2"/>
                  </a:cubicBezTo>
                  <a:cubicBezTo>
                    <a:pt x="3" y="2"/>
                    <a:pt x="2" y="3"/>
                    <a:pt x="2" y="3"/>
                  </a:cubicBezTo>
                  <a:cubicBezTo>
                    <a:pt x="1" y="3"/>
                    <a:pt x="1" y="3"/>
                    <a:pt x="0" y="4"/>
                  </a:cubicBezTo>
                  <a:cubicBezTo>
                    <a:pt x="0" y="6"/>
                    <a:pt x="0" y="6"/>
                    <a:pt x="0" y="6"/>
                  </a:cubicBezTo>
                  <a:cubicBezTo>
                    <a:pt x="1" y="6"/>
                    <a:pt x="1" y="6"/>
                    <a:pt x="2" y="6"/>
                  </a:cubicBezTo>
                  <a:cubicBezTo>
                    <a:pt x="2" y="5"/>
                    <a:pt x="3" y="5"/>
                    <a:pt x="3" y="5"/>
                  </a:cubicBezTo>
                  <a:cubicBezTo>
                    <a:pt x="4" y="5"/>
                    <a:pt x="4" y="4"/>
                    <a:pt x="4" y="4"/>
                  </a:cubicBezTo>
                  <a:cubicBezTo>
                    <a:pt x="5" y="4"/>
                    <a:pt x="5" y="4"/>
                    <a:pt x="5" y="4"/>
                  </a:cubicBezTo>
                  <a:cubicBezTo>
                    <a:pt x="5" y="22"/>
                    <a:pt x="5" y="22"/>
                    <a:pt x="5" y="22"/>
                  </a:cubicBezTo>
                  <a:lnTo>
                    <a:pt x="8"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184">
              <a:extLst>
                <a:ext uri="{FF2B5EF4-FFF2-40B4-BE49-F238E27FC236}">
                  <a16:creationId xmlns:a16="http://schemas.microsoft.com/office/drawing/2014/main" id="{BBF2B138-DB40-4CE0-9EC6-F97B202DF8B5}"/>
                </a:ext>
              </a:extLst>
            </p:cNvPr>
            <p:cNvSpPr>
              <a:spLocks noEditPoints="1"/>
            </p:cNvSpPr>
            <p:nvPr/>
          </p:nvSpPr>
          <p:spPr bwMode="auto">
            <a:xfrm>
              <a:off x="-1556069" y="543270"/>
              <a:ext cx="31246" cy="47692"/>
            </a:xfrm>
            <a:custGeom>
              <a:avLst/>
              <a:gdLst>
                <a:gd name="T0" fmla="*/ 14 w 14"/>
                <a:gd name="T1" fmla="*/ 15 h 22"/>
                <a:gd name="T2" fmla="*/ 14 w 14"/>
                <a:gd name="T3" fmla="*/ 11 h 22"/>
                <a:gd name="T4" fmla="*/ 7 w 14"/>
                <a:gd name="T5" fmla="*/ 0 h 22"/>
                <a:gd name="T6" fmla="*/ 4 w 14"/>
                <a:gd name="T7" fmla="*/ 1 h 22"/>
                <a:gd name="T8" fmla="*/ 2 w 14"/>
                <a:gd name="T9" fmla="*/ 3 h 22"/>
                <a:gd name="T10" fmla="*/ 1 w 14"/>
                <a:gd name="T11" fmla="*/ 6 h 22"/>
                <a:gd name="T12" fmla="*/ 0 w 14"/>
                <a:gd name="T13" fmla="*/ 11 h 22"/>
                <a:gd name="T14" fmla="*/ 1 w 14"/>
                <a:gd name="T15" fmla="*/ 16 h 22"/>
                <a:gd name="T16" fmla="*/ 2 w 14"/>
                <a:gd name="T17" fmla="*/ 19 h 22"/>
                <a:gd name="T18" fmla="*/ 4 w 14"/>
                <a:gd name="T19" fmla="*/ 21 h 22"/>
                <a:gd name="T20" fmla="*/ 7 w 14"/>
                <a:gd name="T21" fmla="*/ 22 h 22"/>
                <a:gd name="T22" fmla="*/ 10 w 14"/>
                <a:gd name="T23" fmla="*/ 21 h 22"/>
                <a:gd name="T24" fmla="*/ 12 w 14"/>
                <a:gd name="T25" fmla="*/ 19 h 22"/>
                <a:gd name="T26" fmla="*/ 14 w 14"/>
                <a:gd name="T27" fmla="*/ 15 h 22"/>
                <a:gd name="T28" fmla="*/ 7 w 14"/>
                <a:gd name="T29" fmla="*/ 20 h 22"/>
                <a:gd name="T30" fmla="*/ 3 w 14"/>
                <a:gd name="T31" fmla="*/ 11 h 22"/>
                <a:gd name="T32" fmla="*/ 7 w 14"/>
                <a:gd name="T33" fmla="*/ 2 h 22"/>
                <a:gd name="T34" fmla="*/ 12 w 14"/>
                <a:gd name="T35" fmla="*/ 11 h 22"/>
                <a:gd name="T36" fmla="*/ 7 w 14"/>
                <a:gd name="T3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14" y="15"/>
                  </a:moveTo>
                  <a:cubicBezTo>
                    <a:pt x="14" y="14"/>
                    <a:pt x="14" y="12"/>
                    <a:pt x="14" y="11"/>
                  </a:cubicBezTo>
                  <a:cubicBezTo>
                    <a:pt x="14" y="3"/>
                    <a:pt x="12" y="0"/>
                    <a:pt x="7" y="0"/>
                  </a:cubicBezTo>
                  <a:cubicBezTo>
                    <a:pt x="6" y="0"/>
                    <a:pt x="5" y="0"/>
                    <a:pt x="4" y="1"/>
                  </a:cubicBezTo>
                  <a:cubicBezTo>
                    <a:pt x="3" y="1"/>
                    <a:pt x="3" y="2"/>
                    <a:pt x="2" y="3"/>
                  </a:cubicBezTo>
                  <a:cubicBezTo>
                    <a:pt x="1" y="4"/>
                    <a:pt x="1" y="5"/>
                    <a:pt x="1" y="6"/>
                  </a:cubicBezTo>
                  <a:cubicBezTo>
                    <a:pt x="0" y="8"/>
                    <a:pt x="0" y="9"/>
                    <a:pt x="0" y="11"/>
                  </a:cubicBezTo>
                  <a:cubicBezTo>
                    <a:pt x="0" y="13"/>
                    <a:pt x="0" y="14"/>
                    <a:pt x="1" y="16"/>
                  </a:cubicBezTo>
                  <a:cubicBezTo>
                    <a:pt x="1" y="17"/>
                    <a:pt x="1" y="18"/>
                    <a:pt x="2" y="19"/>
                  </a:cubicBezTo>
                  <a:cubicBezTo>
                    <a:pt x="3" y="20"/>
                    <a:pt x="3" y="21"/>
                    <a:pt x="4" y="21"/>
                  </a:cubicBezTo>
                  <a:cubicBezTo>
                    <a:pt x="5" y="21"/>
                    <a:pt x="6" y="22"/>
                    <a:pt x="7" y="22"/>
                  </a:cubicBezTo>
                  <a:cubicBezTo>
                    <a:pt x="8" y="22"/>
                    <a:pt x="9" y="21"/>
                    <a:pt x="10" y="21"/>
                  </a:cubicBezTo>
                  <a:cubicBezTo>
                    <a:pt x="11" y="20"/>
                    <a:pt x="12" y="20"/>
                    <a:pt x="12" y="19"/>
                  </a:cubicBezTo>
                  <a:cubicBezTo>
                    <a:pt x="13" y="18"/>
                    <a:pt x="13" y="17"/>
                    <a:pt x="14" y="15"/>
                  </a:cubicBezTo>
                  <a:moveTo>
                    <a:pt x="7" y="20"/>
                  </a:moveTo>
                  <a:cubicBezTo>
                    <a:pt x="4" y="20"/>
                    <a:pt x="3" y="17"/>
                    <a:pt x="3" y="11"/>
                  </a:cubicBezTo>
                  <a:cubicBezTo>
                    <a:pt x="3" y="5"/>
                    <a:pt x="4" y="2"/>
                    <a:pt x="7" y="2"/>
                  </a:cubicBezTo>
                  <a:cubicBezTo>
                    <a:pt x="10" y="2"/>
                    <a:pt x="12" y="5"/>
                    <a:pt x="12" y="11"/>
                  </a:cubicBezTo>
                  <a:cubicBezTo>
                    <a:pt x="12"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9" name="Freeform 185">
              <a:extLst>
                <a:ext uri="{FF2B5EF4-FFF2-40B4-BE49-F238E27FC236}">
                  <a16:creationId xmlns:a16="http://schemas.microsoft.com/office/drawing/2014/main" id="{7E6416B6-676B-48B3-B8BE-9499C2719DA0}"/>
                </a:ext>
              </a:extLst>
            </p:cNvPr>
            <p:cNvSpPr>
              <a:spLocks/>
            </p:cNvSpPr>
            <p:nvPr/>
          </p:nvSpPr>
          <p:spPr bwMode="auto">
            <a:xfrm>
              <a:off x="-1450820" y="613985"/>
              <a:ext cx="14801" cy="49336"/>
            </a:xfrm>
            <a:custGeom>
              <a:avLst/>
              <a:gdLst>
                <a:gd name="T0" fmla="*/ 7 w 7"/>
                <a:gd name="T1" fmla="*/ 22 h 22"/>
                <a:gd name="T2" fmla="*/ 7 w 7"/>
                <a:gd name="T3" fmla="*/ 0 h 22"/>
                <a:gd name="T4" fmla="*/ 6 w 7"/>
                <a:gd name="T5" fmla="*/ 0 h 22"/>
                <a:gd name="T6" fmla="*/ 5 w 7"/>
                <a:gd name="T7" fmla="*/ 1 h 22"/>
                <a:gd name="T8" fmla="*/ 3 w 7"/>
                <a:gd name="T9" fmla="*/ 2 h 22"/>
                <a:gd name="T10" fmla="*/ 2 w 7"/>
                <a:gd name="T11" fmla="*/ 3 h 22"/>
                <a:gd name="T12" fmla="*/ 0 w 7"/>
                <a:gd name="T13" fmla="*/ 4 h 22"/>
                <a:gd name="T14" fmla="*/ 0 w 7"/>
                <a:gd name="T15" fmla="*/ 6 h 22"/>
                <a:gd name="T16" fmla="*/ 1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6" y="0"/>
                    <a:pt x="6" y="0"/>
                    <a:pt x="6" y="0"/>
                  </a:cubicBezTo>
                  <a:cubicBezTo>
                    <a:pt x="6" y="0"/>
                    <a:pt x="5" y="1"/>
                    <a:pt x="5" y="1"/>
                  </a:cubicBezTo>
                  <a:cubicBezTo>
                    <a:pt x="4" y="1"/>
                    <a:pt x="4" y="2"/>
                    <a:pt x="3" y="2"/>
                  </a:cubicBezTo>
                  <a:cubicBezTo>
                    <a:pt x="3" y="2"/>
                    <a:pt x="2" y="3"/>
                    <a:pt x="2" y="3"/>
                  </a:cubicBezTo>
                  <a:cubicBezTo>
                    <a:pt x="1" y="3"/>
                    <a:pt x="0" y="3"/>
                    <a:pt x="0" y="4"/>
                  </a:cubicBezTo>
                  <a:cubicBezTo>
                    <a:pt x="0" y="6"/>
                    <a:pt x="0" y="6"/>
                    <a:pt x="0" y="6"/>
                  </a:cubicBezTo>
                  <a:cubicBezTo>
                    <a:pt x="0" y="6"/>
                    <a:pt x="1" y="6"/>
                    <a:pt x="1" y="6"/>
                  </a:cubicBezTo>
                  <a:cubicBezTo>
                    <a:pt x="2" y="5"/>
                    <a:pt x="2" y="5"/>
                    <a:pt x="3" y="5"/>
                  </a:cubicBezTo>
                  <a:cubicBezTo>
                    <a:pt x="3" y="5"/>
                    <a:pt x="4" y="4"/>
                    <a:pt x="4" y="4"/>
                  </a:cubicBezTo>
                  <a:cubicBezTo>
                    <a:pt x="4" y="4"/>
                    <a:pt x="5"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0" name="Freeform 186">
              <a:extLst>
                <a:ext uri="{FF2B5EF4-FFF2-40B4-BE49-F238E27FC236}">
                  <a16:creationId xmlns:a16="http://schemas.microsoft.com/office/drawing/2014/main" id="{6BCA1E71-8C4B-4D09-8424-F086B2804195}"/>
                </a:ext>
              </a:extLst>
            </p:cNvPr>
            <p:cNvSpPr>
              <a:spLocks/>
            </p:cNvSpPr>
            <p:nvPr/>
          </p:nvSpPr>
          <p:spPr bwMode="auto">
            <a:xfrm>
              <a:off x="-1431086" y="543270"/>
              <a:ext cx="14801" cy="46047"/>
            </a:xfrm>
            <a:custGeom>
              <a:avLst/>
              <a:gdLst>
                <a:gd name="T0" fmla="*/ 7 w 7"/>
                <a:gd name="T1" fmla="*/ 21 h 21"/>
                <a:gd name="T2" fmla="*/ 7 w 7"/>
                <a:gd name="T3" fmla="*/ 0 h 21"/>
                <a:gd name="T4" fmla="*/ 6 w 7"/>
                <a:gd name="T5" fmla="*/ 0 h 21"/>
                <a:gd name="T6" fmla="*/ 5 w 7"/>
                <a:gd name="T7" fmla="*/ 1 h 21"/>
                <a:gd name="T8" fmla="*/ 3 w 7"/>
                <a:gd name="T9" fmla="*/ 2 h 21"/>
                <a:gd name="T10" fmla="*/ 1 w 7"/>
                <a:gd name="T11" fmla="*/ 2 h 21"/>
                <a:gd name="T12" fmla="*/ 0 w 7"/>
                <a:gd name="T13" fmla="*/ 3 h 21"/>
                <a:gd name="T14" fmla="*/ 0 w 7"/>
                <a:gd name="T15" fmla="*/ 6 h 21"/>
                <a:gd name="T16" fmla="*/ 1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6" y="0"/>
                    <a:pt x="6" y="0"/>
                    <a:pt x="6" y="0"/>
                  </a:cubicBezTo>
                  <a:cubicBezTo>
                    <a:pt x="6" y="0"/>
                    <a:pt x="5" y="0"/>
                    <a:pt x="5" y="1"/>
                  </a:cubicBezTo>
                  <a:cubicBezTo>
                    <a:pt x="4" y="1"/>
                    <a:pt x="4" y="1"/>
                    <a:pt x="3" y="2"/>
                  </a:cubicBezTo>
                  <a:cubicBezTo>
                    <a:pt x="3" y="2"/>
                    <a:pt x="2" y="2"/>
                    <a:pt x="1" y="2"/>
                  </a:cubicBezTo>
                  <a:cubicBezTo>
                    <a:pt x="1" y="3"/>
                    <a:pt x="0" y="3"/>
                    <a:pt x="0" y="3"/>
                  </a:cubicBezTo>
                  <a:cubicBezTo>
                    <a:pt x="0" y="6"/>
                    <a:pt x="0" y="6"/>
                    <a:pt x="0" y="6"/>
                  </a:cubicBezTo>
                  <a:cubicBezTo>
                    <a:pt x="0" y="5"/>
                    <a:pt x="1" y="5"/>
                    <a:pt x="1" y="5"/>
                  </a:cubicBezTo>
                  <a:cubicBezTo>
                    <a:pt x="2" y="5"/>
                    <a:pt x="2" y="5"/>
                    <a:pt x="3" y="4"/>
                  </a:cubicBezTo>
                  <a:cubicBezTo>
                    <a:pt x="3" y="4"/>
                    <a:pt x="3" y="4"/>
                    <a:pt x="4" y="4"/>
                  </a:cubicBezTo>
                  <a:cubicBezTo>
                    <a:pt x="4" y="3"/>
                    <a:pt x="4"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187">
              <a:extLst>
                <a:ext uri="{FF2B5EF4-FFF2-40B4-BE49-F238E27FC236}">
                  <a16:creationId xmlns:a16="http://schemas.microsoft.com/office/drawing/2014/main" id="{203D38C3-1148-4C7E-9214-C12F700BC280}"/>
                </a:ext>
              </a:extLst>
            </p:cNvPr>
            <p:cNvSpPr>
              <a:spLocks noEditPoints="1"/>
            </p:cNvSpPr>
            <p:nvPr/>
          </p:nvSpPr>
          <p:spPr bwMode="auto">
            <a:xfrm>
              <a:off x="-1436019" y="469267"/>
              <a:ext cx="29601" cy="49336"/>
            </a:xfrm>
            <a:custGeom>
              <a:avLst/>
              <a:gdLst>
                <a:gd name="T0" fmla="*/ 4 w 13"/>
                <a:gd name="T1" fmla="*/ 1 h 22"/>
                <a:gd name="T2" fmla="*/ 2 w 13"/>
                <a:gd name="T3" fmla="*/ 3 h 22"/>
                <a:gd name="T4" fmla="*/ 0 w 13"/>
                <a:gd name="T5" fmla="*/ 7 h 22"/>
                <a:gd name="T6" fmla="*/ 0 w 13"/>
                <a:gd name="T7" fmla="*/ 12 h 22"/>
                <a:gd name="T8" fmla="*/ 0 w 13"/>
                <a:gd name="T9" fmla="*/ 16 h 22"/>
                <a:gd name="T10" fmla="*/ 1 w 13"/>
                <a:gd name="T11" fmla="*/ 19 h 22"/>
                <a:gd name="T12" fmla="*/ 4 w 13"/>
                <a:gd name="T13" fmla="*/ 22 h 22"/>
                <a:gd name="T14" fmla="*/ 6 w 13"/>
                <a:gd name="T15" fmla="*/ 22 h 22"/>
                <a:gd name="T16" fmla="*/ 9 w 13"/>
                <a:gd name="T17" fmla="*/ 21 h 22"/>
                <a:gd name="T18" fmla="*/ 12 w 13"/>
                <a:gd name="T19" fmla="*/ 19 h 22"/>
                <a:gd name="T20" fmla="*/ 13 w 13"/>
                <a:gd name="T21" fmla="*/ 16 h 22"/>
                <a:gd name="T22" fmla="*/ 13 w 13"/>
                <a:gd name="T23" fmla="*/ 11 h 22"/>
                <a:gd name="T24" fmla="*/ 11 w 13"/>
                <a:gd name="T25" fmla="*/ 2 h 22"/>
                <a:gd name="T26" fmla="*/ 7 w 13"/>
                <a:gd name="T27" fmla="*/ 0 h 22"/>
                <a:gd name="T28" fmla="*/ 4 w 13"/>
                <a:gd name="T29" fmla="*/ 1 h 22"/>
                <a:gd name="T30" fmla="*/ 7 w 13"/>
                <a:gd name="T31" fmla="*/ 20 h 22"/>
                <a:gd name="T32" fmla="*/ 2 w 13"/>
                <a:gd name="T33" fmla="*/ 12 h 22"/>
                <a:gd name="T34" fmla="*/ 7 w 13"/>
                <a:gd name="T35" fmla="*/ 2 h 22"/>
                <a:gd name="T36" fmla="*/ 11 w 13"/>
                <a:gd name="T37" fmla="*/ 11 h 22"/>
                <a:gd name="T38" fmla="*/ 7 w 13"/>
                <a:gd name="T39"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22">
                  <a:moveTo>
                    <a:pt x="4" y="1"/>
                  </a:moveTo>
                  <a:cubicBezTo>
                    <a:pt x="3" y="2"/>
                    <a:pt x="2" y="2"/>
                    <a:pt x="2" y="3"/>
                  </a:cubicBezTo>
                  <a:cubicBezTo>
                    <a:pt x="1" y="4"/>
                    <a:pt x="0" y="5"/>
                    <a:pt x="0" y="7"/>
                  </a:cubicBezTo>
                  <a:cubicBezTo>
                    <a:pt x="0" y="8"/>
                    <a:pt x="0" y="10"/>
                    <a:pt x="0" y="12"/>
                  </a:cubicBezTo>
                  <a:cubicBezTo>
                    <a:pt x="0" y="13"/>
                    <a:pt x="0" y="15"/>
                    <a:pt x="0" y="16"/>
                  </a:cubicBezTo>
                  <a:cubicBezTo>
                    <a:pt x="0" y="17"/>
                    <a:pt x="1" y="19"/>
                    <a:pt x="1" y="19"/>
                  </a:cubicBezTo>
                  <a:cubicBezTo>
                    <a:pt x="2" y="20"/>
                    <a:pt x="3" y="21"/>
                    <a:pt x="4" y="22"/>
                  </a:cubicBezTo>
                  <a:cubicBezTo>
                    <a:pt x="4" y="22"/>
                    <a:pt x="5" y="22"/>
                    <a:pt x="6" y="22"/>
                  </a:cubicBezTo>
                  <a:cubicBezTo>
                    <a:pt x="7" y="22"/>
                    <a:pt x="8" y="22"/>
                    <a:pt x="9" y="21"/>
                  </a:cubicBezTo>
                  <a:cubicBezTo>
                    <a:pt x="10" y="21"/>
                    <a:pt x="11" y="20"/>
                    <a:pt x="12" y="19"/>
                  </a:cubicBezTo>
                  <a:cubicBezTo>
                    <a:pt x="12" y="18"/>
                    <a:pt x="13" y="17"/>
                    <a:pt x="13" y="16"/>
                  </a:cubicBezTo>
                  <a:cubicBezTo>
                    <a:pt x="13" y="15"/>
                    <a:pt x="13" y="13"/>
                    <a:pt x="13" y="11"/>
                  </a:cubicBezTo>
                  <a:cubicBezTo>
                    <a:pt x="13" y="7"/>
                    <a:pt x="13" y="4"/>
                    <a:pt x="11" y="2"/>
                  </a:cubicBezTo>
                  <a:cubicBezTo>
                    <a:pt x="10" y="1"/>
                    <a:pt x="8" y="1"/>
                    <a:pt x="7" y="0"/>
                  </a:cubicBezTo>
                  <a:cubicBezTo>
                    <a:pt x="6" y="0"/>
                    <a:pt x="5" y="1"/>
                    <a:pt x="4" y="1"/>
                  </a:cubicBezTo>
                  <a:moveTo>
                    <a:pt x="7" y="20"/>
                  </a:moveTo>
                  <a:cubicBezTo>
                    <a:pt x="4" y="20"/>
                    <a:pt x="2" y="17"/>
                    <a:pt x="2" y="12"/>
                  </a:cubicBezTo>
                  <a:cubicBezTo>
                    <a:pt x="2" y="5"/>
                    <a:pt x="4" y="2"/>
                    <a:pt x="7" y="2"/>
                  </a:cubicBezTo>
                  <a:cubicBezTo>
                    <a:pt x="10" y="2"/>
                    <a:pt x="11" y="5"/>
                    <a:pt x="11" y="11"/>
                  </a:cubicBezTo>
                  <a:cubicBezTo>
                    <a:pt x="11"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188">
              <a:extLst>
                <a:ext uri="{FF2B5EF4-FFF2-40B4-BE49-F238E27FC236}">
                  <a16:creationId xmlns:a16="http://schemas.microsoft.com/office/drawing/2014/main" id="{C5DC56BC-9616-4782-B373-1A3A4166C41B}"/>
                </a:ext>
              </a:extLst>
            </p:cNvPr>
            <p:cNvSpPr>
              <a:spLocks noEditPoints="1"/>
            </p:cNvSpPr>
            <p:nvPr/>
          </p:nvSpPr>
          <p:spPr bwMode="auto">
            <a:xfrm>
              <a:off x="-1575804" y="613985"/>
              <a:ext cx="31246" cy="49336"/>
            </a:xfrm>
            <a:custGeom>
              <a:avLst/>
              <a:gdLst>
                <a:gd name="T0" fmla="*/ 7 w 14"/>
                <a:gd name="T1" fmla="*/ 22 h 22"/>
                <a:gd name="T2" fmla="*/ 10 w 14"/>
                <a:gd name="T3" fmla="*/ 21 h 22"/>
                <a:gd name="T4" fmla="*/ 12 w 14"/>
                <a:gd name="T5" fmla="*/ 19 h 22"/>
                <a:gd name="T6" fmla="*/ 14 w 14"/>
                <a:gd name="T7" fmla="*/ 16 h 22"/>
                <a:gd name="T8" fmla="*/ 14 w 14"/>
                <a:gd name="T9" fmla="*/ 11 h 22"/>
                <a:gd name="T10" fmla="*/ 7 w 14"/>
                <a:gd name="T11" fmla="*/ 0 h 22"/>
                <a:gd name="T12" fmla="*/ 4 w 14"/>
                <a:gd name="T13" fmla="*/ 1 h 22"/>
                <a:gd name="T14" fmla="*/ 2 w 14"/>
                <a:gd name="T15" fmla="*/ 3 h 22"/>
                <a:gd name="T16" fmla="*/ 1 w 14"/>
                <a:gd name="T17" fmla="*/ 7 h 22"/>
                <a:gd name="T18" fmla="*/ 0 w 14"/>
                <a:gd name="T19" fmla="*/ 12 h 22"/>
                <a:gd name="T20" fmla="*/ 0 w 14"/>
                <a:gd name="T21" fmla="*/ 14 h 22"/>
                <a:gd name="T22" fmla="*/ 5 w 14"/>
                <a:gd name="T23" fmla="*/ 22 h 22"/>
                <a:gd name="T24" fmla="*/ 7 w 14"/>
                <a:gd name="T25" fmla="*/ 22 h 22"/>
                <a:gd name="T26" fmla="*/ 7 w 14"/>
                <a:gd name="T27" fmla="*/ 2 h 22"/>
                <a:gd name="T28" fmla="*/ 12 w 14"/>
                <a:gd name="T29" fmla="*/ 11 h 22"/>
                <a:gd name="T30" fmla="*/ 7 w 14"/>
                <a:gd name="T31" fmla="*/ 20 h 22"/>
                <a:gd name="T32" fmla="*/ 3 w 14"/>
                <a:gd name="T33" fmla="*/ 12 h 22"/>
                <a:gd name="T34" fmla="*/ 7 w 14"/>
                <a:gd name="T3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2">
                  <a:moveTo>
                    <a:pt x="7" y="22"/>
                  </a:moveTo>
                  <a:cubicBezTo>
                    <a:pt x="8" y="22"/>
                    <a:pt x="9" y="22"/>
                    <a:pt x="10" y="21"/>
                  </a:cubicBezTo>
                  <a:cubicBezTo>
                    <a:pt x="11" y="21"/>
                    <a:pt x="12" y="20"/>
                    <a:pt x="12" y="19"/>
                  </a:cubicBezTo>
                  <a:cubicBezTo>
                    <a:pt x="13" y="18"/>
                    <a:pt x="13" y="17"/>
                    <a:pt x="14" y="16"/>
                  </a:cubicBezTo>
                  <a:cubicBezTo>
                    <a:pt x="14" y="14"/>
                    <a:pt x="14" y="13"/>
                    <a:pt x="14" y="11"/>
                  </a:cubicBezTo>
                  <a:cubicBezTo>
                    <a:pt x="14" y="4"/>
                    <a:pt x="12" y="0"/>
                    <a:pt x="7" y="0"/>
                  </a:cubicBezTo>
                  <a:cubicBezTo>
                    <a:pt x="6" y="0"/>
                    <a:pt x="5" y="1"/>
                    <a:pt x="4" y="1"/>
                  </a:cubicBezTo>
                  <a:cubicBezTo>
                    <a:pt x="3" y="1"/>
                    <a:pt x="3" y="2"/>
                    <a:pt x="2" y="3"/>
                  </a:cubicBezTo>
                  <a:cubicBezTo>
                    <a:pt x="1" y="4"/>
                    <a:pt x="1" y="5"/>
                    <a:pt x="1" y="7"/>
                  </a:cubicBezTo>
                  <a:cubicBezTo>
                    <a:pt x="0" y="8"/>
                    <a:pt x="0" y="10"/>
                    <a:pt x="0" y="12"/>
                  </a:cubicBezTo>
                  <a:cubicBezTo>
                    <a:pt x="0" y="12"/>
                    <a:pt x="0" y="13"/>
                    <a:pt x="0" y="14"/>
                  </a:cubicBezTo>
                  <a:cubicBezTo>
                    <a:pt x="2" y="17"/>
                    <a:pt x="3" y="19"/>
                    <a:pt x="5" y="22"/>
                  </a:cubicBezTo>
                  <a:cubicBezTo>
                    <a:pt x="5" y="22"/>
                    <a:pt x="6" y="22"/>
                    <a:pt x="7" y="22"/>
                  </a:cubicBezTo>
                  <a:moveTo>
                    <a:pt x="7" y="2"/>
                  </a:moveTo>
                  <a:cubicBezTo>
                    <a:pt x="10" y="2"/>
                    <a:pt x="12" y="5"/>
                    <a:pt x="12" y="11"/>
                  </a:cubicBezTo>
                  <a:cubicBezTo>
                    <a:pt x="12" y="17"/>
                    <a:pt x="10" y="20"/>
                    <a:pt x="7" y="20"/>
                  </a:cubicBezTo>
                  <a:cubicBezTo>
                    <a:pt x="4" y="20"/>
                    <a:pt x="3" y="17"/>
                    <a:pt x="3" y="12"/>
                  </a:cubicBezTo>
                  <a:cubicBezTo>
                    <a:pt x="3"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189">
              <a:extLst>
                <a:ext uri="{FF2B5EF4-FFF2-40B4-BE49-F238E27FC236}">
                  <a16:creationId xmlns:a16="http://schemas.microsoft.com/office/drawing/2014/main" id="{38A069ED-CA46-4533-99C2-2C3272D7E321}"/>
                </a:ext>
              </a:extLst>
            </p:cNvPr>
            <p:cNvSpPr>
              <a:spLocks/>
            </p:cNvSpPr>
            <p:nvPr/>
          </p:nvSpPr>
          <p:spPr bwMode="auto">
            <a:xfrm>
              <a:off x="-1470554" y="543270"/>
              <a:ext cx="14801" cy="46047"/>
            </a:xfrm>
            <a:custGeom>
              <a:avLst/>
              <a:gdLst>
                <a:gd name="T0" fmla="*/ 7 w 7"/>
                <a:gd name="T1" fmla="*/ 21 h 21"/>
                <a:gd name="T2" fmla="*/ 7 w 7"/>
                <a:gd name="T3" fmla="*/ 0 h 21"/>
                <a:gd name="T4" fmla="*/ 6 w 7"/>
                <a:gd name="T5" fmla="*/ 0 h 21"/>
                <a:gd name="T6" fmla="*/ 5 w 7"/>
                <a:gd name="T7" fmla="*/ 1 h 21"/>
                <a:gd name="T8" fmla="*/ 3 w 7"/>
                <a:gd name="T9" fmla="*/ 2 h 21"/>
                <a:gd name="T10" fmla="*/ 2 w 7"/>
                <a:gd name="T11" fmla="*/ 2 h 21"/>
                <a:gd name="T12" fmla="*/ 0 w 7"/>
                <a:gd name="T13" fmla="*/ 3 h 21"/>
                <a:gd name="T14" fmla="*/ 0 w 7"/>
                <a:gd name="T15" fmla="*/ 6 h 21"/>
                <a:gd name="T16" fmla="*/ 1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6" y="0"/>
                    <a:pt x="6" y="0"/>
                    <a:pt x="6" y="0"/>
                  </a:cubicBezTo>
                  <a:cubicBezTo>
                    <a:pt x="6" y="0"/>
                    <a:pt x="6" y="0"/>
                    <a:pt x="5" y="1"/>
                  </a:cubicBezTo>
                  <a:cubicBezTo>
                    <a:pt x="5" y="1"/>
                    <a:pt x="4" y="1"/>
                    <a:pt x="3" y="2"/>
                  </a:cubicBezTo>
                  <a:cubicBezTo>
                    <a:pt x="3" y="2"/>
                    <a:pt x="2" y="2"/>
                    <a:pt x="2" y="2"/>
                  </a:cubicBezTo>
                  <a:cubicBezTo>
                    <a:pt x="1" y="3"/>
                    <a:pt x="0" y="3"/>
                    <a:pt x="0" y="3"/>
                  </a:cubicBezTo>
                  <a:cubicBezTo>
                    <a:pt x="0" y="6"/>
                    <a:pt x="0" y="6"/>
                    <a:pt x="0" y="6"/>
                  </a:cubicBezTo>
                  <a:cubicBezTo>
                    <a:pt x="0" y="5"/>
                    <a:pt x="1" y="5"/>
                    <a:pt x="1" y="5"/>
                  </a:cubicBezTo>
                  <a:cubicBezTo>
                    <a:pt x="2" y="5"/>
                    <a:pt x="2" y="5"/>
                    <a:pt x="3" y="4"/>
                  </a:cubicBezTo>
                  <a:cubicBezTo>
                    <a:pt x="3" y="4"/>
                    <a:pt x="4" y="4"/>
                    <a:pt x="4" y="4"/>
                  </a:cubicBezTo>
                  <a:cubicBezTo>
                    <a:pt x="4" y="3"/>
                    <a:pt x="5"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0" name="Freeform 166">
              <a:extLst>
                <a:ext uri="{FF2B5EF4-FFF2-40B4-BE49-F238E27FC236}">
                  <a16:creationId xmlns:a16="http://schemas.microsoft.com/office/drawing/2014/main" id="{438F9DDD-E230-487F-8216-1248A383B952}"/>
                </a:ext>
              </a:extLst>
            </p:cNvPr>
            <p:cNvSpPr>
              <a:spLocks/>
            </p:cNvSpPr>
            <p:nvPr/>
          </p:nvSpPr>
          <p:spPr bwMode="auto">
            <a:xfrm>
              <a:off x="-1600471" y="447888"/>
              <a:ext cx="281214" cy="282858"/>
            </a:xfrm>
            <a:custGeom>
              <a:avLst/>
              <a:gdLst>
                <a:gd name="T0" fmla="*/ 104 w 126"/>
                <a:gd name="T1" fmla="*/ 103 h 126"/>
                <a:gd name="T2" fmla="*/ 23 w 126"/>
                <a:gd name="T3" fmla="*/ 105 h 126"/>
                <a:gd name="T4" fmla="*/ 21 w 126"/>
                <a:gd name="T5" fmla="*/ 24 h 126"/>
                <a:gd name="T6" fmla="*/ 102 w 126"/>
                <a:gd name="T7" fmla="*/ 22 h 126"/>
                <a:gd name="T8" fmla="*/ 104 w 126"/>
                <a:gd name="T9" fmla="*/ 103 h 126"/>
              </a:gdLst>
              <a:ahLst/>
              <a:cxnLst>
                <a:cxn ang="0">
                  <a:pos x="T0" y="T1"/>
                </a:cxn>
                <a:cxn ang="0">
                  <a:pos x="T2" y="T3"/>
                </a:cxn>
                <a:cxn ang="0">
                  <a:pos x="T4" y="T5"/>
                </a:cxn>
                <a:cxn ang="0">
                  <a:pos x="T6" y="T7"/>
                </a:cxn>
                <a:cxn ang="0">
                  <a:pos x="T8" y="T9"/>
                </a:cxn>
              </a:cxnLst>
              <a:rect l="0" t="0" r="r" b="b"/>
              <a:pathLst>
                <a:path w="126" h="126">
                  <a:moveTo>
                    <a:pt x="104" y="103"/>
                  </a:moveTo>
                  <a:cubicBezTo>
                    <a:pt x="82" y="125"/>
                    <a:pt x="46" y="126"/>
                    <a:pt x="23" y="105"/>
                  </a:cubicBezTo>
                  <a:cubicBezTo>
                    <a:pt x="1" y="83"/>
                    <a:pt x="0" y="47"/>
                    <a:pt x="21" y="24"/>
                  </a:cubicBezTo>
                  <a:cubicBezTo>
                    <a:pt x="43" y="1"/>
                    <a:pt x="79" y="0"/>
                    <a:pt x="102" y="22"/>
                  </a:cubicBezTo>
                  <a:cubicBezTo>
                    <a:pt x="125" y="44"/>
                    <a:pt x="126" y="80"/>
                    <a:pt x="104"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190">
              <a:extLst>
                <a:ext uri="{FF2B5EF4-FFF2-40B4-BE49-F238E27FC236}">
                  <a16:creationId xmlns:a16="http://schemas.microsoft.com/office/drawing/2014/main" id="{A1DFA90C-E331-4CFD-8A42-3C00EA0E144A}"/>
                </a:ext>
              </a:extLst>
            </p:cNvPr>
            <p:cNvSpPr>
              <a:spLocks noEditPoints="1"/>
            </p:cNvSpPr>
            <p:nvPr/>
          </p:nvSpPr>
          <p:spPr bwMode="auto">
            <a:xfrm>
              <a:off x="-1618561" y="429798"/>
              <a:ext cx="317393" cy="325615"/>
            </a:xfrm>
            <a:custGeom>
              <a:avLst/>
              <a:gdLst>
                <a:gd name="T0" fmla="*/ 11 w 142"/>
                <a:gd name="T1" fmla="*/ 145 h 145"/>
                <a:gd name="T2" fmla="*/ 32 w 142"/>
                <a:gd name="T3" fmla="*/ 123 h 145"/>
                <a:gd name="T4" fmla="*/ 118 w 142"/>
                <a:gd name="T5" fmla="*/ 116 h 145"/>
                <a:gd name="T6" fmla="*/ 115 w 142"/>
                <a:gd name="T7" fmla="*/ 24 h 145"/>
                <a:gd name="T8" fmla="*/ 24 w 142"/>
                <a:gd name="T9" fmla="*/ 27 h 145"/>
                <a:gd name="T10" fmla="*/ 21 w 142"/>
                <a:gd name="T11" fmla="*/ 113 h 145"/>
                <a:gd name="T12" fmla="*/ 0 w 142"/>
                <a:gd name="T13" fmla="*/ 135 h 145"/>
                <a:gd name="T14" fmla="*/ 11 w 142"/>
                <a:gd name="T15" fmla="*/ 145 h 145"/>
                <a:gd name="T16" fmla="*/ 35 w 142"/>
                <a:gd name="T17" fmla="*/ 109 h 145"/>
                <a:gd name="T18" fmla="*/ 34 w 142"/>
                <a:gd name="T19" fmla="*/ 36 h 145"/>
                <a:gd name="T20" fmla="*/ 106 w 142"/>
                <a:gd name="T21" fmla="*/ 34 h 145"/>
                <a:gd name="T22" fmla="*/ 108 w 142"/>
                <a:gd name="T23" fmla="*/ 107 h 145"/>
                <a:gd name="T24" fmla="*/ 35 w 142"/>
                <a:gd name="T25" fmla="*/ 10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45">
                  <a:moveTo>
                    <a:pt x="11" y="145"/>
                  </a:moveTo>
                  <a:cubicBezTo>
                    <a:pt x="32" y="123"/>
                    <a:pt x="32" y="123"/>
                    <a:pt x="32" y="123"/>
                  </a:cubicBezTo>
                  <a:cubicBezTo>
                    <a:pt x="58" y="143"/>
                    <a:pt x="95" y="140"/>
                    <a:pt x="118" y="116"/>
                  </a:cubicBezTo>
                  <a:cubicBezTo>
                    <a:pt x="142" y="90"/>
                    <a:pt x="141" y="49"/>
                    <a:pt x="115" y="24"/>
                  </a:cubicBezTo>
                  <a:cubicBezTo>
                    <a:pt x="89" y="0"/>
                    <a:pt x="48" y="1"/>
                    <a:pt x="24" y="27"/>
                  </a:cubicBezTo>
                  <a:cubicBezTo>
                    <a:pt x="1" y="51"/>
                    <a:pt x="0" y="88"/>
                    <a:pt x="21" y="113"/>
                  </a:cubicBezTo>
                  <a:cubicBezTo>
                    <a:pt x="0" y="135"/>
                    <a:pt x="0" y="135"/>
                    <a:pt x="0" y="135"/>
                  </a:cubicBezTo>
                  <a:lnTo>
                    <a:pt x="11" y="145"/>
                  </a:lnTo>
                  <a:close/>
                  <a:moveTo>
                    <a:pt x="35" y="109"/>
                  </a:moveTo>
                  <a:cubicBezTo>
                    <a:pt x="15" y="89"/>
                    <a:pt x="14" y="57"/>
                    <a:pt x="34" y="36"/>
                  </a:cubicBezTo>
                  <a:cubicBezTo>
                    <a:pt x="53" y="15"/>
                    <a:pt x="85" y="15"/>
                    <a:pt x="106" y="34"/>
                  </a:cubicBezTo>
                  <a:cubicBezTo>
                    <a:pt x="127" y="54"/>
                    <a:pt x="127" y="86"/>
                    <a:pt x="108" y="107"/>
                  </a:cubicBezTo>
                  <a:cubicBezTo>
                    <a:pt x="88" y="127"/>
                    <a:pt x="56" y="128"/>
                    <a:pt x="35" y="109"/>
                  </a:cubicBezTo>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7208" name="Group 7207">
              <a:extLst>
                <a:ext uri="{FF2B5EF4-FFF2-40B4-BE49-F238E27FC236}">
                  <a16:creationId xmlns:a16="http://schemas.microsoft.com/office/drawing/2014/main" id="{FA9F779E-483B-4EEA-9D2D-CBDBCD0D3A54}"/>
                </a:ext>
              </a:extLst>
            </p:cNvPr>
            <p:cNvGrpSpPr/>
            <p:nvPr/>
          </p:nvGrpSpPr>
          <p:grpSpPr>
            <a:xfrm>
              <a:off x="-1540750" y="514095"/>
              <a:ext cx="161773" cy="150445"/>
              <a:chOff x="4739410" y="2683370"/>
              <a:chExt cx="515681" cy="479570"/>
            </a:xfrm>
          </p:grpSpPr>
          <p:sp>
            <p:nvSpPr>
              <p:cNvPr id="35" name="Freeform: Shape 34">
                <a:extLst>
                  <a:ext uri="{FF2B5EF4-FFF2-40B4-BE49-F238E27FC236}">
                    <a16:creationId xmlns:a16="http://schemas.microsoft.com/office/drawing/2014/main" id="{432C08CB-0C5B-415F-8997-795AE06E760D}"/>
                  </a:ext>
                </a:extLst>
              </p:cNvPr>
              <p:cNvSpPr/>
              <p:nvPr/>
            </p:nvSpPr>
            <p:spPr>
              <a:xfrm>
                <a:off x="4739410" y="2698616"/>
                <a:ext cx="464324" cy="464324"/>
              </a:xfrm>
              <a:custGeom>
                <a:avLst/>
                <a:gdLst>
                  <a:gd name="connsiteX0" fmla="*/ 810 w 464324"/>
                  <a:gd name="connsiteY0" fmla="*/ 202774 h 464324"/>
                  <a:gd name="connsiteX1" fmla="*/ 33136 w 464324"/>
                  <a:gd name="connsiteY1" fmla="*/ 118138 h 464324"/>
                  <a:gd name="connsiteX2" fmla="*/ 39014 w 464324"/>
                  <a:gd name="connsiteY2" fmla="*/ 109322 h 464324"/>
                  <a:gd name="connsiteX3" fmla="*/ 56059 w 464324"/>
                  <a:gd name="connsiteY3" fmla="*/ 92277 h 464324"/>
                  <a:gd name="connsiteX4" fmla="*/ 47243 w 464324"/>
                  <a:gd name="connsiteY4" fmla="*/ 82873 h 464324"/>
                  <a:gd name="connsiteX5" fmla="*/ 47243 w 464324"/>
                  <a:gd name="connsiteY5" fmla="*/ 65240 h 464324"/>
                  <a:gd name="connsiteX6" fmla="*/ 65463 w 464324"/>
                  <a:gd name="connsiteY6" fmla="*/ 47020 h 464324"/>
                  <a:gd name="connsiteX7" fmla="*/ 83095 w 464324"/>
                  <a:gd name="connsiteY7" fmla="*/ 47020 h 464324"/>
                  <a:gd name="connsiteX8" fmla="*/ 92499 w 464324"/>
                  <a:gd name="connsiteY8" fmla="*/ 55836 h 464324"/>
                  <a:gd name="connsiteX9" fmla="*/ 144809 w 464324"/>
                  <a:gd name="connsiteY9" fmla="*/ 3527 h 464324"/>
                  <a:gd name="connsiteX10" fmla="*/ 162442 w 464324"/>
                  <a:gd name="connsiteY10" fmla="*/ 3527 h 464324"/>
                  <a:gd name="connsiteX11" fmla="*/ 219454 w 464324"/>
                  <a:gd name="connsiteY11" fmla="*/ 61126 h 464324"/>
                  <a:gd name="connsiteX12" fmla="*/ 219454 w 464324"/>
                  <a:gd name="connsiteY12" fmla="*/ 78759 h 464324"/>
                  <a:gd name="connsiteX13" fmla="*/ 168907 w 464324"/>
                  <a:gd name="connsiteY13" fmla="*/ 129893 h 464324"/>
                  <a:gd name="connsiteX14" fmla="*/ 461608 w 464324"/>
                  <a:gd name="connsiteY14" fmla="*/ 409663 h 464324"/>
                  <a:gd name="connsiteX15" fmla="*/ 461608 w 464324"/>
                  <a:gd name="connsiteY15" fmla="*/ 427296 h 464324"/>
                  <a:gd name="connsiteX16" fmla="*/ 426930 w 464324"/>
                  <a:gd name="connsiteY16" fmla="*/ 461973 h 464324"/>
                  <a:gd name="connsiteX17" fmla="*/ 409298 w 464324"/>
                  <a:gd name="connsiteY17" fmla="*/ 461973 h 464324"/>
                  <a:gd name="connsiteX18" fmla="*/ 129528 w 464324"/>
                  <a:gd name="connsiteY18" fmla="*/ 169273 h 464324"/>
                  <a:gd name="connsiteX19" fmla="*/ 114834 w 464324"/>
                  <a:gd name="connsiteY19" fmla="*/ 183966 h 464324"/>
                  <a:gd name="connsiteX20" fmla="*/ 104842 w 464324"/>
                  <a:gd name="connsiteY20" fmla="*/ 189844 h 464324"/>
                  <a:gd name="connsiteX21" fmla="*/ 16679 w 464324"/>
                  <a:gd name="connsiteY21" fmla="*/ 218644 h 464324"/>
                  <a:gd name="connsiteX22" fmla="*/ 3749 w 464324"/>
                  <a:gd name="connsiteY22" fmla="*/ 215117 h 464324"/>
                  <a:gd name="connsiteX23" fmla="*/ 810 w 464324"/>
                  <a:gd name="connsiteY23" fmla="*/ 202774 h 46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324" h="464324">
                    <a:moveTo>
                      <a:pt x="810" y="202774"/>
                    </a:moveTo>
                    <a:lnTo>
                      <a:pt x="33136" y="118138"/>
                    </a:lnTo>
                    <a:cubicBezTo>
                      <a:pt x="34312" y="114612"/>
                      <a:pt x="36663" y="111673"/>
                      <a:pt x="39014" y="109322"/>
                    </a:cubicBezTo>
                    <a:lnTo>
                      <a:pt x="56059" y="92277"/>
                    </a:lnTo>
                    <a:lnTo>
                      <a:pt x="47243" y="82873"/>
                    </a:lnTo>
                    <a:cubicBezTo>
                      <a:pt x="42540" y="78171"/>
                      <a:pt x="42540" y="69943"/>
                      <a:pt x="47243" y="65240"/>
                    </a:cubicBezTo>
                    <a:lnTo>
                      <a:pt x="65463" y="47020"/>
                    </a:lnTo>
                    <a:cubicBezTo>
                      <a:pt x="70165" y="42318"/>
                      <a:pt x="78393" y="42318"/>
                      <a:pt x="83095" y="47020"/>
                    </a:cubicBezTo>
                    <a:lnTo>
                      <a:pt x="92499" y="55836"/>
                    </a:lnTo>
                    <a:lnTo>
                      <a:pt x="144809" y="3527"/>
                    </a:lnTo>
                    <a:cubicBezTo>
                      <a:pt x="149511" y="-1176"/>
                      <a:pt x="157740" y="-1176"/>
                      <a:pt x="162442" y="3527"/>
                    </a:cubicBezTo>
                    <a:lnTo>
                      <a:pt x="219454" y="61126"/>
                    </a:lnTo>
                    <a:cubicBezTo>
                      <a:pt x="224156" y="65828"/>
                      <a:pt x="224156" y="74057"/>
                      <a:pt x="219454" y="78759"/>
                    </a:cubicBezTo>
                    <a:lnTo>
                      <a:pt x="168907" y="129893"/>
                    </a:lnTo>
                    <a:lnTo>
                      <a:pt x="461608" y="409663"/>
                    </a:lnTo>
                    <a:cubicBezTo>
                      <a:pt x="466310" y="414365"/>
                      <a:pt x="466310" y="422594"/>
                      <a:pt x="461608" y="427296"/>
                    </a:cubicBezTo>
                    <a:lnTo>
                      <a:pt x="426930" y="461973"/>
                    </a:lnTo>
                    <a:cubicBezTo>
                      <a:pt x="422228" y="466675"/>
                      <a:pt x="414000" y="466675"/>
                      <a:pt x="409298" y="461973"/>
                    </a:cubicBezTo>
                    <a:lnTo>
                      <a:pt x="129528" y="169273"/>
                    </a:lnTo>
                    <a:lnTo>
                      <a:pt x="114834" y="183966"/>
                    </a:lnTo>
                    <a:cubicBezTo>
                      <a:pt x="111895" y="186905"/>
                      <a:pt x="108369" y="188668"/>
                      <a:pt x="104842" y="189844"/>
                    </a:cubicBezTo>
                    <a:lnTo>
                      <a:pt x="16679" y="218644"/>
                    </a:lnTo>
                    <a:cubicBezTo>
                      <a:pt x="11977" y="219819"/>
                      <a:pt x="7275" y="218644"/>
                      <a:pt x="3749" y="215117"/>
                    </a:cubicBezTo>
                    <a:cubicBezTo>
                      <a:pt x="222" y="212179"/>
                      <a:pt x="-953" y="206889"/>
                      <a:pt x="810" y="202774"/>
                    </a:cubicBezTo>
                    <a:close/>
                  </a:path>
                </a:pathLst>
              </a:custGeom>
              <a:solidFill>
                <a:srgbClr val="DC3C00"/>
              </a:solidFill>
              <a:ln w="58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46BC991-258F-4AD1-B914-7A887DD9DE56}"/>
                  </a:ext>
                </a:extLst>
              </p:cNvPr>
              <p:cNvSpPr/>
              <p:nvPr/>
            </p:nvSpPr>
            <p:spPr>
              <a:xfrm>
                <a:off x="5008235" y="2683370"/>
                <a:ext cx="246856" cy="246856"/>
              </a:xfrm>
              <a:custGeom>
                <a:avLst/>
                <a:gdLst>
                  <a:gd name="connsiteX0" fmla="*/ 84636 w 246855"/>
                  <a:gd name="connsiteY0" fmla="*/ 125156 h 246855"/>
                  <a:gd name="connsiteX1" fmla="*/ 8229 w 246855"/>
                  <a:gd name="connsiteY1" fmla="*/ 74609 h 246855"/>
                  <a:gd name="connsiteX2" fmla="*/ 2939 w 246855"/>
                  <a:gd name="connsiteY2" fmla="*/ 65793 h 246855"/>
                  <a:gd name="connsiteX3" fmla="*/ 6465 w 246855"/>
                  <a:gd name="connsiteY3" fmla="*/ 55801 h 246855"/>
                  <a:gd name="connsiteX4" fmla="*/ 59363 w 246855"/>
                  <a:gd name="connsiteY4" fmla="*/ 3491 h 246855"/>
                  <a:gd name="connsiteX5" fmla="*/ 75232 w 246855"/>
                  <a:gd name="connsiteY5" fmla="*/ 2316 h 246855"/>
                  <a:gd name="connsiteX6" fmla="*/ 165158 w 246855"/>
                  <a:gd name="connsiteY6" fmla="*/ 62266 h 246855"/>
                  <a:gd name="connsiteX7" fmla="*/ 166334 w 246855"/>
                  <a:gd name="connsiteY7" fmla="*/ 63442 h 246855"/>
                  <a:gd name="connsiteX8" fmla="*/ 166922 w 246855"/>
                  <a:gd name="connsiteY8" fmla="*/ 64030 h 246855"/>
                  <a:gd name="connsiteX9" fmla="*/ 183966 w 246855"/>
                  <a:gd name="connsiteY9" fmla="*/ 81074 h 246855"/>
                  <a:gd name="connsiteX10" fmla="*/ 185142 w 246855"/>
                  <a:gd name="connsiteY10" fmla="*/ 82250 h 246855"/>
                  <a:gd name="connsiteX11" fmla="*/ 185730 w 246855"/>
                  <a:gd name="connsiteY11" fmla="*/ 82838 h 246855"/>
                  <a:gd name="connsiteX12" fmla="*/ 185730 w 246855"/>
                  <a:gd name="connsiteY12" fmla="*/ 83425 h 246855"/>
                  <a:gd name="connsiteX13" fmla="*/ 246268 w 246855"/>
                  <a:gd name="connsiteY13" fmla="*/ 171588 h 246855"/>
                  <a:gd name="connsiteX14" fmla="*/ 245093 w 246855"/>
                  <a:gd name="connsiteY14" fmla="*/ 187457 h 246855"/>
                  <a:gd name="connsiteX15" fmla="*/ 192195 w 246855"/>
                  <a:gd name="connsiteY15" fmla="*/ 239767 h 246855"/>
                  <a:gd name="connsiteX16" fmla="*/ 182203 w 246855"/>
                  <a:gd name="connsiteY16" fmla="*/ 243294 h 246855"/>
                  <a:gd name="connsiteX17" fmla="*/ 172799 w 246855"/>
                  <a:gd name="connsiteY17" fmla="*/ 238004 h 246855"/>
                  <a:gd name="connsiteX18" fmla="*/ 123428 w 246855"/>
                  <a:gd name="connsiteY18" fmla="*/ 163947 h 246855"/>
                  <a:gd name="connsiteX19" fmla="*/ 43494 w 246855"/>
                  <a:gd name="connsiteY19" fmla="*/ 247408 h 246855"/>
                  <a:gd name="connsiteX20" fmla="*/ 0 w 246855"/>
                  <a:gd name="connsiteY20" fmla="*/ 205678 h 246855"/>
                  <a:gd name="connsiteX21" fmla="*/ 84636 w 246855"/>
                  <a:gd name="connsiteY21" fmla="*/ 125156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6855" h="246855">
                    <a:moveTo>
                      <a:pt x="84636" y="125156"/>
                    </a:moveTo>
                    <a:lnTo>
                      <a:pt x="8229" y="74609"/>
                    </a:lnTo>
                    <a:cubicBezTo>
                      <a:pt x="5290" y="72258"/>
                      <a:pt x="3527" y="69319"/>
                      <a:pt x="2939" y="65793"/>
                    </a:cubicBezTo>
                    <a:cubicBezTo>
                      <a:pt x="2939" y="62266"/>
                      <a:pt x="4114" y="58740"/>
                      <a:pt x="6465" y="55801"/>
                    </a:cubicBezTo>
                    <a:lnTo>
                      <a:pt x="59363" y="3491"/>
                    </a:lnTo>
                    <a:cubicBezTo>
                      <a:pt x="63477" y="-623"/>
                      <a:pt x="70530" y="-1211"/>
                      <a:pt x="75232" y="2316"/>
                    </a:cubicBezTo>
                    <a:lnTo>
                      <a:pt x="165158" y="62266"/>
                    </a:lnTo>
                    <a:cubicBezTo>
                      <a:pt x="165746" y="62266"/>
                      <a:pt x="166334" y="62854"/>
                      <a:pt x="166334" y="63442"/>
                    </a:cubicBezTo>
                    <a:lnTo>
                      <a:pt x="166922" y="64030"/>
                    </a:lnTo>
                    <a:lnTo>
                      <a:pt x="183966" y="81074"/>
                    </a:lnTo>
                    <a:lnTo>
                      <a:pt x="185142" y="82250"/>
                    </a:lnTo>
                    <a:lnTo>
                      <a:pt x="185730" y="82838"/>
                    </a:lnTo>
                    <a:lnTo>
                      <a:pt x="185730" y="83425"/>
                    </a:lnTo>
                    <a:lnTo>
                      <a:pt x="246268" y="171588"/>
                    </a:lnTo>
                    <a:cubicBezTo>
                      <a:pt x="249795" y="176290"/>
                      <a:pt x="249207" y="183343"/>
                      <a:pt x="245093" y="187457"/>
                    </a:cubicBezTo>
                    <a:lnTo>
                      <a:pt x="192195" y="239767"/>
                    </a:lnTo>
                    <a:cubicBezTo>
                      <a:pt x="189844" y="242118"/>
                      <a:pt x="185730" y="243882"/>
                      <a:pt x="182203" y="243294"/>
                    </a:cubicBezTo>
                    <a:cubicBezTo>
                      <a:pt x="178677" y="242706"/>
                      <a:pt x="175150" y="240943"/>
                      <a:pt x="172799" y="238004"/>
                    </a:cubicBezTo>
                    <a:lnTo>
                      <a:pt x="123428" y="163947"/>
                    </a:lnTo>
                    <a:lnTo>
                      <a:pt x="43494" y="247408"/>
                    </a:lnTo>
                    <a:lnTo>
                      <a:pt x="0" y="205678"/>
                    </a:lnTo>
                    <a:lnTo>
                      <a:pt x="84636" y="125156"/>
                    </a:lnTo>
                    <a:close/>
                  </a:path>
                </a:pathLst>
              </a:custGeom>
              <a:solidFill>
                <a:schemeClr val="accent4"/>
              </a:solidFill>
              <a:ln w="58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5CAB8B3-D824-46C2-924A-12BDE139D3F5}"/>
                  </a:ext>
                </a:extLst>
              </p:cNvPr>
              <p:cNvSpPr/>
              <p:nvPr/>
            </p:nvSpPr>
            <p:spPr>
              <a:xfrm>
                <a:off x="4775485" y="2966043"/>
                <a:ext cx="193958" cy="193958"/>
              </a:xfrm>
              <a:custGeom>
                <a:avLst/>
                <a:gdLst>
                  <a:gd name="connsiteX0" fmla="*/ 56424 w 193958"/>
                  <a:gd name="connsiteY0" fmla="*/ 194546 h 193958"/>
                  <a:gd name="connsiteX1" fmla="*/ 38792 w 193958"/>
                  <a:gd name="connsiteY1" fmla="*/ 194546 h 193958"/>
                  <a:gd name="connsiteX2" fmla="*/ 3527 w 193958"/>
                  <a:gd name="connsiteY2" fmla="*/ 159281 h 193958"/>
                  <a:gd name="connsiteX3" fmla="*/ 3527 w 193958"/>
                  <a:gd name="connsiteY3" fmla="*/ 141648 h 193958"/>
                  <a:gd name="connsiteX4" fmla="*/ 152228 w 193958"/>
                  <a:gd name="connsiteY4" fmla="*/ 0 h 193958"/>
                  <a:gd name="connsiteX5" fmla="*/ 197485 w 193958"/>
                  <a:gd name="connsiteY5" fmla="*/ 47020 h 193958"/>
                  <a:gd name="connsiteX6" fmla="*/ 56424 w 193958"/>
                  <a:gd name="connsiteY6" fmla="*/ 194546 h 19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58" h="193958">
                    <a:moveTo>
                      <a:pt x="56424" y="194546"/>
                    </a:moveTo>
                    <a:cubicBezTo>
                      <a:pt x="51722" y="199248"/>
                      <a:pt x="43494" y="199248"/>
                      <a:pt x="38792" y="194546"/>
                    </a:cubicBezTo>
                    <a:lnTo>
                      <a:pt x="3527" y="159281"/>
                    </a:lnTo>
                    <a:cubicBezTo>
                      <a:pt x="-1176" y="154579"/>
                      <a:pt x="-1176" y="146350"/>
                      <a:pt x="3527" y="141648"/>
                    </a:cubicBezTo>
                    <a:lnTo>
                      <a:pt x="152228" y="0"/>
                    </a:lnTo>
                    <a:lnTo>
                      <a:pt x="197485" y="47020"/>
                    </a:lnTo>
                    <a:lnTo>
                      <a:pt x="56424" y="194546"/>
                    </a:lnTo>
                    <a:close/>
                  </a:path>
                </a:pathLst>
              </a:custGeom>
              <a:solidFill>
                <a:schemeClr val="accent4"/>
              </a:solidFill>
              <a:ln w="585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228" name="Group 7227">
            <a:extLst>
              <a:ext uri="{FF2B5EF4-FFF2-40B4-BE49-F238E27FC236}">
                <a16:creationId xmlns:a16="http://schemas.microsoft.com/office/drawing/2014/main" id="{B8B329ED-290E-4A23-B050-A51241AE1A3C}"/>
              </a:ext>
            </a:extLst>
          </p:cNvPr>
          <p:cNvGrpSpPr/>
          <p:nvPr/>
        </p:nvGrpSpPr>
        <p:grpSpPr>
          <a:xfrm>
            <a:off x="2677170" y="4583749"/>
            <a:ext cx="673088" cy="560935"/>
            <a:chOff x="2705343" y="4619986"/>
            <a:chExt cx="497366" cy="414492"/>
          </a:xfrm>
        </p:grpSpPr>
        <p:grpSp>
          <p:nvGrpSpPr>
            <p:cNvPr id="312" name="Group 311">
              <a:extLst>
                <a:ext uri="{FF2B5EF4-FFF2-40B4-BE49-F238E27FC236}">
                  <a16:creationId xmlns:a16="http://schemas.microsoft.com/office/drawing/2014/main" id="{FFA04F06-EACE-4E75-A7CA-15EDE481D21D}"/>
                </a:ext>
              </a:extLst>
            </p:cNvPr>
            <p:cNvGrpSpPr/>
            <p:nvPr/>
          </p:nvGrpSpPr>
          <p:grpSpPr>
            <a:xfrm>
              <a:off x="2705343" y="4619986"/>
              <a:ext cx="327779" cy="327451"/>
              <a:chOff x="1283045" y="2187345"/>
              <a:chExt cx="443919" cy="443475"/>
            </a:xfrm>
          </p:grpSpPr>
          <p:sp>
            <p:nvSpPr>
              <p:cNvPr id="313" name="Freeform 6">
                <a:extLst>
                  <a:ext uri="{FF2B5EF4-FFF2-40B4-BE49-F238E27FC236}">
                    <a16:creationId xmlns:a16="http://schemas.microsoft.com/office/drawing/2014/main" id="{ED10EF93-1083-4200-A7E4-1A09A29939C9}"/>
                  </a:ext>
                </a:extLst>
              </p:cNvPr>
              <p:cNvSpPr>
                <a:spLocks noEditPoints="1"/>
              </p:cNvSpPr>
              <p:nvPr/>
            </p:nvSpPr>
            <p:spPr bwMode="auto">
              <a:xfrm>
                <a:off x="1283045" y="2187345"/>
                <a:ext cx="443919" cy="443475"/>
              </a:xfrm>
              <a:custGeom>
                <a:avLst/>
                <a:gdLst>
                  <a:gd name="T0" fmla="*/ 1295 w 1361"/>
                  <a:gd name="T1" fmla="*/ 1013 h 1361"/>
                  <a:gd name="T2" fmla="*/ 1361 w 1361"/>
                  <a:gd name="T3" fmla="*/ 836 h 1361"/>
                  <a:gd name="T4" fmla="*/ 1184 w 1361"/>
                  <a:gd name="T5" fmla="*/ 735 h 1361"/>
                  <a:gd name="T6" fmla="*/ 1178 w 1361"/>
                  <a:gd name="T7" fmla="*/ 595 h 1361"/>
                  <a:gd name="T8" fmla="*/ 1350 w 1361"/>
                  <a:gd name="T9" fmla="*/ 482 h 1361"/>
                  <a:gd name="T10" fmla="*/ 1272 w 1361"/>
                  <a:gd name="T11" fmla="*/ 310 h 1361"/>
                  <a:gd name="T12" fmla="*/ 1071 w 1361"/>
                  <a:gd name="T13" fmla="*/ 364 h 1361"/>
                  <a:gd name="T14" fmla="*/ 971 w 1361"/>
                  <a:gd name="T15" fmla="*/ 271 h 1361"/>
                  <a:gd name="T16" fmla="*/ 1013 w 1361"/>
                  <a:gd name="T17" fmla="*/ 67 h 1361"/>
                  <a:gd name="T18" fmla="*/ 836 w 1361"/>
                  <a:gd name="T19" fmla="*/ 0 h 1361"/>
                  <a:gd name="T20" fmla="*/ 733 w 1361"/>
                  <a:gd name="T21" fmla="*/ 181 h 1361"/>
                  <a:gd name="T22" fmla="*/ 596 w 1361"/>
                  <a:gd name="T23" fmla="*/ 185 h 1361"/>
                  <a:gd name="T24" fmla="*/ 482 w 1361"/>
                  <a:gd name="T25" fmla="*/ 12 h 1361"/>
                  <a:gd name="T26" fmla="*/ 310 w 1361"/>
                  <a:gd name="T27" fmla="*/ 90 h 1361"/>
                  <a:gd name="T28" fmla="*/ 364 w 1361"/>
                  <a:gd name="T29" fmla="*/ 288 h 1361"/>
                  <a:gd name="T30" fmla="*/ 267 w 1361"/>
                  <a:gd name="T31" fmla="*/ 389 h 1361"/>
                  <a:gd name="T32" fmla="*/ 67 w 1361"/>
                  <a:gd name="T33" fmla="*/ 349 h 1361"/>
                  <a:gd name="T34" fmla="*/ 0 w 1361"/>
                  <a:gd name="T35" fmla="*/ 525 h 1361"/>
                  <a:gd name="T36" fmla="*/ 175 w 1361"/>
                  <a:gd name="T37" fmla="*/ 625 h 1361"/>
                  <a:gd name="T38" fmla="*/ 178 w 1361"/>
                  <a:gd name="T39" fmla="*/ 770 h 1361"/>
                  <a:gd name="T40" fmla="*/ 12 w 1361"/>
                  <a:gd name="T41" fmla="*/ 880 h 1361"/>
                  <a:gd name="T42" fmla="*/ 90 w 1361"/>
                  <a:gd name="T43" fmla="*/ 1052 h 1361"/>
                  <a:gd name="T44" fmla="*/ 281 w 1361"/>
                  <a:gd name="T45" fmla="*/ 1000 h 1361"/>
                  <a:gd name="T46" fmla="*/ 388 w 1361"/>
                  <a:gd name="T47" fmla="*/ 1102 h 1361"/>
                  <a:gd name="T48" fmla="*/ 349 w 1361"/>
                  <a:gd name="T49" fmla="*/ 1295 h 1361"/>
                  <a:gd name="T50" fmla="*/ 525 w 1361"/>
                  <a:gd name="T51" fmla="*/ 1361 h 1361"/>
                  <a:gd name="T52" fmla="*/ 623 w 1361"/>
                  <a:gd name="T53" fmla="*/ 1190 h 1361"/>
                  <a:gd name="T54" fmla="*/ 771 w 1361"/>
                  <a:gd name="T55" fmla="*/ 1185 h 1361"/>
                  <a:gd name="T56" fmla="*/ 880 w 1361"/>
                  <a:gd name="T57" fmla="*/ 1350 h 1361"/>
                  <a:gd name="T58" fmla="*/ 1052 w 1361"/>
                  <a:gd name="T59" fmla="*/ 1272 h 1361"/>
                  <a:gd name="T60" fmla="*/ 1000 w 1361"/>
                  <a:gd name="T61" fmla="*/ 1079 h 1361"/>
                  <a:gd name="T62" fmla="*/ 1097 w 1361"/>
                  <a:gd name="T63" fmla="*/ 973 h 1361"/>
                  <a:gd name="T64" fmla="*/ 1295 w 1361"/>
                  <a:gd name="T65" fmla="*/ 1013 h 1361"/>
                  <a:gd name="T66" fmla="*/ 583 w 1361"/>
                  <a:gd name="T67" fmla="*/ 940 h 1361"/>
                  <a:gd name="T68" fmla="*/ 425 w 1361"/>
                  <a:gd name="T69" fmla="*/ 590 h 1361"/>
                  <a:gd name="T70" fmla="*/ 774 w 1361"/>
                  <a:gd name="T71" fmla="*/ 432 h 1361"/>
                  <a:gd name="T72" fmla="*/ 933 w 1361"/>
                  <a:gd name="T73" fmla="*/ 782 h 1361"/>
                  <a:gd name="T74" fmla="*/ 583 w 1361"/>
                  <a:gd name="T75" fmla="*/ 94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1" h="1361">
                    <a:moveTo>
                      <a:pt x="1295" y="1013"/>
                    </a:moveTo>
                    <a:cubicBezTo>
                      <a:pt x="1361" y="836"/>
                      <a:pt x="1361" y="836"/>
                      <a:pt x="1361" y="836"/>
                    </a:cubicBezTo>
                    <a:cubicBezTo>
                      <a:pt x="1184" y="735"/>
                      <a:pt x="1184" y="735"/>
                      <a:pt x="1184" y="735"/>
                    </a:cubicBezTo>
                    <a:cubicBezTo>
                      <a:pt x="1188" y="688"/>
                      <a:pt x="1186" y="641"/>
                      <a:pt x="1178" y="595"/>
                    </a:cubicBezTo>
                    <a:cubicBezTo>
                      <a:pt x="1350" y="482"/>
                      <a:pt x="1350" y="482"/>
                      <a:pt x="1350" y="482"/>
                    </a:cubicBezTo>
                    <a:cubicBezTo>
                      <a:pt x="1272" y="310"/>
                      <a:pt x="1272" y="310"/>
                      <a:pt x="1272" y="310"/>
                    </a:cubicBezTo>
                    <a:cubicBezTo>
                      <a:pt x="1071" y="364"/>
                      <a:pt x="1071" y="364"/>
                      <a:pt x="1071" y="364"/>
                    </a:cubicBezTo>
                    <a:cubicBezTo>
                      <a:pt x="1043" y="329"/>
                      <a:pt x="1009" y="298"/>
                      <a:pt x="971" y="271"/>
                    </a:cubicBezTo>
                    <a:cubicBezTo>
                      <a:pt x="1013" y="67"/>
                      <a:pt x="1013" y="67"/>
                      <a:pt x="1013" y="67"/>
                    </a:cubicBezTo>
                    <a:cubicBezTo>
                      <a:pt x="836" y="0"/>
                      <a:pt x="836" y="0"/>
                      <a:pt x="836" y="0"/>
                    </a:cubicBezTo>
                    <a:cubicBezTo>
                      <a:pt x="733" y="181"/>
                      <a:pt x="733" y="181"/>
                      <a:pt x="733" y="181"/>
                    </a:cubicBezTo>
                    <a:cubicBezTo>
                      <a:pt x="687" y="177"/>
                      <a:pt x="641" y="178"/>
                      <a:pt x="596" y="185"/>
                    </a:cubicBezTo>
                    <a:cubicBezTo>
                      <a:pt x="482" y="12"/>
                      <a:pt x="482" y="12"/>
                      <a:pt x="482" y="12"/>
                    </a:cubicBezTo>
                    <a:cubicBezTo>
                      <a:pt x="310" y="90"/>
                      <a:pt x="310" y="90"/>
                      <a:pt x="310" y="90"/>
                    </a:cubicBezTo>
                    <a:cubicBezTo>
                      <a:pt x="364" y="288"/>
                      <a:pt x="364" y="288"/>
                      <a:pt x="364" y="288"/>
                    </a:cubicBezTo>
                    <a:cubicBezTo>
                      <a:pt x="327" y="317"/>
                      <a:pt x="295" y="351"/>
                      <a:pt x="267" y="389"/>
                    </a:cubicBezTo>
                    <a:cubicBezTo>
                      <a:pt x="67" y="349"/>
                      <a:pt x="67" y="349"/>
                      <a:pt x="67" y="349"/>
                    </a:cubicBezTo>
                    <a:cubicBezTo>
                      <a:pt x="0" y="525"/>
                      <a:pt x="0" y="525"/>
                      <a:pt x="0" y="525"/>
                    </a:cubicBezTo>
                    <a:cubicBezTo>
                      <a:pt x="175" y="625"/>
                      <a:pt x="175" y="625"/>
                      <a:pt x="175" y="625"/>
                    </a:cubicBezTo>
                    <a:cubicBezTo>
                      <a:pt x="169" y="674"/>
                      <a:pt x="171" y="723"/>
                      <a:pt x="178" y="770"/>
                    </a:cubicBezTo>
                    <a:cubicBezTo>
                      <a:pt x="12" y="880"/>
                      <a:pt x="12" y="880"/>
                      <a:pt x="12" y="880"/>
                    </a:cubicBezTo>
                    <a:cubicBezTo>
                      <a:pt x="90" y="1052"/>
                      <a:pt x="90" y="1052"/>
                      <a:pt x="90" y="1052"/>
                    </a:cubicBezTo>
                    <a:cubicBezTo>
                      <a:pt x="281" y="1000"/>
                      <a:pt x="281" y="1000"/>
                      <a:pt x="281" y="1000"/>
                    </a:cubicBezTo>
                    <a:cubicBezTo>
                      <a:pt x="311" y="1039"/>
                      <a:pt x="347" y="1073"/>
                      <a:pt x="388" y="1102"/>
                    </a:cubicBezTo>
                    <a:cubicBezTo>
                      <a:pt x="349" y="1295"/>
                      <a:pt x="349" y="1295"/>
                      <a:pt x="349" y="1295"/>
                    </a:cubicBezTo>
                    <a:cubicBezTo>
                      <a:pt x="525" y="1361"/>
                      <a:pt x="525" y="1361"/>
                      <a:pt x="525" y="1361"/>
                    </a:cubicBezTo>
                    <a:cubicBezTo>
                      <a:pt x="623" y="1190"/>
                      <a:pt x="623" y="1190"/>
                      <a:pt x="623" y="1190"/>
                    </a:cubicBezTo>
                    <a:cubicBezTo>
                      <a:pt x="673" y="1196"/>
                      <a:pt x="723" y="1194"/>
                      <a:pt x="771" y="1185"/>
                    </a:cubicBezTo>
                    <a:cubicBezTo>
                      <a:pt x="880" y="1350"/>
                      <a:pt x="880" y="1350"/>
                      <a:pt x="880" y="1350"/>
                    </a:cubicBezTo>
                    <a:cubicBezTo>
                      <a:pt x="1052" y="1272"/>
                      <a:pt x="1052" y="1272"/>
                      <a:pt x="1052" y="1272"/>
                    </a:cubicBezTo>
                    <a:cubicBezTo>
                      <a:pt x="1000" y="1079"/>
                      <a:pt x="1000" y="1079"/>
                      <a:pt x="1000" y="1079"/>
                    </a:cubicBezTo>
                    <a:cubicBezTo>
                      <a:pt x="1037" y="1049"/>
                      <a:pt x="1070" y="1013"/>
                      <a:pt x="1097" y="973"/>
                    </a:cubicBezTo>
                    <a:lnTo>
                      <a:pt x="1295" y="1013"/>
                    </a:lnTo>
                    <a:close/>
                    <a:moveTo>
                      <a:pt x="583" y="940"/>
                    </a:moveTo>
                    <a:cubicBezTo>
                      <a:pt x="443" y="887"/>
                      <a:pt x="372" y="730"/>
                      <a:pt x="425" y="590"/>
                    </a:cubicBezTo>
                    <a:cubicBezTo>
                      <a:pt x="478" y="450"/>
                      <a:pt x="634" y="379"/>
                      <a:pt x="774" y="432"/>
                    </a:cubicBezTo>
                    <a:cubicBezTo>
                      <a:pt x="915" y="485"/>
                      <a:pt x="985" y="641"/>
                      <a:pt x="933" y="782"/>
                    </a:cubicBezTo>
                    <a:cubicBezTo>
                      <a:pt x="880" y="922"/>
                      <a:pt x="723" y="992"/>
                      <a:pt x="583" y="940"/>
                    </a:cubicBezTo>
                    <a:close/>
                  </a:path>
                </a:pathLst>
              </a:custGeom>
              <a:solidFill>
                <a:srgbClr val="4E9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7">
                <a:extLst>
                  <a:ext uri="{FF2B5EF4-FFF2-40B4-BE49-F238E27FC236}">
                    <a16:creationId xmlns:a16="http://schemas.microsoft.com/office/drawing/2014/main" id="{2F589196-59DF-4F9C-9199-90CA86F5E03A}"/>
                  </a:ext>
                </a:extLst>
              </p:cNvPr>
              <p:cNvSpPr>
                <a:spLocks/>
              </p:cNvSpPr>
              <p:nvPr/>
            </p:nvSpPr>
            <p:spPr bwMode="auto">
              <a:xfrm>
                <a:off x="1396689" y="2288115"/>
                <a:ext cx="330275" cy="342705"/>
              </a:xfrm>
              <a:custGeom>
                <a:avLst/>
                <a:gdLst>
                  <a:gd name="T0" fmla="*/ 829 w 1012"/>
                  <a:gd name="T1" fmla="*/ 285 h 1051"/>
                  <a:gd name="T2" fmla="*/ 1001 w 1012"/>
                  <a:gd name="T3" fmla="*/ 172 h 1051"/>
                  <a:gd name="T4" fmla="*/ 923 w 1012"/>
                  <a:gd name="T5" fmla="*/ 0 h 1051"/>
                  <a:gd name="T6" fmla="*/ 722 w 1012"/>
                  <a:gd name="T7" fmla="*/ 54 h 1051"/>
                  <a:gd name="T8" fmla="*/ 673 w 1012"/>
                  <a:gd name="T9" fmla="*/ 2 h 1051"/>
                  <a:gd name="T10" fmla="*/ 519 w 1012"/>
                  <a:gd name="T11" fmla="*/ 182 h 1051"/>
                  <a:gd name="T12" fmla="*/ 584 w 1012"/>
                  <a:gd name="T13" fmla="*/ 472 h 1051"/>
                  <a:gd name="T14" fmla="*/ 234 w 1012"/>
                  <a:gd name="T15" fmla="*/ 630 h 1051"/>
                  <a:gd name="T16" fmla="*/ 167 w 1012"/>
                  <a:gd name="T17" fmla="*/ 592 h 1051"/>
                  <a:gd name="T18" fmla="*/ 13 w 1012"/>
                  <a:gd name="T19" fmla="*/ 772 h 1051"/>
                  <a:gd name="T20" fmla="*/ 39 w 1012"/>
                  <a:gd name="T21" fmla="*/ 792 h 1051"/>
                  <a:gd name="T22" fmla="*/ 0 w 1012"/>
                  <a:gd name="T23" fmla="*/ 985 h 1051"/>
                  <a:gd name="T24" fmla="*/ 176 w 1012"/>
                  <a:gd name="T25" fmla="*/ 1051 h 1051"/>
                  <a:gd name="T26" fmla="*/ 274 w 1012"/>
                  <a:gd name="T27" fmla="*/ 880 h 1051"/>
                  <a:gd name="T28" fmla="*/ 422 w 1012"/>
                  <a:gd name="T29" fmla="*/ 875 h 1051"/>
                  <a:gd name="T30" fmla="*/ 531 w 1012"/>
                  <a:gd name="T31" fmla="*/ 1040 h 1051"/>
                  <a:gd name="T32" fmla="*/ 703 w 1012"/>
                  <a:gd name="T33" fmla="*/ 962 h 1051"/>
                  <a:gd name="T34" fmla="*/ 651 w 1012"/>
                  <a:gd name="T35" fmla="*/ 769 h 1051"/>
                  <a:gd name="T36" fmla="*/ 748 w 1012"/>
                  <a:gd name="T37" fmla="*/ 663 h 1051"/>
                  <a:gd name="T38" fmla="*/ 946 w 1012"/>
                  <a:gd name="T39" fmla="*/ 703 h 1051"/>
                  <a:gd name="T40" fmla="*/ 1012 w 1012"/>
                  <a:gd name="T41" fmla="*/ 526 h 1051"/>
                  <a:gd name="T42" fmla="*/ 835 w 1012"/>
                  <a:gd name="T43" fmla="*/ 425 h 1051"/>
                  <a:gd name="T44" fmla="*/ 829 w 1012"/>
                  <a:gd name="T45" fmla="*/ 28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2" h="1051">
                    <a:moveTo>
                      <a:pt x="829" y="285"/>
                    </a:moveTo>
                    <a:cubicBezTo>
                      <a:pt x="1001" y="172"/>
                      <a:pt x="1001" y="172"/>
                      <a:pt x="1001" y="172"/>
                    </a:cubicBezTo>
                    <a:cubicBezTo>
                      <a:pt x="923" y="0"/>
                      <a:pt x="923" y="0"/>
                      <a:pt x="923" y="0"/>
                    </a:cubicBezTo>
                    <a:cubicBezTo>
                      <a:pt x="722" y="54"/>
                      <a:pt x="722" y="54"/>
                      <a:pt x="722" y="54"/>
                    </a:cubicBezTo>
                    <a:cubicBezTo>
                      <a:pt x="707" y="36"/>
                      <a:pt x="691" y="19"/>
                      <a:pt x="673" y="2"/>
                    </a:cubicBezTo>
                    <a:cubicBezTo>
                      <a:pt x="519" y="182"/>
                      <a:pt x="519" y="182"/>
                      <a:pt x="519" y="182"/>
                    </a:cubicBezTo>
                    <a:cubicBezTo>
                      <a:pt x="594" y="255"/>
                      <a:pt x="623" y="368"/>
                      <a:pt x="584" y="472"/>
                    </a:cubicBezTo>
                    <a:cubicBezTo>
                      <a:pt x="531" y="612"/>
                      <a:pt x="374" y="682"/>
                      <a:pt x="234" y="630"/>
                    </a:cubicBezTo>
                    <a:cubicBezTo>
                      <a:pt x="210" y="620"/>
                      <a:pt x="187" y="608"/>
                      <a:pt x="167" y="592"/>
                    </a:cubicBezTo>
                    <a:cubicBezTo>
                      <a:pt x="13" y="772"/>
                      <a:pt x="13" y="772"/>
                      <a:pt x="13" y="772"/>
                    </a:cubicBezTo>
                    <a:cubicBezTo>
                      <a:pt x="21" y="779"/>
                      <a:pt x="30" y="785"/>
                      <a:pt x="39" y="792"/>
                    </a:cubicBezTo>
                    <a:cubicBezTo>
                      <a:pt x="0" y="985"/>
                      <a:pt x="0" y="985"/>
                      <a:pt x="0" y="985"/>
                    </a:cubicBezTo>
                    <a:cubicBezTo>
                      <a:pt x="176" y="1051"/>
                      <a:pt x="176" y="1051"/>
                      <a:pt x="176" y="1051"/>
                    </a:cubicBezTo>
                    <a:cubicBezTo>
                      <a:pt x="274" y="880"/>
                      <a:pt x="274" y="880"/>
                      <a:pt x="274" y="880"/>
                    </a:cubicBezTo>
                    <a:cubicBezTo>
                      <a:pt x="324" y="886"/>
                      <a:pt x="374" y="884"/>
                      <a:pt x="422" y="875"/>
                    </a:cubicBezTo>
                    <a:cubicBezTo>
                      <a:pt x="531" y="1040"/>
                      <a:pt x="531" y="1040"/>
                      <a:pt x="531" y="1040"/>
                    </a:cubicBezTo>
                    <a:cubicBezTo>
                      <a:pt x="703" y="962"/>
                      <a:pt x="703" y="962"/>
                      <a:pt x="703" y="962"/>
                    </a:cubicBezTo>
                    <a:cubicBezTo>
                      <a:pt x="651" y="769"/>
                      <a:pt x="651" y="769"/>
                      <a:pt x="651" y="769"/>
                    </a:cubicBezTo>
                    <a:cubicBezTo>
                      <a:pt x="688" y="739"/>
                      <a:pt x="721" y="703"/>
                      <a:pt x="748" y="663"/>
                    </a:cubicBezTo>
                    <a:cubicBezTo>
                      <a:pt x="946" y="703"/>
                      <a:pt x="946" y="703"/>
                      <a:pt x="946" y="703"/>
                    </a:cubicBezTo>
                    <a:cubicBezTo>
                      <a:pt x="1012" y="526"/>
                      <a:pt x="1012" y="526"/>
                      <a:pt x="1012" y="526"/>
                    </a:cubicBezTo>
                    <a:cubicBezTo>
                      <a:pt x="835" y="425"/>
                      <a:pt x="835" y="425"/>
                      <a:pt x="835" y="425"/>
                    </a:cubicBezTo>
                    <a:cubicBezTo>
                      <a:pt x="839" y="378"/>
                      <a:pt x="837" y="331"/>
                      <a:pt x="829" y="2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639" name="Freeform 6">
              <a:extLst>
                <a:ext uri="{FF2B5EF4-FFF2-40B4-BE49-F238E27FC236}">
                  <a16:creationId xmlns:a16="http://schemas.microsoft.com/office/drawing/2014/main" id="{3CF3E404-E102-4A52-8EFA-A025AD0089BA}"/>
                </a:ext>
              </a:extLst>
            </p:cNvPr>
            <p:cNvSpPr>
              <a:spLocks noEditPoints="1"/>
            </p:cNvSpPr>
            <p:nvPr/>
          </p:nvSpPr>
          <p:spPr bwMode="auto">
            <a:xfrm>
              <a:off x="2987768" y="4819752"/>
              <a:ext cx="214941" cy="214726"/>
            </a:xfrm>
            <a:custGeom>
              <a:avLst/>
              <a:gdLst>
                <a:gd name="T0" fmla="*/ 1295 w 1361"/>
                <a:gd name="T1" fmla="*/ 1013 h 1361"/>
                <a:gd name="T2" fmla="*/ 1361 w 1361"/>
                <a:gd name="T3" fmla="*/ 836 h 1361"/>
                <a:gd name="T4" fmla="*/ 1184 w 1361"/>
                <a:gd name="T5" fmla="*/ 735 h 1361"/>
                <a:gd name="T6" fmla="*/ 1178 w 1361"/>
                <a:gd name="T7" fmla="*/ 595 h 1361"/>
                <a:gd name="T8" fmla="*/ 1350 w 1361"/>
                <a:gd name="T9" fmla="*/ 482 h 1361"/>
                <a:gd name="T10" fmla="*/ 1272 w 1361"/>
                <a:gd name="T11" fmla="*/ 310 h 1361"/>
                <a:gd name="T12" fmla="*/ 1071 w 1361"/>
                <a:gd name="T13" fmla="*/ 364 h 1361"/>
                <a:gd name="T14" fmla="*/ 971 w 1361"/>
                <a:gd name="T15" fmla="*/ 271 h 1361"/>
                <a:gd name="T16" fmla="*/ 1013 w 1361"/>
                <a:gd name="T17" fmla="*/ 67 h 1361"/>
                <a:gd name="T18" fmla="*/ 836 w 1361"/>
                <a:gd name="T19" fmla="*/ 0 h 1361"/>
                <a:gd name="T20" fmla="*/ 733 w 1361"/>
                <a:gd name="T21" fmla="*/ 181 h 1361"/>
                <a:gd name="T22" fmla="*/ 596 w 1361"/>
                <a:gd name="T23" fmla="*/ 185 h 1361"/>
                <a:gd name="T24" fmla="*/ 482 w 1361"/>
                <a:gd name="T25" fmla="*/ 12 h 1361"/>
                <a:gd name="T26" fmla="*/ 310 w 1361"/>
                <a:gd name="T27" fmla="*/ 90 h 1361"/>
                <a:gd name="T28" fmla="*/ 364 w 1361"/>
                <a:gd name="T29" fmla="*/ 288 h 1361"/>
                <a:gd name="T30" fmla="*/ 267 w 1361"/>
                <a:gd name="T31" fmla="*/ 389 h 1361"/>
                <a:gd name="T32" fmla="*/ 67 w 1361"/>
                <a:gd name="T33" fmla="*/ 349 h 1361"/>
                <a:gd name="T34" fmla="*/ 0 w 1361"/>
                <a:gd name="T35" fmla="*/ 525 h 1361"/>
                <a:gd name="T36" fmla="*/ 175 w 1361"/>
                <a:gd name="T37" fmla="*/ 625 h 1361"/>
                <a:gd name="T38" fmla="*/ 178 w 1361"/>
                <a:gd name="T39" fmla="*/ 770 h 1361"/>
                <a:gd name="T40" fmla="*/ 12 w 1361"/>
                <a:gd name="T41" fmla="*/ 880 h 1361"/>
                <a:gd name="T42" fmla="*/ 90 w 1361"/>
                <a:gd name="T43" fmla="*/ 1052 h 1361"/>
                <a:gd name="T44" fmla="*/ 281 w 1361"/>
                <a:gd name="T45" fmla="*/ 1000 h 1361"/>
                <a:gd name="T46" fmla="*/ 388 w 1361"/>
                <a:gd name="T47" fmla="*/ 1102 h 1361"/>
                <a:gd name="T48" fmla="*/ 349 w 1361"/>
                <a:gd name="T49" fmla="*/ 1295 h 1361"/>
                <a:gd name="T50" fmla="*/ 525 w 1361"/>
                <a:gd name="T51" fmla="*/ 1361 h 1361"/>
                <a:gd name="T52" fmla="*/ 623 w 1361"/>
                <a:gd name="T53" fmla="*/ 1190 h 1361"/>
                <a:gd name="T54" fmla="*/ 771 w 1361"/>
                <a:gd name="T55" fmla="*/ 1185 h 1361"/>
                <a:gd name="T56" fmla="*/ 880 w 1361"/>
                <a:gd name="T57" fmla="*/ 1350 h 1361"/>
                <a:gd name="T58" fmla="*/ 1052 w 1361"/>
                <a:gd name="T59" fmla="*/ 1272 h 1361"/>
                <a:gd name="T60" fmla="*/ 1000 w 1361"/>
                <a:gd name="T61" fmla="*/ 1079 h 1361"/>
                <a:gd name="T62" fmla="*/ 1097 w 1361"/>
                <a:gd name="T63" fmla="*/ 973 h 1361"/>
                <a:gd name="T64" fmla="*/ 1295 w 1361"/>
                <a:gd name="T65" fmla="*/ 1013 h 1361"/>
                <a:gd name="T66" fmla="*/ 583 w 1361"/>
                <a:gd name="T67" fmla="*/ 940 h 1361"/>
                <a:gd name="T68" fmla="*/ 425 w 1361"/>
                <a:gd name="T69" fmla="*/ 590 h 1361"/>
                <a:gd name="T70" fmla="*/ 774 w 1361"/>
                <a:gd name="T71" fmla="*/ 432 h 1361"/>
                <a:gd name="T72" fmla="*/ 933 w 1361"/>
                <a:gd name="T73" fmla="*/ 782 h 1361"/>
                <a:gd name="T74" fmla="*/ 583 w 1361"/>
                <a:gd name="T75" fmla="*/ 94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1" h="1361">
                  <a:moveTo>
                    <a:pt x="1295" y="1013"/>
                  </a:moveTo>
                  <a:cubicBezTo>
                    <a:pt x="1361" y="836"/>
                    <a:pt x="1361" y="836"/>
                    <a:pt x="1361" y="836"/>
                  </a:cubicBezTo>
                  <a:cubicBezTo>
                    <a:pt x="1184" y="735"/>
                    <a:pt x="1184" y="735"/>
                    <a:pt x="1184" y="735"/>
                  </a:cubicBezTo>
                  <a:cubicBezTo>
                    <a:pt x="1188" y="688"/>
                    <a:pt x="1186" y="641"/>
                    <a:pt x="1178" y="595"/>
                  </a:cubicBezTo>
                  <a:cubicBezTo>
                    <a:pt x="1350" y="482"/>
                    <a:pt x="1350" y="482"/>
                    <a:pt x="1350" y="482"/>
                  </a:cubicBezTo>
                  <a:cubicBezTo>
                    <a:pt x="1272" y="310"/>
                    <a:pt x="1272" y="310"/>
                    <a:pt x="1272" y="310"/>
                  </a:cubicBezTo>
                  <a:cubicBezTo>
                    <a:pt x="1071" y="364"/>
                    <a:pt x="1071" y="364"/>
                    <a:pt x="1071" y="364"/>
                  </a:cubicBezTo>
                  <a:cubicBezTo>
                    <a:pt x="1043" y="329"/>
                    <a:pt x="1009" y="298"/>
                    <a:pt x="971" y="271"/>
                  </a:cubicBezTo>
                  <a:cubicBezTo>
                    <a:pt x="1013" y="67"/>
                    <a:pt x="1013" y="67"/>
                    <a:pt x="1013" y="67"/>
                  </a:cubicBezTo>
                  <a:cubicBezTo>
                    <a:pt x="836" y="0"/>
                    <a:pt x="836" y="0"/>
                    <a:pt x="836" y="0"/>
                  </a:cubicBezTo>
                  <a:cubicBezTo>
                    <a:pt x="733" y="181"/>
                    <a:pt x="733" y="181"/>
                    <a:pt x="733" y="181"/>
                  </a:cubicBezTo>
                  <a:cubicBezTo>
                    <a:pt x="687" y="177"/>
                    <a:pt x="641" y="178"/>
                    <a:pt x="596" y="185"/>
                  </a:cubicBezTo>
                  <a:cubicBezTo>
                    <a:pt x="482" y="12"/>
                    <a:pt x="482" y="12"/>
                    <a:pt x="482" y="12"/>
                  </a:cubicBezTo>
                  <a:cubicBezTo>
                    <a:pt x="310" y="90"/>
                    <a:pt x="310" y="90"/>
                    <a:pt x="310" y="90"/>
                  </a:cubicBezTo>
                  <a:cubicBezTo>
                    <a:pt x="364" y="288"/>
                    <a:pt x="364" y="288"/>
                    <a:pt x="364" y="288"/>
                  </a:cubicBezTo>
                  <a:cubicBezTo>
                    <a:pt x="327" y="317"/>
                    <a:pt x="295" y="351"/>
                    <a:pt x="267" y="389"/>
                  </a:cubicBezTo>
                  <a:cubicBezTo>
                    <a:pt x="67" y="349"/>
                    <a:pt x="67" y="349"/>
                    <a:pt x="67" y="349"/>
                  </a:cubicBezTo>
                  <a:cubicBezTo>
                    <a:pt x="0" y="525"/>
                    <a:pt x="0" y="525"/>
                    <a:pt x="0" y="525"/>
                  </a:cubicBezTo>
                  <a:cubicBezTo>
                    <a:pt x="175" y="625"/>
                    <a:pt x="175" y="625"/>
                    <a:pt x="175" y="625"/>
                  </a:cubicBezTo>
                  <a:cubicBezTo>
                    <a:pt x="169" y="674"/>
                    <a:pt x="171" y="723"/>
                    <a:pt x="178" y="770"/>
                  </a:cubicBezTo>
                  <a:cubicBezTo>
                    <a:pt x="12" y="880"/>
                    <a:pt x="12" y="880"/>
                    <a:pt x="12" y="880"/>
                  </a:cubicBezTo>
                  <a:cubicBezTo>
                    <a:pt x="90" y="1052"/>
                    <a:pt x="90" y="1052"/>
                    <a:pt x="90" y="1052"/>
                  </a:cubicBezTo>
                  <a:cubicBezTo>
                    <a:pt x="281" y="1000"/>
                    <a:pt x="281" y="1000"/>
                    <a:pt x="281" y="1000"/>
                  </a:cubicBezTo>
                  <a:cubicBezTo>
                    <a:pt x="311" y="1039"/>
                    <a:pt x="347" y="1073"/>
                    <a:pt x="388" y="1102"/>
                  </a:cubicBezTo>
                  <a:cubicBezTo>
                    <a:pt x="349" y="1295"/>
                    <a:pt x="349" y="1295"/>
                    <a:pt x="349" y="1295"/>
                  </a:cubicBezTo>
                  <a:cubicBezTo>
                    <a:pt x="525" y="1361"/>
                    <a:pt x="525" y="1361"/>
                    <a:pt x="525" y="1361"/>
                  </a:cubicBezTo>
                  <a:cubicBezTo>
                    <a:pt x="623" y="1190"/>
                    <a:pt x="623" y="1190"/>
                    <a:pt x="623" y="1190"/>
                  </a:cubicBezTo>
                  <a:cubicBezTo>
                    <a:pt x="673" y="1196"/>
                    <a:pt x="723" y="1194"/>
                    <a:pt x="771" y="1185"/>
                  </a:cubicBezTo>
                  <a:cubicBezTo>
                    <a:pt x="880" y="1350"/>
                    <a:pt x="880" y="1350"/>
                    <a:pt x="880" y="1350"/>
                  </a:cubicBezTo>
                  <a:cubicBezTo>
                    <a:pt x="1052" y="1272"/>
                    <a:pt x="1052" y="1272"/>
                    <a:pt x="1052" y="1272"/>
                  </a:cubicBezTo>
                  <a:cubicBezTo>
                    <a:pt x="1000" y="1079"/>
                    <a:pt x="1000" y="1079"/>
                    <a:pt x="1000" y="1079"/>
                  </a:cubicBezTo>
                  <a:cubicBezTo>
                    <a:pt x="1037" y="1049"/>
                    <a:pt x="1070" y="1013"/>
                    <a:pt x="1097" y="973"/>
                  </a:cubicBezTo>
                  <a:lnTo>
                    <a:pt x="1295" y="1013"/>
                  </a:lnTo>
                  <a:close/>
                  <a:moveTo>
                    <a:pt x="583" y="940"/>
                  </a:moveTo>
                  <a:cubicBezTo>
                    <a:pt x="443" y="887"/>
                    <a:pt x="372" y="730"/>
                    <a:pt x="425" y="590"/>
                  </a:cubicBezTo>
                  <a:cubicBezTo>
                    <a:pt x="478" y="450"/>
                    <a:pt x="634" y="379"/>
                    <a:pt x="774" y="432"/>
                  </a:cubicBezTo>
                  <a:cubicBezTo>
                    <a:pt x="915" y="485"/>
                    <a:pt x="985" y="641"/>
                    <a:pt x="933" y="782"/>
                  </a:cubicBezTo>
                  <a:cubicBezTo>
                    <a:pt x="880" y="922"/>
                    <a:pt x="723" y="992"/>
                    <a:pt x="583" y="94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7">
              <a:extLst>
                <a:ext uri="{FF2B5EF4-FFF2-40B4-BE49-F238E27FC236}">
                  <a16:creationId xmlns:a16="http://schemas.microsoft.com/office/drawing/2014/main" id="{9ED7A54C-6EB4-4EB9-92D2-969E3726B0C5}"/>
                </a:ext>
              </a:extLst>
            </p:cNvPr>
            <p:cNvSpPr>
              <a:spLocks/>
            </p:cNvSpPr>
            <p:nvPr/>
          </p:nvSpPr>
          <p:spPr bwMode="auto">
            <a:xfrm>
              <a:off x="3042793" y="4868544"/>
              <a:ext cx="159916" cy="165934"/>
            </a:xfrm>
            <a:custGeom>
              <a:avLst/>
              <a:gdLst>
                <a:gd name="T0" fmla="*/ 829 w 1012"/>
                <a:gd name="T1" fmla="*/ 285 h 1051"/>
                <a:gd name="T2" fmla="*/ 1001 w 1012"/>
                <a:gd name="T3" fmla="*/ 172 h 1051"/>
                <a:gd name="T4" fmla="*/ 923 w 1012"/>
                <a:gd name="T5" fmla="*/ 0 h 1051"/>
                <a:gd name="T6" fmla="*/ 722 w 1012"/>
                <a:gd name="T7" fmla="*/ 54 h 1051"/>
                <a:gd name="T8" fmla="*/ 673 w 1012"/>
                <a:gd name="T9" fmla="*/ 2 h 1051"/>
                <a:gd name="T10" fmla="*/ 519 w 1012"/>
                <a:gd name="T11" fmla="*/ 182 h 1051"/>
                <a:gd name="T12" fmla="*/ 584 w 1012"/>
                <a:gd name="T13" fmla="*/ 472 h 1051"/>
                <a:gd name="T14" fmla="*/ 234 w 1012"/>
                <a:gd name="T15" fmla="*/ 630 h 1051"/>
                <a:gd name="T16" fmla="*/ 167 w 1012"/>
                <a:gd name="T17" fmla="*/ 592 h 1051"/>
                <a:gd name="T18" fmla="*/ 13 w 1012"/>
                <a:gd name="T19" fmla="*/ 772 h 1051"/>
                <a:gd name="T20" fmla="*/ 39 w 1012"/>
                <a:gd name="T21" fmla="*/ 792 h 1051"/>
                <a:gd name="T22" fmla="*/ 0 w 1012"/>
                <a:gd name="T23" fmla="*/ 985 h 1051"/>
                <a:gd name="T24" fmla="*/ 176 w 1012"/>
                <a:gd name="T25" fmla="*/ 1051 h 1051"/>
                <a:gd name="T26" fmla="*/ 274 w 1012"/>
                <a:gd name="T27" fmla="*/ 880 h 1051"/>
                <a:gd name="T28" fmla="*/ 422 w 1012"/>
                <a:gd name="T29" fmla="*/ 875 h 1051"/>
                <a:gd name="T30" fmla="*/ 531 w 1012"/>
                <a:gd name="T31" fmla="*/ 1040 h 1051"/>
                <a:gd name="T32" fmla="*/ 703 w 1012"/>
                <a:gd name="T33" fmla="*/ 962 h 1051"/>
                <a:gd name="T34" fmla="*/ 651 w 1012"/>
                <a:gd name="T35" fmla="*/ 769 h 1051"/>
                <a:gd name="T36" fmla="*/ 748 w 1012"/>
                <a:gd name="T37" fmla="*/ 663 h 1051"/>
                <a:gd name="T38" fmla="*/ 946 w 1012"/>
                <a:gd name="T39" fmla="*/ 703 h 1051"/>
                <a:gd name="T40" fmla="*/ 1012 w 1012"/>
                <a:gd name="T41" fmla="*/ 526 h 1051"/>
                <a:gd name="T42" fmla="*/ 835 w 1012"/>
                <a:gd name="T43" fmla="*/ 425 h 1051"/>
                <a:gd name="T44" fmla="*/ 829 w 1012"/>
                <a:gd name="T45" fmla="*/ 28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2" h="1051">
                  <a:moveTo>
                    <a:pt x="829" y="285"/>
                  </a:moveTo>
                  <a:cubicBezTo>
                    <a:pt x="1001" y="172"/>
                    <a:pt x="1001" y="172"/>
                    <a:pt x="1001" y="172"/>
                  </a:cubicBezTo>
                  <a:cubicBezTo>
                    <a:pt x="923" y="0"/>
                    <a:pt x="923" y="0"/>
                    <a:pt x="923" y="0"/>
                  </a:cubicBezTo>
                  <a:cubicBezTo>
                    <a:pt x="722" y="54"/>
                    <a:pt x="722" y="54"/>
                    <a:pt x="722" y="54"/>
                  </a:cubicBezTo>
                  <a:cubicBezTo>
                    <a:pt x="707" y="36"/>
                    <a:pt x="691" y="19"/>
                    <a:pt x="673" y="2"/>
                  </a:cubicBezTo>
                  <a:cubicBezTo>
                    <a:pt x="519" y="182"/>
                    <a:pt x="519" y="182"/>
                    <a:pt x="519" y="182"/>
                  </a:cubicBezTo>
                  <a:cubicBezTo>
                    <a:pt x="594" y="255"/>
                    <a:pt x="623" y="368"/>
                    <a:pt x="584" y="472"/>
                  </a:cubicBezTo>
                  <a:cubicBezTo>
                    <a:pt x="531" y="612"/>
                    <a:pt x="374" y="682"/>
                    <a:pt x="234" y="630"/>
                  </a:cubicBezTo>
                  <a:cubicBezTo>
                    <a:pt x="210" y="620"/>
                    <a:pt x="187" y="608"/>
                    <a:pt x="167" y="592"/>
                  </a:cubicBezTo>
                  <a:cubicBezTo>
                    <a:pt x="13" y="772"/>
                    <a:pt x="13" y="772"/>
                    <a:pt x="13" y="772"/>
                  </a:cubicBezTo>
                  <a:cubicBezTo>
                    <a:pt x="21" y="779"/>
                    <a:pt x="30" y="785"/>
                    <a:pt x="39" y="792"/>
                  </a:cubicBezTo>
                  <a:cubicBezTo>
                    <a:pt x="0" y="985"/>
                    <a:pt x="0" y="985"/>
                    <a:pt x="0" y="985"/>
                  </a:cubicBezTo>
                  <a:cubicBezTo>
                    <a:pt x="176" y="1051"/>
                    <a:pt x="176" y="1051"/>
                    <a:pt x="176" y="1051"/>
                  </a:cubicBezTo>
                  <a:cubicBezTo>
                    <a:pt x="274" y="880"/>
                    <a:pt x="274" y="880"/>
                    <a:pt x="274" y="880"/>
                  </a:cubicBezTo>
                  <a:cubicBezTo>
                    <a:pt x="324" y="886"/>
                    <a:pt x="374" y="884"/>
                    <a:pt x="422" y="875"/>
                  </a:cubicBezTo>
                  <a:cubicBezTo>
                    <a:pt x="531" y="1040"/>
                    <a:pt x="531" y="1040"/>
                    <a:pt x="531" y="1040"/>
                  </a:cubicBezTo>
                  <a:cubicBezTo>
                    <a:pt x="703" y="962"/>
                    <a:pt x="703" y="962"/>
                    <a:pt x="703" y="962"/>
                  </a:cubicBezTo>
                  <a:cubicBezTo>
                    <a:pt x="651" y="769"/>
                    <a:pt x="651" y="769"/>
                    <a:pt x="651" y="769"/>
                  </a:cubicBezTo>
                  <a:cubicBezTo>
                    <a:pt x="688" y="739"/>
                    <a:pt x="721" y="703"/>
                    <a:pt x="748" y="663"/>
                  </a:cubicBezTo>
                  <a:cubicBezTo>
                    <a:pt x="946" y="703"/>
                    <a:pt x="946" y="703"/>
                    <a:pt x="946" y="703"/>
                  </a:cubicBezTo>
                  <a:cubicBezTo>
                    <a:pt x="1012" y="526"/>
                    <a:pt x="1012" y="526"/>
                    <a:pt x="1012" y="526"/>
                  </a:cubicBezTo>
                  <a:cubicBezTo>
                    <a:pt x="835" y="425"/>
                    <a:pt x="835" y="425"/>
                    <a:pt x="835" y="425"/>
                  </a:cubicBezTo>
                  <a:cubicBezTo>
                    <a:pt x="839" y="378"/>
                    <a:pt x="837" y="331"/>
                    <a:pt x="829" y="28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27" name="Group 7226">
            <a:extLst>
              <a:ext uri="{FF2B5EF4-FFF2-40B4-BE49-F238E27FC236}">
                <a16:creationId xmlns:a16="http://schemas.microsoft.com/office/drawing/2014/main" id="{9C3573F0-4763-4ACF-B561-13CF7D10F6A9}"/>
              </a:ext>
            </a:extLst>
          </p:cNvPr>
          <p:cNvGrpSpPr/>
          <p:nvPr/>
        </p:nvGrpSpPr>
        <p:grpSpPr>
          <a:xfrm>
            <a:off x="4497260" y="4460809"/>
            <a:ext cx="826290" cy="797326"/>
            <a:chOff x="4462449" y="4536913"/>
            <a:chExt cx="573543" cy="553440"/>
          </a:xfrm>
        </p:grpSpPr>
        <p:cxnSp>
          <p:nvCxnSpPr>
            <p:cNvPr id="654" name="Straight Connector 653">
              <a:extLst>
                <a:ext uri="{FF2B5EF4-FFF2-40B4-BE49-F238E27FC236}">
                  <a16:creationId xmlns:a16="http://schemas.microsoft.com/office/drawing/2014/main" id="{4784ED6C-967D-48E1-8D5C-4197C2498EAC}"/>
                </a:ext>
              </a:extLst>
            </p:cNvPr>
            <p:cNvCxnSpPr>
              <a:cxnSpLocks/>
            </p:cNvCxnSpPr>
            <p:nvPr/>
          </p:nvCxnSpPr>
          <p:spPr>
            <a:xfrm flipV="1">
              <a:off x="4771720" y="4839359"/>
              <a:ext cx="180343" cy="119011"/>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09C4BA1-3191-41FD-8A6A-687EC9AFD1E5}"/>
                </a:ext>
              </a:extLst>
            </p:cNvPr>
            <p:cNvCxnSpPr>
              <a:cxnSpLocks/>
            </p:cNvCxnSpPr>
            <p:nvPr/>
          </p:nvCxnSpPr>
          <p:spPr>
            <a:xfrm flipV="1">
              <a:off x="4567807" y="4656010"/>
              <a:ext cx="180343" cy="119011"/>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12" name="Oval 7211">
              <a:extLst>
                <a:ext uri="{FF2B5EF4-FFF2-40B4-BE49-F238E27FC236}">
                  <a16:creationId xmlns:a16="http://schemas.microsoft.com/office/drawing/2014/main" id="{CBFD3055-935D-43E2-AF4A-0B08DDD915F1}"/>
                </a:ext>
              </a:extLst>
            </p:cNvPr>
            <p:cNvSpPr/>
            <p:nvPr/>
          </p:nvSpPr>
          <p:spPr bwMode="auto">
            <a:xfrm>
              <a:off x="4677789" y="4536913"/>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2" name="Oval 641">
              <a:extLst>
                <a:ext uri="{FF2B5EF4-FFF2-40B4-BE49-F238E27FC236}">
                  <a16:creationId xmlns:a16="http://schemas.microsoft.com/office/drawing/2014/main" id="{62A15344-0EA2-489D-A43E-16F540978346}"/>
                </a:ext>
              </a:extLst>
            </p:cNvPr>
            <p:cNvSpPr/>
            <p:nvPr/>
          </p:nvSpPr>
          <p:spPr bwMode="auto">
            <a:xfrm>
              <a:off x="4462449" y="4720911"/>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Oval 642">
              <a:extLst>
                <a:ext uri="{FF2B5EF4-FFF2-40B4-BE49-F238E27FC236}">
                  <a16:creationId xmlns:a16="http://schemas.microsoft.com/office/drawing/2014/main" id="{5269D7F0-82C0-4D7C-9286-BCFF8662E8F9}"/>
                </a:ext>
              </a:extLst>
            </p:cNvPr>
            <p:cNvSpPr/>
            <p:nvPr/>
          </p:nvSpPr>
          <p:spPr bwMode="auto">
            <a:xfrm>
              <a:off x="4861786" y="4720911"/>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4" name="Oval 643">
              <a:extLst>
                <a:ext uri="{FF2B5EF4-FFF2-40B4-BE49-F238E27FC236}">
                  <a16:creationId xmlns:a16="http://schemas.microsoft.com/office/drawing/2014/main" id="{3E44C0DD-9FB6-4785-A898-BBB3D4F2057E}"/>
                </a:ext>
              </a:extLst>
            </p:cNvPr>
            <p:cNvSpPr/>
            <p:nvPr/>
          </p:nvSpPr>
          <p:spPr bwMode="auto">
            <a:xfrm>
              <a:off x="4661047" y="4916148"/>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19" name="Group 7218">
              <a:extLst>
                <a:ext uri="{FF2B5EF4-FFF2-40B4-BE49-F238E27FC236}">
                  <a16:creationId xmlns:a16="http://schemas.microsoft.com/office/drawing/2014/main" id="{6A78AC05-5E35-48EF-82AB-9BD222F60F9E}"/>
                </a:ext>
              </a:extLst>
            </p:cNvPr>
            <p:cNvGrpSpPr/>
            <p:nvPr/>
          </p:nvGrpSpPr>
          <p:grpSpPr>
            <a:xfrm>
              <a:off x="4699506" y="4558052"/>
              <a:ext cx="130772" cy="131928"/>
              <a:chOff x="-1095835" y="3713831"/>
              <a:chExt cx="386194" cy="389612"/>
            </a:xfrm>
          </p:grpSpPr>
          <p:sp>
            <p:nvSpPr>
              <p:cNvPr id="490" name="Freeform 68">
                <a:extLst>
                  <a:ext uri="{FF2B5EF4-FFF2-40B4-BE49-F238E27FC236}">
                    <a16:creationId xmlns:a16="http://schemas.microsoft.com/office/drawing/2014/main" id="{CF6FF747-25D4-4DE6-A2E0-4B7051E10640}"/>
                  </a:ext>
                </a:extLst>
              </p:cNvPr>
              <p:cNvSpPr>
                <a:spLocks/>
              </p:cNvSpPr>
              <p:nvPr/>
            </p:nvSpPr>
            <p:spPr bwMode="auto">
              <a:xfrm>
                <a:off x="-1083874" y="3910346"/>
                <a:ext cx="317840" cy="193097"/>
              </a:xfrm>
              <a:custGeom>
                <a:avLst/>
                <a:gdLst>
                  <a:gd name="T0" fmla="*/ 78 w 137"/>
                  <a:gd name="T1" fmla="*/ 0 h 83"/>
                  <a:gd name="T2" fmla="*/ 0 w 137"/>
                  <a:gd name="T3" fmla="*/ 29 h 83"/>
                  <a:gd name="T4" fmla="*/ 78 w 137"/>
                  <a:gd name="T5" fmla="*/ 83 h 83"/>
                  <a:gd name="T6" fmla="*/ 137 w 137"/>
                  <a:gd name="T7" fmla="*/ 58 h 83"/>
                  <a:gd name="T8" fmla="*/ 78 w 137"/>
                  <a:gd name="T9" fmla="*/ 0 h 83"/>
                </a:gdLst>
                <a:ahLst/>
                <a:cxnLst>
                  <a:cxn ang="0">
                    <a:pos x="T0" y="T1"/>
                  </a:cxn>
                  <a:cxn ang="0">
                    <a:pos x="T2" y="T3"/>
                  </a:cxn>
                  <a:cxn ang="0">
                    <a:pos x="T4" y="T5"/>
                  </a:cxn>
                  <a:cxn ang="0">
                    <a:pos x="T6" y="T7"/>
                  </a:cxn>
                  <a:cxn ang="0">
                    <a:pos x="T8" y="T9"/>
                  </a:cxn>
                </a:cxnLst>
                <a:rect l="0" t="0" r="r" b="b"/>
                <a:pathLst>
                  <a:path w="137" h="83">
                    <a:moveTo>
                      <a:pt x="78" y="0"/>
                    </a:moveTo>
                    <a:cubicBezTo>
                      <a:pt x="0" y="29"/>
                      <a:pt x="0" y="29"/>
                      <a:pt x="0" y="29"/>
                    </a:cubicBezTo>
                    <a:cubicBezTo>
                      <a:pt x="12" y="60"/>
                      <a:pt x="42" y="83"/>
                      <a:pt x="78" y="83"/>
                    </a:cubicBezTo>
                    <a:cubicBezTo>
                      <a:pt x="101" y="83"/>
                      <a:pt x="122" y="73"/>
                      <a:pt x="137" y="58"/>
                    </a:cubicBezTo>
                    <a:lnTo>
                      <a:pt x="78" y="0"/>
                    </a:lnTo>
                    <a:close/>
                  </a:path>
                </a:pathLst>
              </a:custGeom>
              <a:solidFill>
                <a:srgbClr val="4C9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69">
                <a:extLst>
                  <a:ext uri="{FF2B5EF4-FFF2-40B4-BE49-F238E27FC236}">
                    <a16:creationId xmlns:a16="http://schemas.microsoft.com/office/drawing/2014/main" id="{01D75D7F-1E8B-470F-A6C4-D894EB7A20F9}"/>
                  </a:ext>
                </a:extLst>
              </p:cNvPr>
              <p:cNvSpPr>
                <a:spLocks/>
              </p:cNvSpPr>
              <p:nvPr/>
            </p:nvSpPr>
            <p:spPr bwMode="auto">
              <a:xfrm>
                <a:off x="-1095835" y="3773641"/>
                <a:ext cx="193097" cy="136705"/>
              </a:xfrm>
              <a:custGeom>
                <a:avLst/>
                <a:gdLst>
                  <a:gd name="T0" fmla="*/ 24 w 83"/>
                  <a:gd name="T1" fmla="*/ 0 h 59"/>
                  <a:gd name="T2" fmla="*/ 0 w 83"/>
                  <a:gd name="T3" fmla="*/ 58 h 59"/>
                  <a:gd name="T4" fmla="*/ 0 w 83"/>
                  <a:gd name="T5" fmla="*/ 59 h 59"/>
                  <a:gd name="T6" fmla="*/ 83 w 83"/>
                  <a:gd name="T7" fmla="*/ 59 h 59"/>
                  <a:gd name="T8" fmla="*/ 24 w 83"/>
                  <a:gd name="T9" fmla="*/ 0 h 59"/>
                </a:gdLst>
                <a:ahLst/>
                <a:cxnLst>
                  <a:cxn ang="0">
                    <a:pos x="T0" y="T1"/>
                  </a:cxn>
                  <a:cxn ang="0">
                    <a:pos x="T2" y="T3"/>
                  </a:cxn>
                  <a:cxn ang="0">
                    <a:pos x="T4" y="T5"/>
                  </a:cxn>
                  <a:cxn ang="0">
                    <a:pos x="T6" y="T7"/>
                  </a:cxn>
                  <a:cxn ang="0">
                    <a:pos x="T8" y="T9"/>
                  </a:cxn>
                </a:cxnLst>
                <a:rect l="0" t="0" r="r" b="b"/>
                <a:pathLst>
                  <a:path w="83" h="59">
                    <a:moveTo>
                      <a:pt x="24" y="0"/>
                    </a:moveTo>
                    <a:cubicBezTo>
                      <a:pt x="9" y="15"/>
                      <a:pt x="0" y="36"/>
                      <a:pt x="0" y="58"/>
                    </a:cubicBezTo>
                    <a:cubicBezTo>
                      <a:pt x="0" y="59"/>
                      <a:pt x="0" y="59"/>
                      <a:pt x="0" y="59"/>
                    </a:cubicBezTo>
                    <a:cubicBezTo>
                      <a:pt x="83" y="59"/>
                      <a:pt x="83" y="59"/>
                      <a:pt x="83" y="59"/>
                    </a:cubicBezTo>
                    <a:lnTo>
                      <a:pt x="24"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70">
                <a:extLst>
                  <a:ext uri="{FF2B5EF4-FFF2-40B4-BE49-F238E27FC236}">
                    <a16:creationId xmlns:a16="http://schemas.microsoft.com/office/drawing/2014/main" id="{9CA4B5AC-CFE0-4838-9750-1995FC2C1537}"/>
                  </a:ext>
                </a:extLst>
              </p:cNvPr>
              <p:cNvSpPr>
                <a:spLocks/>
              </p:cNvSpPr>
              <p:nvPr/>
            </p:nvSpPr>
            <p:spPr bwMode="auto">
              <a:xfrm>
                <a:off x="-1095835" y="3910346"/>
                <a:ext cx="193097" cy="66644"/>
              </a:xfrm>
              <a:custGeom>
                <a:avLst/>
                <a:gdLst>
                  <a:gd name="T0" fmla="*/ 0 w 83"/>
                  <a:gd name="T1" fmla="*/ 0 h 29"/>
                  <a:gd name="T2" fmla="*/ 5 w 83"/>
                  <a:gd name="T3" fmla="*/ 29 h 29"/>
                  <a:gd name="T4" fmla="*/ 83 w 83"/>
                  <a:gd name="T5" fmla="*/ 0 h 29"/>
                  <a:gd name="T6" fmla="*/ 0 w 83"/>
                  <a:gd name="T7" fmla="*/ 0 h 29"/>
                </a:gdLst>
                <a:ahLst/>
                <a:cxnLst>
                  <a:cxn ang="0">
                    <a:pos x="T0" y="T1"/>
                  </a:cxn>
                  <a:cxn ang="0">
                    <a:pos x="T2" y="T3"/>
                  </a:cxn>
                  <a:cxn ang="0">
                    <a:pos x="T4" y="T5"/>
                  </a:cxn>
                  <a:cxn ang="0">
                    <a:pos x="T6" y="T7"/>
                  </a:cxn>
                </a:cxnLst>
                <a:rect l="0" t="0" r="r" b="b"/>
                <a:pathLst>
                  <a:path w="83" h="29">
                    <a:moveTo>
                      <a:pt x="0" y="0"/>
                    </a:moveTo>
                    <a:cubicBezTo>
                      <a:pt x="0" y="10"/>
                      <a:pt x="2" y="20"/>
                      <a:pt x="5" y="29"/>
                    </a:cubicBezTo>
                    <a:cubicBezTo>
                      <a:pt x="83" y="0"/>
                      <a:pt x="83" y="0"/>
                      <a:pt x="8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71">
                <a:extLst>
                  <a:ext uri="{FF2B5EF4-FFF2-40B4-BE49-F238E27FC236}">
                    <a16:creationId xmlns:a16="http://schemas.microsoft.com/office/drawing/2014/main" id="{D75E68C1-1CED-4F74-BFC0-972D7927D926}"/>
                  </a:ext>
                </a:extLst>
              </p:cNvPr>
              <p:cNvSpPr>
                <a:spLocks/>
              </p:cNvSpPr>
              <p:nvPr/>
            </p:nvSpPr>
            <p:spPr bwMode="auto">
              <a:xfrm>
                <a:off x="-1039444" y="3713831"/>
                <a:ext cx="329803" cy="331511"/>
              </a:xfrm>
              <a:custGeom>
                <a:avLst/>
                <a:gdLst>
                  <a:gd name="T0" fmla="*/ 118 w 142"/>
                  <a:gd name="T1" fmla="*/ 142 h 142"/>
                  <a:gd name="T2" fmla="*/ 142 w 142"/>
                  <a:gd name="T3" fmla="*/ 83 h 142"/>
                  <a:gd name="T4" fmla="*/ 59 w 142"/>
                  <a:gd name="T5" fmla="*/ 0 h 142"/>
                  <a:gd name="T6" fmla="*/ 0 w 142"/>
                  <a:gd name="T7" fmla="*/ 25 h 142"/>
                  <a:gd name="T8" fmla="*/ 59 w 142"/>
                  <a:gd name="T9" fmla="*/ 84 h 142"/>
                  <a:gd name="T10" fmla="*/ 118 w 142"/>
                  <a:gd name="T11" fmla="*/ 142 h 142"/>
                </a:gdLst>
                <a:ahLst/>
                <a:cxnLst>
                  <a:cxn ang="0">
                    <a:pos x="T0" y="T1"/>
                  </a:cxn>
                  <a:cxn ang="0">
                    <a:pos x="T2" y="T3"/>
                  </a:cxn>
                  <a:cxn ang="0">
                    <a:pos x="T4" y="T5"/>
                  </a:cxn>
                  <a:cxn ang="0">
                    <a:pos x="T6" y="T7"/>
                  </a:cxn>
                  <a:cxn ang="0">
                    <a:pos x="T8" y="T9"/>
                  </a:cxn>
                  <a:cxn ang="0">
                    <a:pos x="T10" y="T11"/>
                  </a:cxn>
                </a:cxnLst>
                <a:rect l="0" t="0" r="r" b="b"/>
                <a:pathLst>
                  <a:path w="142" h="142">
                    <a:moveTo>
                      <a:pt x="118" y="142"/>
                    </a:moveTo>
                    <a:cubicBezTo>
                      <a:pt x="133" y="127"/>
                      <a:pt x="142" y="106"/>
                      <a:pt x="142" y="83"/>
                    </a:cubicBezTo>
                    <a:cubicBezTo>
                      <a:pt x="142" y="38"/>
                      <a:pt x="105" y="0"/>
                      <a:pt x="59" y="0"/>
                    </a:cubicBezTo>
                    <a:cubicBezTo>
                      <a:pt x="36" y="0"/>
                      <a:pt x="15" y="10"/>
                      <a:pt x="0" y="25"/>
                    </a:cubicBezTo>
                    <a:cubicBezTo>
                      <a:pt x="59" y="84"/>
                      <a:pt x="59" y="84"/>
                      <a:pt x="59" y="84"/>
                    </a:cubicBezTo>
                    <a:lnTo>
                      <a:pt x="118" y="142"/>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20" name="Group 7219">
              <a:extLst>
                <a:ext uri="{FF2B5EF4-FFF2-40B4-BE49-F238E27FC236}">
                  <a16:creationId xmlns:a16="http://schemas.microsoft.com/office/drawing/2014/main" id="{9779E292-6A21-4D56-B473-2720A505E1B6}"/>
                </a:ext>
              </a:extLst>
            </p:cNvPr>
            <p:cNvGrpSpPr/>
            <p:nvPr/>
          </p:nvGrpSpPr>
          <p:grpSpPr>
            <a:xfrm>
              <a:off x="4898495" y="4755809"/>
              <a:ext cx="100789" cy="104410"/>
              <a:chOff x="-632745" y="4371727"/>
              <a:chExt cx="285373" cy="295626"/>
            </a:xfrm>
          </p:grpSpPr>
          <p:sp>
            <p:nvSpPr>
              <p:cNvPr id="494" name="Rectangle 72">
                <a:extLst>
                  <a:ext uri="{FF2B5EF4-FFF2-40B4-BE49-F238E27FC236}">
                    <a16:creationId xmlns:a16="http://schemas.microsoft.com/office/drawing/2014/main" id="{F3E444A4-B896-4199-8DF5-9E9466856287}"/>
                  </a:ext>
                </a:extLst>
              </p:cNvPr>
              <p:cNvSpPr>
                <a:spLocks noChangeArrowheads="1"/>
              </p:cNvSpPr>
              <p:nvPr/>
            </p:nvSpPr>
            <p:spPr bwMode="auto">
              <a:xfrm>
                <a:off x="-632745" y="4568241"/>
                <a:ext cx="71770" cy="99111"/>
              </a:xfrm>
              <a:prstGeom prst="rect">
                <a:avLst/>
              </a:prstGeom>
              <a:solidFill>
                <a:srgbClr val="4C9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5" name="Rectangle 73">
                <a:extLst>
                  <a:ext uri="{FF2B5EF4-FFF2-40B4-BE49-F238E27FC236}">
                    <a16:creationId xmlns:a16="http://schemas.microsoft.com/office/drawing/2014/main" id="{709B50E6-233C-4328-AC40-7E650C4DE9F7}"/>
                  </a:ext>
                </a:extLst>
              </p:cNvPr>
              <p:cNvSpPr>
                <a:spLocks noChangeArrowheads="1"/>
              </p:cNvSpPr>
              <p:nvPr/>
            </p:nvSpPr>
            <p:spPr bwMode="auto">
              <a:xfrm>
                <a:off x="-526799" y="4458876"/>
                <a:ext cx="71770" cy="208476"/>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6" name="Rectangle 74">
                <a:extLst>
                  <a:ext uri="{FF2B5EF4-FFF2-40B4-BE49-F238E27FC236}">
                    <a16:creationId xmlns:a16="http://schemas.microsoft.com/office/drawing/2014/main" id="{997B0A6C-BCD3-4C29-BF8A-966A4C362E37}"/>
                  </a:ext>
                </a:extLst>
              </p:cNvPr>
              <p:cNvSpPr>
                <a:spLocks noChangeArrowheads="1"/>
              </p:cNvSpPr>
              <p:nvPr/>
            </p:nvSpPr>
            <p:spPr bwMode="auto">
              <a:xfrm>
                <a:off x="-420852" y="4371727"/>
                <a:ext cx="73480" cy="295626"/>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 name="Group 507">
              <a:extLst>
                <a:ext uri="{FF2B5EF4-FFF2-40B4-BE49-F238E27FC236}">
                  <a16:creationId xmlns:a16="http://schemas.microsoft.com/office/drawing/2014/main" id="{05C918EF-F84C-43D2-82A2-FC3E9B29035D}"/>
                </a:ext>
              </a:extLst>
            </p:cNvPr>
            <p:cNvGrpSpPr/>
            <p:nvPr/>
          </p:nvGrpSpPr>
          <p:grpSpPr>
            <a:xfrm>
              <a:off x="4502848" y="4757253"/>
              <a:ext cx="93408" cy="101521"/>
              <a:chOff x="3647478" y="3846078"/>
              <a:chExt cx="338204" cy="367579"/>
            </a:xfrm>
          </p:grpSpPr>
          <p:sp>
            <p:nvSpPr>
              <p:cNvPr id="509" name="Rectangle 221">
                <a:extLst>
                  <a:ext uri="{FF2B5EF4-FFF2-40B4-BE49-F238E27FC236}">
                    <a16:creationId xmlns:a16="http://schemas.microsoft.com/office/drawing/2014/main" id="{4272B351-A33B-4B0A-9613-FF625E7D51DA}"/>
                  </a:ext>
                </a:extLst>
              </p:cNvPr>
              <p:cNvSpPr>
                <a:spLocks noChangeArrowheads="1"/>
              </p:cNvSpPr>
              <p:nvPr/>
            </p:nvSpPr>
            <p:spPr bwMode="auto">
              <a:xfrm>
                <a:off x="3647478" y="4081074"/>
                <a:ext cx="79391" cy="132583"/>
              </a:xfrm>
              <a:prstGeom prst="rect">
                <a:avLst/>
              </a:prstGeom>
              <a:solidFill>
                <a:srgbClr val="4C9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0" name="Rectangle 222">
                <a:extLst>
                  <a:ext uri="{FF2B5EF4-FFF2-40B4-BE49-F238E27FC236}">
                    <a16:creationId xmlns:a16="http://schemas.microsoft.com/office/drawing/2014/main" id="{31AC12A7-6E48-4D15-B564-5A44ACBAC576}"/>
                  </a:ext>
                </a:extLst>
              </p:cNvPr>
              <p:cNvSpPr>
                <a:spLocks noChangeArrowheads="1"/>
              </p:cNvSpPr>
              <p:nvPr/>
            </p:nvSpPr>
            <p:spPr bwMode="auto">
              <a:xfrm>
                <a:off x="3775297" y="3932614"/>
                <a:ext cx="80978" cy="281043"/>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1" name="Rectangle 223">
                <a:extLst>
                  <a:ext uri="{FF2B5EF4-FFF2-40B4-BE49-F238E27FC236}">
                    <a16:creationId xmlns:a16="http://schemas.microsoft.com/office/drawing/2014/main" id="{0C8ED369-9013-494D-B754-3A42D1E9C8ED}"/>
                  </a:ext>
                </a:extLst>
              </p:cNvPr>
              <p:cNvSpPr>
                <a:spLocks noChangeArrowheads="1"/>
              </p:cNvSpPr>
              <p:nvPr/>
            </p:nvSpPr>
            <p:spPr bwMode="auto">
              <a:xfrm>
                <a:off x="3904704" y="3846078"/>
                <a:ext cx="80978" cy="367579"/>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224">
                <a:extLst>
                  <a:ext uri="{FF2B5EF4-FFF2-40B4-BE49-F238E27FC236}">
                    <a16:creationId xmlns:a16="http://schemas.microsoft.com/office/drawing/2014/main" id="{BADE590E-2590-4E9C-9897-F2499031A3ED}"/>
                  </a:ext>
                </a:extLst>
              </p:cNvPr>
              <p:cNvSpPr>
                <a:spLocks/>
              </p:cNvSpPr>
              <p:nvPr/>
            </p:nvSpPr>
            <p:spPr bwMode="auto">
              <a:xfrm>
                <a:off x="3664944" y="3976279"/>
                <a:ext cx="301684" cy="164339"/>
              </a:xfrm>
              <a:custGeom>
                <a:avLst/>
                <a:gdLst>
                  <a:gd name="T0" fmla="*/ 260 w 281"/>
                  <a:gd name="T1" fmla="*/ 36 h 152"/>
                  <a:gd name="T2" fmla="*/ 244 w 281"/>
                  <a:gd name="T3" fmla="*/ 44 h 152"/>
                  <a:gd name="T4" fmla="*/ 164 w 281"/>
                  <a:gd name="T5" fmla="*/ 22 h 152"/>
                  <a:gd name="T6" fmla="*/ 165 w 281"/>
                  <a:gd name="T7" fmla="*/ 21 h 152"/>
                  <a:gd name="T8" fmla="*/ 144 w 281"/>
                  <a:gd name="T9" fmla="*/ 0 h 152"/>
                  <a:gd name="T10" fmla="*/ 123 w 281"/>
                  <a:gd name="T11" fmla="*/ 21 h 152"/>
                  <a:gd name="T12" fmla="*/ 125 w 281"/>
                  <a:gd name="T13" fmla="*/ 30 h 152"/>
                  <a:gd name="T14" fmla="*/ 33 w 281"/>
                  <a:gd name="T15" fmla="*/ 114 h 152"/>
                  <a:gd name="T16" fmla="*/ 21 w 281"/>
                  <a:gd name="T17" fmla="*/ 110 h 152"/>
                  <a:gd name="T18" fmla="*/ 0 w 281"/>
                  <a:gd name="T19" fmla="*/ 131 h 152"/>
                  <a:gd name="T20" fmla="*/ 21 w 281"/>
                  <a:gd name="T21" fmla="*/ 152 h 152"/>
                  <a:gd name="T22" fmla="*/ 42 w 281"/>
                  <a:gd name="T23" fmla="*/ 131 h 152"/>
                  <a:gd name="T24" fmla="*/ 41 w 281"/>
                  <a:gd name="T25" fmla="*/ 125 h 152"/>
                  <a:gd name="T26" fmla="*/ 133 w 281"/>
                  <a:gd name="T27" fmla="*/ 39 h 152"/>
                  <a:gd name="T28" fmla="*/ 144 w 281"/>
                  <a:gd name="T29" fmla="*/ 42 h 152"/>
                  <a:gd name="T30" fmla="*/ 160 w 281"/>
                  <a:gd name="T31" fmla="*/ 34 h 152"/>
                  <a:gd name="T32" fmla="*/ 239 w 281"/>
                  <a:gd name="T33" fmla="*/ 56 h 152"/>
                  <a:gd name="T34" fmla="*/ 239 w 281"/>
                  <a:gd name="T35" fmla="*/ 57 h 152"/>
                  <a:gd name="T36" fmla="*/ 260 w 281"/>
                  <a:gd name="T37" fmla="*/ 78 h 152"/>
                  <a:gd name="T38" fmla="*/ 281 w 281"/>
                  <a:gd name="T39" fmla="*/ 57 h 152"/>
                  <a:gd name="T40" fmla="*/ 260 w 281"/>
                  <a:gd name="T41" fmla="*/ 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 h="152">
                    <a:moveTo>
                      <a:pt x="260" y="36"/>
                    </a:moveTo>
                    <a:cubicBezTo>
                      <a:pt x="254" y="36"/>
                      <a:pt x="248" y="39"/>
                      <a:pt x="244" y="44"/>
                    </a:cubicBezTo>
                    <a:cubicBezTo>
                      <a:pt x="164" y="22"/>
                      <a:pt x="164" y="22"/>
                      <a:pt x="164" y="22"/>
                    </a:cubicBezTo>
                    <a:cubicBezTo>
                      <a:pt x="164" y="21"/>
                      <a:pt x="165" y="21"/>
                      <a:pt x="165" y="21"/>
                    </a:cubicBezTo>
                    <a:cubicBezTo>
                      <a:pt x="165" y="9"/>
                      <a:pt x="155" y="0"/>
                      <a:pt x="144" y="0"/>
                    </a:cubicBezTo>
                    <a:cubicBezTo>
                      <a:pt x="132" y="0"/>
                      <a:pt x="123" y="9"/>
                      <a:pt x="123" y="21"/>
                    </a:cubicBezTo>
                    <a:cubicBezTo>
                      <a:pt x="123" y="24"/>
                      <a:pt x="123" y="27"/>
                      <a:pt x="125" y="30"/>
                    </a:cubicBezTo>
                    <a:cubicBezTo>
                      <a:pt x="33" y="114"/>
                      <a:pt x="33" y="114"/>
                      <a:pt x="33" y="114"/>
                    </a:cubicBezTo>
                    <a:cubicBezTo>
                      <a:pt x="30" y="112"/>
                      <a:pt x="26" y="110"/>
                      <a:pt x="21" y="110"/>
                    </a:cubicBezTo>
                    <a:cubicBezTo>
                      <a:pt x="9" y="110"/>
                      <a:pt x="0" y="120"/>
                      <a:pt x="0" y="131"/>
                    </a:cubicBezTo>
                    <a:cubicBezTo>
                      <a:pt x="0" y="143"/>
                      <a:pt x="9" y="152"/>
                      <a:pt x="21" y="152"/>
                    </a:cubicBezTo>
                    <a:cubicBezTo>
                      <a:pt x="33" y="152"/>
                      <a:pt x="42" y="143"/>
                      <a:pt x="42" y="131"/>
                    </a:cubicBezTo>
                    <a:cubicBezTo>
                      <a:pt x="42" y="129"/>
                      <a:pt x="41" y="127"/>
                      <a:pt x="41" y="125"/>
                    </a:cubicBezTo>
                    <a:cubicBezTo>
                      <a:pt x="133" y="39"/>
                      <a:pt x="133" y="39"/>
                      <a:pt x="133" y="39"/>
                    </a:cubicBezTo>
                    <a:cubicBezTo>
                      <a:pt x="136" y="41"/>
                      <a:pt x="140" y="42"/>
                      <a:pt x="144" y="42"/>
                    </a:cubicBezTo>
                    <a:cubicBezTo>
                      <a:pt x="150" y="42"/>
                      <a:pt x="156" y="38"/>
                      <a:pt x="160" y="34"/>
                    </a:cubicBezTo>
                    <a:cubicBezTo>
                      <a:pt x="239" y="56"/>
                      <a:pt x="239" y="56"/>
                      <a:pt x="239" y="56"/>
                    </a:cubicBezTo>
                    <a:cubicBezTo>
                      <a:pt x="239" y="56"/>
                      <a:pt x="239" y="56"/>
                      <a:pt x="239" y="57"/>
                    </a:cubicBezTo>
                    <a:cubicBezTo>
                      <a:pt x="239" y="68"/>
                      <a:pt x="249" y="78"/>
                      <a:pt x="260" y="78"/>
                    </a:cubicBezTo>
                    <a:cubicBezTo>
                      <a:pt x="272" y="78"/>
                      <a:pt x="281" y="68"/>
                      <a:pt x="281" y="57"/>
                    </a:cubicBezTo>
                    <a:cubicBezTo>
                      <a:pt x="281" y="45"/>
                      <a:pt x="272" y="36"/>
                      <a:pt x="260"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21" name="Group 7220">
              <a:extLst>
                <a:ext uri="{FF2B5EF4-FFF2-40B4-BE49-F238E27FC236}">
                  <a16:creationId xmlns:a16="http://schemas.microsoft.com/office/drawing/2014/main" id="{F16E9808-6EE7-4BDC-98E3-4539239E4C0C}"/>
                </a:ext>
              </a:extLst>
            </p:cNvPr>
            <p:cNvGrpSpPr/>
            <p:nvPr/>
          </p:nvGrpSpPr>
          <p:grpSpPr>
            <a:xfrm>
              <a:off x="4684183" y="4953904"/>
              <a:ext cx="127933" cy="98691"/>
              <a:chOff x="-1435890" y="5157784"/>
              <a:chExt cx="299044" cy="230691"/>
            </a:xfrm>
          </p:grpSpPr>
          <p:sp>
            <p:nvSpPr>
              <p:cNvPr id="497" name="Rectangle 75">
                <a:extLst>
                  <a:ext uri="{FF2B5EF4-FFF2-40B4-BE49-F238E27FC236}">
                    <a16:creationId xmlns:a16="http://schemas.microsoft.com/office/drawing/2014/main" id="{FC9AC483-5ABD-499B-913E-E3BB49F4970D}"/>
                  </a:ext>
                </a:extLst>
              </p:cNvPr>
              <p:cNvSpPr>
                <a:spLocks noChangeArrowheads="1"/>
              </p:cNvSpPr>
              <p:nvPr/>
            </p:nvSpPr>
            <p:spPr bwMode="auto">
              <a:xfrm>
                <a:off x="-1435890" y="5342336"/>
                <a:ext cx="299044" cy="4613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8" name="Rectangle 76">
                <a:extLst>
                  <a:ext uri="{FF2B5EF4-FFF2-40B4-BE49-F238E27FC236}">
                    <a16:creationId xmlns:a16="http://schemas.microsoft.com/office/drawing/2014/main" id="{622DD88F-BED7-45B6-B022-E18AE0784ED3}"/>
                  </a:ext>
                </a:extLst>
              </p:cNvPr>
              <p:cNvSpPr>
                <a:spLocks noChangeArrowheads="1"/>
              </p:cNvSpPr>
              <p:nvPr/>
            </p:nvSpPr>
            <p:spPr bwMode="auto">
              <a:xfrm>
                <a:off x="-1435890" y="5279109"/>
                <a:ext cx="299044" cy="4955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9" name="Rectangle 77">
                <a:extLst>
                  <a:ext uri="{FF2B5EF4-FFF2-40B4-BE49-F238E27FC236}">
                    <a16:creationId xmlns:a16="http://schemas.microsoft.com/office/drawing/2014/main" id="{2F9728BE-C5B3-4EB4-B222-D8093D5FF2B8}"/>
                  </a:ext>
                </a:extLst>
              </p:cNvPr>
              <p:cNvSpPr>
                <a:spLocks noChangeArrowheads="1"/>
              </p:cNvSpPr>
              <p:nvPr/>
            </p:nvSpPr>
            <p:spPr bwMode="auto">
              <a:xfrm>
                <a:off x="-1435890" y="5157784"/>
                <a:ext cx="299044" cy="4613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0" name="Rectangle 78">
                <a:extLst>
                  <a:ext uri="{FF2B5EF4-FFF2-40B4-BE49-F238E27FC236}">
                    <a16:creationId xmlns:a16="http://schemas.microsoft.com/office/drawing/2014/main" id="{0BD535E3-2923-469B-8CD1-0D68D1C4B32D}"/>
                  </a:ext>
                </a:extLst>
              </p:cNvPr>
              <p:cNvSpPr>
                <a:spLocks noChangeArrowheads="1"/>
              </p:cNvSpPr>
              <p:nvPr/>
            </p:nvSpPr>
            <p:spPr bwMode="auto">
              <a:xfrm>
                <a:off x="-1435890" y="5217592"/>
                <a:ext cx="299044" cy="4784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79">
                <a:extLst>
                  <a:ext uri="{FF2B5EF4-FFF2-40B4-BE49-F238E27FC236}">
                    <a16:creationId xmlns:a16="http://schemas.microsoft.com/office/drawing/2014/main" id="{7D096B1B-7C23-4A9B-9341-51BB58176AA2}"/>
                  </a:ext>
                </a:extLst>
              </p:cNvPr>
              <p:cNvSpPr>
                <a:spLocks/>
              </p:cNvSpPr>
              <p:nvPr/>
            </p:nvSpPr>
            <p:spPr bwMode="auto">
              <a:xfrm>
                <a:off x="-1435890" y="5207339"/>
                <a:ext cx="278538" cy="136705"/>
              </a:xfrm>
              <a:custGeom>
                <a:avLst/>
                <a:gdLst>
                  <a:gd name="T0" fmla="*/ 163 w 163"/>
                  <a:gd name="T1" fmla="*/ 0 h 80"/>
                  <a:gd name="T2" fmla="*/ 127 w 163"/>
                  <a:gd name="T3" fmla="*/ 9 h 80"/>
                  <a:gd name="T4" fmla="*/ 135 w 163"/>
                  <a:gd name="T5" fmla="*/ 19 h 80"/>
                  <a:gd name="T6" fmla="*/ 114 w 163"/>
                  <a:gd name="T7" fmla="*/ 42 h 80"/>
                  <a:gd name="T8" fmla="*/ 88 w 163"/>
                  <a:gd name="T9" fmla="*/ 16 h 80"/>
                  <a:gd name="T10" fmla="*/ 43 w 163"/>
                  <a:gd name="T11" fmla="*/ 60 h 80"/>
                  <a:gd name="T12" fmla="*/ 23 w 163"/>
                  <a:gd name="T13" fmla="*/ 39 h 80"/>
                  <a:gd name="T14" fmla="*/ 0 w 163"/>
                  <a:gd name="T15" fmla="*/ 62 h 80"/>
                  <a:gd name="T16" fmla="*/ 0 w 163"/>
                  <a:gd name="T17" fmla="*/ 80 h 80"/>
                  <a:gd name="T18" fmla="*/ 23 w 163"/>
                  <a:gd name="T19" fmla="*/ 57 h 80"/>
                  <a:gd name="T20" fmla="*/ 43 w 163"/>
                  <a:gd name="T21" fmla="*/ 77 h 80"/>
                  <a:gd name="T22" fmla="*/ 88 w 163"/>
                  <a:gd name="T23" fmla="*/ 34 h 80"/>
                  <a:gd name="T24" fmla="*/ 114 w 163"/>
                  <a:gd name="T25" fmla="*/ 60 h 80"/>
                  <a:gd name="T26" fmla="*/ 145 w 163"/>
                  <a:gd name="T27" fmla="*/ 27 h 80"/>
                  <a:gd name="T28" fmla="*/ 153 w 163"/>
                  <a:gd name="T29" fmla="*/ 36 h 80"/>
                  <a:gd name="T30" fmla="*/ 163 w 163"/>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80">
                    <a:moveTo>
                      <a:pt x="163" y="0"/>
                    </a:moveTo>
                    <a:lnTo>
                      <a:pt x="127" y="9"/>
                    </a:lnTo>
                    <a:lnTo>
                      <a:pt x="135" y="19"/>
                    </a:lnTo>
                    <a:lnTo>
                      <a:pt x="114" y="42"/>
                    </a:lnTo>
                    <a:lnTo>
                      <a:pt x="88" y="16"/>
                    </a:lnTo>
                    <a:lnTo>
                      <a:pt x="43" y="60"/>
                    </a:lnTo>
                    <a:lnTo>
                      <a:pt x="23" y="39"/>
                    </a:lnTo>
                    <a:lnTo>
                      <a:pt x="0" y="62"/>
                    </a:lnTo>
                    <a:lnTo>
                      <a:pt x="0" y="80"/>
                    </a:lnTo>
                    <a:lnTo>
                      <a:pt x="23" y="57"/>
                    </a:lnTo>
                    <a:lnTo>
                      <a:pt x="43" y="77"/>
                    </a:lnTo>
                    <a:lnTo>
                      <a:pt x="88" y="34"/>
                    </a:lnTo>
                    <a:lnTo>
                      <a:pt x="114" y="60"/>
                    </a:lnTo>
                    <a:lnTo>
                      <a:pt x="145" y="27"/>
                    </a:lnTo>
                    <a:lnTo>
                      <a:pt x="153" y="36"/>
                    </a:lnTo>
                    <a:lnTo>
                      <a:pt x="163"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55" name="Straight Connector 654">
              <a:extLst>
                <a:ext uri="{FF2B5EF4-FFF2-40B4-BE49-F238E27FC236}">
                  <a16:creationId xmlns:a16="http://schemas.microsoft.com/office/drawing/2014/main" id="{33790A00-94BD-491B-8911-F7ED825BCAAA}"/>
                </a:ext>
              </a:extLst>
            </p:cNvPr>
            <p:cNvCxnSpPr>
              <a:cxnSpLocks/>
              <a:stCxn id="490" idx="3"/>
              <a:endCxn id="643" idx="1"/>
            </p:cNvCxnSpPr>
            <p:nvPr/>
          </p:nvCxnSpPr>
          <p:spPr>
            <a:xfrm>
              <a:off x="4811181" y="4670286"/>
              <a:ext cx="76117" cy="76137"/>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C98D0D20-CE33-47B3-9ED7-0B25C44CE8D4}"/>
                </a:ext>
              </a:extLst>
            </p:cNvPr>
            <p:cNvCxnSpPr>
              <a:cxnSpLocks/>
              <a:endCxn id="644" idx="1"/>
            </p:cNvCxnSpPr>
            <p:nvPr/>
          </p:nvCxnSpPr>
          <p:spPr>
            <a:xfrm>
              <a:off x="4602793" y="4866437"/>
              <a:ext cx="83767" cy="75222"/>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C47B9FBD-C180-46F4-882A-663354DEB1E0}"/>
              </a:ext>
            </a:extLst>
          </p:cNvPr>
          <p:cNvGrpSpPr/>
          <p:nvPr/>
        </p:nvGrpSpPr>
        <p:grpSpPr>
          <a:xfrm>
            <a:off x="10253458" y="148920"/>
            <a:ext cx="2074110" cy="1035869"/>
            <a:chOff x="10052458" y="146014"/>
            <a:chExt cx="2033626" cy="1015650"/>
          </a:xfrm>
        </p:grpSpPr>
        <p:pic>
          <p:nvPicPr>
            <p:cNvPr id="984" name="Picture 983">
              <a:extLst>
                <a:ext uri="{FF2B5EF4-FFF2-40B4-BE49-F238E27FC236}">
                  <a16:creationId xmlns:a16="http://schemas.microsoft.com/office/drawing/2014/main" id="{1ADD4F78-CC7F-42EA-A1DA-9F09C47E55B7}"/>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985" name="Rectangle 984">
              <a:extLst>
                <a:ext uri="{FF2B5EF4-FFF2-40B4-BE49-F238E27FC236}">
                  <a16:creationId xmlns:a16="http://schemas.microsoft.com/office/drawing/2014/main" id="{360AA0CF-51A4-4A22-93BD-60D351DBE0D1}"/>
                </a:ext>
              </a:extLst>
            </p:cNvPr>
            <p:cNvSpPr/>
            <p:nvPr/>
          </p:nvSpPr>
          <p:spPr bwMode="auto">
            <a:xfrm>
              <a:off x="10094230" y="538667"/>
              <a:ext cx="1945370"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80000"/>
                </a:lnSpc>
                <a:spcBef>
                  <a:spcPct val="0"/>
                </a:spcBef>
                <a:spcAft>
                  <a:spcPct val="0"/>
                </a:spcAft>
                <a:buClrTx/>
                <a:buSzTx/>
                <a:buFontTx/>
                <a:buNone/>
                <a:tabLst/>
                <a:defRPr/>
              </a:pPr>
              <a:r>
                <a:rPr kumimoji="0" lang="en-US" sz="612" b="0" i="0" u="none" strike="noStrike" kern="1200" cap="none" spc="0" normalizeH="0" baseline="0" noProof="0">
                  <a:ln>
                    <a:noFill/>
                  </a:ln>
                  <a:solidFill>
                    <a:srgbClr val="000000"/>
                  </a:solidFill>
                  <a:effectLst/>
                  <a:uLnTx/>
                  <a:uFillTx/>
                  <a:latin typeface="Segoe UI Semibold"/>
                  <a:ea typeface="+mn-ea"/>
                  <a:cs typeface="Segoe UI" pitchFamily="34" charset="0"/>
                </a:rPr>
                <a:t>Azure</a:t>
              </a:r>
            </a:p>
          </p:txBody>
        </p:sp>
      </p:grpSp>
    </p:spTree>
    <p:extLst>
      <p:ext uri="{BB962C8B-B14F-4D97-AF65-F5344CB8AC3E}">
        <p14:creationId xmlns:p14="http://schemas.microsoft.com/office/powerpoint/2010/main" val="19704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5362" name="think-cell Slide" r:id="rId6" imgW="377" imgH="377" progId="TCLayout.ActiveDocument.1">
                  <p:embed/>
                </p:oleObj>
              </mc:Choice>
              <mc:Fallback>
                <p:oleObj name="think-cell Slide" r:id="rId6"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61" name="TextBox 160">
            <a:extLst>
              <a:ext uri="{FF2B5EF4-FFF2-40B4-BE49-F238E27FC236}">
                <a16:creationId xmlns:a16="http://schemas.microsoft.com/office/drawing/2014/main" id="{0EF80C09-3033-4604-A5FC-42CD201ED5CA}"/>
              </a:ext>
            </a:extLst>
          </p:cNvPr>
          <p:cNvSpPr txBox="1"/>
          <p:nvPr/>
        </p:nvSpPr>
        <p:spPr>
          <a:xfrm>
            <a:off x="599058"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5" name="TextBox 164">
            <a:extLst>
              <a:ext uri="{FF2B5EF4-FFF2-40B4-BE49-F238E27FC236}">
                <a16:creationId xmlns:a16="http://schemas.microsoft.com/office/drawing/2014/main" id="{A25AC22A-A4CF-4EBC-AFBC-70385F257223}"/>
              </a:ext>
            </a:extLst>
          </p:cNvPr>
          <p:cNvSpPr txBox="1"/>
          <p:nvPr/>
        </p:nvSpPr>
        <p:spPr>
          <a:xfrm>
            <a:off x="4394427"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8" name="TextBox 167">
            <a:extLst>
              <a:ext uri="{FF2B5EF4-FFF2-40B4-BE49-F238E27FC236}">
                <a16:creationId xmlns:a16="http://schemas.microsoft.com/office/drawing/2014/main" id="{2E8DDC75-B781-4433-A8AC-665CD93E7370}"/>
              </a:ext>
            </a:extLst>
          </p:cNvPr>
          <p:cNvSpPr txBox="1"/>
          <p:nvPr/>
        </p:nvSpPr>
        <p:spPr>
          <a:xfrm>
            <a:off x="8192145"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568453" y="465412"/>
            <a:ext cx="11237870" cy="439465"/>
          </a:xfrm>
        </p:spPr>
        <p:txBody>
          <a:bodyPr/>
          <a:lstStyle/>
          <a:p>
            <a:r>
              <a:rPr lang="en-US" altLang="zh-CN"/>
              <a:t>Best Virtualized End-user Experience</a:t>
            </a:r>
            <a:endParaRPr lang="en-US"/>
          </a:p>
        </p:txBody>
      </p:sp>
      <p:sp>
        <p:nvSpPr>
          <p:cNvPr id="141" name="TextBox 140">
            <a:extLst>
              <a:ext uri="{FF2B5EF4-FFF2-40B4-BE49-F238E27FC236}">
                <a16:creationId xmlns:a16="http://schemas.microsoft.com/office/drawing/2014/main" id="{70C7E71E-71B7-471E-94DB-59AFE0B0D417}"/>
              </a:ext>
            </a:extLst>
          </p:cNvPr>
          <p:cNvSpPr txBox="1"/>
          <p:nvPr/>
        </p:nvSpPr>
        <p:spPr>
          <a:xfrm>
            <a:off x="596712" y="6161858"/>
            <a:ext cx="11237113" cy="540382"/>
          </a:xfrm>
          <a:prstGeom prst="rect">
            <a:avLst/>
          </a:prstGeom>
          <a:solidFill>
            <a:schemeClr val="bg1"/>
          </a:solid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Office 365 ProPlus also supported on Windows Server 2019 (with OneDrive Files-on-Demand capabilities)</a:t>
            </a:r>
          </a:p>
        </p:txBody>
      </p:sp>
      <p:grpSp>
        <p:nvGrpSpPr>
          <p:cNvPr id="142" name="Group 141">
            <a:extLst>
              <a:ext uri="{FF2B5EF4-FFF2-40B4-BE49-F238E27FC236}">
                <a16:creationId xmlns:a16="http://schemas.microsoft.com/office/drawing/2014/main" id="{5240E436-7153-456E-9FE5-D7CABBFE6611}"/>
              </a:ext>
            </a:extLst>
          </p:cNvPr>
          <p:cNvGrpSpPr/>
          <p:nvPr/>
        </p:nvGrpSpPr>
        <p:grpSpPr>
          <a:xfrm>
            <a:off x="741855" y="6245528"/>
            <a:ext cx="373041" cy="373041"/>
            <a:chOff x="2823875" y="5501483"/>
            <a:chExt cx="883997" cy="884125"/>
          </a:xfrm>
        </p:grpSpPr>
        <p:sp>
          <p:nvSpPr>
            <p:cNvPr id="143" name="Oval 142">
              <a:extLst>
                <a:ext uri="{FF2B5EF4-FFF2-40B4-BE49-F238E27FC236}">
                  <a16:creationId xmlns:a16="http://schemas.microsoft.com/office/drawing/2014/main" id="{DEE6C4F4-E4A7-452E-BBBC-338E824AE96D}"/>
                </a:ext>
              </a:extLst>
            </p:cNvPr>
            <p:cNvSpPr/>
            <p:nvPr/>
          </p:nvSpPr>
          <p:spPr bwMode="auto">
            <a:xfrm>
              <a:off x="2823875" y="5501483"/>
              <a:ext cx="883997" cy="884125"/>
            </a:xfrm>
            <a:prstGeom prst="ellipse">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036">
              <a:extLst>
                <a:ext uri="{FF2B5EF4-FFF2-40B4-BE49-F238E27FC236}">
                  <a16:creationId xmlns:a16="http://schemas.microsoft.com/office/drawing/2014/main" id="{BB52E606-33AD-459E-93A3-BAAF6F729B22}"/>
                </a:ext>
              </a:extLst>
            </p:cNvPr>
            <p:cNvSpPr/>
            <p:nvPr/>
          </p:nvSpPr>
          <p:spPr>
            <a:xfrm>
              <a:off x="3065478" y="5603330"/>
              <a:ext cx="400795" cy="642115"/>
            </a:xfrm>
            <a:custGeom>
              <a:avLst/>
              <a:gdLst/>
              <a:ahLst/>
              <a:cxnLst/>
              <a:rect l="l" t="t" r="r" b="b"/>
              <a:pathLst>
                <a:path w="873694" h="1399546">
                  <a:moveTo>
                    <a:pt x="368268" y="1353826"/>
                  </a:moveTo>
                  <a:lnTo>
                    <a:pt x="505428" y="1353826"/>
                  </a:lnTo>
                  <a:lnTo>
                    <a:pt x="505428" y="1399546"/>
                  </a:lnTo>
                  <a:lnTo>
                    <a:pt x="368268" y="1399546"/>
                  </a:lnTo>
                  <a:close/>
                  <a:moveTo>
                    <a:pt x="298452" y="1288836"/>
                  </a:moveTo>
                  <a:lnTo>
                    <a:pt x="575244" y="1288836"/>
                  </a:lnTo>
                  <a:lnTo>
                    <a:pt x="575244" y="1352844"/>
                  </a:lnTo>
                  <a:lnTo>
                    <a:pt x="298452" y="1352844"/>
                  </a:lnTo>
                  <a:close/>
                  <a:moveTo>
                    <a:pt x="273051" y="1181375"/>
                  </a:moveTo>
                  <a:lnTo>
                    <a:pt x="600645" y="1181375"/>
                  </a:lnTo>
                  <a:lnTo>
                    <a:pt x="600645" y="1245383"/>
                  </a:lnTo>
                  <a:lnTo>
                    <a:pt x="273051" y="1245383"/>
                  </a:lnTo>
                  <a:close/>
                  <a:moveTo>
                    <a:pt x="244760" y="1073915"/>
                  </a:moveTo>
                  <a:lnTo>
                    <a:pt x="628935" y="1073915"/>
                  </a:lnTo>
                  <a:lnTo>
                    <a:pt x="628935" y="1137923"/>
                  </a:lnTo>
                  <a:lnTo>
                    <a:pt x="244760" y="1137923"/>
                  </a:lnTo>
                  <a:close/>
                  <a:moveTo>
                    <a:pt x="436847" y="0"/>
                  </a:moveTo>
                  <a:cubicBezTo>
                    <a:pt x="678111" y="0"/>
                    <a:pt x="873694" y="181797"/>
                    <a:pt x="873694" y="406056"/>
                  </a:cubicBezTo>
                  <a:lnTo>
                    <a:pt x="865469" y="481894"/>
                  </a:lnTo>
                  <a:lnTo>
                    <a:pt x="866615" y="481894"/>
                  </a:lnTo>
                  <a:lnTo>
                    <a:pt x="865050" y="485764"/>
                  </a:lnTo>
                  <a:cubicBezTo>
                    <a:pt x="856692" y="525850"/>
                    <a:pt x="841779" y="563767"/>
                    <a:pt x="819803" y="597610"/>
                  </a:cubicBezTo>
                  <a:cubicBezTo>
                    <a:pt x="757417" y="736579"/>
                    <a:pt x="674367" y="866868"/>
                    <a:pt x="650095" y="1030463"/>
                  </a:cubicBezTo>
                  <a:lnTo>
                    <a:pt x="223599" y="1030463"/>
                  </a:lnTo>
                  <a:cubicBezTo>
                    <a:pt x="196160" y="878092"/>
                    <a:pt x="109005" y="733956"/>
                    <a:pt x="48016" y="587548"/>
                  </a:cubicBezTo>
                  <a:cubicBezTo>
                    <a:pt x="29124" y="556473"/>
                    <a:pt x="16227" y="522121"/>
                    <a:pt x="8670" y="486001"/>
                  </a:cubicBezTo>
                  <a:cubicBezTo>
                    <a:pt x="7945" y="484692"/>
                    <a:pt x="7510" y="483293"/>
                    <a:pt x="7079" y="481894"/>
                  </a:cubicBezTo>
                  <a:lnTo>
                    <a:pt x="8225" y="481894"/>
                  </a:lnTo>
                  <a:cubicBezTo>
                    <a:pt x="2621" y="457409"/>
                    <a:pt x="0" y="432017"/>
                    <a:pt x="0" y="406056"/>
                  </a:cubicBezTo>
                  <a:cubicBezTo>
                    <a:pt x="0" y="181797"/>
                    <a:pt x="195583" y="0"/>
                    <a:pt x="436847" y="0"/>
                  </a:cubicBezTo>
                  <a:close/>
                </a:path>
              </a:pathLst>
            </a:custGeom>
            <a:solidFill>
              <a:srgbClr val="FFFFFF"/>
            </a:solidFill>
            <a:ln w="10795" cap="flat" cmpd="sng" algn="ctr">
              <a:noFill/>
              <a:prstDash val="solid"/>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9C661902-9D33-491D-B49A-8D995E05E916}"/>
              </a:ext>
            </a:extLst>
          </p:cNvPr>
          <p:cNvGrpSpPr/>
          <p:nvPr/>
        </p:nvGrpSpPr>
        <p:grpSpPr>
          <a:xfrm>
            <a:off x="11275019" y="6245528"/>
            <a:ext cx="373041" cy="373041"/>
            <a:chOff x="8547637" y="4022069"/>
            <a:chExt cx="710736" cy="710837"/>
          </a:xfrm>
        </p:grpSpPr>
        <p:sp>
          <p:nvSpPr>
            <p:cNvPr id="146" name="Oval 145">
              <a:extLst>
                <a:ext uri="{FF2B5EF4-FFF2-40B4-BE49-F238E27FC236}">
                  <a16:creationId xmlns:a16="http://schemas.microsoft.com/office/drawing/2014/main" id="{7057B767-E754-48D9-97A2-E992774CBF51}"/>
                </a:ext>
              </a:extLst>
            </p:cNvPr>
            <p:cNvSpPr/>
            <p:nvPr/>
          </p:nvSpPr>
          <p:spPr bwMode="auto">
            <a:xfrm>
              <a:off x="8547637" y="4022069"/>
              <a:ext cx="710736" cy="710837"/>
            </a:xfrm>
            <a:prstGeom prst="ellipse">
              <a:avLst/>
            </a:prstGeom>
            <a:solidFill>
              <a:srgbClr val="00BCF2"/>
            </a:solidFill>
            <a:ln w="2857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314">
              <a:extLst>
                <a:ext uri="{FF2B5EF4-FFF2-40B4-BE49-F238E27FC236}">
                  <a16:creationId xmlns:a16="http://schemas.microsoft.com/office/drawing/2014/main" id="{357107ED-B839-4B4F-AC38-6A9DD53E9B5A}"/>
                </a:ext>
              </a:extLst>
            </p:cNvPr>
            <p:cNvSpPr/>
            <p:nvPr/>
          </p:nvSpPr>
          <p:spPr>
            <a:xfrm rot="19324792">
              <a:off x="8656647" y="4152814"/>
              <a:ext cx="490764" cy="511256"/>
            </a:xfrm>
            <a:custGeom>
              <a:avLst/>
              <a:gdLst>
                <a:gd name="connsiteX0" fmla="*/ 818317 w 1900290"/>
                <a:gd name="connsiteY0" fmla="*/ 263524 h 2183187"/>
                <a:gd name="connsiteX1" fmla="*/ 1346954 w 1900290"/>
                <a:gd name="connsiteY1" fmla="*/ 358774 h 2183187"/>
                <a:gd name="connsiteX2" fmla="*/ 1489829 w 1900290"/>
                <a:gd name="connsiteY2" fmla="*/ 484980 h 2183187"/>
                <a:gd name="connsiteX3" fmla="*/ 1413629 w 1900290"/>
                <a:gd name="connsiteY3" fmla="*/ 882649 h 2183187"/>
                <a:gd name="connsiteX4" fmla="*/ 1830348 w 1900290"/>
                <a:gd name="connsiteY4" fmla="*/ 977899 h 2183187"/>
                <a:gd name="connsiteX5" fmla="*/ 1813679 w 1900290"/>
                <a:gd name="connsiteY5" fmla="*/ 1163636 h 2183187"/>
                <a:gd name="connsiteX6" fmla="*/ 1201698 w 1900290"/>
                <a:gd name="connsiteY6" fmla="*/ 987424 h 2183187"/>
                <a:gd name="connsiteX7" fmla="*/ 1177885 w 1900290"/>
                <a:gd name="connsiteY7" fmla="*/ 887411 h 2183187"/>
                <a:gd name="connsiteX8" fmla="*/ 1123117 w 1900290"/>
                <a:gd name="connsiteY8" fmla="*/ 851692 h 2183187"/>
                <a:gd name="connsiteX9" fmla="*/ 968335 w 1900290"/>
                <a:gd name="connsiteY9" fmla="*/ 1025524 h 2183187"/>
                <a:gd name="connsiteX10" fmla="*/ 1215985 w 1900290"/>
                <a:gd name="connsiteY10" fmla="*/ 1239836 h 2183187"/>
                <a:gd name="connsiteX11" fmla="*/ 1239798 w 1900290"/>
                <a:gd name="connsiteY11" fmla="*/ 1339849 h 2183187"/>
                <a:gd name="connsiteX12" fmla="*/ 1223792 w 1900290"/>
                <a:gd name="connsiteY12" fmla="*/ 2180832 h 2183187"/>
                <a:gd name="connsiteX13" fmla="*/ 675442 w 1900290"/>
                <a:gd name="connsiteY13" fmla="*/ 1625599 h 2183187"/>
                <a:gd name="connsiteX14" fmla="*/ 1004054 w 1900290"/>
                <a:gd name="connsiteY14" fmla="*/ 1273174 h 2183187"/>
                <a:gd name="connsiteX15" fmla="*/ 780217 w 1900290"/>
                <a:gd name="connsiteY15" fmla="*/ 1070767 h 2183187"/>
                <a:gd name="connsiteX16" fmla="*/ 532567 w 1900290"/>
                <a:gd name="connsiteY16" fmla="*/ 1254124 h 2183187"/>
                <a:gd name="connsiteX17" fmla="*/ 399217 w 1900290"/>
                <a:gd name="connsiteY17" fmla="*/ 1211261 h 2183187"/>
                <a:gd name="connsiteX18" fmla="*/ 3929 w 1900290"/>
                <a:gd name="connsiteY18" fmla="*/ 832642 h 2183187"/>
                <a:gd name="connsiteX19" fmla="*/ 127754 w 1900290"/>
                <a:gd name="connsiteY19" fmla="*/ 746917 h 2183187"/>
                <a:gd name="connsiteX20" fmla="*/ 470654 w 1900290"/>
                <a:gd name="connsiteY20" fmla="*/ 1061242 h 2183187"/>
                <a:gd name="connsiteX21" fmla="*/ 620673 w 1900290"/>
                <a:gd name="connsiteY21" fmla="*/ 977899 h 2183187"/>
                <a:gd name="connsiteX22" fmla="*/ 668298 w 1900290"/>
                <a:gd name="connsiteY22" fmla="*/ 913605 h 2183187"/>
                <a:gd name="connsiteX23" fmla="*/ 663535 w 1900290"/>
                <a:gd name="connsiteY23" fmla="*/ 815974 h 2183187"/>
                <a:gd name="connsiteX24" fmla="*/ 1023104 w 1900290"/>
                <a:gd name="connsiteY24" fmla="*/ 496886 h 2183187"/>
                <a:gd name="connsiteX25" fmla="*/ 980242 w 1900290"/>
                <a:gd name="connsiteY25" fmla="*/ 442117 h 2183187"/>
                <a:gd name="connsiteX26" fmla="*/ 865942 w 1900290"/>
                <a:gd name="connsiteY26" fmla="*/ 427830 h 2183187"/>
                <a:gd name="connsiteX27" fmla="*/ 458748 w 1900290"/>
                <a:gd name="connsiteY27" fmla="*/ 651667 h 2183187"/>
                <a:gd name="connsiteX28" fmla="*/ 361117 w 1900290"/>
                <a:gd name="connsiteY28" fmla="*/ 513555 h 2183187"/>
                <a:gd name="connsiteX29" fmla="*/ 818317 w 1900290"/>
                <a:gd name="connsiteY29" fmla="*/ 263524 h 2183187"/>
                <a:gd name="connsiteX30" fmla="*/ 1586666 w 1900290"/>
                <a:gd name="connsiteY30" fmla="*/ 0 h 2183187"/>
                <a:gd name="connsiteX31" fmla="*/ 1786691 w 1900290"/>
                <a:gd name="connsiteY31" fmla="*/ 200025 h 2183187"/>
                <a:gd name="connsiteX32" fmla="*/ 1586666 w 1900290"/>
                <a:gd name="connsiteY32" fmla="*/ 400050 h 2183187"/>
                <a:gd name="connsiteX33" fmla="*/ 1386641 w 1900290"/>
                <a:gd name="connsiteY33" fmla="*/ 200025 h 2183187"/>
                <a:gd name="connsiteX34" fmla="*/ 1586666 w 1900290"/>
                <a:gd name="connsiteY34" fmla="*/ 0 h 2183187"/>
                <a:gd name="connsiteX0" fmla="*/ 818317 w 1900290"/>
                <a:gd name="connsiteY0" fmla="*/ 263524 h 2222539"/>
                <a:gd name="connsiteX1" fmla="*/ 1346954 w 1900290"/>
                <a:gd name="connsiteY1" fmla="*/ 358774 h 2222539"/>
                <a:gd name="connsiteX2" fmla="*/ 1489829 w 1900290"/>
                <a:gd name="connsiteY2" fmla="*/ 484980 h 2222539"/>
                <a:gd name="connsiteX3" fmla="*/ 1413629 w 1900290"/>
                <a:gd name="connsiteY3" fmla="*/ 882649 h 2222539"/>
                <a:gd name="connsiteX4" fmla="*/ 1830348 w 1900290"/>
                <a:gd name="connsiteY4" fmla="*/ 977899 h 2222539"/>
                <a:gd name="connsiteX5" fmla="*/ 1813679 w 1900290"/>
                <a:gd name="connsiteY5" fmla="*/ 1163636 h 2222539"/>
                <a:gd name="connsiteX6" fmla="*/ 1201698 w 1900290"/>
                <a:gd name="connsiteY6" fmla="*/ 987424 h 2222539"/>
                <a:gd name="connsiteX7" fmla="*/ 1177885 w 1900290"/>
                <a:gd name="connsiteY7" fmla="*/ 887411 h 2222539"/>
                <a:gd name="connsiteX8" fmla="*/ 1123117 w 1900290"/>
                <a:gd name="connsiteY8" fmla="*/ 851692 h 2222539"/>
                <a:gd name="connsiteX9" fmla="*/ 968335 w 1900290"/>
                <a:gd name="connsiteY9" fmla="*/ 1025524 h 2222539"/>
                <a:gd name="connsiteX10" fmla="*/ 1215985 w 1900290"/>
                <a:gd name="connsiteY10" fmla="*/ 1239836 h 2222539"/>
                <a:gd name="connsiteX11" fmla="*/ 1239798 w 1900290"/>
                <a:gd name="connsiteY11" fmla="*/ 1339849 h 2222539"/>
                <a:gd name="connsiteX12" fmla="*/ 1223792 w 1900290"/>
                <a:gd name="connsiteY12" fmla="*/ 2180832 h 2222539"/>
                <a:gd name="connsiteX13" fmla="*/ 1072533 w 1900290"/>
                <a:gd name="connsiteY13" fmla="*/ 2154178 h 2222539"/>
                <a:gd name="connsiteX14" fmla="*/ 675442 w 1900290"/>
                <a:gd name="connsiteY14" fmla="*/ 1625599 h 2222539"/>
                <a:gd name="connsiteX15" fmla="*/ 1004054 w 1900290"/>
                <a:gd name="connsiteY15" fmla="*/ 1273174 h 2222539"/>
                <a:gd name="connsiteX16" fmla="*/ 780217 w 1900290"/>
                <a:gd name="connsiteY16" fmla="*/ 1070767 h 2222539"/>
                <a:gd name="connsiteX17" fmla="*/ 532567 w 1900290"/>
                <a:gd name="connsiteY17" fmla="*/ 1254124 h 2222539"/>
                <a:gd name="connsiteX18" fmla="*/ 399217 w 1900290"/>
                <a:gd name="connsiteY18" fmla="*/ 1211261 h 2222539"/>
                <a:gd name="connsiteX19" fmla="*/ 3929 w 1900290"/>
                <a:gd name="connsiteY19" fmla="*/ 832642 h 2222539"/>
                <a:gd name="connsiteX20" fmla="*/ 127754 w 1900290"/>
                <a:gd name="connsiteY20" fmla="*/ 746917 h 2222539"/>
                <a:gd name="connsiteX21" fmla="*/ 470654 w 1900290"/>
                <a:gd name="connsiteY21" fmla="*/ 1061242 h 2222539"/>
                <a:gd name="connsiteX22" fmla="*/ 620673 w 1900290"/>
                <a:gd name="connsiteY22" fmla="*/ 977899 h 2222539"/>
                <a:gd name="connsiteX23" fmla="*/ 668298 w 1900290"/>
                <a:gd name="connsiteY23" fmla="*/ 913605 h 2222539"/>
                <a:gd name="connsiteX24" fmla="*/ 663535 w 1900290"/>
                <a:gd name="connsiteY24" fmla="*/ 815974 h 2222539"/>
                <a:gd name="connsiteX25" fmla="*/ 1023104 w 1900290"/>
                <a:gd name="connsiteY25" fmla="*/ 496886 h 2222539"/>
                <a:gd name="connsiteX26" fmla="*/ 980242 w 1900290"/>
                <a:gd name="connsiteY26" fmla="*/ 442117 h 2222539"/>
                <a:gd name="connsiteX27" fmla="*/ 865942 w 1900290"/>
                <a:gd name="connsiteY27" fmla="*/ 427830 h 2222539"/>
                <a:gd name="connsiteX28" fmla="*/ 458748 w 1900290"/>
                <a:gd name="connsiteY28" fmla="*/ 651667 h 2222539"/>
                <a:gd name="connsiteX29" fmla="*/ 361117 w 1900290"/>
                <a:gd name="connsiteY29" fmla="*/ 513555 h 2222539"/>
                <a:gd name="connsiteX30" fmla="*/ 818317 w 1900290"/>
                <a:gd name="connsiteY30" fmla="*/ 263524 h 2222539"/>
                <a:gd name="connsiteX31" fmla="*/ 1586666 w 1900290"/>
                <a:gd name="connsiteY31" fmla="*/ 0 h 2222539"/>
                <a:gd name="connsiteX32" fmla="*/ 1786691 w 1900290"/>
                <a:gd name="connsiteY32" fmla="*/ 200025 h 2222539"/>
                <a:gd name="connsiteX33" fmla="*/ 1586666 w 1900290"/>
                <a:gd name="connsiteY33" fmla="*/ 400050 h 2222539"/>
                <a:gd name="connsiteX34" fmla="*/ 1386641 w 1900290"/>
                <a:gd name="connsiteY34" fmla="*/ 200025 h 2222539"/>
                <a:gd name="connsiteX35" fmla="*/ 1586666 w 1900290"/>
                <a:gd name="connsiteY35" fmla="*/ 0 h 2222539"/>
                <a:gd name="connsiteX0" fmla="*/ 818317 w 1900290"/>
                <a:gd name="connsiteY0" fmla="*/ 263524 h 2245282"/>
                <a:gd name="connsiteX1" fmla="*/ 1346954 w 1900290"/>
                <a:gd name="connsiteY1" fmla="*/ 358774 h 2245282"/>
                <a:gd name="connsiteX2" fmla="*/ 1489829 w 1900290"/>
                <a:gd name="connsiteY2" fmla="*/ 484980 h 2245282"/>
                <a:gd name="connsiteX3" fmla="*/ 1413629 w 1900290"/>
                <a:gd name="connsiteY3" fmla="*/ 882649 h 2245282"/>
                <a:gd name="connsiteX4" fmla="*/ 1830348 w 1900290"/>
                <a:gd name="connsiteY4" fmla="*/ 977899 h 2245282"/>
                <a:gd name="connsiteX5" fmla="*/ 1813679 w 1900290"/>
                <a:gd name="connsiteY5" fmla="*/ 1163636 h 2245282"/>
                <a:gd name="connsiteX6" fmla="*/ 1201698 w 1900290"/>
                <a:gd name="connsiteY6" fmla="*/ 987424 h 2245282"/>
                <a:gd name="connsiteX7" fmla="*/ 1177885 w 1900290"/>
                <a:gd name="connsiteY7" fmla="*/ 887411 h 2245282"/>
                <a:gd name="connsiteX8" fmla="*/ 1123117 w 1900290"/>
                <a:gd name="connsiteY8" fmla="*/ 851692 h 2245282"/>
                <a:gd name="connsiteX9" fmla="*/ 968335 w 1900290"/>
                <a:gd name="connsiteY9" fmla="*/ 1025524 h 2245282"/>
                <a:gd name="connsiteX10" fmla="*/ 1215985 w 1900290"/>
                <a:gd name="connsiteY10" fmla="*/ 1239836 h 2245282"/>
                <a:gd name="connsiteX11" fmla="*/ 1239798 w 1900290"/>
                <a:gd name="connsiteY11" fmla="*/ 1339849 h 2245282"/>
                <a:gd name="connsiteX12" fmla="*/ 1223792 w 1900290"/>
                <a:gd name="connsiteY12" fmla="*/ 2180832 h 2245282"/>
                <a:gd name="connsiteX13" fmla="*/ 1072533 w 1900290"/>
                <a:gd name="connsiteY13" fmla="*/ 2154178 h 2245282"/>
                <a:gd name="connsiteX14" fmla="*/ 1004054 w 1900290"/>
                <a:gd name="connsiteY14" fmla="*/ 1273174 h 2245282"/>
                <a:gd name="connsiteX15" fmla="*/ 780217 w 1900290"/>
                <a:gd name="connsiteY15" fmla="*/ 1070767 h 2245282"/>
                <a:gd name="connsiteX16" fmla="*/ 532567 w 1900290"/>
                <a:gd name="connsiteY16" fmla="*/ 1254124 h 2245282"/>
                <a:gd name="connsiteX17" fmla="*/ 399217 w 1900290"/>
                <a:gd name="connsiteY17" fmla="*/ 1211261 h 2245282"/>
                <a:gd name="connsiteX18" fmla="*/ 3929 w 1900290"/>
                <a:gd name="connsiteY18" fmla="*/ 832642 h 2245282"/>
                <a:gd name="connsiteX19" fmla="*/ 127754 w 1900290"/>
                <a:gd name="connsiteY19" fmla="*/ 746917 h 2245282"/>
                <a:gd name="connsiteX20" fmla="*/ 470654 w 1900290"/>
                <a:gd name="connsiteY20" fmla="*/ 1061242 h 2245282"/>
                <a:gd name="connsiteX21" fmla="*/ 620673 w 1900290"/>
                <a:gd name="connsiteY21" fmla="*/ 977899 h 2245282"/>
                <a:gd name="connsiteX22" fmla="*/ 668298 w 1900290"/>
                <a:gd name="connsiteY22" fmla="*/ 913605 h 2245282"/>
                <a:gd name="connsiteX23" fmla="*/ 663535 w 1900290"/>
                <a:gd name="connsiteY23" fmla="*/ 815974 h 2245282"/>
                <a:gd name="connsiteX24" fmla="*/ 1023104 w 1900290"/>
                <a:gd name="connsiteY24" fmla="*/ 496886 h 2245282"/>
                <a:gd name="connsiteX25" fmla="*/ 980242 w 1900290"/>
                <a:gd name="connsiteY25" fmla="*/ 442117 h 2245282"/>
                <a:gd name="connsiteX26" fmla="*/ 865942 w 1900290"/>
                <a:gd name="connsiteY26" fmla="*/ 427830 h 2245282"/>
                <a:gd name="connsiteX27" fmla="*/ 458748 w 1900290"/>
                <a:gd name="connsiteY27" fmla="*/ 651667 h 2245282"/>
                <a:gd name="connsiteX28" fmla="*/ 361117 w 1900290"/>
                <a:gd name="connsiteY28" fmla="*/ 513555 h 2245282"/>
                <a:gd name="connsiteX29" fmla="*/ 818317 w 1900290"/>
                <a:gd name="connsiteY29" fmla="*/ 263524 h 2245282"/>
                <a:gd name="connsiteX30" fmla="*/ 1586666 w 1900290"/>
                <a:gd name="connsiteY30" fmla="*/ 0 h 2245282"/>
                <a:gd name="connsiteX31" fmla="*/ 1786691 w 1900290"/>
                <a:gd name="connsiteY31" fmla="*/ 200025 h 2245282"/>
                <a:gd name="connsiteX32" fmla="*/ 1586666 w 1900290"/>
                <a:gd name="connsiteY32" fmla="*/ 400050 h 2245282"/>
                <a:gd name="connsiteX33" fmla="*/ 1386641 w 1900290"/>
                <a:gd name="connsiteY33" fmla="*/ 200025 h 2245282"/>
                <a:gd name="connsiteX34" fmla="*/ 1586666 w 1900290"/>
                <a:gd name="connsiteY34" fmla="*/ 0 h 2245282"/>
                <a:gd name="connsiteX0" fmla="*/ 818317 w 1900290"/>
                <a:gd name="connsiteY0" fmla="*/ 263524 h 2238405"/>
                <a:gd name="connsiteX1" fmla="*/ 1346954 w 1900290"/>
                <a:gd name="connsiteY1" fmla="*/ 358774 h 2238405"/>
                <a:gd name="connsiteX2" fmla="*/ 1489829 w 1900290"/>
                <a:gd name="connsiteY2" fmla="*/ 484980 h 2238405"/>
                <a:gd name="connsiteX3" fmla="*/ 1413629 w 1900290"/>
                <a:gd name="connsiteY3" fmla="*/ 882649 h 2238405"/>
                <a:gd name="connsiteX4" fmla="*/ 1830348 w 1900290"/>
                <a:gd name="connsiteY4" fmla="*/ 977899 h 2238405"/>
                <a:gd name="connsiteX5" fmla="*/ 1813679 w 1900290"/>
                <a:gd name="connsiteY5" fmla="*/ 1163636 h 2238405"/>
                <a:gd name="connsiteX6" fmla="*/ 1201698 w 1900290"/>
                <a:gd name="connsiteY6" fmla="*/ 987424 h 2238405"/>
                <a:gd name="connsiteX7" fmla="*/ 1177885 w 1900290"/>
                <a:gd name="connsiteY7" fmla="*/ 887411 h 2238405"/>
                <a:gd name="connsiteX8" fmla="*/ 1123117 w 1900290"/>
                <a:gd name="connsiteY8" fmla="*/ 851692 h 2238405"/>
                <a:gd name="connsiteX9" fmla="*/ 968335 w 1900290"/>
                <a:gd name="connsiteY9" fmla="*/ 1025524 h 2238405"/>
                <a:gd name="connsiteX10" fmla="*/ 1215985 w 1900290"/>
                <a:gd name="connsiteY10" fmla="*/ 1239836 h 2238405"/>
                <a:gd name="connsiteX11" fmla="*/ 1239798 w 1900290"/>
                <a:gd name="connsiteY11" fmla="*/ 1339849 h 2238405"/>
                <a:gd name="connsiteX12" fmla="*/ 1215321 w 1900290"/>
                <a:gd name="connsiteY12" fmla="*/ 2163534 h 2238405"/>
                <a:gd name="connsiteX13" fmla="*/ 1072533 w 1900290"/>
                <a:gd name="connsiteY13" fmla="*/ 2154178 h 2238405"/>
                <a:gd name="connsiteX14" fmla="*/ 1004054 w 1900290"/>
                <a:gd name="connsiteY14" fmla="*/ 1273174 h 2238405"/>
                <a:gd name="connsiteX15" fmla="*/ 780217 w 1900290"/>
                <a:gd name="connsiteY15" fmla="*/ 1070767 h 2238405"/>
                <a:gd name="connsiteX16" fmla="*/ 532567 w 1900290"/>
                <a:gd name="connsiteY16" fmla="*/ 1254124 h 2238405"/>
                <a:gd name="connsiteX17" fmla="*/ 399217 w 1900290"/>
                <a:gd name="connsiteY17" fmla="*/ 1211261 h 2238405"/>
                <a:gd name="connsiteX18" fmla="*/ 3929 w 1900290"/>
                <a:gd name="connsiteY18" fmla="*/ 832642 h 2238405"/>
                <a:gd name="connsiteX19" fmla="*/ 127754 w 1900290"/>
                <a:gd name="connsiteY19" fmla="*/ 746917 h 2238405"/>
                <a:gd name="connsiteX20" fmla="*/ 470654 w 1900290"/>
                <a:gd name="connsiteY20" fmla="*/ 1061242 h 2238405"/>
                <a:gd name="connsiteX21" fmla="*/ 620673 w 1900290"/>
                <a:gd name="connsiteY21" fmla="*/ 977899 h 2238405"/>
                <a:gd name="connsiteX22" fmla="*/ 668298 w 1900290"/>
                <a:gd name="connsiteY22" fmla="*/ 913605 h 2238405"/>
                <a:gd name="connsiteX23" fmla="*/ 663535 w 1900290"/>
                <a:gd name="connsiteY23" fmla="*/ 815974 h 2238405"/>
                <a:gd name="connsiteX24" fmla="*/ 1023104 w 1900290"/>
                <a:gd name="connsiteY24" fmla="*/ 496886 h 2238405"/>
                <a:gd name="connsiteX25" fmla="*/ 980242 w 1900290"/>
                <a:gd name="connsiteY25" fmla="*/ 442117 h 2238405"/>
                <a:gd name="connsiteX26" fmla="*/ 865942 w 1900290"/>
                <a:gd name="connsiteY26" fmla="*/ 427830 h 2238405"/>
                <a:gd name="connsiteX27" fmla="*/ 458748 w 1900290"/>
                <a:gd name="connsiteY27" fmla="*/ 651667 h 2238405"/>
                <a:gd name="connsiteX28" fmla="*/ 361117 w 1900290"/>
                <a:gd name="connsiteY28" fmla="*/ 513555 h 2238405"/>
                <a:gd name="connsiteX29" fmla="*/ 818317 w 1900290"/>
                <a:gd name="connsiteY29" fmla="*/ 263524 h 2238405"/>
                <a:gd name="connsiteX30" fmla="*/ 1586666 w 1900290"/>
                <a:gd name="connsiteY30" fmla="*/ 0 h 2238405"/>
                <a:gd name="connsiteX31" fmla="*/ 1786691 w 1900290"/>
                <a:gd name="connsiteY31" fmla="*/ 200025 h 2238405"/>
                <a:gd name="connsiteX32" fmla="*/ 1586666 w 1900290"/>
                <a:gd name="connsiteY32" fmla="*/ 400050 h 2238405"/>
                <a:gd name="connsiteX33" fmla="*/ 1386641 w 1900290"/>
                <a:gd name="connsiteY33" fmla="*/ 200025 h 2238405"/>
                <a:gd name="connsiteX34" fmla="*/ 1586666 w 1900290"/>
                <a:gd name="connsiteY34" fmla="*/ 0 h 2238405"/>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27786"/>
                <a:gd name="connsiteX1" fmla="*/ 1346954 w 1900290"/>
                <a:gd name="connsiteY1" fmla="*/ 358774 h 2227786"/>
                <a:gd name="connsiteX2" fmla="*/ 1489829 w 1900290"/>
                <a:gd name="connsiteY2" fmla="*/ 484980 h 2227786"/>
                <a:gd name="connsiteX3" fmla="*/ 1413629 w 1900290"/>
                <a:gd name="connsiteY3" fmla="*/ 882649 h 2227786"/>
                <a:gd name="connsiteX4" fmla="*/ 1830348 w 1900290"/>
                <a:gd name="connsiteY4" fmla="*/ 977899 h 2227786"/>
                <a:gd name="connsiteX5" fmla="*/ 1813679 w 1900290"/>
                <a:gd name="connsiteY5" fmla="*/ 1163636 h 2227786"/>
                <a:gd name="connsiteX6" fmla="*/ 1201698 w 1900290"/>
                <a:gd name="connsiteY6" fmla="*/ 987424 h 2227786"/>
                <a:gd name="connsiteX7" fmla="*/ 1177885 w 1900290"/>
                <a:gd name="connsiteY7" fmla="*/ 887411 h 2227786"/>
                <a:gd name="connsiteX8" fmla="*/ 1123117 w 1900290"/>
                <a:gd name="connsiteY8" fmla="*/ 851692 h 2227786"/>
                <a:gd name="connsiteX9" fmla="*/ 968335 w 1900290"/>
                <a:gd name="connsiteY9" fmla="*/ 1025524 h 2227786"/>
                <a:gd name="connsiteX10" fmla="*/ 1215985 w 1900290"/>
                <a:gd name="connsiteY10" fmla="*/ 1239836 h 2227786"/>
                <a:gd name="connsiteX11" fmla="*/ 1239798 w 1900290"/>
                <a:gd name="connsiteY11" fmla="*/ 1339849 h 2227786"/>
                <a:gd name="connsiteX12" fmla="*/ 1215321 w 1900290"/>
                <a:gd name="connsiteY12" fmla="*/ 2163534 h 2227786"/>
                <a:gd name="connsiteX13" fmla="*/ 1072533 w 1900290"/>
                <a:gd name="connsiteY13" fmla="*/ 2154178 h 2227786"/>
                <a:gd name="connsiteX14" fmla="*/ 1004054 w 1900290"/>
                <a:gd name="connsiteY14" fmla="*/ 1273174 h 2227786"/>
                <a:gd name="connsiteX15" fmla="*/ 780217 w 1900290"/>
                <a:gd name="connsiteY15" fmla="*/ 1070767 h 2227786"/>
                <a:gd name="connsiteX16" fmla="*/ 532567 w 1900290"/>
                <a:gd name="connsiteY16" fmla="*/ 1254124 h 2227786"/>
                <a:gd name="connsiteX17" fmla="*/ 399217 w 1900290"/>
                <a:gd name="connsiteY17" fmla="*/ 1211261 h 2227786"/>
                <a:gd name="connsiteX18" fmla="*/ 3929 w 1900290"/>
                <a:gd name="connsiteY18" fmla="*/ 832642 h 2227786"/>
                <a:gd name="connsiteX19" fmla="*/ 127754 w 1900290"/>
                <a:gd name="connsiteY19" fmla="*/ 746917 h 2227786"/>
                <a:gd name="connsiteX20" fmla="*/ 470654 w 1900290"/>
                <a:gd name="connsiteY20" fmla="*/ 1061242 h 2227786"/>
                <a:gd name="connsiteX21" fmla="*/ 620673 w 1900290"/>
                <a:gd name="connsiteY21" fmla="*/ 977899 h 2227786"/>
                <a:gd name="connsiteX22" fmla="*/ 668298 w 1900290"/>
                <a:gd name="connsiteY22" fmla="*/ 913605 h 2227786"/>
                <a:gd name="connsiteX23" fmla="*/ 663535 w 1900290"/>
                <a:gd name="connsiteY23" fmla="*/ 815974 h 2227786"/>
                <a:gd name="connsiteX24" fmla="*/ 1023104 w 1900290"/>
                <a:gd name="connsiteY24" fmla="*/ 496886 h 2227786"/>
                <a:gd name="connsiteX25" fmla="*/ 980242 w 1900290"/>
                <a:gd name="connsiteY25" fmla="*/ 442117 h 2227786"/>
                <a:gd name="connsiteX26" fmla="*/ 865942 w 1900290"/>
                <a:gd name="connsiteY26" fmla="*/ 427830 h 2227786"/>
                <a:gd name="connsiteX27" fmla="*/ 458748 w 1900290"/>
                <a:gd name="connsiteY27" fmla="*/ 651667 h 2227786"/>
                <a:gd name="connsiteX28" fmla="*/ 361117 w 1900290"/>
                <a:gd name="connsiteY28" fmla="*/ 513555 h 2227786"/>
                <a:gd name="connsiteX29" fmla="*/ 818317 w 1900290"/>
                <a:gd name="connsiteY29" fmla="*/ 263524 h 2227786"/>
                <a:gd name="connsiteX30" fmla="*/ 1586666 w 1900290"/>
                <a:gd name="connsiteY30" fmla="*/ 0 h 2227786"/>
                <a:gd name="connsiteX31" fmla="*/ 1786691 w 1900290"/>
                <a:gd name="connsiteY31" fmla="*/ 200025 h 2227786"/>
                <a:gd name="connsiteX32" fmla="*/ 1586666 w 1900290"/>
                <a:gd name="connsiteY32" fmla="*/ 400050 h 2227786"/>
                <a:gd name="connsiteX33" fmla="*/ 1386641 w 1900290"/>
                <a:gd name="connsiteY33" fmla="*/ 200025 h 2227786"/>
                <a:gd name="connsiteX34" fmla="*/ 1586666 w 1900290"/>
                <a:gd name="connsiteY34" fmla="*/ 0 h 2227786"/>
                <a:gd name="connsiteX0" fmla="*/ 818317 w 1900290"/>
                <a:gd name="connsiteY0" fmla="*/ 263524 h 2219442"/>
                <a:gd name="connsiteX1" fmla="*/ 1346954 w 1900290"/>
                <a:gd name="connsiteY1" fmla="*/ 358774 h 2219442"/>
                <a:gd name="connsiteX2" fmla="*/ 1489829 w 1900290"/>
                <a:gd name="connsiteY2" fmla="*/ 484980 h 2219442"/>
                <a:gd name="connsiteX3" fmla="*/ 1413629 w 1900290"/>
                <a:gd name="connsiteY3" fmla="*/ 882649 h 2219442"/>
                <a:gd name="connsiteX4" fmla="*/ 1830348 w 1900290"/>
                <a:gd name="connsiteY4" fmla="*/ 977899 h 2219442"/>
                <a:gd name="connsiteX5" fmla="*/ 1813679 w 1900290"/>
                <a:gd name="connsiteY5" fmla="*/ 1163636 h 2219442"/>
                <a:gd name="connsiteX6" fmla="*/ 1201698 w 1900290"/>
                <a:gd name="connsiteY6" fmla="*/ 987424 h 2219442"/>
                <a:gd name="connsiteX7" fmla="*/ 1177885 w 1900290"/>
                <a:gd name="connsiteY7" fmla="*/ 887411 h 2219442"/>
                <a:gd name="connsiteX8" fmla="*/ 1123117 w 1900290"/>
                <a:gd name="connsiteY8" fmla="*/ 851692 h 2219442"/>
                <a:gd name="connsiteX9" fmla="*/ 968335 w 1900290"/>
                <a:gd name="connsiteY9" fmla="*/ 1025524 h 2219442"/>
                <a:gd name="connsiteX10" fmla="*/ 1215985 w 1900290"/>
                <a:gd name="connsiteY10" fmla="*/ 1239836 h 2219442"/>
                <a:gd name="connsiteX11" fmla="*/ 1239798 w 1900290"/>
                <a:gd name="connsiteY11" fmla="*/ 1339849 h 2219442"/>
                <a:gd name="connsiteX12" fmla="*/ 1215321 w 1900290"/>
                <a:gd name="connsiteY12" fmla="*/ 2163534 h 2219442"/>
                <a:gd name="connsiteX13" fmla="*/ 1072533 w 1900290"/>
                <a:gd name="connsiteY13" fmla="*/ 2154178 h 2219442"/>
                <a:gd name="connsiteX14" fmla="*/ 1004054 w 1900290"/>
                <a:gd name="connsiteY14" fmla="*/ 1273174 h 2219442"/>
                <a:gd name="connsiteX15" fmla="*/ 780217 w 1900290"/>
                <a:gd name="connsiteY15" fmla="*/ 1070767 h 2219442"/>
                <a:gd name="connsiteX16" fmla="*/ 532567 w 1900290"/>
                <a:gd name="connsiteY16" fmla="*/ 1254124 h 2219442"/>
                <a:gd name="connsiteX17" fmla="*/ 399217 w 1900290"/>
                <a:gd name="connsiteY17" fmla="*/ 1211261 h 2219442"/>
                <a:gd name="connsiteX18" fmla="*/ 3929 w 1900290"/>
                <a:gd name="connsiteY18" fmla="*/ 832642 h 2219442"/>
                <a:gd name="connsiteX19" fmla="*/ 127754 w 1900290"/>
                <a:gd name="connsiteY19" fmla="*/ 746917 h 2219442"/>
                <a:gd name="connsiteX20" fmla="*/ 470654 w 1900290"/>
                <a:gd name="connsiteY20" fmla="*/ 1061242 h 2219442"/>
                <a:gd name="connsiteX21" fmla="*/ 620673 w 1900290"/>
                <a:gd name="connsiteY21" fmla="*/ 977899 h 2219442"/>
                <a:gd name="connsiteX22" fmla="*/ 668298 w 1900290"/>
                <a:gd name="connsiteY22" fmla="*/ 913605 h 2219442"/>
                <a:gd name="connsiteX23" fmla="*/ 663535 w 1900290"/>
                <a:gd name="connsiteY23" fmla="*/ 815974 h 2219442"/>
                <a:gd name="connsiteX24" fmla="*/ 1023104 w 1900290"/>
                <a:gd name="connsiteY24" fmla="*/ 496886 h 2219442"/>
                <a:gd name="connsiteX25" fmla="*/ 980242 w 1900290"/>
                <a:gd name="connsiteY25" fmla="*/ 442117 h 2219442"/>
                <a:gd name="connsiteX26" fmla="*/ 865942 w 1900290"/>
                <a:gd name="connsiteY26" fmla="*/ 427830 h 2219442"/>
                <a:gd name="connsiteX27" fmla="*/ 458748 w 1900290"/>
                <a:gd name="connsiteY27" fmla="*/ 651667 h 2219442"/>
                <a:gd name="connsiteX28" fmla="*/ 361117 w 1900290"/>
                <a:gd name="connsiteY28" fmla="*/ 513555 h 2219442"/>
                <a:gd name="connsiteX29" fmla="*/ 818317 w 1900290"/>
                <a:gd name="connsiteY29" fmla="*/ 263524 h 2219442"/>
                <a:gd name="connsiteX30" fmla="*/ 1586666 w 1900290"/>
                <a:gd name="connsiteY30" fmla="*/ 0 h 2219442"/>
                <a:gd name="connsiteX31" fmla="*/ 1786691 w 1900290"/>
                <a:gd name="connsiteY31" fmla="*/ 200025 h 2219442"/>
                <a:gd name="connsiteX32" fmla="*/ 1586666 w 1900290"/>
                <a:gd name="connsiteY32" fmla="*/ 400050 h 2219442"/>
                <a:gd name="connsiteX33" fmla="*/ 1386641 w 1900290"/>
                <a:gd name="connsiteY33" fmla="*/ 200025 h 2219442"/>
                <a:gd name="connsiteX34" fmla="*/ 1586666 w 1900290"/>
                <a:gd name="connsiteY34" fmla="*/ 0 h 2219442"/>
                <a:gd name="connsiteX0" fmla="*/ 818317 w 1900290"/>
                <a:gd name="connsiteY0" fmla="*/ 263524 h 2181484"/>
                <a:gd name="connsiteX1" fmla="*/ 1346954 w 1900290"/>
                <a:gd name="connsiteY1" fmla="*/ 358774 h 2181484"/>
                <a:gd name="connsiteX2" fmla="*/ 1489829 w 1900290"/>
                <a:gd name="connsiteY2" fmla="*/ 484980 h 2181484"/>
                <a:gd name="connsiteX3" fmla="*/ 1413629 w 1900290"/>
                <a:gd name="connsiteY3" fmla="*/ 882649 h 2181484"/>
                <a:gd name="connsiteX4" fmla="*/ 1830348 w 1900290"/>
                <a:gd name="connsiteY4" fmla="*/ 977899 h 2181484"/>
                <a:gd name="connsiteX5" fmla="*/ 1813679 w 1900290"/>
                <a:gd name="connsiteY5" fmla="*/ 1163636 h 2181484"/>
                <a:gd name="connsiteX6" fmla="*/ 1201698 w 1900290"/>
                <a:gd name="connsiteY6" fmla="*/ 987424 h 2181484"/>
                <a:gd name="connsiteX7" fmla="*/ 1177885 w 1900290"/>
                <a:gd name="connsiteY7" fmla="*/ 887411 h 2181484"/>
                <a:gd name="connsiteX8" fmla="*/ 1123117 w 1900290"/>
                <a:gd name="connsiteY8" fmla="*/ 851692 h 2181484"/>
                <a:gd name="connsiteX9" fmla="*/ 968335 w 1900290"/>
                <a:gd name="connsiteY9" fmla="*/ 1025524 h 2181484"/>
                <a:gd name="connsiteX10" fmla="*/ 1215985 w 1900290"/>
                <a:gd name="connsiteY10" fmla="*/ 1239836 h 2181484"/>
                <a:gd name="connsiteX11" fmla="*/ 1239798 w 1900290"/>
                <a:gd name="connsiteY11" fmla="*/ 1339849 h 2181484"/>
                <a:gd name="connsiteX12" fmla="*/ 1215321 w 1900290"/>
                <a:gd name="connsiteY12" fmla="*/ 2163534 h 2181484"/>
                <a:gd name="connsiteX13" fmla="*/ 1062993 w 1900290"/>
                <a:gd name="connsiteY13" fmla="*/ 1915802 h 2181484"/>
                <a:gd name="connsiteX14" fmla="*/ 1004054 w 1900290"/>
                <a:gd name="connsiteY14" fmla="*/ 1273174 h 2181484"/>
                <a:gd name="connsiteX15" fmla="*/ 780217 w 1900290"/>
                <a:gd name="connsiteY15" fmla="*/ 1070767 h 2181484"/>
                <a:gd name="connsiteX16" fmla="*/ 532567 w 1900290"/>
                <a:gd name="connsiteY16" fmla="*/ 1254124 h 2181484"/>
                <a:gd name="connsiteX17" fmla="*/ 399217 w 1900290"/>
                <a:gd name="connsiteY17" fmla="*/ 1211261 h 2181484"/>
                <a:gd name="connsiteX18" fmla="*/ 3929 w 1900290"/>
                <a:gd name="connsiteY18" fmla="*/ 832642 h 2181484"/>
                <a:gd name="connsiteX19" fmla="*/ 127754 w 1900290"/>
                <a:gd name="connsiteY19" fmla="*/ 746917 h 2181484"/>
                <a:gd name="connsiteX20" fmla="*/ 470654 w 1900290"/>
                <a:gd name="connsiteY20" fmla="*/ 1061242 h 2181484"/>
                <a:gd name="connsiteX21" fmla="*/ 620673 w 1900290"/>
                <a:gd name="connsiteY21" fmla="*/ 977899 h 2181484"/>
                <a:gd name="connsiteX22" fmla="*/ 668298 w 1900290"/>
                <a:gd name="connsiteY22" fmla="*/ 913605 h 2181484"/>
                <a:gd name="connsiteX23" fmla="*/ 663535 w 1900290"/>
                <a:gd name="connsiteY23" fmla="*/ 815974 h 2181484"/>
                <a:gd name="connsiteX24" fmla="*/ 1023104 w 1900290"/>
                <a:gd name="connsiteY24" fmla="*/ 496886 h 2181484"/>
                <a:gd name="connsiteX25" fmla="*/ 980242 w 1900290"/>
                <a:gd name="connsiteY25" fmla="*/ 442117 h 2181484"/>
                <a:gd name="connsiteX26" fmla="*/ 865942 w 1900290"/>
                <a:gd name="connsiteY26" fmla="*/ 427830 h 2181484"/>
                <a:gd name="connsiteX27" fmla="*/ 458748 w 1900290"/>
                <a:gd name="connsiteY27" fmla="*/ 651667 h 2181484"/>
                <a:gd name="connsiteX28" fmla="*/ 361117 w 1900290"/>
                <a:gd name="connsiteY28" fmla="*/ 513555 h 2181484"/>
                <a:gd name="connsiteX29" fmla="*/ 818317 w 1900290"/>
                <a:gd name="connsiteY29" fmla="*/ 263524 h 2181484"/>
                <a:gd name="connsiteX30" fmla="*/ 1586666 w 1900290"/>
                <a:gd name="connsiteY30" fmla="*/ 0 h 2181484"/>
                <a:gd name="connsiteX31" fmla="*/ 1786691 w 1900290"/>
                <a:gd name="connsiteY31" fmla="*/ 200025 h 2181484"/>
                <a:gd name="connsiteX32" fmla="*/ 1586666 w 1900290"/>
                <a:gd name="connsiteY32" fmla="*/ 400050 h 2181484"/>
                <a:gd name="connsiteX33" fmla="*/ 1386641 w 1900290"/>
                <a:gd name="connsiteY33" fmla="*/ 200025 h 2181484"/>
                <a:gd name="connsiteX34" fmla="*/ 1586666 w 1900290"/>
                <a:gd name="connsiteY34" fmla="*/ 0 h 2181484"/>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79358"/>
                <a:gd name="connsiteX1" fmla="*/ 1346954 w 1900290"/>
                <a:gd name="connsiteY1" fmla="*/ 358774 h 1979358"/>
                <a:gd name="connsiteX2" fmla="*/ 1489829 w 1900290"/>
                <a:gd name="connsiteY2" fmla="*/ 484980 h 1979358"/>
                <a:gd name="connsiteX3" fmla="*/ 1413629 w 1900290"/>
                <a:gd name="connsiteY3" fmla="*/ 882649 h 1979358"/>
                <a:gd name="connsiteX4" fmla="*/ 1830348 w 1900290"/>
                <a:gd name="connsiteY4" fmla="*/ 977899 h 1979358"/>
                <a:gd name="connsiteX5" fmla="*/ 1813679 w 1900290"/>
                <a:gd name="connsiteY5" fmla="*/ 1163636 h 1979358"/>
                <a:gd name="connsiteX6" fmla="*/ 1201698 w 1900290"/>
                <a:gd name="connsiteY6" fmla="*/ 987424 h 1979358"/>
                <a:gd name="connsiteX7" fmla="*/ 1177885 w 1900290"/>
                <a:gd name="connsiteY7" fmla="*/ 887411 h 1979358"/>
                <a:gd name="connsiteX8" fmla="*/ 1123117 w 1900290"/>
                <a:gd name="connsiteY8" fmla="*/ 851692 h 1979358"/>
                <a:gd name="connsiteX9" fmla="*/ 968335 w 1900290"/>
                <a:gd name="connsiteY9" fmla="*/ 1025524 h 1979358"/>
                <a:gd name="connsiteX10" fmla="*/ 1215985 w 1900290"/>
                <a:gd name="connsiteY10" fmla="*/ 1239836 h 1979358"/>
                <a:gd name="connsiteX11" fmla="*/ 1239798 w 1900290"/>
                <a:gd name="connsiteY11" fmla="*/ 1339849 h 1979358"/>
                <a:gd name="connsiteX12" fmla="*/ 1214609 w 1900290"/>
                <a:gd name="connsiteY12" fmla="*/ 1899389 h 1979358"/>
                <a:gd name="connsiteX13" fmla="*/ 1062993 w 1900290"/>
                <a:gd name="connsiteY13" fmla="*/ 1915802 h 1979358"/>
                <a:gd name="connsiteX14" fmla="*/ 1004054 w 1900290"/>
                <a:gd name="connsiteY14" fmla="*/ 1273174 h 1979358"/>
                <a:gd name="connsiteX15" fmla="*/ 780217 w 1900290"/>
                <a:gd name="connsiteY15" fmla="*/ 1070767 h 1979358"/>
                <a:gd name="connsiteX16" fmla="*/ 532567 w 1900290"/>
                <a:gd name="connsiteY16" fmla="*/ 1254124 h 1979358"/>
                <a:gd name="connsiteX17" fmla="*/ 399217 w 1900290"/>
                <a:gd name="connsiteY17" fmla="*/ 1211261 h 1979358"/>
                <a:gd name="connsiteX18" fmla="*/ 3929 w 1900290"/>
                <a:gd name="connsiteY18" fmla="*/ 832642 h 1979358"/>
                <a:gd name="connsiteX19" fmla="*/ 127754 w 1900290"/>
                <a:gd name="connsiteY19" fmla="*/ 746917 h 1979358"/>
                <a:gd name="connsiteX20" fmla="*/ 470654 w 1900290"/>
                <a:gd name="connsiteY20" fmla="*/ 1061242 h 1979358"/>
                <a:gd name="connsiteX21" fmla="*/ 620673 w 1900290"/>
                <a:gd name="connsiteY21" fmla="*/ 977899 h 1979358"/>
                <a:gd name="connsiteX22" fmla="*/ 668298 w 1900290"/>
                <a:gd name="connsiteY22" fmla="*/ 913605 h 1979358"/>
                <a:gd name="connsiteX23" fmla="*/ 663535 w 1900290"/>
                <a:gd name="connsiteY23" fmla="*/ 815974 h 1979358"/>
                <a:gd name="connsiteX24" fmla="*/ 1023104 w 1900290"/>
                <a:gd name="connsiteY24" fmla="*/ 496886 h 1979358"/>
                <a:gd name="connsiteX25" fmla="*/ 980242 w 1900290"/>
                <a:gd name="connsiteY25" fmla="*/ 442117 h 1979358"/>
                <a:gd name="connsiteX26" fmla="*/ 865942 w 1900290"/>
                <a:gd name="connsiteY26" fmla="*/ 427830 h 1979358"/>
                <a:gd name="connsiteX27" fmla="*/ 458748 w 1900290"/>
                <a:gd name="connsiteY27" fmla="*/ 651667 h 1979358"/>
                <a:gd name="connsiteX28" fmla="*/ 361117 w 1900290"/>
                <a:gd name="connsiteY28" fmla="*/ 513555 h 1979358"/>
                <a:gd name="connsiteX29" fmla="*/ 818317 w 1900290"/>
                <a:gd name="connsiteY29" fmla="*/ 263524 h 1979358"/>
                <a:gd name="connsiteX30" fmla="*/ 1586666 w 1900290"/>
                <a:gd name="connsiteY30" fmla="*/ 0 h 1979358"/>
                <a:gd name="connsiteX31" fmla="*/ 1786691 w 1900290"/>
                <a:gd name="connsiteY31" fmla="*/ 200025 h 1979358"/>
                <a:gd name="connsiteX32" fmla="*/ 1586666 w 1900290"/>
                <a:gd name="connsiteY32" fmla="*/ 400050 h 1979358"/>
                <a:gd name="connsiteX33" fmla="*/ 1386641 w 1900290"/>
                <a:gd name="connsiteY33" fmla="*/ 200025 h 1979358"/>
                <a:gd name="connsiteX34" fmla="*/ 1586666 w 1900290"/>
                <a:gd name="connsiteY34" fmla="*/ 0 h 197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0290" h="1979358">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cubicBezTo>
                    <a:pt x="1178334" y="1461814"/>
                    <a:pt x="1255836" y="1794491"/>
                    <a:pt x="1214609" y="1899389"/>
                  </a:cubicBezTo>
                  <a:cubicBezTo>
                    <a:pt x="1176812" y="2019714"/>
                    <a:pt x="1074435" y="1986481"/>
                    <a:pt x="1062993" y="1915802"/>
                  </a:cubicBezTo>
                  <a:cubicBezTo>
                    <a:pt x="1026370" y="1764526"/>
                    <a:pt x="1052773" y="1453742"/>
                    <a:pt x="1004054" y="1273174"/>
                  </a:cubicBez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lnTo>
                    <a:pt x="818317" y="263524"/>
                  </a:ln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rgbClr val="FFFFFF"/>
            </a:solidFill>
            <a:ln w="10795" cap="flat" cmpd="sng" algn="ctr">
              <a:noFill/>
              <a:prstDash val="solid"/>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5" name="TextBox 134">
            <a:extLst>
              <a:ext uri="{FF2B5EF4-FFF2-40B4-BE49-F238E27FC236}">
                <a16:creationId xmlns:a16="http://schemas.microsoft.com/office/drawing/2014/main" id="{031A29CB-4B38-4E5A-A7A1-82A375E855C7}"/>
              </a:ext>
            </a:extLst>
          </p:cNvPr>
          <p:cNvSpPr txBox="1"/>
          <p:nvPr/>
        </p:nvSpPr>
        <p:spPr>
          <a:xfrm>
            <a:off x="599058" y="1662676"/>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49" name="TextBox 148">
            <a:extLst>
              <a:ext uri="{FF2B5EF4-FFF2-40B4-BE49-F238E27FC236}">
                <a16:creationId xmlns:a16="http://schemas.microsoft.com/office/drawing/2014/main" id="{796E9E8C-0273-4A10-8F05-8E8977349D75}"/>
              </a:ext>
            </a:extLst>
          </p:cNvPr>
          <p:cNvSpPr txBox="1"/>
          <p:nvPr/>
        </p:nvSpPr>
        <p:spPr>
          <a:xfrm>
            <a:off x="599058" y="1323659"/>
            <a:ext cx="3649237" cy="339016"/>
          </a:xfrm>
          <a:prstGeom prst="rect">
            <a:avLst/>
          </a:prstGeom>
          <a:solidFill>
            <a:schemeClr val="tx2"/>
          </a:solidFill>
          <a:ln w="6350">
            <a:solidFill>
              <a:schemeClr val="tx2"/>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Platform of your choice</a:t>
            </a:r>
          </a:p>
        </p:txBody>
      </p:sp>
      <p:sp>
        <p:nvSpPr>
          <p:cNvPr id="153" name="TextBox 152">
            <a:extLst>
              <a:ext uri="{FF2B5EF4-FFF2-40B4-BE49-F238E27FC236}">
                <a16:creationId xmlns:a16="http://schemas.microsoft.com/office/drawing/2014/main" id="{5EA52139-48B8-4BBE-B181-FCADE3830FC1}"/>
              </a:ext>
            </a:extLst>
          </p:cNvPr>
          <p:cNvSpPr txBox="1"/>
          <p:nvPr/>
        </p:nvSpPr>
        <p:spPr>
          <a:xfrm>
            <a:off x="4394427" y="1662676"/>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B1F49CEB-6A4A-4BE7-AD92-F1FC0D4A58B6}"/>
              </a:ext>
            </a:extLst>
          </p:cNvPr>
          <p:cNvSpPr txBox="1"/>
          <p:nvPr/>
        </p:nvSpPr>
        <p:spPr>
          <a:xfrm>
            <a:off x="4394427" y="1323659"/>
            <a:ext cx="3649237" cy="339016"/>
          </a:xfrm>
          <a:prstGeom prst="rect">
            <a:avLst/>
          </a:prstGeom>
          <a:solidFill>
            <a:schemeClr val="accent4"/>
          </a:solidFill>
          <a:ln w="6350">
            <a:solidFill>
              <a:schemeClr val="accent4"/>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Windows differentiation</a:t>
            </a:r>
          </a:p>
        </p:txBody>
      </p:sp>
      <p:sp>
        <p:nvSpPr>
          <p:cNvPr id="157" name="TextBox 156">
            <a:extLst>
              <a:ext uri="{FF2B5EF4-FFF2-40B4-BE49-F238E27FC236}">
                <a16:creationId xmlns:a16="http://schemas.microsoft.com/office/drawing/2014/main" id="{26A1EF5C-4AF9-47AF-98B5-B398EA9181F7}"/>
              </a:ext>
            </a:extLst>
          </p:cNvPr>
          <p:cNvSpPr txBox="1"/>
          <p:nvPr/>
        </p:nvSpPr>
        <p:spPr>
          <a:xfrm>
            <a:off x="8192145" y="1657322"/>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8E8C2EBC-0E3C-4CFC-BE44-E17374ECD3E2}"/>
              </a:ext>
            </a:extLst>
          </p:cNvPr>
          <p:cNvSpPr txBox="1"/>
          <p:nvPr/>
        </p:nvSpPr>
        <p:spPr>
          <a:xfrm>
            <a:off x="8192145" y="1323659"/>
            <a:ext cx="3649237" cy="339016"/>
          </a:xfrm>
          <a:prstGeom prst="rect">
            <a:avLst/>
          </a:prstGeom>
          <a:solidFill>
            <a:schemeClr val="accent1"/>
          </a:solidFill>
          <a:ln w="6350">
            <a:solidFill>
              <a:schemeClr val="accent1"/>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Enhanced protocol</a:t>
            </a:r>
          </a:p>
        </p:txBody>
      </p:sp>
      <p:sp>
        <p:nvSpPr>
          <p:cNvPr id="162" name="TextBox 161">
            <a:extLst>
              <a:ext uri="{FF2B5EF4-FFF2-40B4-BE49-F238E27FC236}">
                <a16:creationId xmlns:a16="http://schemas.microsoft.com/office/drawing/2014/main" id="{8F4F457B-5D07-4B97-9545-6B41297F9B5C}"/>
              </a:ext>
            </a:extLst>
          </p:cNvPr>
          <p:cNvSpPr txBox="1"/>
          <p:nvPr/>
        </p:nvSpPr>
        <p:spPr>
          <a:xfrm>
            <a:off x="599058" y="3742758"/>
            <a:ext cx="3649237" cy="514302"/>
          </a:xfrm>
          <a:prstGeom prst="rect">
            <a:avLst/>
          </a:prstGeom>
          <a:solidFill>
            <a:schemeClr val="tx2"/>
          </a:solidFill>
          <a:ln w="6350">
            <a:solidFill>
              <a:schemeClr val="tx2"/>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Containerized User Profiles</a:t>
            </a:r>
          </a:p>
        </p:txBody>
      </p:sp>
      <p:sp>
        <p:nvSpPr>
          <p:cNvPr id="166" name="TextBox 165">
            <a:extLst>
              <a:ext uri="{FF2B5EF4-FFF2-40B4-BE49-F238E27FC236}">
                <a16:creationId xmlns:a16="http://schemas.microsoft.com/office/drawing/2014/main" id="{267133E1-999D-4116-B5AC-7852205A4380}"/>
              </a:ext>
            </a:extLst>
          </p:cNvPr>
          <p:cNvSpPr txBox="1"/>
          <p:nvPr/>
        </p:nvSpPr>
        <p:spPr>
          <a:xfrm>
            <a:off x="4394427" y="3742758"/>
            <a:ext cx="3649237" cy="514302"/>
          </a:xfrm>
          <a:prstGeom prst="rect">
            <a:avLst/>
          </a:prstGeom>
          <a:solidFill>
            <a:schemeClr val="accent4"/>
          </a:solidFill>
          <a:ln w="6350">
            <a:solidFill>
              <a:schemeClr val="accent4"/>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Native 0365 performance </a:t>
            </a:r>
          </a:p>
        </p:txBody>
      </p:sp>
      <p:sp>
        <p:nvSpPr>
          <p:cNvPr id="169" name="TextBox 168">
            <a:extLst>
              <a:ext uri="{FF2B5EF4-FFF2-40B4-BE49-F238E27FC236}">
                <a16:creationId xmlns:a16="http://schemas.microsoft.com/office/drawing/2014/main" id="{6100635D-2761-46EB-A774-3AE311F94CD7}"/>
              </a:ext>
            </a:extLst>
          </p:cNvPr>
          <p:cNvSpPr txBox="1"/>
          <p:nvPr/>
        </p:nvSpPr>
        <p:spPr>
          <a:xfrm>
            <a:off x="8192145" y="3742758"/>
            <a:ext cx="3649237" cy="514302"/>
          </a:xfrm>
          <a:prstGeom prst="rect">
            <a:avLst/>
          </a:prstGeom>
          <a:solidFill>
            <a:schemeClr val="accent1"/>
          </a:solidFill>
          <a:ln w="6350">
            <a:solidFill>
              <a:schemeClr val="accent1"/>
            </a:solidFill>
          </a:ln>
        </p:spPr>
        <p:txBody>
          <a:bodyPr wrap="square" lIns="0" tIns="27978" rIns="0" bIns="27978"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Semibold"/>
                <a:ea typeface="+mn-ea"/>
                <a:cs typeface="+mn-cs"/>
              </a:rPr>
              <a:t>Teams Enhancements</a:t>
            </a:r>
          </a:p>
        </p:txBody>
      </p:sp>
      <p:grpSp>
        <p:nvGrpSpPr>
          <p:cNvPr id="171" name="Group 170">
            <a:extLst>
              <a:ext uri="{FF2B5EF4-FFF2-40B4-BE49-F238E27FC236}">
                <a16:creationId xmlns:a16="http://schemas.microsoft.com/office/drawing/2014/main" id="{15D5DC8F-F22C-4755-8617-830A63D9A395}"/>
              </a:ext>
            </a:extLst>
          </p:cNvPr>
          <p:cNvGrpSpPr/>
          <p:nvPr/>
        </p:nvGrpSpPr>
        <p:grpSpPr>
          <a:xfrm>
            <a:off x="1561111" y="1753742"/>
            <a:ext cx="1725131" cy="854255"/>
            <a:chOff x="902559" y="2756273"/>
            <a:chExt cx="2850290" cy="1411415"/>
          </a:xfrm>
        </p:grpSpPr>
        <p:pic>
          <p:nvPicPr>
            <p:cNvPr id="172" name="Picture 171">
              <a:extLst>
                <a:ext uri="{FF2B5EF4-FFF2-40B4-BE49-F238E27FC236}">
                  <a16:creationId xmlns:a16="http://schemas.microsoft.com/office/drawing/2014/main" id="{76016B08-6DD2-4EB4-B5AC-81E60187E033}"/>
                </a:ext>
              </a:extLst>
            </p:cNvPr>
            <p:cNvPicPr>
              <a:picLocks noChangeAspect="1"/>
            </p:cNvPicPr>
            <p:nvPr/>
          </p:nvPicPr>
          <p:blipFill>
            <a:blip r:embed="rId8"/>
            <a:stretch>
              <a:fillRect/>
            </a:stretch>
          </p:blipFill>
          <p:spPr>
            <a:xfrm>
              <a:off x="1989627" y="2756273"/>
              <a:ext cx="633410" cy="633410"/>
            </a:xfrm>
            <a:prstGeom prst="rect">
              <a:avLst/>
            </a:prstGeom>
          </p:spPr>
        </p:pic>
        <p:pic>
          <p:nvPicPr>
            <p:cNvPr id="173" name="Graphic 172">
              <a:extLst>
                <a:ext uri="{FF2B5EF4-FFF2-40B4-BE49-F238E27FC236}">
                  <a16:creationId xmlns:a16="http://schemas.microsoft.com/office/drawing/2014/main" id="{2FA2D5F8-C6A8-4409-9DF7-BFEAF01294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16604" y="2756273"/>
              <a:ext cx="636245" cy="636245"/>
            </a:xfrm>
            <a:prstGeom prst="rect">
              <a:avLst/>
            </a:prstGeom>
          </p:spPr>
        </p:pic>
        <p:pic>
          <p:nvPicPr>
            <p:cNvPr id="174" name="Picture 4" descr="Related image">
              <a:extLst>
                <a:ext uri="{FF2B5EF4-FFF2-40B4-BE49-F238E27FC236}">
                  <a16:creationId xmlns:a16="http://schemas.microsoft.com/office/drawing/2014/main" id="{23FDB5B9-1D50-46D8-9763-697FDF16A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559" y="2756273"/>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9BFE2776-3083-40CC-AB88-0F16A1741EF1}"/>
                </a:ext>
              </a:extLst>
            </p:cNvPr>
            <p:cNvPicPr>
              <a:picLocks noChangeAspect="1"/>
            </p:cNvPicPr>
            <p:nvPr/>
          </p:nvPicPr>
          <p:blipFill>
            <a:blip r:embed="rId12"/>
            <a:stretch>
              <a:fillRect/>
            </a:stretch>
          </p:blipFill>
          <p:spPr>
            <a:xfrm>
              <a:off x="1368784" y="3519983"/>
              <a:ext cx="516374" cy="633410"/>
            </a:xfrm>
            <a:prstGeom prst="rect">
              <a:avLst/>
            </a:prstGeom>
          </p:spPr>
        </p:pic>
        <p:pic>
          <p:nvPicPr>
            <p:cNvPr id="176" name="Picture 6" descr="Image result for linux logo">
              <a:extLst>
                <a:ext uri="{FF2B5EF4-FFF2-40B4-BE49-F238E27FC236}">
                  <a16:creationId xmlns:a16="http://schemas.microsoft.com/office/drawing/2014/main" id="{A8F27593-B953-4AD1-924D-06AF565318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0850" y="3505688"/>
              <a:ext cx="558010" cy="66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 name="Group 176">
            <a:extLst>
              <a:ext uri="{FF2B5EF4-FFF2-40B4-BE49-F238E27FC236}">
                <a16:creationId xmlns:a16="http://schemas.microsoft.com/office/drawing/2014/main" id="{7E217BA6-0815-4073-B963-1AAF20E4BBC0}"/>
              </a:ext>
            </a:extLst>
          </p:cNvPr>
          <p:cNvGrpSpPr/>
          <p:nvPr/>
        </p:nvGrpSpPr>
        <p:grpSpPr>
          <a:xfrm>
            <a:off x="5279156" y="1749810"/>
            <a:ext cx="1879782" cy="862118"/>
            <a:chOff x="4577163" y="2880989"/>
            <a:chExt cx="2774381" cy="1272404"/>
          </a:xfrm>
        </p:grpSpPr>
        <p:grpSp>
          <p:nvGrpSpPr>
            <p:cNvPr id="178" name="Group 177">
              <a:extLst>
                <a:ext uri="{FF2B5EF4-FFF2-40B4-BE49-F238E27FC236}">
                  <a16:creationId xmlns:a16="http://schemas.microsoft.com/office/drawing/2014/main" id="{28808D2D-451E-4C98-836C-FFB3665FD1CC}"/>
                </a:ext>
              </a:extLst>
            </p:cNvPr>
            <p:cNvGrpSpPr/>
            <p:nvPr/>
          </p:nvGrpSpPr>
          <p:grpSpPr>
            <a:xfrm>
              <a:off x="5972803" y="2880989"/>
              <a:ext cx="205423" cy="371435"/>
              <a:chOff x="-1114107" y="3820296"/>
              <a:chExt cx="940692" cy="1700902"/>
            </a:xfrm>
          </p:grpSpPr>
          <p:sp>
            <p:nvSpPr>
              <p:cNvPr id="212" name="Freeform 317">
                <a:extLst>
                  <a:ext uri="{FF2B5EF4-FFF2-40B4-BE49-F238E27FC236}">
                    <a16:creationId xmlns:a16="http://schemas.microsoft.com/office/drawing/2014/main" id="{0A1285FC-AFF4-475F-AE6C-98A801F0870E}"/>
                  </a:ext>
                </a:extLst>
              </p:cNvPr>
              <p:cNvSpPr>
                <a:spLocks/>
              </p:cNvSpPr>
              <p:nvPr/>
            </p:nvSpPr>
            <p:spPr bwMode="auto">
              <a:xfrm>
                <a:off x="-1114107" y="3820296"/>
                <a:ext cx="940692" cy="1700902"/>
              </a:xfrm>
              <a:custGeom>
                <a:avLst/>
                <a:gdLst>
                  <a:gd name="T0" fmla="*/ 951 w 1039"/>
                  <a:gd name="T1" fmla="*/ 0 h 1971"/>
                  <a:gd name="T2" fmla="*/ 89 w 1039"/>
                  <a:gd name="T3" fmla="*/ 0 h 1971"/>
                  <a:gd name="T4" fmla="*/ 0 w 1039"/>
                  <a:gd name="T5" fmla="*/ 88 h 1971"/>
                  <a:gd name="T6" fmla="*/ 0 w 1039"/>
                  <a:gd name="T7" fmla="*/ 1883 h 1971"/>
                  <a:gd name="T8" fmla="*/ 89 w 1039"/>
                  <a:gd name="T9" fmla="*/ 1971 h 1971"/>
                  <a:gd name="T10" fmla="*/ 951 w 1039"/>
                  <a:gd name="T11" fmla="*/ 1971 h 1971"/>
                  <a:gd name="T12" fmla="*/ 1039 w 1039"/>
                  <a:gd name="T13" fmla="*/ 1883 h 1971"/>
                  <a:gd name="T14" fmla="*/ 1039 w 1039"/>
                  <a:gd name="T15" fmla="*/ 88 h 1971"/>
                  <a:gd name="T16" fmla="*/ 951 w 1039"/>
                  <a:gd name="T1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1971">
                    <a:moveTo>
                      <a:pt x="951" y="0"/>
                    </a:moveTo>
                    <a:cubicBezTo>
                      <a:pt x="89" y="0"/>
                      <a:pt x="89" y="0"/>
                      <a:pt x="89" y="0"/>
                    </a:cubicBezTo>
                    <a:cubicBezTo>
                      <a:pt x="40" y="0"/>
                      <a:pt x="0" y="39"/>
                      <a:pt x="0" y="88"/>
                    </a:cubicBezTo>
                    <a:cubicBezTo>
                      <a:pt x="0" y="1883"/>
                      <a:pt x="0" y="1883"/>
                      <a:pt x="0" y="1883"/>
                    </a:cubicBezTo>
                    <a:cubicBezTo>
                      <a:pt x="0" y="1931"/>
                      <a:pt x="40" y="1971"/>
                      <a:pt x="89" y="1971"/>
                    </a:cubicBezTo>
                    <a:cubicBezTo>
                      <a:pt x="951" y="1971"/>
                      <a:pt x="951" y="1971"/>
                      <a:pt x="951" y="1971"/>
                    </a:cubicBezTo>
                    <a:cubicBezTo>
                      <a:pt x="999" y="1971"/>
                      <a:pt x="1039" y="1931"/>
                      <a:pt x="1039" y="1883"/>
                    </a:cubicBezTo>
                    <a:cubicBezTo>
                      <a:pt x="1039" y="88"/>
                      <a:pt x="1039" y="88"/>
                      <a:pt x="1039" y="88"/>
                    </a:cubicBezTo>
                    <a:cubicBezTo>
                      <a:pt x="1039" y="39"/>
                      <a:pt x="999" y="0"/>
                      <a:pt x="951"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3" name="Freeform 318">
                <a:extLst>
                  <a:ext uri="{FF2B5EF4-FFF2-40B4-BE49-F238E27FC236}">
                    <a16:creationId xmlns:a16="http://schemas.microsoft.com/office/drawing/2014/main" id="{1577DA52-358D-4C91-913C-D9D0F6E75E6B}"/>
                  </a:ext>
                </a:extLst>
              </p:cNvPr>
              <p:cNvSpPr>
                <a:spLocks/>
              </p:cNvSpPr>
              <p:nvPr/>
            </p:nvSpPr>
            <p:spPr bwMode="auto">
              <a:xfrm>
                <a:off x="-1036380" y="4089403"/>
                <a:ext cx="785245" cy="1215124"/>
              </a:xfrm>
              <a:custGeom>
                <a:avLst/>
                <a:gdLst>
                  <a:gd name="T0" fmla="*/ 0 w 1138"/>
                  <a:gd name="T1" fmla="*/ 1761 h 1761"/>
                  <a:gd name="T2" fmla="*/ 1138 w 1138"/>
                  <a:gd name="T3" fmla="*/ 1761 h 1761"/>
                  <a:gd name="T4" fmla="*/ 1138 w 1138"/>
                  <a:gd name="T5" fmla="*/ 71 h 1761"/>
                  <a:gd name="T6" fmla="*/ 570 w 1138"/>
                  <a:gd name="T7" fmla="*/ 0 h 1761"/>
                  <a:gd name="T8" fmla="*/ 0 w 1138"/>
                  <a:gd name="T9" fmla="*/ 71 h 1761"/>
                  <a:gd name="T10" fmla="*/ 0 w 1138"/>
                  <a:gd name="T11" fmla="*/ 1761 h 1761"/>
                </a:gdLst>
                <a:ahLst/>
                <a:cxnLst>
                  <a:cxn ang="0">
                    <a:pos x="T0" y="T1"/>
                  </a:cxn>
                  <a:cxn ang="0">
                    <a:pos x="T2" y="T3"/>
                  </a:cxn>
                  <a:cxn ang="0">
                    <a:pos x="T4" y="T5"/>
                  </a:cxn>
                  <a:cxn ang="0">
                    <a:pos x="T6" y="T7"/>
                  </a:cxn>
                  <a:cxn ang="0">
                    <a:pos x="T8" y="T9"/>
                  </a:cxn>
                  <a:cxn ang="0">
                    <a:pos x="T10" y="T11"/>
                  </a:cxn>
                </a:cxnLst>
                <a:rect l="0" t="0" r="r" b="b"/>
                <a:pathLst>
                  <a:path w="1138" h="1761">
                    <a:moveTo>
                      <a:pt x="0" y="1761"/>
                    </a:moveTo>
                    <a:lnTo>
                      <a:pt x="1138" y="1761"/>
                    </a:lnTo>
                    <a:lnTo>
                      <a:pt x="1138" y="71"/>
                    </a:lnTo>
                    <a:lnTo>
                      <a:pt x="570" y="0"/>
                    </a:lnTo>
                    <a:lnTo>
                      <a:pt x="0" y="71"/>
                    </a:lnTo>
                    <a:lnTo>
                      <a:pt x="0" y="1761"/>
                    </a:lnTo>
                    <a:close/>
                  </a:path>
                </a:pathLst>
              </a:custGeom>
              <a:solidFill>
                <a:schemeClr val="accent1">
                  <a:lumMod val="20000"/>
                  <a:lumOff val="8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4" name="Rectangle 319">
                <a:extLst>
                  <a:ext uri="{FF2B5EF4-FFF2-40B4-BE49-F238E27FC236}">
                    <a16:creationId xmlns:a16="http://schemas.microsoft.com/office/drawing/2014/main" id="{9284C4BA-F8A4-48B3-9B46-8546853D8D4C}"/>
                  </a:ext>
                </a:extLst>
              </p:cNvPr>
              <p:cNvSpPr>
                <a:spLocks noChangeArrowheads="1"/>
              </p:cNvSpPr>
              <p:nvPr/>
            </p:nvSpPr>
            <p:spPr bwMode="auto">
              <a:xfrm>
                <a:off x="-1036380" y="3962439"/>
                <a:ext cx="785245" cy="175953"/>
              </a:xfrm>
              <a:prstGeom prst="rect">
                <a:avLst/>
              </a:prstGeom>
              <a:solidFill>
                <a:srgbClr val="277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5" name="Rectangle 334">
                <a:extLst>
                  <a:ext uri="{FF2B5EF4-FFF2-40B4-BE49-F238E27FC236}">
                    <a16:creationId xmlns:a16="http://schemas.microsoft.com/office/drawing/2014/main" id="{E51D21F1-4135-4F77-A407-6AB9B146C5D0}"/>
                  </a:ext>
                </a:extLst>
              </p:cNvPr>
              <p:cNvSpPr>
                <a:spLocks noChangeArrowheads="1"/>
              </p:cNvSpPr>
              <p:nvPr/>
            </p:nvSpPr>
            <p:spPr bwMode="auto">
              <a:xfrm>
                <a:off x="-393035" y="4021782"/>
                <a:ext cx="76593" cy="6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6" name="Rectangle 335">
                <a:extLst>
                  <a:ext uri="{FF2B5EF4-FFF2-40B4-BE49-F238E27FC236}">
                    <a16:creationId xmlns:a16="http://schemas.microsoft.com/office/drawing/2014/main" id="{563F8C27-F325-47D7-A827-BF76F294DD6D}"/>
                  </a:ext>
                </a:extLst>
              </p:cNvPr>
              <p:cNvSpPr>
                <a:spLocks noChangeArrowheads="1"/>
              </p:cNvSpPr>
              <p:nvPr/>
            </p:nvSpPr>
            <p:spPr bwMode="auto">
              <a:xfrm>
                <a:off x="-393035" y="4043862"/>
                <a:ext cx="76593" cy="5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7" name="Rectangle 336">
                <a:extLst>
                  <a:ext uri="{FF2B5EF4-FFF2-40B4-BE49-F238E27FC236}">
                    <a16:creationId xmlns:a16="http://schemas.microsoft.com/office/drawing/2014/main" id="{5EF3F7AC-1B67-4ED5-8E59-B0DBEE31426F}"/>
                  </a:ext>
                </a:extLst>
              </p:cNvPr>
              <p:cNvSpPr>
                <a:spLocks noChangeArrowheads="1"/>
              </p:cNvSpPr>
              <p:nvPr/>
            </p:nvSpPr>
            <p:spPr bwMode="auto">
              <a:xfrm>
                <a:off x="-393035" y="4065253"/>
                <a:ext cx="76593" cy="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8" name="Rectangle 338">
                <a:extLst>
                  <a:ext uri="{FF2B5EF4-FFF2-40B4-BE49-F238E27FC236}">
                    <a16:creationId xmlns:a16="http://schemas.microsoft.com/office/drawing/2014/main" id="{E50C765C-B0FE-40A3-84E9-5F622B678A82}"/>
                  </a:ext>
                </a:extLst>
              </p:cNvPr>
              <p:cNvSpPr>
                <a:spLocks noChangeArrowheads="1"/>
              </p:cNvSpPr>
              <p:nvPr/>
            </p:nvSpPr>
            <p:spPr bwMode="auto">
              <a:xfrm>
                <a:off x="-702855" y="5375603"/>
                <a:ext cx="72452" cy="72452"/>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19" name="Freeform 380">
                <a:extLst>
                  <a:ext uri="{FF2B5EF4-FFF2-40B4-BE49-F238E27FC236}">
                    <a16:creationId xmlns:a16="http://schemas.microsoft.com/office/drawing/2014/main" id="{33195CD2-B226-468A-B4D5-B60E5F244671}"/>
                  </a:ext>
                </a:extLst>
              </p:cNvPr>
              <p:cNvSpPr>
                <a:spLocks/>
              </p:cNvSpPr>
              <p:nvPr/>
            </p:nvSpPr>
            <p:spPr bwMode="auto">
              <a:xfrm>
                <a:off x="-824988" y="3878947"/>
                <a:ext cx="316030" cy="18631"/>
              </a:xfrm>
              <a:custGeom>
                <a:avLst/>
                <a:gdLst>
                  <a:gd name="T0" fmla="*/ 356 w 367"/>
                  <a:gd name="T1" fmla="*/ 22 h 22"/>
                  <a:gd name="T2" fmla="*/ 11 w 367"/>
                  <a:gd name="T3" fmla="*/ 22 h 22"/>
                  <a:gd name="T4" fmla="*/ 0 w 367"/>
                  <a:gd name="T5" fmla="*/ 11 h 22"/>
                  <a:gd name="T6" fmla="*/ 11 w 367"/>
                  <a:gd name="T7" fmla="*/ 0 h 22"/>
                  <a:gd name="T8" fmla="*/ 356 w 367"/>
                  <a:gd name="T9" fmla="*/ 0 h 22"/>
                  <a:gd name="T10" fmla="*/ 367 w 367"/>
                  <a:gd name="T11" fmla="*/ 11 h 22"/>
                  <a:gd name="T12" fmla="*/ 356 w 36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67" h="22">
                    <a:moveTo>
                      <a:pt x="356" y="22"/>
                    </a:moveTo>
                    <a:cubicBezTo>
                      <a:pt x="11" y="22"/>
                      <a:pt x="11" y="22"/>
                      <a:pt x="11" y="22"/>
                    </a:cubicBezTo>
                    <a:cubicBezTo>
                      <a:pt x="5" y="22"/>
                      <a:pt x="0" y="17"/>
                      <a:pt x="0" y="11"/>
                    </a:cubicBezTo>
                    <a:cubicBezTo>
                      <a:pt x="0" y="5"/>
                      <a:pt x="5" y="0"/>
                      <a:pt x="11" y="0"/>
                    </a:cubicBezTo>
                    <a:cubicBezTo>
                      <a:pt x="356" y="0"/>
                      <a:pt x="356" y="0"/>
                      <a:pt x="356" y="0"/>
                    </a:cubicBezTo>
                    <a:cubicBezTo>
                      <a:pt x="362" y="0"/>
                      <a:pt x="367" y="5"/>
                      <a:pt x="367" y="11"/>
                    </a:cubicBezTo>
                    <a:cubicBezTo>
                      <a:pt x="367" y="17"/>
                      <a:pt x="362" y="22"/>
                      <a:pt x="356"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179" name="Group 178">
              <a:extLst>
                <a:ext uri="{FF2B5EF4-FFF2-40B4-BE49-F238E27FC236}">
                  <a16:creationId xmlns:a16="http://schemas.microsoft.com/office/drawing/2014/main" id="{9B61EE35-2A19-4E4A-955C-CD0006592836}"/>
                </a:ext>
              </a:extLst>
            </p:cNvPr>
            <p:cNvGrpSpPr/>
            <p:nvPr/>
          </p:nvGrpSpPr>
          <p:grpSpPr>
            <a:xfrm>
              <a:off x="6711734" y="3696463"/>
              <a:ext cx="639810" cy="430331"/>
              <a:chOff x="-2580194" y="3426964"/>
              <a:chExt cx="2010599" cy="1352312"/>
            </a:xfrm>
          </p:grpSpPr>
          <p:sp>
            <p:nvSpPr>
              <p:cNvPr id="207" name="Freeform 7">
                <a:extLst>
                  <a:ext uri="{FF2B5EF4-FFF2-40B4-BE49-F238E27FC236}">
                    <a16:creationId xmlns:a16="http://schemas.microsoft.com/office/drawing/2014/main" id="{00EC9F1A-CC1E-42E3-9B4A-A1A12AEA5A3E}"/>
                  </a:ext>
                </a:extLst>
              </p:cNvPr>
              <p:cNvSpPr>
                <a:spLocks/>
              </p:cNvSpPr>
              <p:nvPr/>
            </p:nvSpPr>
            <p:spPr bwMode="auto">
              <a:xfrm>
                <a:off x="-2580194" y="3426964"/>
                <a:ext cx="2010599" cy="1352312"/>
              </a:xfrm>
              <a:custGeom>
                <a:avLst/>
                <a:gdLst>
                  <a:gd name="T0" fmla="*/ 772 w 789"/>
                  <a:gd name="T1" fmla="*/ 528 h 528"/>
                  <a:gd name="T2" fmla="*/ 17 w 789"/>
                  <a:gd name="T3" fmla="*/ 528 h 528"/>
                  <a:gd name="T4" fmla="*/ 0 w 789"/>
                  <a:gd name="T5" fmla="*/ 511 h 528"/>
                  <a:gd name="T6" fmla="*/ 0 w 789"/>
                  <a:gd name="T7" fmla="*/ 17 h 528"/>
                  <a:gd name="T8" fmla="*/ 17 w 789"/>
                  <a:gd name="T9" fmla="*/ 0 h 528"/>
                  <a:gd name="T10" fmla="*/ 772 w 789"/>
                  <a:gd name="T11" fmla="*/ 0 h 528"/>
                  <a:gd name="T12" fmla="*/ 789 w 789"/>
                  <a:gd name="T13" fmla="*/ 17 h 528"/>
                  <a:gd name="T14" fmla="*/ 789 w 789"/>
                  <a:gd name="T15" fmla="*/ 511 h 528"/>
                  <a:gd name="T16" fmla="*/ 772 w 789"/>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9" h="528">
                    <a:moveTo>
                      <a:pt x="772" y="528"/>
                    </a:moveTo>
                    <a:cubicBezTo>
                      <a:pt x="17" y="528"/>
                      <a:pt x="17" y="528"/>
                      <a:pt x="17" y="528"/>
                    </a:cubicBezTo>
                    <a:cubicBezTo>
                      <a:pt x="7" y="528"/>
                      <a:pt x="0" y="521"/>
                      <a:pt x="0" y="511"/>
                    </a:cubicBezTo>
                    <a:cubicBezTo>
                      <a:pt x="0" y="17"/>
                      <a:pt x="0" y="17"/>
                      <a:pt x="0" y="17"/>
                    </a:cubicBezTo>
                    <a:cubicBezTo>
                      <a:pt x="0" y="8"/>
                      <a:pt x="7" y="0"/>
                      <a:pt x="17" y="0"/>
                    </a:cubicBezTo>
                    <a:cubicBezTo>
                      <a:pt x="772" y="0"/>
                      <a:pt x="772" y="0"/>
                      <a:pt x="772" y="0"/>
                    </a:cubicBezTo>
                    <a:cubicBezTo>
                      <a:pt x="782" y="0"/>
                      <a:pt x="789" y="8"/>
                      <a:pt x="789" y="17"/>
                    </a:cubicBezTo>
                    <a:cubicBezTo>
                      <a:pt x="789" y="511"/>
                      <a:pt x="789" y="511"/>
                      <a:pt x="789" y="511"/>
                    </a:cubicBezTo>
                    <a:cubicBezTo>
                      <a:pt x="789" y="521"/>
                      <a:pt x="782" y="528"/>
                      <a:pt x="772" y="528"/>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8">
                <a:extLst>
                  <a:ext uri="{FF2B5EF4-FFF2-40B4-BE49-F238E27FC236}">
                    <a16:creationId xmlns:a16="http://schemas.microsoft.com/office/drawing/2014/main" id="{3BC91A93-180E-459F-8EF4-14ECBAEB3204}"/>
                  </a:ext>
                </a:extLst>
              </p:cNvPr>
              <p:cNvSpPr>
                <a:spLocks/>
              </p:cNvSpPr>
              <p:nvPr/>
            </p:nvSpPr>
            <p:spPr bwMode="auto">
              <a:xfrm>
                <a:off x="-2580194" y="3426964"/>
                <a:ext cx="806873" cy="814397"/>
              </a:xfrm>
              <a:custGeom>
                <a:avLst/>
                <a:gdLst>
                  <a:gd name="T0" fmla="*/ 0 w 317"/>
                  <a:gd name="T1" fmla="*/ 318 h 318"/>
                  <a:gd name="T2" fmla="*/ 317 w 317"/>
                  <a:gd name="T3" fmla="*/ 0 h 318"/>
                  <a:gd name="T4" fmla="*/ 18 w 317"/>
                  <a:gd name="T5" fmla="*/ 0 h 318"/>
                  <a:gd name="T6" fmla="*/ 0 w 317"/>
                  <a:gd name="T7" fmla="*/ 19 h 318"/>
                  <a:gd name="T8" fmla="*/ 0 w 317"/>
                  <a:gd name="T9" fmla="*/ 318 h 318"/>
                </a:gdLst>
                <a:ahLst/>
                <a:cxnLst>
                  <a:cxn ang="0">
                    <a:pos x="T0" y="T1"/>
                  </a:cxn>
                  <a:cxn ang="0">
                    <a:pos x="T2" y="T3"/>
                  </a:cxn>
                  <a:cxn ang="0">
                    <a:pos x="T4" y="T5"/>
                  </a:cxn>
                  <a:cxn ang="0">
                    <a:pos x="T6" y="T7"/>
                  </a:cxn>
                  <a:cxn ang="0">
                    <a:pos x="T8" y="T9"/>
                  </a:cxn>
                </a:cxnLst>
                <a:rect l="0" t="0" r="r" b="b"/>
                <a:pathLst>
                  <a:path w="317" h="318">
                    <a:moveTo>
                      <a:pt x="0" y="318"/>
                    </a:moveTo>
                    <a:cubicBezTo>
                      <a:pt x="317" y="0"/>
                      <a:pt x="317" y="0"/>
                      <a:pt x="317" y="0"/>
                    </a:cubicBezTo>
                    <a:cubicBezTo>
                      <a:pt x="18" y="0"/>
                      <a:pt x="18" y="0"/>
                      <a:pt x="18" y="0"/>
                    </a:cubicBezTo>
                    <a:cubicBezTo>
                      <a:pt x="8" y="0"/>
                      <a:pt x="0" y="8"/>
                      <a:pt x="0" y="19"/>
                    </a:cubicBezTo>
                    <a:lnTo>
                      <a:pt x="0" y="318"/>
                    </a:lnTo>
                    <a:close/>
                  </a:path>
                </a:pathLst>
              </a:custGeom>
              <a:solidFill>
                <a:srgbClr val="F1400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9" name="Rectangle 9">
                <a:extLst>
                  <a:ext uri="{FF2B5EF4-FFF2-40B4-BE49-F238E27FC236}">
                    <a16:creationId xmlns:a16="http://schemas.microsoft.com/office/drawing/2014/main" id="{2675F654-1D7C-49CC-A36D-63D55970368E}"/>
                  </a:ext>
                </a:extLst>
              </p:cNvPr>
              <p:cNvSpPr>
                <a:spLocks noChangeArrowheads="1"/>
              </p:cNvSpPr>
              <p:nvPr/>
            </p:nvSpPr>
            <p:spPr bwMode="auto">
              <a:xfrm>
                <a:off x="-2469225" y="3539814"/>
                <a:ext cx="1788662" cy="11266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10">
                <a:extLst>
                  <a:ext uri="{FF2B5EF4-FFF2-40B4-BE49-F238E27FC236}">
                    <a16:creationId xmlns:a16="http://schemas.microsoft.com/office/drawing/2014/main" id="{1596E6D0-EE5F-404C-AD37-74E041E29655}"/>
                  </a:ext>
                </a:extLst>
              </p:cNvPr>
              <p:cNvSpPr>
                <a:spLocks/>
              </p:cNvSpPr>
              <p:nvPr/>
            </p:nvSpPr>
            <p:spPr bwMode="auto">
              <a:xfrm>
                <a:off x="-2469226" y="3539813"/>
                <a:ext cx="584937" cy="588699"/>
              </a:xfrm>
              <a:custGeom>
                <a:avLst/>
                <a:gdLst>
                  <a:gd name="T0" fmla="*/ 311 w 311"/>
                  <a:gd name="T1" fmla="*/ 0 h 313"/>
                  <a:gd name="T2" fmla="*/ 0 w 311"/>
                  <a:gd name="T3" fmla="*/ 0 h 313"/>
                  <a:gd name="T4" fmla="*/ 0 w 311"/>
                  <a:gd name="T5" fmla="*/ 313 h 313"/>
                  <a:gd name="T6" fmla="*/ 311 w 311"/>
                  <a:gd name="T7" fmla="*/ 0 h 313"/>
                </a:gdLst>
                <a:ahLst/>
                <a:cxnLst>
                  <a:cxn ang="0">
                    <a:pos x="T0" y="T1"/>
                  </a:cxn>
                  <a:cxn ang="0">
                    <a:pos x="T2" y="T3"/>
                  </a:cxn>
                  <a:cxn ang="0">
                    <a:pos x="T4" y="T5"/>
                  </a:cxn>
                  <a:cxn ang="0">
                    <a:pos x="T6" y="T7"/>
                  </a:cxn>
                </a:cxnLst>
                <a:rect l="0" t="0" r="r" b="b"/>
                <a:pathLst>
                  <a:path w="311" h="313">
                    <a:moveTo>
                      <a:pt x="311" y="0"/>
                    </a:moveTo>
                    <a:lnTo>
                      <a:pt x="0" y="0"/>
                    </a:lnTo>
                    <a:lnTo>
                      <a:pt x="0" y="313"/>
                    </a:lnTo>
                    <a:lnTo>
                      <a:pt x="311" y="0"/>
                    </a:lnTo>
                    <a:close/>
                  </a:path>
                </a:pathLst>
              </a:custGeom>
              <a:solidFill>
                <a:srgbClr val="2B4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1" name="Oval 11">
                <a:extLst>
                  <a:ext uri="{FF2B5EF4-FFF2-40B4-BE49-F238E27FC236}">
                    <a16:creationId xmlns:a16="http://schemas.microsoft.com/office/drawing/2014/main" id="{6249490E-C969-45C1-B172-7184E06A068A}"/>
                  </a:ext>
                </a:extLst>
              </p:cNvPr>
              <p:cNvSpPr>
                <a:spLocks noChangeArrowheads="1"/>
              </p:cNvSpPr>
              <p:nvPr/>
            </p:nvSpPr>
            <p:spPr bwMode="auto">
              <a:xfrm>
                <a:off x="-1581477" y="3464581"/>
                <a:ext cx="43260" cy="47021"/>
              </a:xfrm>
              <a:prstGeom prst="ellipse">
                <a:avLst/>
              </a:pr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843F1D14-EBFA-4756-90C0-CDE0D54DE56D}"/>
                </a:ext>
              </a:extLst>
            </p:cNvPr>
            <p:cNvGrpSpPr/>
            <p:nvPr/>
          </p:nvGrpSpPr>
          <p:grpSpPr>
            <a:xfrm>
              <a:off x="5564343" y="3321552"/>
              <a:ext cx="1058035" cy="831841"/>
              <a:chOff x="-3425091" y="3259965"/>
              <a:chExt cx="1998654" cy="1571369"/>
            </a:xfrm>
          </p:grpSpPr>
          <p:sp>
            <p:nvSpPr>
              <p:cNvPr id="199" name="Rectangle 184">
                <a:extLst>
                  <a:ext uri="{FF2B5EF4-FFF2-40B4-BE49-F238E27FC236}">
                    <a16:creationId xmlns:a16="http://schemas.microsoft.com/office/drawing/2014/main" id="{C4A77C25-CC9B-4139-91B5-10E89C792EBC}"/>
                  </a:ext>
                </a:extLst>
              </p:cNvPr>
              <p:cNvSpPr>
                <a:spLocks noChangeArrowheads="1"/>
              </p:cNvSpPr>
              <p:nvPr/>
            </p:nvSpPr>
            <p:spPr bwMode="auto">
              <a:xfrm>
                <a:off x="-2807900" y="4715902"/>
                <a:ext cx="764273" cy="71680"/>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85">
                <a:extLst>
                  <a:ext uri="{FF2B5EF4-FFF2-40B4-BE49-F238E27FC236}">
                    <a16:creationId xmlns:a16="http://schemas.microsoft.com/office/drawing/2014/main" id="{AB0CB0ED-216F-486A-BBE9-4834D4E22DB9}"/>
                  </a:ext>
                </a:extLst>
              </p:cNvPr>
              <p:cNvSpPr>
                <a:spLocks/>
              </p:cNvSpPr>
              <p:nvPr/>
            </p:nvSpPr>
            <p:spPr bwMode="auto">
              <a:xfrm>
                <a:off x="-3425091" y="3259965"/>
                <a:ext cx="1998654" cy="1544372"/>
              </a:xfrm>
              <a:custGeom>
                <a:avLst/>
                <a:gdLst>
                  <a:gd name="T0" fmla="*/ 366 w 366"/>
                  <a:gd name="T1" fmla="*/ 209 h 282"/>
                  <a:gd name="T2" fmla="*/ 366 w 366"/>
                  <a:gd name="T3" fmla="*/ 9 h 282"/>
                  <a:gd name="T4" fmla="*/ 357 w 366"/>
                  <a:gd name="T5" fmla="*/ 0 h 282"/>
                  <a:gd name="T6" fmla="*/ 9 w 366"/>
                  <a:gd name="T7" fmla="*/ 0 h 282"/>
                  <a:gd name="T8" fmla="*/ 0 w 366"/>
                  <a:gd name="T9" fmla="*/ 9 h 282"/>
                  <a:gd name="T10" fmla="*/ 0 w 366"/>
                  <a:gd name="T11" fmla="*/ 209 h 282"/>
                  <a:gd name="T12" fmla="*/ 9 w 366"/>
                  <a:gd name="T13" fmla="*/ 219 h 282"/>
                  <a:gd name="T14" fmla="*/ 175 w 366"/>
                  <a:gd name="T15" fmla="*/ 219 h 282"/>
                  <a:gd name="T16" fmla="*/ 175 w 366"/>
                  <a:gd name="T17" fmla="*/ 274 h 282"/>
                  <a:gd name="T18" fmla="*/ 113 w 366"/>
                  <a:gd name="T19" fmla="*/ 274 h 282"/>
                  <a:gd name="T20" fmla="*/ 113 w 366"/>
                  <a:gd name="T21" fmla="*/ 282 h 282"/>
                  <a:gd name="T22" fmla="*/ 253 w 366"/>
                  <a:gd name="T23" fmla="*/ 282 h 282"/>
                  <a:gd name="T24" fmla="*/ 253 w 366"/>
                  <a:gd name="T25" fmla="*/ 274 h 282"/>
                  <a:gd name="T26" fmla="*/ 191 w 366"/>
                  <a:gd name="T27" fmla="*/ 274 h 282"/>
                  <a:gd name="T28" fmla="*/ 191 w 366"/>
                  <a:gd name="T29" fmla="*/ 219 h 282"/>
                  <a:gd name="T30" fmla="*/ 357 w 366"/>
                  <a:gd name="T31" fmla="*/ 219 h 282"/>
                  <a:gd name="T32" fmla="*/ 366 w 366"/>
                  <a:gd name="T33" fmla="*/ 20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282">
                    <a:moveTo>
                      <a:pt x="366" y="209"/>
                    </a:moveTo>
                    <a:cubicBezTo>
                      <a:pt x="366" y="9"/>
                      <a:pt x="366" y="9"/>
                      <a:pt x="366" y="9"/>
                    </a:cubicBezTo>
                    <a:cubicBezTo>
                      <a:pt x="366" y="4"/>
                      <a:pt x="362" y="0"/>
                      <a:pt x="357" y="0"/>
                    </a:cubicBezTo>
                    <a:cubicBezTo>
                      <a:pt x="9" y="0"/>
                      <a:pt x="9" y="0"/>
                      <a:pt x="9" y="0"/>
                    </a:cubicBezTo>
                    <a:cubicBezTo>
                      <a:pt x="4" y="0"/>
                      <a:pt x="0" y="4"/>
                      <a:pt x="0" y="9"/>
                    </a:cubicBezTo>
                    <a:cubicBezTo>
                      <a:pt x="0" y="209"/>
                      <a:pt x="0" y="209"/>
                      <a:pt x="0" y="209"/>
                    </a:cubicBezTo>
                    <a:cubicBezTo>
                      <a:pt x="0" y="215"/>
                      <a:pt x="4" y="219"/>
                      <a:pt x="9" y="219"/>
                    </a:cubicBezTo>
                    <a:cubicBezTo>
                      <a:pt x="175" y="219"/>
                      <a:pt x="175" y="219"/>
                      <a:pt x="175" y="219"/>
                    </a:cubicBezTo>
                    <a:cubicBezTo>
                      <a:pt x="175" y="274"/>
                      <a:pt x="175" y="274"/>
                      <a:pt x="175" y="274"/>
                    </a:cubicBezTo>
                    <a:cubicBezTo>
                      <a:pt x="113" y="274"/>
                      <a:pt x="113" y="274"/>
                      <a:pt x="113" y="274"/>
                    </a:cubicBezTo>
                    <a:cubicBezTo>
                      <a:pt x="113" y="282"/>
                      <a:pt x="113" y="282"/>
                      <a:pt x="113" y="282"/>
                    </a:cubicBezTo>
                    <a:cubicBezTo>
                      <a:pt x="253" y="282"/>
                      <a:pt x="253" y="282"/>
                      <a:pt x="253" y="282"/>
                    </a:cubicBezTo>
                    <a:cubicBezTo>
                      <a:pt x="253" y="274"/>
                      <a:pt x="253" y="274"/>
                      <a:pt x="253" y="274"/>
                    </a:cubicBezTo>
                    <a:cubicBezTo>
                      <a:pt x="191" y="274"/>
                      <a:pt x="191" y="274"/>
                      <a:pt x="191" y="274"/>
                    </a:cubicBezTo>
                    <a:cubicBezTo>
                      <a:pt x="191" y="219"/>
                      <a:pt x="191" y="219"/>
                      <a:pt x="191" y="219"/>
                    </a:cubicBezTo>
                    <a:cubicBezTo>
                      <a:pt x="357" y="219"/>
                      <a:pt x="357" y="219"/>
                      <a:pt x="357" y="219"/>
                    </a:cubicBezTo>
                    <a:cubicBezTo>
                      <a:pt x="362" y="219"/>
                      <a:pt x="366" y="215"/>
                      <a:pt x="366" y="209"/>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86">
                <a:extLst>
                  <a:ext uri="{FF2B5EF4-FFF2-40B4-BE49-F238E27FC236}">
                    <a16:creationId xmlns:a16="http://schemas.microsoft.com/office/drawing/2014/main" id="{CF8D4754-4707-427D-BBC7-B9C63DB34586}"/>
                  </a:ext>
                </a:extLst>
              </p:cNvPr>
              <p:cNvSpPr>
                <a:spLocks/>
              </p:cNvSpPr>
              <p:nvPr/>
            </p:nvSpPr>
            <p:spPr bwMode="auto">
              <a:xfrm>
                <a:off x="-2807900" y="4787581"/>
                <a:ext cx="764273" cy="43753"/>
              </a:xfrm>
              <a:custGeom>
                <a:avLst/>
                <a:gdLst>
                  <a:gd name="T0" fmla="*/ 458 w 821"/>
                  <a:gd name="T1" fmla="*/ 0 h 47"/>
                  <a:gd name="T2" fmla="*/ 364 w 821"/>
                  <a:gd name="T3" fmla="*/ 0 h 47"/>
                  <a:gd name="T4" fmla="*/ 305 w 821"/>
                  <a:gd name="T5" fmla="*/ 0 h 47"/>
                  <a:gd name="T6" fmla="*/ 0 w 821"/>
                  <a:gd name="T7" fmla="*/ 0 h 47"/>
                  <a:gd name="T8" fmla="*/ 0 w 821"/>
                  <a:gd name="T9" fmla="*/ 47 h 47"/>
                  <a:gd name="T10" fmla="*/ 821 w 821"/>
                  <a:gd name="T11" fmla="*/ 47 h 47"/>
                  <a:gd name="T12" fmla="*/ 821 w 821"/>
                  <a:gd name="T13" fmla="*/ 0 h 47"/>
                  <a:gd name="T14" fmla="*/ 511 w 821"/>
                  <a:gd name="T15" fmla="*/ 0 h 47"/>
                  <a:gd name="T16" fmla="*/ 458 w 82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47">
                    <a:moveTo>
                      <a:pt x="458" y="0"/>
                    </a:moveTo>
                    <a:lnTo>
                      <a:pt x="364" y="0"/>
                    </a:lnTo>
                    <a:lnTo>
                      <a:pt x="305" y="0"/>
                    </a:lnTo>
                    <a:lnTo>
                      <a:pt x="0" y="0"/>
                    </a:lnTo>
                    <a:lnTo>
                      <a:pt x="0" y="47"/>
                    </a:lnTo>
                    <a:lnTo>
                      <a:pt x="821" y="47"/>
                    </a:lnTo>
                    <a:lnTo>
                      <a:pt x="821" y="0"/>
                    </a:lnTo>
                    <a:lnTo>
                      <a:pt x="511" y="0"/>
                    </a:lnTo>
                    <a:lnTo>
                      <a:pt x="458"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187">
                <a:extLst>
                  <a:ext uri="{FF2B5EF4-FFF2-40B4-BE49-F238E27FC236}">
                    <a16:creationId xmlns:a16="http://schemas.microsoft.com/office/drawing/2014/main" id="{70145D66-B631-4E34-859F-B60312A033AA}"/>
                  </a:ext>
                </a:extLst>
              </p:cNvPr>
              <p:cNvSpPr>
                <a:spLocks/>
              </p:cNvSpPr>
              <p:nvPr/>
            </p:nvSpPr>
            <p:spPr bwMode="auto">
              <a:xfrm>
                <a:off x="-3425091" y="3286961"/>
                <a:ext cx="1998654" cy="1462452"/>
              </a:xfrm>
              <a:custGeom>
                <a:avLst/>
                <a:gdLst>
                  <a:gd name="T0" fmla="*/ 357 w 366"/>
                  <a:gd name="T1" fmla="*/ 0 h 267"/>
                  <a:gd name="T2" fmla="*/ 9 w 366"/>
                  <a:gd name="T3" fmla="*/ 0 h 267"/>
                  <a:gd name="T4" fmla="*/ 0 w 366"/>
                  <a:gd name="T5" fmla="*/ 9 h 267"/>
                  <a:gd name="T6" fmla="*/ 0 w 366"/>
                  <a:gd name="T7" fmla="*/ 209 h 267"/>
                  <a:gd name="T8" fmla="*/ 9 w 366"/>
                  <a:gd name="T9" fmla="*/ 218 h 267"/>
                  <a:gd name="T10" fmla="*/ 175 w 366"/>
                  <a:gd name="T11" fmla="*/ 218 h 267"/>
                  <a:gd name="T12" fmla="*/ 175 w 366"/>
                  <a:gd name="T13" fmla="*/ 267 h 267"/>
                  <a:gd name="T14" fmla="*/ 191 w 366"/>
                  <a:gd name="T15" fmla="*/ 267 h 267"/>
                  <a:gd name="T16" fmla="*/ 191 w 366"/>
                  <a:gd name="T17" fmla="*/ 218 h 267"/>
                  <a:gd name="T18" fmla="*/ 357 w 366"/>
                  <a:gd name="T19" fmla="*/ 218 h 267"/>
                  <a:gd name="T20" fmla="*/ 366 w 366"/>
                  <a:gd name="T21" fmla="*/ 209 h 267"/>
                  <a:gd name="T22" fmla="*/ 366 w 366"/>
                  <a:gd name="T23" fmla="*/ 9 h 267"/>
                  <a:gd name="T24" fmla="*/ 357 w 366"/>
                  <a:gd name="T2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267">
                    <a:moveTo>
                      <a:pt x="357" y="0"/>
                    </a:moveTo>
                    <a:cubicBezTo>
                      <a:pt x="9" y="0"/>
                      <a:pt x="9" y="0"/>
                      <a:pt x="9" y="0"/>
                    </a:cubicBezTo>
                    <a:cubicBezTo>
                      <a:pt x="4" y="0"/>
                      <a:pt x="0" y="4"/>
                      <a:pt x="0" y="9"/>
                    </a:cubicBezTo>
                    <a:cubicBezTo>
                      <a:pt x="0" y="209"/>
                      <a:pt x="0" y="209"/>
                      <a:pt x="0" y="209"/>
                    </a:cubicBezTo>
                    <a:cubicBezTo>
                      <a:pt x="0" y="214"/>
                      <a:pt x="4" y="218"/>
                      <a:pt x="9" y="218"/>
                    </a:cubicBezTo>
                    <a:cubicBezTo>
                      <a:pt x="175" y="218"/>
                      <a:pt x="175" y="218"/>
                      <a:pt x="175" y="218"/>
                    </a:cubicBezTo>
                    <a:cubicBezTo>
                      <a:pt x="175" y="267"/>
                      <a:pt x="175" y="267"/>
                      <a:pt x="175" y="267"/>
                    </a:cubicBezTo>
                    <a:cubicBezTo>
                      <a:pt x="191" y="267"/>
                      <a:pt x="191" y="267"/>
                      <a:pt x="191" y="267"/>
                    </a:cubicBezTo>
                    <a:cubicBezTo>
                      <a:pt x="191" y="218"/>
                      <a:pt x="191" y="218"/>
                      <a:pt x="191" y="218"/>
                    </a:cubicBezTo>
                    <a:cubicBezTo>
                      <a:pt x="357" y="218"/>
                      <a:pt x="357" y="218"/>
                      <a:pt x="357" y="218"/>
                    </a:cubicBezTo>
                    <a:cubicBezTo>
                      <a:pt x="362" y="218"/>
                      <a:pt x="366" y="214"/>
                      <a:pt x="366" y="209"/>
                    </a:cubicBezTo>
                    <a:cubicBezTo>
                      <a:pt x="366" y="9"/>
                      <a:pt x="366" y="9"/>
                      <a:pt x="366" y="9"/>
                    </a:cubicBezTo>
                    <a:cubicBezTo>
                      <a:pt x="366" y="4"/>
                      <a:pt x="362" y="0"/>
                      <a:pt x="35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188">
                <a:extLst>
                  <a:ext uri="{FF2B5EF4-FFF2-40B4-BE49-F238E27FC236}">
                    <a16:creationId xmlns:a16="http://schemas.microsoft.com/office/drawing/2014/main" id="{FF602245-6E90-4F13-A673-F8CF2D4BBF46}"/>
                  </a:ext>
                </a:extLst>
              </p:cNvPr>
              <p:cNvSpPr>
                <a:spLocks/>
              </p:cNvSpPr>
              <p:nvPr/>
            </p:nvSpPr>
            <p:spPr bwMode="auto">
              <a:xfrm>
                <a:off x="-3425091" y="3286962"/>
                <a:ext cx="601365" cy="602296"/>
              </a:xfrm>
              <a:custGeom>
                <a:avLst/>
                <a:gdLst>
                  <a:gd name="T0" fmla="*/ 0 w 110"/>
                  <a:gd name="T1" fmla="*/ 9 h 110"/>
                  <a:gd name="T2" fmla="*/ 0 w 110"/>
                  <a:gd name="T3" fmla="*/ 110 h 110"/>
                  <a:gd name="T4" fmla="*/ 110 w 110"/>
                  <a:gd name="T5" fmla="*/ 0 h 110"/>
                  <a:gd name="T6" fmla="*/ 9 w 110"/>
                  <a:gd name="T7" fmla="*/ 0 h 110"/>
                  <a:gd name="T8" fmla="*/ 0 w 110"/>
                  <a:gd name="T9" fmla="*/ 9 h 110"/>
                </a:gdLst>
                <a:ahLst/>
                <a:cxnLst>
                  <a:cxn ang="0">
                    <a:pos x="T0" y="T1"/>
                  </a:cxn>
                  <a:cxn ang="0">
                    <a:pos x="T2" y="T3"/>
                  </a:cxn>
                  <a:cxn ang="0">
                    <a:pos x="T4" y="T5"/>
                  </a:cxn>
                  <a:cxn ang="0">
                    <a:pos x="T6" y="T7"/>
                  </a:cxn>
                  <a:cxn ang="0">
                    <a:pos x="T8" y="T9"/>
                  </a:cxn>
                </a:cxnLst>
                <a:rect l="0" t="0" r="r" b="b"/>
                <a:pathLst>
                  <a:path w="110" h="110">
                    <a:moveTo>
                      <a:pt x="0" y="9"/>
                    </a:moveTo>
                    <a:cubicBezTo>
                      <a:pt x="0" y="110"/>
                      <a:pt x="0" y="110"/>
                      <a:pt x="0" y="110"/>
                    </a:cubicBezTo>
                    <a:cubicBezTo>
                      <a:pt x="110" y="0"/>
                      <a:pt x="110" y="0"/>
                      <a:pt x="110" y="0"/>
                    </a:cubicBezTo>
                    <a:cubicBezTo>
                      <a:pt x="9" y="0"/>
                      <a:pt x="9" y="0"/>
                      <a:pt x="9" y="0"/>
                    </a:cubicBezTo>
                    <a:cubicBezTo>
                      <a:pt x="4" y="0"/>
                      <a:pt x="0" y="4"/>
                      <a:pt x="0" y="9"/>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89">
                <a:extLst>
                  <a:ext uri="{FF2B5EF4-FFF2-40B4-BE49-F238E27FC236}">
                    <a16:creationId xmlns:a16="http://schemas.microsoft.com/office/drawing/2014/main" id="{5EB6A1AF-1F6C-4A96-A13C-62D35F2623F6}"/>
                  </a:ext>
                </a:extLst>
              </p:cNvPr>
              <p:cNvSpPr>
                <a:spLocks noChangeArrowheads="1"/>
              </p:cNvSpPr>
              <p:nvPr/>
            </p:nvSpPr>
            <p:spPr bwMode="auto">
              <a:xfrm>
                <a:off x="-3343171" y="3369812"/>
                <a:ext cx="1829229" cy="1012825"/>
              </a:xfrm>
              <a:prstGeom prst="rect">
                <a:avLst/>
              </a:prstGeom>
              <a:solidFill>
                <a:srgbClr val="01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210">
                <a:extLst>
                  <a:ext uri="{FF2B5EF4-FFF2-40B4-BE49-F238E27FC236}">
                    <a16:creationId xmlns:a16="http://schemas.microsoft.com/office/drawing/2014/main" id="{1DBA3244-DD5E-4D29-A242-8442C5558F76}"/>
                  </a:ext>
                </a:extLst>
              </p:cNvPr>
              <p:cNvSpPr>
                <a:spLocks/>
              </p:cNvSpPr>
              <p:nvPr/>
            </p:nvSpPr>
            <p:spPr bwMode="auto">
              <a:xfrm>
                <a:off x="-3343171" y="3369813"/>
                <a:ext cx="437525" cy="437525"/>
              </a:xfrm>
              <a:custGeom>
                <a:avLst/>
                <a:gdLst>
                  <a:gd name="T0" fmla="*/ 470 w 470"/>
                  <a:gd name="T1" fmla="*/ 0 h 470"/>
                  <a:gd name="T2" fmla="*/ 0 w 470"/>
                  <a:gd name="T3" fmla="*/ 0 h 470"/>
                  <a:gd name="T4" fmla="*/ 0 w 470"/>
                  <a:gd name="T5" fmla="*/ 470 h 470"/>
                  <a:gd name="T6" fmla="*/ 470 w 470"/>
                  <a:gd name="T7" fmla="*/ 0 h 470"/>
                </a:gdLst>
                <a:ahLst/>
                <a:cxnLst>
                  <a:cxn ang="0">
                    <a:pos x="T0" y="T1"/>
                  </a:cxn>
                  <a:cxn ang="0">
                    <a:pos x="T2" y="T3"/>
                  </a:cxn>
                  <a:cxn ang="0">
                    <a:pos x="T4" y="T5"/>
                  </a:cxn>
                  <a:cxn ang="0">
                    <a:pos x="T6" y="T7"/>
                  </a:cxn>
                </a:cxnLst>
                <a:rect l="0" t="0" r="r" b="b"/>
                <a:pathLst>
                  <a:path w="470" h="470">
                    <a:moveTo>
                      <a:pt x="470" y="0"/>
                    </a:moveTo>
                    <a:lnTo>
                      <a:pt x="0" y="0"/>
                    </a:lnTo>
                    <a:lnTo>
                      <a:pt x="0" y="470"/>
                    </a:lnTo>
                    <a:lnTo>
                      <a:pt x="470" y="0"/>
                    </a:lnTo>
                    <a:close/>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225">
                <a:extLst>
                  <a:ext uri="{FF2B5EF4-FFF2-40B4-BE49-F238E27FC236}">
                    <a16:creationId xmlns:a16="http://schemas.microsoft.com/office/drawing/2014/main" id="{6A5BC67E-7E24-4082-8DB7-7223947AFC65}"/>
                  </a:ext>
                </a:extLst>
              </p:cNvPr>
              <p:cNvSpPr>
                <a:spLocks/>
              </p:cNvSpPr>
              <p:nvPr/>
            </p:nvSpPr>
            <p:spPr bwMode="auto">
              <a:xfrm>
                <a:off x="-2469050" y="4481314"/>
                <a:ext cx="87505" cy="87505"/>
              </a:xfrm>
              <a:custGeom>
                <a:avLst/>
                <a:gdLst>
                  <a:gd name="T0" fmla="*/ 0 w 94"/>
                  <a:gd name="T1" fmla="*/ 0 h 94"/>
                  <a:gd name="T2" fmla="*/ 94 w 94"/>
                  <a:gd name="T3" fmla="*/ 0 h 94"/>
                  <a:gd name="T4" fmla="*/ 94 w 94"/>
                  <a:gd name="T5" fmla="*/ 94 h 94"/>
                  <a:gd name="T6" fmla="*/ 0 w 94"/>
                  <a:gd name="T7" fmla="*/ 0 h 94"/>
                </a:gdLst>
                <a:ahLst/>
                <a:cxnLst>
                  <a:cxn ang="0">
                    <a:pos x="T0" y="T1"/>
                  </a:cxn>
                  <a:cxn ang="0">
                    <a:pos x="T2" y="T3"/>
                  </a:cxn>
                  <a:cxn ang="0">
                    <a:pos x="T4" y="T5"/>
                  </a:cxn>
                  <a:cxn ang="0">
                    <a:pos x="T6" y="T7"/>
                  </a:cxn>
                </a:cxnLst>
                <a:rect l="0" t="0" r="r" b="b"/>
                <a:pathLst>
                  <a:path w="94" h="94">
                    <a:moveTo>
                      <a:pt x="0" y="0"/>
                    </a:moveTo>
                    <a:lnTo>
                      <a:pt x="94" y="0"/>
                    </a:lnTo>
                    <a:lnTo>
                      <a:pt x="94" y="94"/>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8" name="Group 187">
              <a:extLst>
                <a:ext uri="{FF2B5EF4-FFF2-40B4-BE49-F238E27FC236}">
                  <a16:creationId xmlns:a16="http://schemas.microsoft.com/office/drawing/2014/main" id="{88574633-F9B0-4204-9EC7-DF42793ED330}"/>
                </a:ext>
              </a:extLst>
            </p:cNvPr>
            <p:cNvGrpSpPr/>
            <p:nvPr/>
          </p:nvGrpSpPr>
          <p:grpSpPr>
            <a:xfrm>
              <a:off x="4577163" y="3620129"/>
              <a:ext cx="922904" cy="518973"/>
              <a:chOff x="-3266519" y="4049596"/>
              <a:chExt cx="1751966" cy="985177"/>
            </a:xfrm>
          </p:grpSpPr>
          <p:sp>
            <p:nvSpPr>
              <p:cNvPr id="189" name="Freeform 255">
                <a:extLst>
                  <a:ext uri="{FF2B5EF4-FFF2-40B4-BE49-F238E27FC236}">
                    <a16:creationId xmlns:a16="http://schemas.microsoft.com/office/drawing/2014/main" id="{00657446-6813-4706-AB87-79B2C17629D1}"/>
                  </a:ext>
                </a:extLst>
              </p:cNvPr>
              <p:cNvSpPr>
                <a:spLocks/>
              </p:cNvSpPr>
              <p:nvPr/>
            </p:nvSpPr>
            <p:spPr bwMode="auto">
              <a:xfrm>
                <a:off x="-3080484" y="4049596"/>
                <a:ext cx="1378277" cy="910764"/>
              </a:xfrm>
              <a:custGeom>
                <a:avLst/>
                <a:gdLst>
                  <a:gd name="T0" fmla="*/ 612 w 628"/>
                  <a:gd name="T1" fmla="*/ 414 h 414"/>
                  <a:gd name="T2" fmla="*/ 16 w 628"/>
                  <a:gd name="T3" fmla="*/ 414 h 414"/>
                  <a:gd name="T4" fmla="*/ 0 w 628"/>
                  <a:gd name="T5" fmla="*/ 398 h 414"/>
                  <a:gd name="T6" fmla="*/ 0 w 628"/>
                  <a:gd name="T7" fmla="*/ 16 h 414"/>
                  <a:gd name="T8" fmla="*/ 16 w 628"/>
                  <a:gd name="T9" fmla="*/ 0 h 414"/>
                  <a:gd name="T10" fmla="*/ 612 w 628"/>
                  <a:gd name="T11" fmla="*/ 0 h 414"/>
                  <a:gd name="T12" fmla="*/ 628 w 628"/>
                  <a:gd name="T13" fmla="*/ 16 h 414"/>
                  <a:gd name="T14" fmla="*/ 628 w 628"/>
                  <a:gd name="T15" fmla="*/ 398 h 414"/>
                  <a:gd name="T16" fmla="*/ 612 w 628"/>
                  <a:gd name="T1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414">
                    <a:moveTo>
                      <a:pt x="612" y="414"/>
                    </a:moveTo>
                    <a:cubicBezTo>
                      <a:pt x="16" y="414"/>
                      <a:pt x="16" y="414"/>
                      <a:pt x="16" y="414"/>
                    </a:cubicBezTo>
                    <a:cubicBezTo>
                      <a:pt x="7" y="414"/>
                      <a:pt x="0" y="407"/>
                      <a:pt x="0" y="398"/>
                    </a:cubicBezTo>
                    <a:cubicBezTo>
                      <a:pt x="0" y="16"/>
                      <a:pt x="0" y="16"/>
                      <a:pt x="0" y="16"/>
                    </a:cubicBezTo>
                    <a:cubicBezTo>
                      <a:pt x="0" y="7"/>
                      <a:pt x="7" y="0"/>
                      <a:pt x="16" y="0"/>
                    </a:cubicBezTo>
                    <a:cubicBezTo>
                      <a:pt x="612" y="0"/>
                      <a:pt x="612" y="0"/>
                      <a:pt x="612" y="0"/>
                    </a:cubicBezTo>
                    <a:cubicBezTo>
                      <a:pt x="621" y="0"/>
                      <a:pt x="628" y="7"/>
                      <a:pt x="628" y="16"/>
                    </a:cubicBezTo>
                    <a:cubicBezTo>
                      <a:pt x="628" y="398"/>
                      <a:pt x="628" y="398"/>
                      <a:pt x="628" y="398"/>
                    </a:cubicBezTo>
                    <a:cubicBezTo>
                      <a:pt x="628" y="407"/>
                      <a:pt x="621" y="414"/>
                      <a:pt x="612" y="4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256">
                <a:extLst>
                  <a:ext uri="{FF2B5EF4-FFF2-40B4-BE49-F238E27FC236}">
                    <a16:creationId xmlns:a16="http://schemas.microsoft.com/office/drawing/2014/main" id="{192D5C68-AD6D-4B70-AD7F-87C544DED258}"/>
                  </a:ext>
                </a:extLst>
              </p:cNvPr>
              <p:cNvSpPr>
                <a:spLocks/>
              </p:cNvSpPr>
              <p:nvPr/>
            </p:nvSpPr>
            <p:spPr bwMode="auto">
              <a:xfrm>
                <a:off x="-3080484" y="4049596"/>
                <a:ext cx="583989" cy="582371"/>
              </a:xfrm>
              <a:custGeom>
                <a:avLst/>
                <a:gdLst>
                  <a:gd name="T0" fmla="*/ 0 w 266"/>
                  <a:gd name="T1" fmla="*/ 265 h 265"/>
                  <a:gd name="T2" fmla="*/ 0 w 266"/>
                  <a:gd name="T3" fmla="*/ 13 h 265"/>
                  <a:gd name="T4" fmla="*/ 14 w 266"/>
                  <a:gd name="T5" fmla="*/ 0 h 265"/>
                  <a:gd name="T6" fmla="*/ 266 w 266"/>
                  <a:gd name="T7" fmla="*/ 0 h 265"/>
                  <a:gd name="T8" fmla="*/ 0 w 266"/>
                  <a:gd name="T9" fmla="*/ 265 h 265"/>
                </a:gdLst>
                <a:ahLst/>
                <a:cxnLst>
                  <a:cxn ang="0">
                    <a:pos x="T0" y="T1"/>
                  </a:cxn>
                  <a:cxn ang="0">
                    <a:pos x="T2" y="T3"/>
                  </a:cxn>
                  <a:cxn ang="0">
                    <a:pos x="T4" y="T5"/>
                  </a:cxn>
                  <a:cxn ang="0">
                    <a:pos x="T6" y="T7"/>
                  </a:cxn>
                  <a:cxn ang="0">
                    <a:pos x="T8" y="T9"/>
                  </a:cxn>
                </a:cxnLst>
                <a:rect l="0" t="0" r="r" b="b"/>
                <a:pathLst>
                  <a:path w="266" h="265">
                    <a:moveTo>
                      <a:pt x="0" y="265"/>
                    </a:moveTo>
                    <a:cubicBezTo>
                      <a:pt x="0" y="13"/>
                      <a:pt x="0" y="13"/>
                      <a:pt x="0" y="13"/>
                    </a:cubicBezTo>
                    <a:cubicBezTo>
                      <a:pt x="0" y="6"/>
                      <a:pt x="6" y="0"/>
                      <a:pt x="14" y="0"/>
                    </a:cubicBezTo>
                    <a:cubicBezTo>
                      <a:pt x="266" y="0"/>
                      <a:pt x="266" y="0"/>
                      <a:pt x="266" y="0"/>
                    </a:cubicBezTo>
                    <a:lnTo>
                      <a:pt x="0" y="265"/>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257">
                <a:extLst>
                  <a:ext uri="{FF2B5EF4-FFF2-40B4-BE49-F238E27FC236}">
                    <a16:creationId xmlns:a16="http://schemas.microsoft.com/office/drawing/2014/main" id="{C83DFEE0-9AA9-4638-AC49-86018C7CE318}"/>
                  </a:ext>
                </a:extLst>
              </p:cNvPr>
              <p:cNvSpPr>
                <a:spLocks/>
              </p:cNvSpPr>
              <p:nvPr/>
            </p:nvSpPr>
            <p:spPr bwMode="auto">
              <a:xfrm>
                <a:off x="-3266519" y="4960359"/>
                <a:ext cx="1751966" cy="74414"/>
              </a:xfrm>
              <a:custGeom>
                <a:avLst/>
                <a:gdLst>
                  <a:gd name="T0" fmla="*/ 764 w 798"/>
                  <a:gd name="T1" fmla="*/ 34 h 34"/>
                  <a:gd name="T2" fmla="*/ 34 w 798"/>
                  <a:gd name="T3" fmla="*/ 34 h 34"/>
                  <a:gd name="T4" fmla="*/ 0 w 798"/>
                  <a:gd name="T5" fmla="*/ 0 h 34"/>
                  <a:gd name="T6" fmla="*/ 798 w 798"/>
                  <a:gd name="T7" fmla="*/ 0 h 34"/>
                  <a:gd name="T8" fmla="*/ 764 w 798"/>
                  <a:gd name="T9" fmla="*/ 34 h 34"/>
                </a:gdLst>
                <a:ahLst/>
                <a:cxnLst>
                  <a:cxn ang="0">
                    <a:pos x="T0" y="T1"/>
                  </a:cxn>
                  <a:cxn ang="0">
                    <a:pos x="T2" y="T3"/>
                  </a:cxn>
                  <a:cxn ang="0">
                    <a:pos x="T4" y="T5"/>
                  </a:cxn>
                  <a:cxn ang="0">
                    <a:pos x="T6" y="T7"/>
                  </a:cxn>
                  <a:cxn ang="0">
                    <a:pos x="T8" y="T9"/>
                  </a:cxn>
                </a:cxnLst>
                <a:rect l="0" t="0" r="r" b="b"/>
                <a:pathLst>
                  <a:path w="798" h="34">
                    <a:moveTo>
                      <a:pt x="764" y="34"/>
                    </a:moveTo>
                    <a:cubicBezTo>
                      <a:pt x="34" y="34"/>
                      <a:pt x="34" y="34"/>
                      <a:pt x="34" y="34"/>
                    </a:cubicBezTo>
                    <a:cubicBezTo>
                      <a:pt x="15" y="34"/>
                      <a:pt x="0" y="19"/>
                      <a:pt x="0" y="0"/>
                    </a:cubicBezTo>
                    <a:cubicBezTo>
                      <a:pt x="798" y="0"/>
                      <a:pt x="798" y="0"/>
                      <a:pt x="798" y="0"/>
                    </a:cubicBezTo>
                    <a:cubicBezTo>
                      <a:pt x="798" y="19"/>
                      <a:pt x="783" y="34"/>
                      <a:pt x="764" y="34"/>
                    </a:cubicBezTo>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258">
                <a:extLst>
                  <a:ext uri="{FF2B5EF4-FFF2-40B4-BE49-F238E27FC236}">
                    <a16:creationId xmlns:a16="http://schemas.microsoft.com/office/drawing/2014/main" id="{55B9C719-5C53-41C6-96F0-0CB9ADD52FB0}"/>
                  </a:ext>
                </a:extLst>
              </p:cNvPr>
              <p:cNvSpPr>
                <a:spLocks noChangeArrowheads="1"/>
              </p:cNvSpPr>
              <p:nvPr/>
            </p:nvSpPr>
            <p:spPr bwMode="auto">
              <a:xfrm>
                <a:off x="-3006070" y="4124010"/>
                <a:ext cx="1229449" cy="761935"/>
              </a:xfrm>
              <a:prstGeom prst="rect">
                <a:avLst/>
              </a:prstGeom>
              <a:solidFill>
                <a:srgbClr val="277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93" name="Group 192">
                <a:extLst>
                  <a:ext uri="{FF2B5EF4-FFF2-40B4-BE49-F238E27FC236}">
                    <a16:creationId xmlns:a16="http://schemas.microsoft.com/office/drawing/2014/main" id="{CC97D67C-EE9A-400B-885E-4D50B01CF935}"/>
                  </a:ext>
                </a:extLst>
              </p:cNvPr>
              <p:cNvGrpSpPr/>
              <p:nvPr/>
            </p:nvGrpSpPr>
            <p:grpSpPr>
              <a:xfrm>
                <a:off x="-2741106" y="4481513"/>
                <a:ext cx="702756" cy="286340"/>
                <a:chOff x="-2600029" y="4124010"/>
                <a:chExt cx="420602" cy="643843"/>
              </a:xfrm>
              <a:solidFill>
                <a:schemeClr val="accent1">
                  <a:lumMod val="60000"/>
                  <a:lumOff val="40000"/>
                </a:schemeClr>
              </a:solidFill>
            </p:grpSpPr>
            <p:sp>
              <p:nvSpPr>
                <p:cNvPr id="195" name="Rectangle 259">
                  <a:extLst>
                    <a:ext uri="{FF2B5EF4-FFF2-40B4-BE49-F238E27FC236}">
                      <a16:creationId xmlns:a16="http://schemas.microsoft.com/office/drawing/2014/main" id="{B918482D-4004-48CB-9F3D-9876D1F7DD4C}"/>
                    </a:ext>
                  </a:extLst>
                </p:cNvPr>
                <p:cNvSpPr>
                  <a:spLocks noChangeArrowheads="1"/>
                </p:cNvSpPr>
                <p:nvPr/>
              </p:nvSpPr>
              <p:spPr bwMode="auto">
                <a:xfrm>
                  <a:off x="-2600029" y="4397078"/>
                  <a:ext cx="103533" cy="370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260">
                  <a:extLst>
                    <a:ext uri="{FF2B5EF4-FFF2-40B4-BE49-F238E27FC236}">
                      <a16:creationId xmlns:a16="http://schemas.microsoft.com/office/drawing/2014/main" id="{A6EE3796-0D23-4CE6-8374-B9B75FDDAF78}"/>
                    </a:ext>
                  </a:extLst>
                </p:cNvPr>
                <p:cNvSpPr>
                  <a:spLocks noChangeArrowheads="1"/>
                </p:cNvSpPr>
                <p:nvPr/>
              </p:nvSpPr>
              <p:spPr bwMode="auto">
                <a:xfrm>
                  <a:off x="-2441494" y="4297103"/>
                  <a:ext cx="103533" cy="470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261">
                  <a:extLst>
                    <a:ext uri="{FF2B5EF4-FFF2-40B4-BE49-F238E27FC236}">
                      <a16:creationId xmlns:a16="http://schemas.microsoft.com/office/drawing/2014/main" id="{B3396E5A-8A1C-4F12-A980-1252EB63D9E2}"/>
                    </a:ext>
                  </a:extLst>
                </p:cNvPr>
                <p:cNvSpPr>
                  <a:spLocks noChangeArrowheads="1"/>
                </p:cNvSpPr>
                <p:nvPr/>
              </p:nvSpPr>
              <p:spPr bwMode="auto">
                <a:xfrm>
                  <a:off x="-2282960" y="4124010"/>
                  <a:ext cx="103533" cy="643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4" name="Freeform 271">
                <a:extLst>
                  <a:ext uri="{FF2B5EF4-FFF2-40B4-BE49-F238E27FC236}">
                    <a16:creationId xmlns:a16="http://schemas.microsoft.com/office/drawing/2014/main" id="{203F4F20-C18B-4420-A0DE-6313BCDD9BB1}"/>
                  </a:ext>
                </a:extLst>
              </p:cNvPr>
              <p:cNvSpPr>
                <a:spLocks/>
              </p:cNvSpPr>
              <p:nvPr/>
            </p:nvSpPr>
            <p:spPr bwMode="auto">
              <a:xfrm>
                <a:off x="-3006070" y="4124010"/>
                <a:ext cx="435161" cy="435161"/>
              </a:xfrm>
              <a:custGeom>
                <a:avLst/>
                <a:gdLst>
                  <a:gd name="T0" fmla="*/ 0 w 269"/>
                  <a:gd name="T1" fmla="*/ 0 h 269"/>
                  <a:gd name="T2" fmla="*/ 0 w 269"/>
                  <a:gd name="T3" fmla="*/ 269 h 269"/>
                  <a:gd name="T4" fmla="*/ 269 w 269"/>
                  <a:gd name="T5" fmla="*/ 0 h 269"/>
                  <a:gd name="T6" fmla="*/ 0 w 269"/>
                  <a:gd name="T7" fmla="*/ 0 h 269"/>
                </a:gdLst>
                <a:ahLst/>
                <a:cxnLst>
                  <a:cxn ang="0">
                    <a:pos x="T0" y="T1"/>
                  </a:cxn>
                  <a:cxn ang="0">
                    <a:pos x="T2" y="T3"/>
                  </a:cxn>
                  <a:cxn ang="0">
                    <a:pos x="T4" y="T5"/>
                  </a:cxn>
                  <a:cxn ang="0">
                    <a:pos x="T6" y="T7"/>
                  </a:cxn>
                </a:cxnLst>
                <a:rect l="0" t="0" r="r" b="b"/>
                <a:pathLst>
                  <a:path w="269" h="269">
                    <a:moveTo>
                      <a:pt x="0" y="0"/>
                    </a:moveTo>
                    <a:lnTo>
                      <a:pt x="0" y="269"/>
                    </a:lnTo>
                    <a:lnTo>
                      <a:pt x="269" y="0"/>
                    </a:lnTo>
                    <a:lnTo>
                      <a:pt x="0" y="0"/>
                    </a:lnTo>
                    <a:close/>
                  </a:path>
                </a:pathLst>
              </a:custGeom>
              <a:solidFill>
                <a:srgbClr val="4C9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20" name="Picture 219">
            <a:extLst>
              <a:ext uri="{FF2B5EF4-FFF2-40B4-BE49-F238E27FC236}">
                <a16:creationId xmlns:a16="http://schemas.microsoft.com/office/drawing/2014/main" id="{00553477-14C9-4D28-8141-82FAC3A9DF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60300" y="1619052"/>
            <a:ext cx="1112927" cy="1112927"/>
          </a:xfrm>
          <a:prstGeom prst="rect">
            <a:avLst/>
          </a:prstGeom>
          <a:ln>
            <a:noFill/>
          </a:ln>
        </p:spPr>
      </p:pic>
      <p:grpSp>
        <p:nvGrpSpPr>
          <p:cNvPr id="221" name="Group 220">
            <a:extLst>
              <a:ext uri="{FF2B5EF4-FFF2-40B4-BE49-F238E27FC236}">
                <a16:creationId xmlns:a16="http://schemas.microsoft.com/office/drawing/2014/main" id="{51AF5834-0B1A-484F-A4F3-04E9684EF463}"/>
              </a:ext>
            </a:extLst>
          </p:cNvPr>
          <p:cNvGrpSpPr/>
          <p:nvPr/>
        </p:nvGrpSpPr>
        <p:grpSpPr>
          <a:xfrm>
            <a:off x="5790512" y="4303779"/>
            <a:ext cx="857070" cy="942950"/>
            <a:chOff x="4774438" y="3026202"/>
            <a:chExt cx="1774127" cy="1951900"/>
          </a:xfrm>
        </p:grpSpPr>
        <p:grpSp>
          <p:nvGrpSpPr>
            <p:cNvPr id="222" name="Group 221">
              <a:extLst>
                <a:ext uri="{FF2B5EF4-FFF2-40B4-BE49-F238E27FC236}">
                  <a16:creationId xmlns:a16="http://schemas.microsoft.com/office/drawing/2014/main" id="{23B43B53-E7CE-4268-A57F-B28DEC61C11B}"/>
                </a:ext>
              </a:extLst>
            </p:cNvPr>
            <p:cNvGrpSpPr/>
            <p:nvPr/>
          </p:nvGrpSpPr>
          <p:grpSpPr>
            <a:xfrm>
              <a:off x="4950909" y="3384960"/>
              <a:ext cx="1597656" cy="1593142"/>
              <a:chOff x="2816788" y="3090365"/>
              <a:chExt cx="1597656" cy="1593142"/>
            </a:xfrm>
          </p:grpSpPr>
          <p:sp>
            <p:nvSpPr>
              <p:cNvPr id="228" name="Freeform 102">
                <a:extLst>
                  <a:ext uri="{FF2B5EF4-FFF2-40B4-BE49-F238E27FC236}">
                    <a16:creationId xmlns:a16="http://schemas.microsoft.com/office/drawing/2014/main" id="{6CDDA658-54CA-4254-8123-82B2BEF26331}"/>
                  </a:ext>
                </a:extLst>
              </p:cNvPr>
              <p:cNvSpPr>
                <a:spLocks/>
              </p:cNvSpPr>
              <p:nvPr/>
            </p:nvSpPr>
            <p:spPr bwMode="auto">
              <a:xfrm>
                <a:off x="3467645" y="3724294"/>
                <a:ext cx="946799" cy="957834"/>
              </a:xfrm>
              <a:custGeom>
                <a:avLst/>
                <a:gdLst>
                  <a:gd name="T0" fmla="*/ 1085 w 1118"/>
                  <a:gd name="T1" fmla="*/ 684 h 1127"/>
                  <a:gd name="T2" fmla="*/ 1097 w 1118"/>
                  <a:gd name="T3" fmla="*/ 573 h 1127"/>
                  <a:gd name="T4" fmla="*/ 565 w 1118"/>
                  <a:gd name="T5" fmla="*/ 41 h 1127"/>
                  <a:gd name="T6" fmla="*/ 472 w 1118"/>
                  <a:gd name="T7" fmla="*/ 49 h 1127"/>
                  <a:gd name="T8" fmla="*/ 305 w 1118"/>
                  <a:gd name="T9" fmla="*/ 0 h 1127"/>
                  <a:gd name="T10" fmla="*/ 0 w 1118"/>
                  <a:gd name="T11" fmla="*/ 305 h 1127"/>
                  <a:gd name="T12" fmla="*/ 44 w 1118"/>
                  <a:gd name="T13" fmla="*/ 462 h 1127"/>
                  <a:gd name="T14" fmla="*/ 32 w 1118"/>
                  <a:gd name="T15" fmla="*/ 573 h 1127"/>
                  <a:gd name="T16" fmla="*/ 565 w 1118"/>
                  <a:gd name="T17" fmla="*/ 1106 h 1127"/>
                  <a:gd name="T18" fmla="*/ 675 w 1118"/>
                  <a:gd name="T19" fmla="*/ 1094 h 1127"/>
                  <a:gd name="T20" fmla="*/ 813 w 1118"/>
                  <a:gd name="T21" fmla="*/ 1127 h 1127"/>
                  <a:gd name="T22" fmla="*/ 1118 w 1118"/>
                  <a:gd name="T23" fmla="*/ 822 h 1127"/>
                  <a:gd name="T24" fmla="*/ 1085 w 1118"/>
                  <a:gd name="T25" fmla="*/ 684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8" h="1127">
                    <a:moveTo>
                      <a:pt x="1085" y="684"/>
                    </a:moveTo>
                    <a:cubicBezTo>
                      <a:pt x="1093" y="648"/>
                      <a:pt x="1097" y="611"/>
                      <a:pt x="1097" y="573"/>
                    </a:cubicBezTo>
                    <a:cubicBezTo>
                      <a:pt x="1097" y="280"/>
                      <a:pt x="859" y="41"/>
                      <a:pt x="565" y="41"/>
                    </a:cubicBezTo>
                    <a:cubicBezTo>
                      <a:pt x="533" y="41"/>
                      <a:pt x="502" y="44"/>
                      <a:pt x="472" y="49"/>
                    </a:cubicBezTo>
                    <a:cubicBezTo>
                      <a:pt x="424" y="18"/>
                      <a:pt x="367" y="0"/>
                      <a:pt x="305" y="0"/>
                    </a:cubicBezTo>
                    <a:cubicBezTo>
                      <a:pt x="137" y="0"/>
                      <a:pt x="0" y="136"/>
                      <a:pt x="0" y="305"/>
                    </a:cubicBezTo>
                    <a:cubicBezTo>
                      <a:pt x="0" y="362"/>
                      <a:pt x="16" y="416"/>
                      <a:pt x="44" y="462"/>
                    </a:cubicBezTo>
                    <a:cubicBezTo>
                      <a:pt x="36" y="498"/>
                      <a:pt x="32" y="535"/>
                      <a:pt x="32" y="573"/>
                    </a:cubicBezTo>
                    <a:cubicBezTo>
                      <a:pt x="32" y="867"/>
                      <a:pt x="271" y="1106"/>
                      <a:pt x="565" y="1106"/>
                    </a:cubicBezTo>
                    <a:cubicBezTo>
                      <a:pt x="603" y="1106"/>
                      <a:pt x="640" y="1102"/>
                      <a:pt x="675" y="1094"/>
                    </a:cubicBezTo>
                    <a:cubicBezTo>
                      <a:pt x="717" y="1115"/>
                      <a:pt x="764" y="1127"/>
                      <a:pt x="813" y="1127"/>
                    </a:cubicBezTo>
                    <a:cubicBezTo>
                      <a:pt x="982" y="1127"/>
                      <a:pt x="1118" y="991"/>
                      <a:pt x="1118" y="822"/>
                    </a:cubicBezTo>
                    <a:cubicBezTo>
                      <a:pt x="1118" y="772"/>
                      <a:pt x="1106" y="726"/>
                      <a:pt x="1085" y="684"/>
                    </a:cubicBezTo>
                  </a:path>
                </a:pathLst>
              </a:custGeom>
              <a:solidFill>
                <a:schemeClr val="bg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29" name="Freeform 103">
                <a:extLst>
                  <a:ext uri="{FF2B5EF4-FFF2-40B4-BE49-F238E27FC236}">
                    <a16:creationId xmlns:a16="http://schemas.microsoft.com/office/drawing/2014/main" id="{4BF888D9-30D8-4347-A077-801FFF247ECC}"/>
                  </a:ext>
                </a:extLst>
              </p:cNvPr>
              <p:cNvSpPr>
                <a:spLocks/>
              </p:cNvSpPr>
              <p:nvPr/>
            </p:nvSpPr>
            <p:spPr bwMode="auto">
              <a:xfrm>
                <a:off x="4092408" y="4426292"/>
                <a:ext cx="138606" cy="257215"/>
              </a:xfrm>
              <a:custGeom>
                <a:avLst/>
                <a:gdLst>
                  <a:gd name="T0" fmla="*/ 146 w 164"/>
                  <a:gd name="T1" fmla="*/ 148 h 303"/>
                  <a:gd name="T2" fmla="*/ 146 w 164"/>
                  <a:gd name="T3" fmla="*/ 136 h 303"/>
                  <a:gd name="T4" fmla="*/ 101 w 164"/>
                  <a:gd name="T5" fmla="*/ 91 h 303"/>
                  <a:gd name="T6" fmla="*/ 64 w 164"/>
                  <a:gd name="T7" fmla="*/ 91 h 303"/>
                  <a:gd name="T8" fmla="*/ 64 w 164"/>
                  <a:gd name="T9" fmla="*/ 0 h 303"/>
                  <a:gd name="T10" fmla="*/ 18 w 164"/>
                  <a:gd name="T11" fmla="*/ 0 h 303"/>
                  <a:gd name="T12" fmla="*/ 18 w 164"/>
                  <a:gd name="T13" fmla="*/ 170 h 303"/>
                  <a:gd name="T14" fmla="*/ 12 w 164"/>
                  <a:gd name="T15" fmla="*/ 170 h 303"/>
                  <a:gd name="T16" fmla="*/ 12 w 164"/>
                  <a:gd name="T17" fmla="*/ 196 h 303"/>
                  <a:gd name="T18" fmla="*/ 4 w 164"/>
                  <a:gd name="T19" fmla="*/ 196 h 303"/>
                  <a:gd name="T20" fmla="*/ 0 w 164"/>
                  <a:gd name="T21" fmla="*/ 292 h 303"/>
                  <a:gd name="T22" fmla="*/ 82 w 164"/>
                  <a:gd name="T23" fmla="*/ 301 h 303"/>
                  <a:gd name="T24" fmla="*/ 78 w 164"/>
                  <a:gd name="T25" fmla="*/ 196 h 303"/>
                  <a:gd name="T26" fmla="*/ 70 w 164"/>
                  <a:gd name="T27" fmla="*/ 196 h 303"/>
                  <a:gd name="T28" fmla="*/ 70 w 164"/>
                  <a:gd name="T29" fmla="*/ 170 h 303"/>
                  <a:gd name="T30" fmla="*/ 64 w 164"/>
                  <a:gd name="T31" fmla="*/ 170 h 303"/>
                  <a:gd name="T32" fmla="*/ 64 w 164"/>
                  <a:gd name="T33" fmla="*/ 106 h 303"/>
                  <a:gd name="T34" fmla="*/ 101 w 164"/>
                  <a:gd name="T35" fmla="*/ 106 h 303"/>
                  <a:gd name="T36" fmla="*/ 132 w 164"/>
                  <a:gd name="T37" fmla="*/ 136 h 303"/>
                  <a:gd name="T38" fmla="*/ 132 w 164"/>
                  <a:gd name="T39" fmla="*/ 148 h 303"/>
                  <a:gd name="T40" fmla="*/ 115 w 164"/>
                  <a:gd name="T41" fmla="*/ 194 h 303"/>
                  <a:gd name="T42" fmla="*/ 119 w 164"/>
                  <a:gd name="T43" fmla="*/ 199 h 303"/>
                  <a:gd name="T44" fmla="*/ 159 w 164"/>
                  <a:gd name="T45" fmla="*/ 199 h 303"/>
                  <a:gd name="T46" fmla="*/ 164 w 164"/>
                  <a:gd name="T47" fmla="*/ 194 h 303"/>
                  <a:gd name="T48" fmla="*/ 146 w 164"/>
                  <a:gd name="T49" fmla="*/ 14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303">
                    <a:moveTo>
                      <a:pt x="146" y="148"/>
                    </a:moveTo>
                    <a:cubicBezTo>
                      <a:pt x="146" y="136"/>
                      <a:pt x="146" y="136"/>
                      <a:pt x="146" y="136"/>
                    </a:cubicBezTo>
                    <a:cubicBezTo>
                      <a:pt x="146" y="111"/>
                      <a:pt x="126" y="91"/>
                      <a:pt x="101" y="91"/>
                    </a:cubicBezTo>
                    <a:cubicBezTo>
                      <a:pt x="64" y="91"/>
                      <a:pt x="64" y="91"/>
                      <a:pt x="64" y="91"/>
                    </a:cubicBezTo>
                    <a:cubicBezTo>
                      <a:pt x="64" y="0"/>
                      <a:pt x="64" y="0"/>
                      <a:pt x="64" y="0"/>
                    </a:cubicBezTo>
                    <a:cubicBezTo>
                      <a:pt x="18" y="0"/>
                      <a:pt x="18" y="0"/>
                      <a:pt x="18" y="0"/>
                    </a:cubicBezTo>
                    <a:cubicBezTo>
                      <a:pt x="18" y="170"/>
                      <a:pt x="18" y="170"/>
                      <a:pt x="18" y="170"/>
                    </a:cubicBezTo>
                    <a:cubicBezTo>
                      <a:pt x="12" y="170"/>
                      <a:pt x="12" y="170"/>
                      <a:pt x="12" y="170"/>
                    </a:cubicBezTo>
                    <a:cubicBezTo>
                      <a:pt x="12" y="196"/>
                      <a:pt x="12" y="196"/>
                      <a:pt x="12" y="196"/>
                    </a:cubicBezTo>
                    <a:cubicBezTo>
                      <a:pt x="4" y="196"/>
                      <a:pt x="4" y="196"/>
                      <a:pt x="4" y="196"/>
                    </a:cubicBezTo>
                    <a:cubicBezTo>
                      <a:pt x="0" y="292"/>
                      <a:pt x="0" y="292"/>
                      <a:pt x="0" y="292"/>
                    </a:cubicBezTo>
                    <a:cubicBezTo>
                      <a:pt x="12" y="295"/>
                      <a:pt x="43" y="303"/>
                      <a:pt x="82" y="301"/>
                    </a:cubicBezTo>
                    <a:cubicBezTo>
                      <a:pt x="78" y="196"/>
                      <a:pt x="78" y="196"/>
                      <a:pt x="78" y="196"/>
                    </a:cubicBezTo>
                    <a:cubicBezTo>
                      <a:pt x="70" y="196"/>
                      <a:pt x="70" y="196"/>
                      <a:pt x="70" y="196"/>
                    </a:cubicBezTo>
                    <a:cubicBezTo>
                      <a:pt x="70" y="170"/>
                      <a:pt x="70" y="170"/>
                      <a:pt x="70" y="170"/>
                    </a:cubicBezTo>
                    <a:cubicBezTo>
                      <a:pt x="64" y="170"/>
                      <a:pt x="64" y="170"/>
                      <a:pt x="64" y="170"/>
                    </a:cubicBezTo>
                    <a:cubicBezTo>
                      <a:pt x="64" y="106"/>
                      <a:pt x="64" y="106"/>
                      <a:pt x="64" y="106"/>
                    </a:cubicBezTo>
                    <a:cubicBezTo>
                      <a:pt x="101" y="106"/>
                      <a:pt x="101" y="106"/>
                      <a:pt x="101" y="106"/>
                    </a:cubicBezTo>
                    <a:cubicBezTo>
                      <a:pt x="118" y="106"/>
                      <a:pt x="132" y="119"/>
                      <a:pt x="132" y="136"/>
                    </a:cubicBezTo>
                    <a:cubicBezTo>
                      <a:pt x="132" y="148"/>
                      <a:pt x="132" y="148"/>
                      <a:pt x="132" y="148"/>
                    </a:cubicBezTo>
                    <a:cubicBezTo>
                      <a:pt x="123" y="162"/>
                      <a:pt x="116" y="177"/>
                      <a:pt x="115" y="194"/>
                    </a:cubicBezTo>
                    <a:cubicBezTo>
                      <a:pt x="114" y="196"/>
                      <a:pt x="117" y="199"/>
                      <a:pt x="119" y="199"/>
                    </a:cubicBezTo>
                    <a:cubicBezTo>
                      <a:pt x="159" y="199"/>
                      <a:pt x="159" y="199"/>
                      <a:pt x="159" y="199"/>
                    </a:cubicBezTo>
                    <a:cubicBezTo>
                      <a:pt x="162" y="199"/>
                      <a:pt x="164" y="196"/>
                      <a:pt x="164" y="194"/>
                    </a:cubicBezTo>
                    <a:cubicBezTo>
                      <a:pt x="163" y="177"/>
                      <a:pt x="155" y="162"/>
                      <a:pt x="146" y="14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0" name="Freeform 104">
                <a:extLst>
                  <a:ext uri="{FF2B5EF4-FFF2-40B4-BE49-F238E27FC236}">
                    <a16:creationId xmlns:a16="http://schemas.microsoft.com/office/drawing/2014/main" id="{35006FE3-E56A-4862-84C9-9AB33284E314}"/>
                  </a:ext>
                </a:extLst>
              </p:cNvPr>
              <p:cNvSpPr>
                <a:spLocks/>
              </p:cNvSpPr>
              <p:nvPr/>
            </p:nvSpPr>
            <p:spPr bwMode="auto">
              <a:xfrm>
                <a:off x="3813816" y="4021505"/>
                <a:ext cx="164121" cy="291005"/>
              </a:xfrm>
              <a:custGeom>
                <a:avLst/>
                <a:gdLst>
                  <a:gd name="T0" fmla="*/ 211 w 238"/>
                  <a:gd name="T1" fmla="*/ 0 h 422"/>
                  <a:gd name="T2" fmla="*/ 142 w 238"/>
                  <a:gd name="T3" fmla="*/ 267 h 422"/>
                  <a:gd name="T4" fmla="*/ 0 w 238"/>
                  <a:gd name="T5" fmla="*/ 364 h 422"/>
                  <a:gd name="T6" fmla="*/ 26 w 238"/>
                  <a:gd name="T7" fmla="*/ 422 h 422"/>
                  <a:gd name="T8" fmla="*/ 231 w 238"/>
                  <a:gd name="T9" fmla="*/ 338 h 422"/>
                  <a:gd name="T10" fmla="*/ 238 w 238"/>
                  <a:gd name="T11" fmla="*/ 29 h 422"/>
                  <a:gd name="T12" fmla="*/ 211 w 238"/>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238" h="422">
                    <a:moveTo>
                      <a:pt x="211" y="0"/>
                    </a:moveTo>
                    <a:lnTo>
                      <a:pt x="142" y="267"/>
                    </a:lnTo>
                    <a:lnTo>
                      <a:pt x="0" y="364"/>
                    </a:lnTo>
                    <a:lnTo>
                      <a:pt x="26" y="422"/>
                    </a:lnTo>
                    <a:lnTo>
                      <a:pt x="231" y="338"/>
                    </a:lnTo>
                    <a:lnTo>
                      <a:pt x="238" y="29"/>
                    </a:lnTo>
                    <a:lnTo>
                      <a:pt x="211"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1" name="Freeform 105">
                <a:extLst>
                  <a:ext uri="{FF2B5EF4-FFF2-40B4-BE49-F238E27FC236}">
                    <a16:creationId xmlns:a16="http://schemas.microsoft.com/office/drawing/2014/main" id="{41CD16D0-84B3-4A5B-95F0-1FFBA008EAB4}"/>
                  </a:ext>
                </a:extLst>
              </p:cNvPr>
              <p:cNvSpPr>
                <a:spLocks/>
              </p:cNvSpPr>
              <p:nvPr/>
            </p:nvSpPr>
            <p:spPr bwMode="auto">
              <a:xfrm>
                <a:off x="3931735" y="3906345"/>
                <a:ext cx="434438" cy="549599"/>
              </a:xfrm>
              <a:custGeom>
                <a:avLst/>
                <a:gdLst>
                  <a:gd name="T0" fmla="*/ 447 w 513"/>
                  <a:gd name="T1" fmla="*/ 488 h 647"/>
                  <a:gd name="T2" fmla="*/ 491 w 513"/>
                  <a:gd name="T3" fmla="*/ 66 h 647"/>
                  <a:gd name="T4" fmla="*/ 477 w 513"/>
                  <a:gd name="T5" fmla="*/ 3 h 647"/>
                  <a:gd name="T6" fmla="*/ 360 w 513"/>
                  <a:gd name="T7" fmla="*/ 9 h 647"/>
                  <a:gd name="T8" fmla="*/ 255 w 513"/>
                  <a:gd name="T9" fmla="*/ 8 h 647"/>
                  <a:gd name="T10" fmla="*/ 153 w 513"/>
                  <a:gd name="T11" fmla="*/ 0 h 647"/>
                  <a:gd name="T12" fmla="*/ 96 w 513"/>
                  <a:gd name="T13" fmla="*/ 49 h 647"/>
                  <a:gd name="T14" fmla="*/ 0 w 513"/>
                  <a:gd name="T15" fmla="*/ 647 h 647"/>
                  <a:gd name="T16" fmla="*/ 419 w 513"/>
                  <a:gd name="T17" fmla="*/ 647 h 647"/>
                  <a:gd name="T18" fmla="*/ 478 w 513"/>
                  <a:gd name="T19" fmla="*/ 555 h 647"/>
                  <a:gd name="T20" fmla="*/ 447 w 513"/>
                  <a:gd name="T21" fmla="*/ 48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647">
                    <a:moveTo>
                      <a:pt x="447" y="488"/>
                    </a:moveTo>
                    <a:cubicBezTo>
                      <a:pt x="491" y="66"/>
                      <a:pt x="491" y="66"/>
                      <a:pt x="491" y="66"/>
                    </a:cubicBezTo>
                    <a:cubicBezTo>
                      <a:pt x="492" y="59"/>
                      <a:pt x="513" y="0"/>
                      <a:pt x="477" y="3"/>
                    </a:cubicBezTo>
                    <a:cubicBezTo>
                      <a:pt x="360" y="9"/>
                      <a:pt x="360" y="9"/>
                      <a:pt x="360" y="9"/>
                    </a:cubicBezTo>
                    <a:cubicBezTo>
                      <a:pt x="325" y="11"/>
                      <a:pt x="290" y="11"/>
                      <a:pt x="255" y="8"/>
                    </a:cubicBezTo>
                    <a:cubicBezTo>
                      <a:pt x="153" y="0"/>
                      <a:pt x="153" y="0"/>
                      <a:pt x="153" y="0"/>
                    </a:cubicBezTo>
                    <a:cubicBezTo>
                      <a:pt x="125" y="0"/>
                      <a:pt x="100" y="20"/>
                      <a:pt x="96" y="49"/>
                    </a:cubicBezTo>
                    <a:cubicBezTo>
                      <a:pt x="0" y="647"/>
                      <a:pt x="0" y="647"/>
                      <a:pt x="0" y="647"/>
                    </a:cubicBezTo>
                    <a:cubicBezTo>
                      <a:pt x="419" y="647"/>
                      <a:pt x="419" y="647"/>
                      <a:pt x="419" y="647"/>
                    </a:cubicBezTo>
                    <a:cubicBezTo>
                      <a:pt x="466" y="647"/>
                      <a:pt x="497" y="598"/>
                      <a:pt x="478" y="555"/>
                    </a:cubicBezTo>
                    <a:lnTo>
                      <a:pt x="447" y="488"/>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2" name="Freeform 106">
                <a:extLst>
                  <a:ext uri="{FF2B5EF4-FFF2-40B4-BE49-F238E27FC236}">
                    <a16:creationId xmlns:a16="http://schemas.microsoft.com/office/drawing/2014/main" id="{BF0CFE4B-7C56-451B-99BA-576ECCD16DE4}"/>
                  </a:ext>
                </a:extLst>
              </p:cNvPr>
              <p:cNvSpPr>
                <a:spLocks/>
              </p:cNvSpPr>
              <p:nvPr/>
            </p:nvSpPr>
            <p:spPr bwMode="auto">
              <a:xfrm>
                <a:off x="4006900" y="3966339"/>
                <a:ext cx="321346" cy="19308"/>
              </a:xfrm>
              <a:custGeom>
                <a:avLst/>
                <a:gdLst>
                  <a:gd name="T0" fmla="*/ 166 w 379"/>
                  <a:gd name="T1" fmla="*/ 22 h 22"/>
                  <a:gd name="T2" fmla="*/ 0 w 379"/>
                  <a:gd name="T3" fmla="*/ 12 h 22"/>
                  <a:gd name="T4" fmla="*/ 2 w 379"/>
                  <a:gd name="T5" fmla="*/ 0 h 22"/>
                  <a:gd name="T6" fmla="*/ 378 w 379"/>
                  <a:gd name="T7" fmla="*/ 0 h 22"/>
                  <a:gd name="T8" fmla="*/ 379 w 379"/>
                  <a:gd name="T9" fmla="*/ 12 h 22"/>
                  <a:gd name="T10" fmla="*/ 166 w 379"/>
                  <a:gd name="T11" fmla="*/ 22 h 22"/>
                </a:gdLst>
                <a:ahLst/>
                <a:cxnLst>
                  <a:cxn ang="0">
                    <a:pos x="T0" y="T1"/>
                  </a:cxn>
                  <a:cxn ang="0">
                    <a:pos x="T2" y="T3"/>
                  </a:cxn>
                  <a:cxn ang="0">
                    <a:pos x="T4" y="T5"/>
                  </a:cxn>
                  <a:cxn ang="0">
                    <a:pos x="T6" y="T7"/>
                  </a:cxn>
                  <a:cxn ang="0">
                    <a:pos x="T8" y="T9"/>
                  </a:cxn>
                  <a:cxn ang="0">
                    <a:pos x="T10" y="T11"/>
                  </a:cxn>
                </a:cxnLst>
                <a:rect l="0" t="0" r="r" b="b"/>
                <a:pathLst>
                  <a:path w="379" h="22">
                    <a:moveTo>
                      <a:pt x="166" y="22"/>
                    </a:moveTo>
                    <a:cubicBezTo>
                      <a:pt x="110" y="22"/>
                      <a:pt x="51" y="19"/>
                      <a:pt x="0" y="12"/>
                    </a:cubicBezTo>
                    <a:cubicBezTo>
                      <a:pt x="2" y="0"/>
                      <a:pt x="2" y="0"/>
                      <a:pt x="2" y="0"/>
                    </a:cubicBezTo>
                    <a:cubicBezTo>
                      <a:pt x="151" y="22"/>
                      <a:pt x="376" y="0"/>
                      <a:pt x="378" y="0"/>
                    </a:cubicBezTo>
                    <a:cubicBezTo>
                      <a:pt x="379" y="12"/>
                      <a:pt x="379" y="12"/>
                      <a:pt x="379" y="12"/>
                    </a:cubicBezTo>
                    <a:cubicBezTo>
                      <a:pt x="378" y="12"/>
                      <a:pt x="278" y="22"/>
                      <a:pt x="166"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3" name="Freeform 107">
                <a:extLst>
                  <a:ext uri="{FF2B5EF4-FFF2-40B4-BE49-F238E27FC236}">
                    <a16:creationId xmlns:a16="http://schemas.microsoft.com/office/drawing/2014/main" id="{DB63E66A-89C1-4E9E-B006-CE29938CFCC3}"/>
                  </a:ext>
                </a:extLst>
              </p:cNvPr>
              <p:cNvSpPr>
                <a:spLocks/>
              </p:cNvSpPr>
              <p:nvPr/>
            </p:nvSpPr>
            <p:spPr bwMode="auto">
              <a:xfrm>
                <a:off x="3984833" y="4044262"/>
                <a:ext cx="331000" cy="18619"/>
              </a:xfrm>
              <a:custGeom>
                <a:avLst/>
                <a:gdLst>
                  <a:gd name="T0" fmla="*/ 169 w 391"/>
                  <a:gd name="T1" fmla="*/ 21 h 22"/>
                  <a:gd name="T2" fmla="*/ 0 w 391"/>
                  <a:gd name="T3" fmla="*/ 11 h 22"/>
                  <a:gd name="T4" fmla="*/ 2 w 391"/>
                  <a:gd name="T5" fmla="*/ 0 h 22"/>
                  <a:gd name="T6" fmla="*/ 390 w 391"/>
                  <a:gd name="T7" fmla="*/ 0 h 22"/>
                  <a:gd name="T8" fmla="*/ 391 w 391"/>
                  <a:gd name="T9" fmla="*/ 11 h 22"/>
                  <a:gd name="T10" fmla="*/ 169 w 391"/>
                  <a:gd name="T11" fmla="*/ 21 h 22"/>
                </a:gdLst>
                <a:ahLst/>
                <a:cxnLst>
                  <a:cxn ang="0">
                    <a:pos x="T0" y="T1"/>
                  </a:cxn>
                  <a:cxn ang="0">
                    <a:pos x="T2" y="T3"/>
                  </a:cxn>
                  <a:cxn ang="0">
                    <a:pos x="T4" y="T5"/>
                  </a:cxn>
                  <a:cxn ang="0">
                    <a:pos x="T6" y="T7"/>
                  </a:cxn>
                  <a:cxn ang="0">
                    <a:pos x="T8" y="T9"/>
                  </a:cxn>
                  <a:cxn ang="0">
                    <a:pos x="T10" y="T11"/>
                  </a:cxn>
                </a:cxnLst>
                <a:rect l="0" t="0" r="r" b="b"/>
                <a:pathLst>
                  <a:path w="391" h="22">
                    <a:moveTo>
                      <a:pt x="169" y="21"/>
                    </a:moveTo>
                    <a:cubicBezTo>
                      <a:pt x="111" y="21"/>
                      <a:pt x="51" y="19"/>
                      <a:pt x="0" y="11"/>
                    </a:cubicBezTo>
                    <a:cubicBezTo>
                      <a:pt x="2" y="0"/>
                      <a:pt x="2" y="0"/>
                      <a:pt x="2" y="0"/>
                    </a:cubicBezTo>
                    <a:cubicBezTo>
                      <a:pt x="151" y="22"/>
                      <a:pt x="387" y="0"/>
                      <a:pt x="390" y="0"/>
                    </a:cubicBezTo>
                    <a:cubicBezTo>
                      <a:pt x="391" y="11"/>
                      <a:pt x="391" y="11"/>
                      <a:pt x="391" y="11"/>
                    </a:cubicBezTo>
                    <a:cubicBezTo>
                      <a:pt x="389" y="12"/>
                      <a:pt x="284" y="21"/>
                      <a:pt x="169" y="21"/>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4" name="Freeform 108">
                <a:extLst>
                  <a:ext uri="{FF2B5EF4-FFF2-40B4-BE49-F238E27FC236}">
                    <a16:creationId xmlns:a16="http://schemas.microsoft.com/office/drawing/2014/main" id="{9D75A6CE-6BCC-4FF3-96E6-91AE1DB500F8}"/>
                  </a:ext>
                </a:extLst>
              </p:cNvPr>
              <p:cNvSpPr>
                <a:spLocks/>
              </p:cNvSpPr>
              <p:nvPr/>
            </p:nvSpPr>
            <p:spPr bwMode="auto">
              <a:xfrm>
                <a:off x="3977247" y="4122875"/>
                <a:ext cx="333759" cy="18619"/>
              </a:xfrm>
              <a:custGeom>
                <a:avLst/>
                <a:gdLst>
                  <a:gd name="T0" fmla="*/ 170 w 394"/>
                  <a:gd name="T1" fmla="*/ 22 h 22"/>
                  <a:gd name="T2" fmla="*/ 0 w 394"/>
                  <a:gd name="T3" fmla="*/ 12 h 22"/>
                  <a:gd name="T4" fmla="*/ 2 w 394"/>
                  <a:gd name="T5" fmla="*/ 0 h 22"/>
                  <a:gd name="T6" fmla="*/ 393 w 394"/>
                  <a:gd name="T7" fmla="*/ 0 h 22"/>
                  <a:gd name="T8" fmla="*/ 394 w 394"/>
                  <a:gd name="T9" fmla="*/ 12 h 22"/>
                  <a:gd name="T10" fmla="*/ 170 w 394"/>
                  <a:gd name="T11" fmla="*/ 22 h 22"/>
                </a:gdLst>
                <a:ahLst/>
                <a:cxnLst>
                  <a:cxn ang="0">
                    <a:pos x="T0" y="T1"/>
                  </a:cxn>
                  <a:cxn ang="0">
                    <a:pos x="T2" y="T3"/>
                  </a:cxn>
                  <a:cxn ang="0">
                    <a:pos x="T4" y="T5"/>
                  </a:cxn>
                  <a:cxn ang="0">
                    <a:pos x="T6" y="T7"/>
                  </a:cxn>
                  <a:cxn ang="0">
                    <a:pos x="T8" y="T9"/>
                  </a:cxn>
                  <a:cxn ang="0">
                    <a:pos x="T10" y="T11"/>
                  </a:cxn>
                </a:cxnLst>
                <a:rect l="0" t="0" r="r" b="b"/>
                <a:pathLst>
                  <a:path w="394" h="22">
                    <a:moveTo>
                      <a:pt x="170" y="22"/>
                    </a:moveTo>
                    <a:cubicBezTo>
                      <a:pt x="111" y="22"/>
                      <a:pt x="51" y="19"/>
                      <a:pt x="0" y="12"/>
                    </a:cubicBezTo>
                    <a:cubicBezTo>
                      <a:pt x="2" y="0"/>
                      <a:pt x="2" y="0"/>
                      <a:pt x="2" y="0"/>
                    </a:cubicBezTo>
                    <a:cubicBezTo>
                      <a:pt x="151" y="22"/>
                      <a:pt x="390" y="1"/>
                      <a:pt x="393" y="0"/>
                    </a:cubicBezTo>
                    <a:cubicBezTo>
                      <a:pt x="394" y="12"/>
                      <a:pt x="394" y="12"/>
                      <a:pt x="394" y="12"/>
                    </a:cubicBezTo>
                    <a:cubicBezTo>
                      <a:pt x="392" y="12"/>
                      <a:pt x="286" y="22"/>
                      <a:pt x="170"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5" name="Freeform 109">
                <a:extLst>
                  <a:ext uri="{FF2B5EF4-FFF2-40B4-BE49-F238E27FC236}">
                    <a16:creationId xmlns:a16="http://schemas.microsoft.com/office/drawing/2014/main" id="{514565D9-F56E-4D56-BDE6-7F699432F4EE}"/>
                  </a:ext>
                </a:extLst>
              </p:cNvPr>
              <p:cNvSpPr>
                <a:spLocks/>
              </p:cNvSpPr>
              <p:nvPr/>
            </p:nvSpPr>
            <p:spPr bwMode="auto">
              <a:xfrm>
                <a:off x="3973110" y="4210452"/>
                <a:ext cx="333069" cy="11723"/>
              </a:xfrm>
              <a:custGeom>
                <a:avLst/>
                <a:gdLst>
                  <a:gd name="T0" fmla="*/ 183 w 393"/>
                  <a:gd name="T1" fmla="*/ 14 h 14"/>
                  <a:gd name="T2" fmla="*/ 0 w 393"/>
                  <a:gd name="T3" fmla="*/ 11 h 14"/>
                  <a:gd name="T4" fmla="*/ 0 w 393"/>
                  <a:gd name="T5" fmla="*/ 0 h 14"/>
                  <a:gd name="T6" fmla="*/ 392 w 393"/>
                  <a:gd name="T7" fmla="*/ 0 h 14"/>
                  <a:gd name="T8" fmla="*/ 393 w 393"/>
                  <a:gd name="T9" fmla="*/ 11 h 14"/>
                  <a:gd name="T10" fmla="*/ 183 w 393"/>
                  <a:gd name="T11" fmla="*/ 14 h 14"/>
                </a:gdLst>
                <a:ahLst/>
                <a:cxnLst>
                  <a:cxn ang="0">
                    <a:pos x="T0" y="T1"/>
                  </a:cxn>
                  <a:cxn ang="0">
                    <a:pos x="T2" y="T3"/>
                  </a:cxn>
                  <a:cxn ang="0">
                    <a:pos x="T4" y="T5"/>
                  </a:cxn>
                  <a:cxn ang="0">
                    <a:pos x="T6" y="T7"/>
                  </a:cxn>
                  <a:cxn ang="0">
                    <a:pos x="T8" y="T9"/>
                  </a:cxn>
                  <a:cxn ang="0">
                    <a:pos x="T10" y="T11"/>
                  </a:cxn>
                </a:cxnLst>
                <a:rect l="0" t="0" r="r" b="b"/>
                <a:pathLst>
                  <a:path w="393" h="14">
                    <a:moveTo>
                      <a:pt x="183" y="14"/>
                    </a:moveTo>
                    <a:cubicBezTo>
                      <a:pt x="124" y="14"/>
                      <a:pt x="61" y="13"/>
                      <a:pt x="0" y="11"/>
                    </a:cubicBezTo>
                    <a:cubicBezTo>
                      <a:pt x="0" y="0"/>
                      <a:pt x="0" y="0"/>
                      <a:pt x="0" y="0"/>
                    </a:cubicBezTo>
                    <a:cubicBezTo>
                      <a:pt x="181" y="5"/>
                      <a:pt x="390" y="0"/>
                      <a:pt x="392" y="0"/>
                    </a:cubicBezTo>
                    <a:cubicBezTo>
                      <a:pt x="393" y="11"/>
                      <a:pt x="393" y="11"/>
                      <a:pt x="393" y="11"/>
                    </a:cubicBezTo>
                    <a:cubicBezTo>
                      <a:pt x="391" y="11"/>
                      <a:pt x="298" y="14"/>
                      <a:pt x="183"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6" name="Rectangle 110">
                <a:extLst>
                  <a:ext uri="{FF2B5EF4-FFF2-40B4-BE49-F238E27FC236}">
                    <a16:creationId xmlns:a16="http://schemas.microsoft.com/office/drawing/2014/main" id="{87790950-EAB1-4984-82EA-A046DC0B89F6}"/>
                  </a:ext>
                </a:extLst>
              </p:cNvPr>
              <p:cNvSpPr>
                <a:spLocks noChangeArrowheads="1"/>
              </p:cNvSpPr>
              <p:nvPr/>
            </p:nvSpPr>
            <p:spPr bwMode="auto">
              <a:xfrm>
                <a:off x="3963456" y="4299408"/>
                <a:ext cx="332379" cy="10344"/>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7" name="Rectangle 111">
                <a:extLst>
                  <a:ext uri="{FF2B5EF4-FFF2-40B4-BE49-F238E27FC236}">
                    <a16:creationId xmlns:a16="http://schemas.microsoft.com/office/drawing/2014/main" id="{B19A2764-187A-40ED-AF2F-1436F5FA2452}"/>
                  </a:ext>
                </a:extLst>
              </p:cNvPr>
              <p:cNvSpPr>
                <a:spLocks noChangeArrowheads="1"/>
              </p:cNvSpPr>
              <p:nvPr/>
            </p:nvSpPr>
            <p:spPr bwMode="auto">
              <a:xfrm>
                <a:off x="3977937" y="4383538"/>
                <a:ext cx="332379" cy="10344"/>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8" name="Freeform 112">
                <a:extLst>
                  <a:ext uri="{FF2B5EF4-FFF2-40B4-BE49-F238E27FC236}">
                    <a16:creationId xmlns:a16="http://schemas.microsoft.com/office/drawing/2014/main" id="{D9F4EF97-FE99-476C-9B2C-8F41BB6EFF93}"/>
                  </a:ext>
                </a:extLst>
              </p:cNvPr>
              <p:cNvSpPr>
                <a:spLocks/>
              </p:cNvSpPr>
              <p:nvPr/>
            </p:nvSpPr>
            <p:spPr bwMode="auto">
              <a:xfrm>
                <a:off x="4022760" y="3907724"/>
                <a:ext cx="335138" cy="584079"/>
              </a:xfrm>
              <a:custGeom>
                <a:avLst/>
                <a:gdLst>
                  <a:gd name="T0" fmla="*/ 373 w 395"/>
                  <a:gd name="T1" fmla="*/ 535 h 687"/>
                  <a:gd name="T2" fmla="*/ 363 w 395"/>
                  <a:gd name="T3" fmla="*/ 385 h 687"/>
                  <a:gd name="T4" fmla="*/ 395 w 395"/>
                  <a:gd name="T5" fmla="*/ 22 h 687"/>
                  <a:gd name="T6" fmla="*/ 379 w 395"/>
                  <a:gd name="T7" fmla="*/ 2 h 687"/>
                  <a:gd name="T8" fmla="*/ 357 w 395"/>
                  <a:gd name="T9" fmla="*/ 19 h 687"/>
                  <a:gd name="T10" fmla="*/ 319 w 395"/>
                  <a:gd name="T11" fmla="*/ 359 h 687"/>
                  <a:gd name="T12" fmla="*/ 332 w 395"/>
                  <a:gd name="T13" fmla="*/ 565 h 687"/>
                  <a:gd name="T14" fmla="*/ 338 w 395"/>
                  <a:gd name="T15" fmla="*/ 595 h 687"/>
                  <a:gd name="T16" fmla="*/ 315 w 395"/>
                  <a:gd name="T17" fmla="*/ 624 h 687"/>
                  <a:gd name="T18" fmla="*/ 124 w 395"/>
                  <a:gd name="T19" fmla="*/ 622 h 687"/>
                  <a:gd name="T20" fmla="*/ 124 w 395"/>
                  <a:gd name="T21" fmla="*/ 623 h 687"/>
                  <a:gd name="T22" fmla="*/ 112 w 395"/>
                  <a:gd name="T23" fmla="*/ 623 h 687"/>
                  <a:gd name="T24" fmla="*/ 11 w 395"/>
                  <a:gd name="T25" fmla="*/ 653 h 687"/>
                  <a:gd name="T26" fmla="*/ 7 w 395"/>
                  <a:gd name="T27" fmla="*/ 680 h 687"/>
                  <a:gd name="T28" fmla="*/ 7 w 395"/>
                  <a:gd name="T29" fmla="*/ 680 h 687"/>
                  <a:gd name="T30" fmla="*/ 30 w 395"/>
                  <a:gd name="T31" fmla="*/ 684 h 687"/>
                  <a:gd name="T32" fmla="*/ 40 w 395"/>
                  <a:gd name="T33" fmla="*/ 679 h 687"/>
                  <a:gd name="T34" fmla="*/ 106 w 395"/>
                  <a:gd name="T35" fmla="*/ 663 h 687"/>
                  <a:gd name="T36" fmla="*/ 124 w 395"/>
                  <a:gd name="T37" fmla="*/ 663 h 687"/>
                  <a:gd name="T38" fmla="*/ 223 w 395"/>
                  <a:gd name="T39" fmla="*/ 663 h 687"/>
                  <a:gd name="T40" fmla="*/ 326 w 395"/>
                  <a:gd name="T41" fmla="*/ 663 h 687"/>
                  <a:gd name="T42" fmla="*/ 385 w 395"/>
                  <a:gd name="T43" fmla="*/ 589 h 687"/>
                  <a:gd name="T44" fmla="*/ 373 w 395"/>
                  <a:gd name="T45" fmla="*/ 53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5" h="687">
                    <a:moveTo>
                      <a:pt x="373" y="535"/>
                    </a:moveTo>
                    <a:cubicBezTo>
                      <a:pt x="362" y="486"/>
                      <a:pt x="358" y="435"/>
                      <a:pt x="363" y="385"/>
                    </a:cubicBezTo>
                    <a:cubicBezTo>
                      <a:pt x="395" y="22"/>
                      <a:pt x="395" y="22"/>
                      <a:pt x="395" y="22"/>
                    </a:cubicBezTo>
                    <a:cubicBezTo>
                      <a:pt x="395" y="13"/>
                      <a:pt x="389" y="4"/>
                      <a:pt x="379" y="2"/>
                    </a:cubicBezTo>
                    <a:cubicBezTo>
                      <a:pt x="368" y="0"/>
                      <a:pt x="358" y="8"/>
                      <a:pt x="357" y="19"/>
                    </a:cubicBezTo>
                    <a:cubicBezTo>
                      <a:pt x="319" y="359"/>
                      <a:pt x="319" y="359"/>
                      <a:pt x="319" y="359"/>
                    </a:cubicBezTo>
                    <a:cubicBezTo>
                      <a:pt x="312" y="428"/>
                      <a:pt x="316" y="498"/>
                      <a:pt x="332" y="565"/>
                    </a:cubicBezTo>
                    <a:cubicBezTo>
                      <a:pt x="338" y="595"/>
                      <a:pt x="338" y="595"/>
                      <a:pt x="338" y="595"/>
                    </a:cubicBezTo>
                    <a:cubicBezTo>
                      <a:pt x="342" y="610"/>
                      <a:pt x="330" y="624"/>
                      <a:pt x="315" y="624"/>
                    </a:cubicBezTo>
                    <a:cubicBezTo>
                      <a:pt x="124" y="622"/>
                      <a:pt x="124" y="622"/>
                      <a:pt x="124" y="622"/>
                    </a:cubicBezTo>
                    <a:cubicBezTo>
                      <a:pt x="124" y="623"/>
                      <a:pt x="124" y="623"/>
                      <a:pt x="124" y="623"/>
                    </a:cubicBezTo>
                    <a:cubicBezTo>
                      <a:pt x="112" y="623"/>
                      <a:pt x="112" y="623"/>
                      <a:pt x="112" y="623"/>
                    </a:cubicBezTo>
                    <a:cubicBezTo>
                      <a:pt x="76" y="623"/>
                      <a:pt x="41" y="634"/>
                      <a:pt x="11" y="653"/>
                    </a:cubicBezTo>
                    <a:cubicBezTo>
                      <a:pt x="1" y="659"/>
                      <a:pt x="0" y="672"/>
                      <a:pt x="7" y="680"/>
                    </a:cubicBezTo>
                    <a:cubicBezTo>
                      <a:pt x="7" y="680"/>
                      <a:pt x="7" y="680"/>
                      <a:pt x="7" y="680"/>
                    </a:cubicBezTo>
                    <a:cubicBezTo>
                      <a:pt x="13" y="686"/>
                      <a:pt x="22" y="687"/>
                      <a:pt x="30" y="684"/>
                    </a:cubicBezTo>
                    <a:cubicBezTo>
                      <a:pt x="40" y="679"/>
                      <a:pt x="40" y="679"/>
                      <a:pt x="40" y="679"/>
                    </a:cubicBezTo>
                    <a:cubicBezTo>
                      <a:pt x="60" y="668"/>
                      <a:pt x="83" y="663"/>
                      <a:pt x="106" y="663"/>
                    </a:cubicBezTo>
                    <a:cubicBezTo>
                      <a:pt x="124" y="663"/>
                      <a:pt x="124" y="663"/>
                      <a:pt x="124" y="663"/>
                    </a:cubicBezTo>
                    <a:cubicBezTo>
                      <a:pt x="223" y="663"/>
                      <a:pt x="223" y="663"/>
                      <a:pt x="223" y="663"/>
                    </a:cubicBezTo>
                    <a:cubicBezTo>
                      <a:pt x="326" y="663"/>
                      <a:pt x="326" y="663"/>
                      <a:pt x="326" y="663"/>
                    </a:cubicBezTo>
                    <a:cubicBezTo>
                      <a:pt x="364" y="663"/>
                      <a:pt x="393" y="627"/>
                      <a:pt x="385" y="589"/>
                    </a:cubicBezTo>
                    <a:lnTo>
                      <a:pt x="373" y="535"/>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39" name="Freeform 113">
                <a:extLst>
                  <a:ext uri="{FF2B5EF4-FFF2-40B4-BE49-F238E27FC236}">
                    <a16:creationId xmlns:a16="http://schemas.microsoft.com/office/drawing/2014/main" id="{DE825D0D-1ABF-4B38-A739-F3D7E86500BD}"/>
                  </a:ext>
                </a:extLst>
              </p:cNvPr>
              <p:cNvSpPr>
                <a:spLocks/>
              </p:cNvSpPr>
              <p:nvPr/>
            </p:nvSpPr>
            <p:spPr bwMode="auto">
              <a:xfrm>
                <a:off x="3642110" y="4262860"/>
                <a:ext cx="450988" cy="350309"/>
              </a:xfrm>
              <a:custGeom>
                <a:avLst/>
                <a:gdLst>
                  <a:gd name="T0" fmla="*/ 115 w 533"/>
                  <a:gd name="T1" fmla="*/ 412 h 412"/>
                  <a:gd name="T2" fmla="*/ 135 w 533"/>
                  <a:gd name="T3" fmla="*/ 268 h 412"/>
                  <a:gd name="T4" fmla="*/ 359 w 533"/>
                  <a:gd name="T5" fmla="*/ 226 h 412"/>
                  <a:gd name="T6" fmla="*/ 469 w 533"/>
                  <a:gd name="T7" fmla="*/ 140 h 412"/>
                  <a:gd name="T8" fmla="*/ 533 w 533"/>
                  <a:gd name="T9" fmla="*/ 0 h 412"/>
                  <a:gd name="T10" fmla="*/ 326 w 533"/>
                  <a:gd name="T11" fmla="*/ 2 h 412"/>
                  <a:gd name="T12" fmla="*/ 300 w 533"/>
                  <a:gd name="T13" fmla="*/ 65 h 412"/>
                  <a:gd name="T14" fmla="*/ 58 w 533"/>
                  <a:gd name="T15" fmla="*/ 134 h 412"/>
                  <a:gd name="T16" fmla="*/ 6 w 533"/>
                  <a:gd name="T17" fmla="*/ 199 h 412"/>
                  <a:gd name="T18" fmla="*/ 0 w 533"/>
                  <a:gd name="T19" fmla="*/ 333 h 412"/>
                  <a:gd name="T20" fmla="*/ 115 w 533"/>
                  <a:gd name="T21"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412">
                    <a:moveTo>
                      <a:pt x="115" y="412"/>
                    </a:moveTo>
                    <a:cubicBezTo>
                      <a:pt x="135" y="268"/>
                      <a:pt x="135" y="268"/>
                      <a:pt x="135" y="268"/>
                    </a:cubicBezTo>
                    <a:cubicBezTo>
                      <a:pt x="359" y="226"/>
                      <a:pt x="359" y="226"/>
                      <a:pt x="359" y="226"/>
                    </a:cubicBezTo>
                    <a:cubicBezTo>
                      <a:pt x="408" y="217"/>
                      <a:pt x="449" y="185"/>
                      <a:pt x="469" y="140"/>
                    </a:cubicBezTo>
                    <a:cubicBezTo>
                      <a:pt x="533" y="0"/>
                      <a:pt x="533" y="0"/>
                      <a:pt x="533" y="0"/>
                    </a:cubicBezTo>
                    <a:cubicBezTo>
                      <a:pt x="326" y="2"/>
                      <a:pt x="326" y="2"/>
                      <a:pt x="326" y="2"/>
                    </a:cubicBezTo>
                    <a:cubicBezTo>
                      <a:pt x="300" y="65"/>
                      <a:pt x="300" y="65"/>
                      <a:pt x="300" y="65"/>
                    </a:cubicBezTo>
                    <a:cubicBezTo>
                      <a:pt x="58" y="134"/>
                      <a:pt x="58" y="134"/>
                      <a:pt x="58" y="134"/>
                    </a:cubicBezTo>
                    <a:cubicBezTo>
                      <a:pt x="29" y="143"/>
                      <a:pt x="8" y="168"/>
                      <a:pt x="6" y="199"/>
                    </a:cubicBezTo>
                    <a:cubicBezTo>
                      <a:pt x="0" y="333"/>
                      <a:pt x="0" y="333"/>
                      <a:pt x="0" y="333"/>
                    </a:cubicBezTo>
                    <a:cubicBezTo>
                      <a:pt x="0" y="333"/>
                      <a:pt x="47" y="379"/>
                      <a:pt x="115" y="412"/>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0" name="Freeform 114">
                <a:extLst>
                  <a:ext uri="{FF2B5EF4-FFF2-40B4-BE49-F238E27FC236}">
                    <a16:creationId xmlns:a16="http://schemas.microsoft.com/office/drawing/2014/main" id="{49053A30-F170-442E-BFCC-BA938828B98A}"/>
                  </a:ext>
                </a:extLst>
              </p:cNvPr>
              <p:cNvSpPr>
                <a:spLocks/>
              </p:cNvSpPr>
              <p:nvPr/>
            </p:nvSpPr>
            <p:spPr bwMode="auto">
              <a:xfrm>
                <a:off x="3888981" y="4202177"/>
                <a:ext cx="293763" cy="462712"/>
              </a:xfrm>
              <a:custGeom>
                <a:avLst/>
                <a:gdLst>
                  <a:gd name="T0" fmla="*/ 238 w 347"/>
                  <a:gd name="T1" fmla="*/ 0 h 545"/>
                  <a:gd name="T2" fmla="*/ 141 w 347"/>
                  <a:gd name="T3" fmla="*/ 171 h 545"/>
                  <a:gd name="T4" fmla="*/ 61 w 347"/>
                  <a:gd name="T5" fmla="*/ 208 h 545"/>
                  <a:gd name="T6" fmla="*/ 12 w 347"/>
                  <a:gd name="T7" fmla="*/ 312 h 545"/>
                  <a:gd name="T8" fmla="*/ 79 w 347"/>
                  <a:gd name="T9" fmla="*/ 544 h 545"/>
                  <a:gd name="T10" fmla="*/ 177 w 347"/>
                  <a:gd name="T11" fmla="*/ 532 h 545"/>
                  <a:gd name="T12" fmla="*/ 207 w 347"/>
                  <a:gd name="T13" fmla="*/ 545 h 545"/>
                  <a:gd name="T14" fmla="*/ 177 w 347"/>
                  <a:gd name="T15" fmla="*/ 326 h 545"/>
                  <a:gd name="T16" fmla="*/ 204 w 347"/>
                  <a:gd name="T17" fmla="*/ 292 h 545"/>
                  <a:gd name="T18" fmla="*/ 279 w 347"/>
                  <a:gd name="T19" fmla="*/ 284 h 545"/>
                  <a:gd name="T20" fmla="*/ 345 w 347"/>
                  <a:gd name="T21" fmla="*/ 214 h 545"/>
                  <a:gd name="T22" fmla="*/ 347 w 347"/>
                  <a:gd name="T23" fmla="*/ 181 h 545"/>
                  <a:gd name="T24" fmla="*/ 238 w 347"/>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545">
                    <a:moveTo>
                      <a:pt x="238" y="0"/>
                    </a:moveTo>
                    <a:cubicBezTo>
                      <a:pt x="141" y="171"/>
                      <a:pt x="141" y="171"/>
                      <a:pt x="141" y="171"/>
                    </a:cubicBezTo>
                    <a:cubicBezTo>
                      <a:pt x="61" y="208"/>
                      <a:pt x="61" y="208"/>
                      <a:pt x="61" y="208"/>
                    </a:cubicBezTo>
                    <a:cubicBezTo>
                      <a:pt x="21" y="226"/>
                      <a:pt x="0" y="270"/>
                      <a:pt x="12" y="312"/>
                    </a:cubicBezTo>
                    <a:cubicBezTo>
                      <a:pt x="79" y="544"/>
                      <a:pt x="79" y="544"/>
                      <a:pt x="79" y="544"/>
                    </a:cubicBezTo>
                    <a:cubicBezTo>
                      <a:pt x="95" y="543"/>
                      <a:pt x="131" y="542"/>
                      <a:pt x="177" y="532"/>
                    </a:cubicBezTo>
                    <a:cubicBezTo>
                      <a:pt x="187" y="537"/>
                      <a:pt x="198" y="541"/>
                      <a:pt x="207" y="545"/>
                    </a:cubicBezTo>
                    <a:cubicBezTo>
                      <a:pt x="177" y="326"/>
                      <a:pt x="177" y="326"/>
                      <a:pt x="177" y="326"/>
                    </a:cubicBezTo>
                    <a:cubicBezTo>
                      <a:pt x="175" y="309"/>
                      <a:pt x="187" y="293"/>
                      <a:pt x="204" y="292"/>
                    </a:cubicBezTo>
                    <a:cubicBezTo>
                      <a:pt x="279" y="284"/>
                      <a:pt x="279" y="284"/>
                      <a:pt x="279" y="284"/>
                    </a:cubicBezTo>
                    <a:cubicBezTo>
                      <a:pt x="315" y="280"/>
                      <a:pt x="343" y="251"/>
                      <a:pt x="345" y="214"/>
                    </a:cubicBezTo>
                    <a:cubicBezTo>
                      <a:pt x="347" y="181"/>
                      <a:pt x="347" y="181"/>
                      <a:pt x="347" y="181"/>
                    </a:cubicBezTo>
                    <a:lnTo>
                      <a:pt x="238" y="0"/>
                    </a:lnTo>
                    <a:close/>
                  </a:path>
                </a:pathLst>
              </a:custGeom>
              <a:solidFill>
                <a:srgbClr val="20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1" name="Freeform 115">
                <a:extLst>
                  <a:ext uri="{FF2B5EF4-FFF2-40B4-BE49-F238E27FC236}">
                    <a16:creationId xmlns:a16="http://schemas.microsoft.com/office/drawing/2014/main" id="{12270275-0A22-41CD-BF94-1B20EBEEE048}"/>
                  </a:ext>
                </a:extLst>
              </p:cNvPr>
              <p:cNvSpPr>
                <a:spLocks/>
              </p:cNvSpPr>
              <p:nvPr/>
            </p:nvSpPr>
            <p:spPr bwMode="auto">
              <a:xfrm>
                <a:off x="3875879" y="3907034"/>
                <a:ext cx="366169" cy="494433"/>
              </a:xfrm>
              <a:custGeom>
                <a:avLst/>
                <a:gdLst>
                  <a:gd name="T0" fmla="*/ 138 w 433"/>
                  <a:gd name="T1" fmla="*/ 27 h 582"/>
                  <a:gd name="T2" fmla="*/ 228 w 433"/>
                  <a:gd name="T3" fmla="*/ 11 h 582"/>
                  <a:gd name="T4" fmla="*/ 277 w 433"/>
                  <a:gd name="T5" fmla="*/ 2 h 582"/>
                  <a:gd name="T6" fmla="*/ 421 w 433"/>
                  <a:gd name="T7" fmla="*/ 180 h 582"/>
                  <a:gd name="T8" fmla="*/ 363 w 433"/>
                  <a:gd name="T9" fmla="*/ 582 h 582"/>
                  <a:gd name="T10" fmla="*/ 356 w 433"/>
                  <a:gd name="T11" fmla="*/ 576 h 582"/>
                  <a:gd name="T12" fmla="*/ 46 w 433"/>
                  <a:gd name="T13" fmla="*/ 473 h 582"/>
                  <a:gd name="T14" fmla="*/ 0 w 433"/>
                  <a:gd name="T15" fmla="*/ 475 h 582"/>
                  <a:gd name="T16" fmla="*/ 72 w 433"/>
                  <a:gd name="T17" fmla="*/ 333 h 582"/>
                  <a:gd name="T18" fmla="*/ 138 w 433"/>
                  <a:gd name="T19" fmla="*/ 2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582">
                    <a:moveTo>
                      <a:pt x="138" y="27"/>
                    </a:moveTo>
                    <a:cubicBezTo>
                      <a:pt x="178" y="0"/>
                      <a:pt x="228" y="11"/>
                      <a:pt x="228" y="11"/>
                    </a:cubicBezTo>
                    <a:cubicBezTo>
                      <a:pt x="277" y="2"/>
                      <a:pt x="277" y="2"/>
                      <a:pt x="277" y="2"/>
                    </a:cubicBezTo>
                    <a:cubicBezTo>
                      <a:pt x="370" y="11"/>
                      <a:pt x="433" y="98"/>
                      <a:pt x="421" y="180"/>
                    </a:cubicBezTo>
                    <a:cubicBezTo>
                      <a:pt x="363" y="582"/>
                      <a:pt x="363" y="582"/>
                      <a:pt x="363" y="582"/>
                    </a:cubicBezTo>
                    <a:cubicBezTo>
                      <a:pt x="356" y="576"/>
                      <a:pt x="356" y="576"/>
                      <a:pt x="356" y="576"/>
                    </a:cubicBezTo>
                    <a:cubicBezTo>
                      <a:pt x="268" y="506"/>
                      <a:pt x="158" y="470"/>
                      <a:pt x="46" y="473"/>
                    </a:cubicBezTo>
                    <a:cubicBezTo>
                      <a:pt x="0" y="475"/>
                      <a:pt x="0" y="475"/>
                      <a:pt x="0" y="475"/>
                    </a:cubicBezTo>
                    <a:cubicBezTo>
                      <a:pt x="72" y="333"/>
                      <a:pt x="72" y="333"/>
                      <a:pt x="72" y="333"/>
                    </a:cubicBezTo>
                    <a:cubicBezTo>
                      <a:pt x="99" y="260"/>
                      <a:pt x="50" y="87"/>
                      <a:pt x="138" y="27"/>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2" name="Freeform 116">
                <a:extLst>
                  <a:ext uri="{FF2B5EF4-FFF2-40B4-BE49-F238E27FC236}">
                    <a16:creationId xmlns:a16="http://schemas.microsoft.com/office/drawing/2014/main" id="{A985CCE2-07CC-4748-A2FF-ED7AC888DFCD}"/>
                  </a:ext>
                </a:extLst>
              </p:cNvPr>
              <p:cNvSpPr>
                <a:spLocks/>
              </p:cNvSpPr>
              <p:nvPr/>
            </p:nvSpPr>
            <p:spPr bwMode="auto">
              <a:xfrm>
                <a:off x="3903462" y="4063570"/>
                <a:ext cx="329621" cy="300659"/>
              </a:xfrm>
              <a:custGeom>
                <a:avLst/>
                <a:gdLst>
                  <a:gd name="T0" fmla="*/ 375 w 389"/>
                  <a:gd name="T1" fmla="*/ 0 h 354"/>
                  <a:gd name="T2" fmla="*/ 253 w 389"/>
                  <a:gd name="T3" fmla="*/ 0 h 354"/>
                  <a:gd name="T4" fmla="*/ 290 w 389"/>
                  <a:gd name="T5" fmla="*/ 210 h 354"/>
                  <a:gd name="T6" fmla="*/ 118 w 389"/>
                  <a:gd name="T7" fmla="*/ 287 h 354"/>
                  <a:gd name="T8" fmla="*/ 51 w 389"/>
                  <a:gd name="T9" fmla="*/ 269 h 354"/>
                  <a:gd name="T10" fmla="*/ 14 w 389"/>
                  <a:gd name="T11" fmla="*/ 284 h 354"/>
                  <a:gd name="T12" fmla="*/ 0 w 389"/>
                  <a:gd name="T13" fmla="*/ 308 h 354"/>
                  <a:gd name="T14" fmla="*/ 33 w 389"/>
                  <a:gd name="T15" fmla="*/ 354 h 354"/>
                  <a:gd name="T16" fmla="*/ 144 w 389"/>
                  <a:gd name="T17" fmla="*/ 344 h 354"/>
                  <a:gd name="T18" fmla="*/ 145 w 389"/>
                  <a:gd name="T19" fmla="*/ 337 h 354"/>
                  <a:gd name="T20" fmla="*/ 365 w 389"/>
                  <a:gd name="T21" fmla="*/ 282 h 354"/>
                  <a:gd name="T22" fmla="*/ 388 w 389"/>
                  <a:gd name="T23" fmla="*/ 250 h 354"/>
                  <a:gd name="T24" fmla="*/ 375 w 389"/>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354">
                    <a:moveTo>
                      <a:pt x="375" y="0"/>
                    </a:moveTo>
                    <a:cubicBezTo>
                      <a:pt x="340" y="21"/>
                      <a:pt x="253" y="0"/>
                      <a:pt x="253" y="0"/>
                    </a:cubicBezTo>
                    <a:cubicBezTo>
                      <a:pt x="290" y="210"/>
                      <a:pt x="290" y="210"/>
                      <a:pt x="290" y="210"/>
                    </a:cubicBezTo>
                    <a:cubicBezTo>
                      <a:pt x="118" y="287"/>
                      <a:pt x="118" y="287"/>
                      <a:pt x="118" y="287"/>
                    </a:cubicBezTo>
                    <a:cubicBezTo>
                      <a:pt x="51" y="269"/>
                      <a:pt x="51" y="269"/>
                      <a:pt x="51" y="269"/>
                    </a:cubicBezTo>
                    <a:cubicBezTo>
                      <a:pt x="37" y="265"/>
                      <a:pt x="21" y="271"/>
                      <a:pt x="14" y="284"/>
                    </a:cubicBezTo>
                    <a:cubicBezTo>
                      <a:pt x="0" y="308"/>
                      <a:pt x="0" y="308"/>
                      <a:pt x="0" y="308"/>
                    </a:cubicBezTo>
                    <a:cubicBezTo>
                      <a:pt x="33" y="354"/>
                      <a:pt x="33" y="354"/>
                      <a:pt x="33" y="354"/>
                    </a:cubicBezTo>
                    <a:cubicBezTo>
                      <a:pt x="144" y="344"/>
                      <a:pt x="144" y="344"/>
                      <a:pt x="144" y="344"/>
                    </a:cubicBezTo>
                    <a:cubicBezTo>
                      <a:pt x="145" y="337"/>
                      <a:pt x="145" y="337"/>
                      <a:pt x="145" y="337"/>
                    </a:cubicBezTo>
                    <a:cubicBezTo>
                      <a:pt x="365" y="282"/>
                      <a:pt x="365" y="282"/>
                      <a:pt x="365" y="282"/>
                    </a:cubicBezTo>
                    <a:cubicBezTo>
                      <a:pt x="379" y="278"/>
                      <a:pt x="389" y="265"/>
                      <a:pt x="388" y="250"/>
                    </a:cubicBezTo>
                    <a:cubicBezTo>
                      <a:pt x="385" y="192"/>
                      <a:pt x="377" y="51"/>
                      <a:pt x="375" y="0"/>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3" name="Freeform 117">
                <a:extLst>
                  <a:ext uri="{FF2B5EF4-FFF2-40B4-BE49-F238E27FC236}">
                    <a16:creationId xmlns:a16="http://schemas.microsoft.com/office/drawing/2014/main" id="{AC363616-6A97-4B76-9A9A-2F44063C9F96}"/>
                  </a:ext>
                </a:extLst>
              </p:cNvPr>
              <p:cNvSpPr>
                <a:spLocks/>
              </p:cNvSpPr>
              <p:nvPr/>
            </p:nvSpPr>
            <p:spPr bwMode="auto">
              <a:xfrm>
                <a:off x="3957250" y="3620857"/>
                <a:ext cx="245492" cy="343414"/>
              </a:xfrm>
              <a:custGeom>
                <a:avLst/>
                <a:gdLst>
                  <a:gd name="T0" fmla="*/ 271 w 290"/>
                  <a:gd name="T1" fmla="*/ 186 h 404"/>
                  <a:gd name="T2" fmla="*/ 271 w 290"/>
                  <a:gd name="T3" fmla="*/ 186 h 404"/>
                  <a:gd name="T4" fmla="*/ 260 w 290"/>
                  <a:gd name="T5" fmla="*/ 186 h 404"/>
                  <a:gd name="T6" fmla="*/ 267 w 290"/>
                  <a:gd name="T7" fmla="*/ 161 h 404"/>
                  <a:gd name="T8" fmla="*/ 189 w 290"/>
                  <a:gd name="T9" fmla="*/ 18 h 404"/>
                  <a:gd name="T10" fmla="*/ 46 w 290"/>
                  <a:gd name="T11" fmla="*/ 96 h 404"/>
                  <a:gd name="T12" fmla="*/ 13 w 290"/>
                  <a:gd name="T13" fmla="*/ 207 h 404"/>
                  <a:gd name="T14" fmla="*/ 69 w 290"/>
                  <a:gd name="T15" fmla="*/ 316 h 404"/>
                  <a:gd name="T16" fmla="*/ 78 w 290"/>
                  <a:gd name="T17" fmla="*/ 339 h 404"/>
                  <a:gd name="T18" fmla="*/ 83 w 290"/>
                  <a:gd name="T19" fmla="*/ 377 h 404"/>
                  <a:gd name="T20" fmla="*/ 118 w 290"/>
                  <a:gd name="T21" fmla="*/ 402 h 404"/>
                  <a:gd name="T22" fmla="*/ 172 w 290"/>
                  <a:gd name="T23" fmla="*/ 384 h 404"/>
                  <a:gd name="T24" fmla="*/ 189 w 290"/>
                  <a:gd name="T25" fmla="*/ 331 h 404"/>
                  <a:gd name="T26" fmla="*/ 187 w 290"/>
                  <a:gd name="T27" fmla="*/ 315 h 404"/>
                  <a:gd name="T28" fmla="*/ 238 w 290"/>
                  <a:gd name="T29" fmla="*/ 258 h 404"/>
                  <a:gd name="T30" fmla="*/ 276 w 290"/>
                  <a:gd name="T31" fmla="*/ 238 h 404"/>
                  <a:gd name="T32" fmla="*/ 285 w 290"/>
                  <a:gd name="T33" fmla="*/ 215 h 404"/>
                  <a:gd name="T34" fmla="*/ 271 w 290"/>
                  <a:gd name="T35"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404">
                    <a:moveTo>
                      <a:pt x="271" y="186"/>
                    </a:moveTo>
                    <a:cubicBezTo>
                      <a:pt x="271" y="186"/>
                      <a:pt x="271" y="186"/>
                      <a:pt x="271" y="186"/>
                    </a:cubicBezTo>
                    <a:cubicBezTo>
                      <a:pt x="267" y="185"/>
                      <a:pt x="263" y="185"/>
                      <a:pt x="260" y="186"/>
                    </a:cubicBezTo>
                    <a:cubicBezTo>
                      <a:pt x="267" y="161"/>
                      <a:pt x="267" y="161"/>
                      <a:pt x="267" y="161"/>
                    </a:cubicBezTo>
                    <a:cubicBezTo>
                      <a:pt x="285" y="100"/>
                      <a:pt x="250" y="36"/>
                      <a:pt x="189" y="18"/>
                    </a:cubicBezTo>
                    <a:cubicBezTo>
                      <a:pt x="128" y="0"/>
                      <a:pt x="64" y="35"/>
                      <a:pt x="46" y="96"/>
                    </a:cubicBezTo>
                    <a:cubicBezTo>
                      <a:pt x="13" y="207"/>
                      <a:pt x="13" y="207"/>
                      <a:pt x="13" y="207"/>
                    </a:cubicBezTo>
                    <a:cubicBezTo>
                      <a:pt x="0" y="253"/>
                      <a:pt x="25" y="301"/>
                      <a:pt x="69" y="316"/>
                    </a:cubicBezTo>
                    <a:cubicBezTo>
                      <a:pt x="73" y="323"/>
                      <a:pt x="77" y="331"/>
                      <a:pt x="78" y="339"/>
                    </a:cubicBezTo>
                    <a:cubicBezTo>
                      <a:pt x="83" y="377"/>
                      <a:pt x="83" y="377"/>
                      <a:pt x="83" y="377"/>
                    </a:cubicBezTo>
                    <a:cubicBezTo>
                      <a:pt x="84" y="388"/>
                      <a:pt x="96" y="399"/>
                      <a:pt x="118" y="402"/>
                    </a:cubicBezTo>
                    <a:cubicBezTo>
                      <a:pt x="139" y="404"/>
                      <a:pt x="158" y="398"/>
                      <a:pt x="172" y="384"/>
                    </a:cubicBezTo>
                    <a:cubicBezTo>
                      <a:pt x="186" y="370"/>
                      <a:pt x="192" y="350"/>
                      <a:pt x="189" y="331"/>
                    </a:cubicBezTo>
                    <a:cubicBezTo>
                      <a:pt x="187" y="315"/>
                      <a:pt x="187" y="315"/>
                      <a:pt x="187" y="315"/>
                    </a:cubicBezTo>
                    <a:cubicBezTo>
                      <a:pt x="209" y="303"/>
                      <a:pt x="227" y="283"/>
                      <a:pt x="238" y="258"/>
                    </a:cubicBezTo>
                    <a:cubicBezTo>
                      <a:pt x="254" y="262"/>
                      <a:pt x="270" y="254"/>
                      <a:pt x="276" y="238"/>
                    </a:cubicBezTo>
                    <a:cubicBezTo>
                      <a:pt x="285" y="215"/>
                      <a:pt x="285" y="215"/>
                      <a:pt x="285" y="215"/>
                    </a:cubicBezTo>
                    <a:cubicBezTo>
                      <a:pt x="290" y="203"/>
                      <a:pt x="283" y="190"/>
                      <a:pt x="271" y="186"/>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4" name="Freeform 118">
                <a:extLst>
                  <a:ext uri="{FF2B5EF4-FFF2-40B4-BE49-F238E27FC236}">
                    <a16:creationId xmlns:a16="http://schemas.microsoft.com/office/drawing/2014/main" id="{913CA466-4A05-407E-8CA1-425B20B64B54}"/>
                  </a:ext>
                </a:extLst>
              </p:cNvPr>
              <p:cNvSpPr>
                <a:spLocks/>
              </p:cNvSpPr>
              <p:nvPr/>
            </p:nvSpPr>
            <p:spPr bwMode="auto">
              <a:xfrm>
                <a:off x="4040000" y="3888416"/>
                <a:ext cx="79302" cy="61373"/>
              </a:xfrm>
              <a:custGeom>
                <a:avLst/>
                <a:gdLst>
                  <a:gd name="T0" fmla="*/ 89 w 94"/>
                  <a:gd name="T1" fmla="*/ 0 h 72"/>
                  <a:gd name="T2" fmla="*/ 0 w 94"/>
                  <a:gd name="T3" fmla="*/ 10 h 72"/>
                  <a:gd name="T4" fmla="*/ 79 w 94"/>
                  <a:gd name="T5" fmla="*/ 63 h 72"/>
                  <a:gd name="T6" fmla="*/ 91 w 94"/>
                  <a:gd name="T7" fmla="*/ 16 h 72"/>
                  <a:gd name="T8" fmla="*/ 89 w 94"/>
                  <a:gd name="T9" fmla="*/ 0 h 72"/>
                </a:gdLst>
                <a:ahLst/>
                <a:cxnLst>
                  <a:cxn ang="0">
                    <a:pos x="T0" y="T1"/>
                  </a:cxn>
                  <a:cxn ang="0">
                    <a:pos x="T2" y="T3"/>
                  </a:cxn>
                  <a:cxn ang="0">
                    <a:pos x="T4" y="T5"/>
                  </a:cxn>
                  <a:cxn ang="0">
                    <a:pos x="T6" y="T7"/>
                  </a:cxn>
                  <a:cxn ang="0">
                    <a:pos x="T8" y="T9"/>
                  </a:cxn>
                </a:cxnLst>
                <a:rect l="0" t="0" r="r" b="b"/>
                <a:pathLst>
                  <a:path w="94" h="72">
                    <a:moveTo>
                      <a:pt x="89" y="0"/>
                    </a:moveTo>
                    <a:cubicBezTo>
                      <a:pt x="63" y="15"/>
                      <a:pt x="31" y="19"/>
                      <a:pt x="0" y="10"/>
                    </a:cubicBezTo>
                    <a:cubicBezTo>
                      <a:pt x="0" y="10"/>
                      <a:pt x="16" y="72"/>
                      <a:pt x="79" y="63"/>
                    </a:cubicBezTo>
                    <a:cubicBezTo>
                      <a:pt x="89" y="50"/>
                      <a:pt x="94" y="33"/>
                      <a:pt x="91" y="16"/>
                    </a:cubicBezTo>
                    <a:lnTo>
                      <a:pt x="89"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5" name="Freeform 119">
                <a:extLst>
                  <a:ext uri="{FF2B5EF4-FFF2-40B4-BE49-F238E27FC236}">
                    <a16:creationId xmlns:a16="http://schemas.microsoft.com/office/drawing/2014/main" id="{74504B67-B636-42CF-BDCE-7416157A277E}"/>
                  </a:ext>
                </a:extLst>
              </p:cNvPr>
              <p:cNvSpPr>
                <a:spLocks/>
              </p:cNvSpPr>
              <p:nvPr/>
            </p:nvSpPr>
            <p:spPr bwMode="auto">
              <a:xfrm>
                <a:off x="3955871" y="3656715"/>
                <a:ext cx="85508" cy="234459"/>
              </a:xfrm>
              <a:custGeom>
                <a:avLst/>
                <a:gdLst>
                  <a:gd name="T0" fmla="*/ 101 w 101"/>
                  <a:gd name="T1" fmla="*/ 28 h 276"/>
                  <a:gd name="T2" fmla="*/ 81 w 101"/>
                  <a:gd name="T3" fmla="*/ 0 h 276"/>
                  <a:gd name="T4" fmla="*/ 41 w 101"/>
                  <a:gd name="T5" fmla="*/ 75 h 276"/>
                  <a:gd name="T6" fmla="*/ 14 w 101"/>
                  <a:gd name="T7" fmla="*/ 165 h 276"/>
                  <a:gd name="T8" fmla="*/ 74 w 101"/>
                  <a:gd name="T9" fmla="*/ 276 h 276"/>
                  <a:gd name="T10" fmla="*/ 94 w 101"/>
                  <a:gd name="T11" fmla="*/ 187 h 276"/>
                  <a:gd name="T12" fmla="*/ 71 w 101"/>
                  <a:gd name="T13" fmla="*/ 181 h 276"/>
                  <a:gd name="T14" fmla="*/ 64 w 101"/>
                  <a:gd name="T15" fmla="*/ 164 h 276"/>
                  <a:gd name="T16" fmla="*/ 82 w 101"/>
                  <a:gd name="T17" fmla="*/ 122 h 276"/>
                  <a:gd name="T18" fmla="*/ 75 w 101"/>
                  <a:gd name="T19" fmla="*/ 85 h 276"/>
                  <a:gd name="T20" fmla="*/ 75 w 101"/>
                  <a:gd name="T21" fmla="*/ 85 h 276"/>
                  <a:gd name="T22" fmla="*/ 101 w 101"/>
                  <a:gd name="T23" fmla="*/ 2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76">
                    <a:moveTo>
                      <a:pt x="101" y="28"/>
                    </a:moveTo>
                    <a:cubicBezTo>
                      <a:pt x="99" y="15"/>
                      <a:pt x="81" y="0"/>
                      <a:pt x="81" y="0"/>
                    </a:cubicBezTo>
                    <a:cubicBezTo>
                      <a:pt x="81" y="0"/>
                      <a:pt x="51" y="17"/>
                      <a:pt x="41" y="75"/>
                    </a:cubicBezTo>
                    <a:cubicBezTo>
                      <a:pt x="14" y="165"/>
                      <a:pt x="14" y="165"/>
                      <a:pt x="14" y="165"/>
                    </a:cubicBezTo>
                    <a:cubicBezTo>
                      <a:pt x="0" y="212"/>
                      <a:pt x="27" y="262"/>
                      <a:pt x="74" y="276"/>
                    </a:cubicBezTo>
                    <a:cubicBezTo>
                      <a:pt x="57" y="231"/>
                      <a:pt x="94" y="187"/>
                      <a:pt x="94" y="187"/>
                    </a:cubicBezTo>
                    <a:cubicBezTo>
                      <a:pt x="71" y="181"/>
                      <a:pt x="71" y="181"/>
                      <a:pt x="71" y="181"/>
                    </a:cubicBezTo>
                    <a:cubicBezTo>
                      <a:pt x="64" y="179"/>
                      <a:pt x="61" y="171"/>
                      <a:pt x="64" y="164"/>
                    </a:cubicBezTo>
                    <a:cubicBezTo>
                      <a:pt x="82" y="122"/>
                      <a:pt x="82" y="122"/>
                      <a:pt x="82" y="122"/>
                    </a:cubicBezTo>
                    <a:cubicBezTo>
                      <a:pt x="88" y="109"/>
                      <a:pt x="84" y="94"/>
                      <a:pt x="75" y="85"/>
                    </a:cubicBezTo>
                    <a:cubicBezTo>
                      <a:pt x="75" y="85"/>
                      <a:pt x="75" y="85"/>
                      <a:pt x="75" y="85"/>
                    </a:cubicBezTo>
                    <a:cubicBezTo>
                      <a:pt x="75" y="85"/>
                      <a:pt x="85" y="40"/>
                      <a:pt x="101" y="2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6" name="Freeform 120">
                <a:extLst>
                  <a:ext uri="{FF2B5EF4-FFF2-40B4-BE49-F238E27FC236}">
                    <a16:creationId xmlns:a16="http://schemas.microsoft.com/office/drawing/2014/main" id="{D3A58240-3EBF-4415-ACEC-DFC811CB0B56}"/>
                  </a:ext>
                </a:extLst>
              </p:cNvPr>
              <p:cNvSpPr>
                <a:spLocks/>
              </p:cNvSpPr>
              <p:nvPr/>
            </p:nvSpPr>
            <p:spPr bwMode="auto">
              <a:xfrm>
                <a:off x="4083444" y="3762911"/>
                <a:ext cx="23446" cy="23446"/>
              </a:xfrm>
              <a:custGeom>
                <a:avLst/>
                <a:gdLst>
                  <a:gd name="T0" fmla="*/ 2 w 28"/>
                  <a:gd name="T1" fmla="*/ 10 h 28"/>
                  <a:gd name="T2" fmla="*/ 10 w 28"/>
                  <a:gd name="T3" fmla="*/ 26 h 28"/>
                  <a:gd name="T4" fmla="*/ 26 w 28"/>
                  <a:gd name="T5" fmla="*/ 17 h 28"/>
                  <a:gd name="T6" fmla="*/ 17 w 28"/>
                  <a:gd name="T7" fmla="*/ 2 h 28"/>
                  <a:gd name="T8" fmla="*/ 2 w 28"/>
                  <a:gd name="T9" fmla="*/ 10 h 28"/>
                </a:gdLst>
                <a:ahLst/>
                <a:cxnLst>
                  <a:cxn ang="0">
                    <a:pos x="T0" y="T1"/>
                  </a:cxn>
                  <a:cxn ang="0">
                    <a:pos x="T2" y="T3"/>
                  </a:cxn>
                  <a:cxn ang="0">
                    <a:pos x="T4" y="T5"/>
                  </a:cxn>
                  <a:cxn ang="0">
                    <a:pos x="T6" y="T7"/>
                  </a:cxn>
                  <a:cxn ang="0">
                    <a:pos x="T8" y="T9"/>
                  </a:cxn>
                </a:cxnLst>
                <a:rect l="0" t="0" r="r" b="b"/>
                <a:pathLst>
                  <a:path w="28" h="28">
                    <a:moveTo>
                      <a:pt x="2" y="10"/>
                    </a:moveTo>
                    <a:cubicBezTo>
                      <a:pt x="0" y="17"/>
                      <a:pt x="4" y="24"/>
                      <a:pt x="10" y="26"/>
                    </a:cubicBezTo>
                    <a:cubicBezTo>
                      <a:pt x="17" y="28"/>
                      <a:pt x="24" y="24"/>
                      <a:pt x="26" y="17"/>
                    </a:cubicBezTo>
                    <a:cubicBezTo>
                      <a:pt x="28" y="11"/>
                      <a:pt x="24" y="4"/>
                      <a:pt x="17" y="2"/>
                    </a:cubicBezTo>
                    <a:cubicBezTo>
                      <a:pt x="11" y="0"/>
                      <a:pt x="4" y="4"/>
                      <a:pt x="2" y="1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7" name="Freeform 121">
                <a:extLst>
                  <a:ext uri="{FF2B5EF4-FFF2-40B4-BE49-F238E27FC236}">
                    <a16:creationId xmlns:a16="http://schemas.microsoft.com/office/drawing/2014/main" id="{80CD3C2D-FC29-4CC3-AC4C-71B820191047}"/>
                  </a:ext>
                </a:extLst>
              </p:cNvPr>
              <p:cNvSpPr>
                <a:spLocks/>
              </p:cNvSpPr>
              <p:nvPr/>
            </p:nvSpPr>
            <p:spPr bwMode="auto">
              <a:xfrm>
                <a:off x="3993108" y="3737396"/>
                <a:ext cx="23446" cy="23446"/>
              </a:xfrm>
              <a:custGeom>
                <a:avLst/>
                <a:gdLst>
                  <a:gd name="T0" fmla="*/ 2 w 27"/>
                  <a:gd name="T1" fmla="*/ 10 h 28"/>
                  <a:gd name="T2" fmla="*/ 10 w 27"/>
                  <a:gd name="T3" fmla="*/ 26 h 28"/>
                  <a:gd name="T4" fmla="*/ 25 w 27"/>
                  <a:gd name="T5" fmla="*/ 17 h 28"/>
                  <a:gd name="T6" fmla="*/ 17 w 27"/>
                  <a:gd name="T7" fmla="*/ 2 h 28"/>
                  <a:gd name="T8" fmla="*/ 2 w 27"/>
                  <a:gd name="T9" fmla="*/ 10 h 28"/>
                </a:gdLst>
                <a:ahLst/>
                <a:cxnLst>
                  <a:cxn ang="0">
                    <a:pos x="T0" y="T1"/>
                  </a:cxn>
                  <a:cxn ang="0">
                    <a:pos x="T2" y="T3"/>
                  </a:cxn>
                  <a:cxn ang="0">
                    <a:pos x="T4" y="T5"/>
                  </a:cxn>
                  <a:cxn ang="0">
                    <a:pos x="T6" y="T7"/>
                  </a:cxn>
                  <a:cxn ang="0">
                    <a:pos x="T8" y="T9"/>
                  </a:cxn>
                </a:cxnLst>
                <a:rect l="0" t="0" r="r" b="b"/>
                <a:pathLst>
                  <a:path w="27" h="28">
                    <a:moveTo>
                      <a:pt x="2" y="10"/>
                    </a:moveTo>
                    <a:cubicBezTo>
                      <a:pt x="0" y="17"/>
                      <a:pt x="3" y="24"/>
                      <a:pt x="10" y="26"/>
                    </a:cubicBezTo>
                    <a:cubicBezTo>
                      <a:pt x="17" y="28"/>
                      <a:pt x="23" y="24"/>
                      <a:pt x="25" y="17"/>
                    </a:cubicBezTo>
                    <a:cubicBezTo>
                      <a:pt x="27" y="11"/>
                      <a:pt x="24" y="4"/>
                      <a:pt x="17" y="2"/>
                    </a:cubicBezTo>
                    <a:cubicBezTo>
                      <a:pt x="11" y="0"/>
                      <a:pt x="4" y="4"/>
                      <a:pt x="2" y="1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8" name="Freeform 122">
                <a:extLst>
                  <a:ext uri="{FF2B5EF4-FFF2-40B4-BE49-F238E27FC236}">
                    <a16:creationId xmlns:a16="http://schemas.microsoft.com/office/drawing/2014/main" id="{B2813EDC-757F-4ED2-BFF9-3C87C9FDC485}"/>
                  </a:ext>
                </a:extLst>
              </p:cNvPr>
              <p:cNvSpPr>
                <a:spLocks/>
              </p:cNvSpPr>
              <p:nvPr/>
            </p:nvSpPr>
            <p:spPr bwMode="auto">
              <a:xfrm>
                <a:off x="3999314" y="3829801"/>
                <a:ext cx="62752" cy="24136"/>
              </a:xfrm>
              <a:custGeom>
                <a:avLst/>
                <a:gdLst>
                  <a:gd name="T0" fmla="*/ 74 w 74"/>
                  <a:gd name="T1" fmla="*/ 21 h 28"/>
                  <a:gd name="T2" fmla="*/ 0 w 74"/>
                  <a:gd name="T3" fmla="*/ 0 h 28"/>
                  <a:gd name="T4" fmla="*/ 12 w 74"/>
                  <a:gd name="T5" fmla="*/ 12 h 28"/>
                  <a:gd name="T6" fmla="*/ 55 w 74"/>
                  <a:gd name="T7" fmla="*/ 25 h 28"/>
                  <a:gd name="T8" fmla="*/ 74 w 74"/>
                  <a:gd name="T9" fmla="*/ 21 h 28"/>
                </a:gdLst>
                <a:ahLst/>
                <a:cxnLst>
                  <a:cxn ang="0">
                    <a:pos x="T0" y="T1"/>
                  </a:cxn>
                  <a:cxn ang="0">
                    <a:pos x="T2" y="T3"/>
                  </a:cxn>
                  <a:cxn ang="0">
                    <a:pos x="T4" y="T5"/>
                  </a:cxn>
                  <a:cxn ang="0">
                    <a:pos x="T6" y="T7"/>
                  </a:cxn>
                  <a:cxn ang="0">
                    <a:pos x="T8" y="T9"/>
                  </a:cxn>
                </a:cxnLst>
                <a:rect l="0" t="0" r="r" b="b"/>
                <a:pathLst>
                  <a:path w="74" h="28">
                    <a:moveTo>
                      <a:pt x="74" y="21"/>
                    </a:moveTo>
                    <a:cubicBezTo>
                      <a:pt x="0" y="0"/>
                      <a:pt x="0" y="0"/>
                      <a:pt x="0" y="0"/>
                    </a:cubicBezTo>
                    <a:cubicBezTo>
                      <a:pt x="12" y="12"/>
                      <a:pt x="12" y="12"/>
                      <a:pt x="12" y="12"/>
                    </a:cubicBezTo>
                    <a:cubicBezTo>
                      <a:pt x="23" y="23"/>
                      <a:pt x="39" y="28"/>
                      <a:pt x="55" y="25"/>
                    </a:cubicBezTo>
                    <a:lnTo>
                      <a:pt x="7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123">
                <a:extLst>
                  <a:ext uri="{FF2B5EF4-FFF2-40B4-BE49-F238E27FC236}">
                    <a16:creationId xmlns:a16="http://schemas.microsoft.com/office/drawing/2014/main" id="{BDF6EA87-AFFF-48B4-A834-E64B613D5E64}"/>
                  </a:ext>
                </a:extLst>
              </p:cNvPr>
              <p:cNvSpPr>
                <a:spLocks/>
              </p:cNvSpPr>
              <p:nvPr/>
            </p:nvSpPr>
            <p:spPr bwMode="auto">
              <a:xfrm>
                <a:off x="4014485" y="3617409"/>
                <a:ext cx="197911" cy="194463"/>
              </a:xfrm>
              <a:custGeom>
                <a:avLst/>
                <a:gdLst>
                  <a:gd name="T0" fmla="*/ 151 w 234"/>
                  <a:gd name="T1" fmla="*/ 224 h 229"/>
                  <a:gd name="T2" fmla="*/ 169 w 234"/>
                  <a:gd name="T3" fmla="*/ 229 h 229"/>
                  <a:gd name="T4" fmla="*/ 176 w 234"/>
                  <a:gd name="T5" fmla="*/ 205 h 229"/>
                  <a:gd name="T6" fmla="*/ 200 w 234"/>
                  <a:gd name="T7" fmla="*/ 189 h 229"/>
                  <a:gd name="T8" fmla="*/ 211 w 234"/>
                  <a:gd name="T9" fmla="*/ 153 h 229"/>
                  <a:gd name="T10" fmla="*/ 139 w 234"/>
                  <a:gd name="T11" fmla="*/ 23 h 229"/>
                  <a:gd name="T12" fmla="*/ 96 w 234"/>
                  <a:gd name="T13" fmla="*/ 16 h 229"/>
                  <a:gd name="T14" fmla="*/ 57 w 234"/>
                  <a:gd name="T15" fmla="*/ 9 h 229"/>
                  <a:gd name="T16" fmla="*/ 36 w 234"/>
                  <a:gd name="T17" fmla="*/ 0 h 229"/>
                  <a:gd name="T18" fmla="*/ 36 w 234"/>
                  <a:gd name="T19" fmla="*/ 23 h 229"/>
                  <a:gd name="T20" fmla="*/ 33 w 234"/>
                  <a:gd name="T21" fmla="*/ 23 h 229"/>
                  <a:gd name="T22" fmla="*/ 0 w 234"/>
                  <a:gd name="T23" fmla="*/ 15 h 229"/>
                  <a:gd name="T24" fmla="*/ 14 w 234"/>
                  <a:gd name="T25" fmla="*/ 54 h 229"/>
                  <a:gd name="T26" fmla="*/ 56 w 234"/>
                  <a:gd name="T27" fmla="*/ 92 h 229"/>
                  <a:gd name="T28" fmla="*/ 71 w 234"/>
                  <a:gd name="T29" fmla="*/ 97 h 229"/>
                  <a:gd name="T30" fmla="*/ 84 w 234"/>
                  <a:gd name="T31" fmla="*/ 98 h 229"/>
                  <a:gd name="T32" fmla="*/ 117 w 234"/>
                  <a:gd name="T33" fmla="*/ 93 h 229"/>
                  <a:gd name="T34" fmla="*/ 168 w 234"/>
                  <a:gd name="T35" fmla="*/ 118 h 229"/>
                  <a:gd name="T36" fmla="*/ 177 w 234"/>
                  <a:gd name="T37" fmla="*/ 135 h 229"/>
                  <a:gd name="T38" fmla="*/ 178 w 234"/>
                  <a:gd name="T39" fmla="*/ 159 h 229"/>
                  <a:gd name="T40" fmla="*/ 151 w 234"/>
                  <a:gd name="T41" fmla="*/ 22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29">
                    <a:moveTo>
                      <a:pt x="151" y="224"/>
                    </a:moveTo>
                    <a:cubicBezTo>
                      <a:pt x="169" y="229"/>
                      <a:pt x="169" y="229"/>
                      <a:pt x="169" y="229"/>
                    </a:cubicBezTo>
                    <a:cubicBezTo>
                      <a:pt x="176" y="205"/>
                      <a:pt x="176" y="205"/>
                      <a:pt x="176" y="205"/>
                    </a:cubicBezTo>
                    <a:cubicBezTo>
                      <a:pt x="179" y="194"/>
                      <a:pt x="190" y="188"/>
                      <a:pt x="200" y="189"/>
                    </a:cubicBezTo>
                    <a:cubicBezTo>
                      <a:pt x="205" y="175"/>
                      <a:pt x="209" y="161"/>
                      <a:pt x="211" y="153"/>
                    </a:cubicBezTo>
                    <a:cubicBezTo>
                      <a:pt x="234" y="77"/>
                      <a:pt x="179" y="35"/>
                      <a:pt x="139" y="23"/>
                    </a:cubicBezTo>
                    <a:cubicBezTo>
                      <a:pt x="119" y="17"/>
                      <a:pt x="105" y="16"/>
                      <a:pt x="96" y="16"/>
                    </a:cubicBezTo>
                    <a:cubicBezTo>
                      <a:pt x="82" y="16"/>
                      <a:pt x="69" y="13"/>
                      <a:pt x="57" y="9"/>
                    </a:cubicBezTo>
                    <a:cubicBezTo>
                      <a:pt x="36" y="0"/>
                      <a:pt x="36" y="0"/>
                      <a:pt x="36" y="0"/>
                    </a:cubicBezTo>
                    <a:cubicBezTo>
                      <a:pt x="36" y="23"/>
                      <a:pt x="36" y="23"/>
                      <a:pt x="36" y="23"/>
                    </a:cubicBezTo>
                    <a:cubicBezTo>
                      <a:pt x="33" y="23"/>
                      <a:pt x="33" y="23"/>
                      <a:pt x="33" y="23"/>
                    </a:cubicBezTo>
                    <a:cubicBezTo>
                      <a:pt x="22" y="24"/>
                      <a:pt x="10" y="21"/>
                      <a:pt x="0" y="15"/>
                    </a:cubicBezTo>
                    <a:cubicBezTo>
                      <a:pt x="14" y="54"/>
                      <a:pt x="14" y="54"/>
                      <a:pt x="14" y="54"/>
                    </a:cubicBezTo>
                    <a:cubicBezTo>
                      <a:pt x="21" y="72"/>
                      <a:pt x="36" y="87"/>
                      <a:pt x="56" y="92"/>
                    </a:cubicBezTo>
                    <a:cubicBezTo>
                      <a:pt x="71" y="97"/>
                      <a:pt x="71" y="97"/>
                      <a:pt x="71" y="97"/>
                    </a:cubicBezTo>
                    <a:cubicBezTo>
                      <a:pt x="75" y="98"/>
                      <a:pt x="80" y="98"/>
                      <a:pt x="84" y="98"/>
                    </a:cubicBezTo>
                    <a:cubicBezTo>
                      <a:pt x="117" y="93"/>
                      <a:pt x="117" y="93"/>
                      <a:pt x="117" y="93"/>
                    </a:cubicBezTo>
                    <a:cubicBezTo>
                      <a:pt x="138" y="90"/>
                      <a:pt x="158" y="100"/>
                      <a:pt x="168" y="118"/>
                    </a:cubicBezTo>
                    <a:cubicBezTo>
                      <a:pt x="177" y="135"/>
                      <a:pt x="177" y="135"/>
                      <a:pt x="177" y="135"/>
                    </a:cubicBezTo>
                    <a:cubicBezTo>
                      <a:pt x="181" y="142"/>
                      <a:pt x="182" y="151"/>
                      <a:pt x="178" y="159"/>
                    </a:cubicBezTo>
                    <a:lnTo>
                      <a:pt x="151" y="22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124">
                <a:extLst>
                  <a:ext uri="{FF2B5EF4-FFF2-40B4-BE49-F238E27FC236}">
                    <a16:creationId xmlns:a16="http://schemas.microsoft.com/office/drawing/2014/main" id="{A0E64FB2-038F-4253-8474-1CEC9270487F}"/>
                  </a:ext>
                </a:extLst>
              </p:cNvPr>
              <p:cNvSpPr>
                <a:spLocks/>
              </p:cNvSpPr>
              <p:nvPr/>
            </p:nvSpPr>
            <p:spPr bwMode="auto">
              <a:xfrm>
                <a:off x="4086202" y="3742224"/>
                <a:ext cx="38617" cy="25515"/>
              </a:xfrm>
              <a:custGeom>
                <a:avLst/>
                <a:gdLst>
                  <a:gd name="T0" fmla="*/ 40 w 45"/>
                  <a:gd name="T1" fmla="*/ 30 h 30"/>
                  <a:gd name="T2" fmla="*/ 36 w 45"/>
                  <a:gd name="T3" fmla="*/ 28 h 30"/>
                  <a:gd name="T4" fmla="*/ 5 w 45"/>
                  <a:gd name="T5" fmla="*/ 9 h 30"/>
                  <a:gd name="T6" fmla="*/ 5 w 45"/>
                  <a:gd name="T7" fmla="*/ 9 h 30"/>
                  <a:gd name="T8" fmla="*/ 5 w 45"/>
                  <a:gd name="T9" fmla="*/ 9 h 30"/>
                  <a:gd name="T10" fmla="*/ 0 w 45"/>
                  <a:gd name="T11" fmla="*/ 4 h 30"/>
                  <a:gd name="T12" fmla="*/ 4 w 45"/>
                  <a:gd name="T13" fmla="*/ 0 h 30"/>
                  <a:gd name="T14" fmla="*/ 5 w 45"/>
                  <a:gd name="T15" fmla="*/ 0 h 30"/>
                  <a:gd name="T16" fmla="*/ 43 w 45"/>
                  <a:gd name="T17" fmla="*/ 23 h 30"/>
                  <a:gd name="T18" fmla="*/ 42 w 45"/>
                  <a:gd name="T19" fmla="*/ 29 h 30"/>
                  <a:gd name="T20" fmla="*/ 40 w 45"/>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0">
                    <a:moveTo>
                      <a:pt x="40" y="30"/>
                    </a:moveTo>
                    <a:cubicBezTo>
                      <a:pt x="38" y="30"/>
                      <a:pt x="37" y="29"/>
                      <a:pt x="36" y="28"/>
                    </a:cubicBezTo>
                    <a:cubicBezTo>
                      <a:pt x="36" y="27"/>
                      <a:pt x="25" y="9"/>
                      <a:pt x="5" y="9"/>
                    </a:cubicBezTo>
                    <a:cubicBezTo>
                      <a:pt x="5" y="9"/>
                      <a:pt x="5" y="9"/>
                      <a:pt x="5" y="9"/>
                    </a:cubicBezTo>
                    <a:cubicBezTo>
                      <a:pt x="5" y="9"/>
                      <a:pt x="5" y="9"/>
                      <a:pt x="5" y="9"/>
                    </a:cubicBezTo>
                    <a:cubicBezTo>
                      <a:pt x="2" y="9"/>
                      <a:pt x="0" y="7"/>
                      <a:pt x="0" y="4"/>
                    </a:cubicBezTo>
                    <a:cubicBezTo>
                      <a:pt x="0" y="2"/>
                      <a:pt x="2" y="0"/>
                      <a:pt x="4" y="0"/>
                    </a:cubicBezTo>
                    <a:cubicBezTo>
                      <a:pt x="5" y="0"/>
                      <a:pt x="5" y="0"/>
                      <a:pt x="5" y="0"/>
                    </a:cubicBezTo>
                    <a:cubicBezTo>
                      <a:pt x="30" y="0"/>
                      <a:pt x="43" y="22"/>
                      <a:pt x="43" y="23"/>
                    </a:cubicBezTo>
                    <a:cubicBezTo>
                      <a:pt x="45" y="25"/>
                      <a:pt x="44" y="28"/>
                      <a:pt x="42" y="29"/>
                    </a:cubicBezTo>
                    <a:cubicBezTo>
                      <a:pt x="41" y="30"/>
                      <a:pt x="40" y="30"/>
                      <a:pt x="40" y="3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1" name="Freeform 125">
                <a:extLst>
                  <a:ext uri="{FF2B5EF4-FFF2-40B4-BE49-F238E27FC236}">
                    <a16:creationId xmlns:a16="http://schemas.microsoft.com/office/drawing/2014/main" id="{2FC1D3DE-FF85-47B2-B3F7-FBAF76525A66}"/>
                  </a:ext>
                </a:extLst>
              </p:cNvPr>
              <p:cNvSpPr>
                <a:spLocks/>
              </p:cNvSpPr>
              <p:nvPr/>
            </p:nvSpPr>
            <p:spPr bwMode="auto">
              <a:xfrm>
                <a:off x="3986902" y="3712571"/>
                <a:ext cx="42065" cy="21377"/>
              </a:xfrm>
              <a:custGeom>
                <a:avLst/>
                <a:gdLst>
                  <a:gd name="T0" fmla="*/ 45 w 50"/>
                  <a:gd name="T1" fmla="*/ 25 h 25"/>
                  <a:gd name="T2" fmla="*/ 42 w 50"/>
                  <a:gd name="T3" fmla="*/ 24 h 25"/>
                  <a:gd name="T4" fmla="*/ 6 w 50"/>
                  <a:gd name="T5" fmla="*/ 16 h 25"/>
                  <a:gd name="T6" fmla="*/ 1 w 50"/>
                  <a:gd name="T7" fmla="*/ 13 h 25"/>
                  <a:gd name="T8" fmla="*/ 4 w 50"/>
                  <a:gd name="T9" fmla="*/ 8 h 25"/>
                  <a:gd name="T10" fmla="*/ 48 w 50"/>
                  <a:gd name="T11" fmla="*/ 18 h 25"/>
                  <a:gd name="T12" fmla="*/ 48 w 50"/>
                  <a:gd name="T13" fmla="*/ 24 h 25"/>
                  <a:gd name="T14" fmla="*/ 45 w 5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5">
                    <a:moveTo>
                      <a:pt x="45" y="25"/>
                    </a:moveTo>
                    <a:cubicBezTo>
                      <a:pt x="44" y="25"/>
                      <a:pt x="43" y="25"/>
                      <a:pt x="42" y="24"/>
                    </a:cubicBezTo>
                    <a:cubicBezTo>
                      <a:pt x="27" y="10"/>
                      <a:pt x="6" y="16"/>
                      <a:pt x="6" y="16"/>
                    </a:cubicBezTo>
                    <a:cubicBezTo>
                      <a:pt x="4" y="17"/>
                      <a:pt x="1" y="15"/>
                      <a:pt x="1" y="13"/>
                    </a:cubicBezTo>
                    <a:cubicBezTo>
                      <a:pt x="0" y="11"/>
                      <a:pt x="1" y="8"/>
                      <a:pt x="4" y="8"/>
                    </a:cubicBezTo>
                    <a:cubicBezTo>
                      <a:pt x="5" y="7"/>
                      <a:pt x="30" y="0"/>
                      <a:pt x="48" y="18"/>
                    </a:cubicBezTo>
                    <a:cubicBezTo>
                      <a:pt x="50" y="19"/>
                      <a:pt x="50" y="22"/>
                      <a:pt x="48" y="24"/>
                    </a:cubicBezTo>
                    <a:cubicBezTo>
                      <a:pt x="47" y="25"/>
                      <a:pt x="46" y="25"/>
                      <a:pt x="45" y="2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2" name="Freeform 126">
                <a:extLst>
                  <a:ext uri="{FF2B5EF4-FFF2-40B4-BE49-F238E27FC236}">
                    <a16:creationId xmlns:a16="http://schemas.microsoft.com/office/drawing/2014/main" id="{687EC259-9A30-48A0-A07E-9C4858886EB9}"/>
                  </a:ext>
                </a:extLst>
              </p:cNvPr>
              <p:cNvSpPr>
                <a:spLocks/>
              </p:cNvSpPr>
              <p:nvPr/>
            </p:nvSpPr>
            <p:spPr bwMode="auto">
              <a:xfrm>
                <a:off x="3929666" y="4063570"/>
                <a:ext cx="258594" cy="259284"/>
              </a:xfrm>
              <a:custGeom>
                <a:avLst/>
                <a:gdLst>
                  <a:gd name="T0" fmla="*/ 296 w 305"/>
                  <a:gd name="T1" fmla="*/ 171 h 305"/>
                  <a:gd name="T2" fmla="*/ 253 w 305"/>
                  <a:gd name="T3" fmla="*/ 6 h 305"/>
                  <a:gd name="T4" fmla="*/ 222 w 305"/>
                  <a:gd name="T5" fmla="*/ 0 h 305"/>
                  <a:gd name="T6" fmla="*/ 259 w 305"/>
                  <a:gd name="T7" fmla="*/ 210 h 305"/>
                  <a:gd name="T8" fmla="*/ 83 w 305"/>
                  <a:gd name="T9" fmla="*/ 286 h 305"/>
                  <a:gd name="T10" fmla="*/ 19 w 305"/>
                  <a:gd name="T11" fmla="*/ 266 h 305"/>
                  <a:gd name="T12" fmla="*/ 0 w 305"/>
                  <a:gd name="T13" fmla="*/ 266 h 305"/>
                  <a:gd name="T14" fmla="*/ 7 w 305"/>
                  <a:gd name="T15" fmla="*/ 293 h 305"/>
                  <a:gd name="T16" fmla="*/ 95 w 305"/>
                  <a:gd name="T17" fmla="*/ 305 h 305"/>
                  <a:gd name="T18" fmla="*/ 254 w 305"/>
                  <a:gd name="T19" fmla="*/ 249 h 305"/>
                  <a:gd name="T20" fmla="*/ 296 w 305"/>
                  <a:gd name="T21" fmla="*/ 17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05">
                    <a:moveTo>
                      <a:pt x="296" y="171"/>
                    </a:moveTo>
                    <a:cubicBezTo>
                      <a:pt x="253" y="6"/>
                      <a:pt x="253" y="6"/>
                      <a:pt x="253" y="6"/>
                    </a:cubicBezTo>
                    <a:cubicBezTo>
                      <a:pt x="222" y="0"/>
                      <a:pt x="222" y="0"/>
                      <a:pt x="222" y="0"/>
                    </a:cubicBezTo>
                    <a:cubicBezTo>
                      <a:pt x="259" y="210"/>
                      <a:pt x="259" y="210"/>
                      <a:pt x="259" y="210"/>
                    </a:cubicBezTo>
                    <a:cubicBezTo>
                      <a:pt x="83" y="286"/>
                      <a:pt x="83" y="286"/>
                      <a:pt x="83" y="286"/>
                    </a:cubicBezTo>
                    <a:cubicBezTo>
                      <a:pt x="19" y="266"/>
                      <a:pt x="19" y="266"/>
                      <a:pt x="19" y="266"/>
                    </a:cubicBezTo>
                    <a:cubicBezTo>
                      <a:pt x="13" y="263"/>
                      <a:pt x="6" y="264"/>
                      <a:pt x="0" y="266"/>
                    </a:cubicBezTo>
                    <a:cubicBezTo>
                      <a:pt x="7" y="293"/>
                      <a:pt x="7" y="293"/>
                      <a:pt x="7" y="293"/>
                    </a:cubicBezTo>
                    <a:cubicBezTo>
                      <a:pt x="95" y="305"/>
                      <a:pt x="95" y="305"/>
                      <a:pt x="95" y="305"/>
                    </a:cubicBezTo>
                    <a:cubicBezTo>
                      <a:pt x="254" y="249"/>
                      <a:pt x="254" y="249"/>
                      <a:pt x="254" y="249"/>
                    </a:cubicBezTo>
                    <a:cubicBezTo>
                      <a:pt x="287" y="238"/>
                      <a:pt x="305" y="204"/>
                      <a:pt x="296" y="171"/>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3" name="Freeform 127">
                <a:extLst>
                  <a:ext uri="{FF2B5EF4-FFF2-40B4-BE49-F238E27FC236}">
                    <a16:creationId xmlns:a16="http://schemas.microsoft.com/office/drawing/2014/main" id="{1E119D26-4464-41A6-83CA-399E72F2F041}"/>
                  </a:ext>
                </a:extLst>
              </p:cNvPr>
              <p:cNvSpPr>
                <a:spLocks/>
              </p:cNvSpPr>
              <p:nvPr/>
            </p:nvSpPr>
            <p:spPr bwMode="auto">
              <a:xfrm>
                <a:off x="3607631" y="4203556"/>
                <a:ext cx="515120" cy="189636"/>
              </a:xfrm>
              <a:custGeom>
                <a:avLst/>
                <a:gdLst>
                  <a:gd name="T0" fmla="*/ 4 w 608"/>
                  <a:gd name="T1" fmla="*/ 31 h 223"/>
                  <a:gd name="T2" fmla="*/ 20 w 608"/>
                  <a:gd name="T3" fmla="*/ 25 h 223"/>
                  <a:gd name="T4" fmla="*/ 318 w 608"/>
                  <a:gd name="T5" fmla="*/ 1 h 223"/>
                  <a:gd name="T6" fmla="*/ 347 w 608"/>
                  <a:gd name="T7" fmla="*/ 17 h 223"/>
                  <a:gd name="T8" fmla="*/ 424 w 608"/>
                  <a:gd name="T9" fmla="*/ 173 h 223"/>
                  <a:gd name="T10" fmla="*/ 434 w 608"/>
                  <a:gd name="T11" fmla="*/ 179 h 223"/>
                  <a:gd name="T12" fmla="*/ 607 w 608"/>
                  <a:gd name="T13" fmla="*/ 165 h 223"/>
                  <a:gd name="T14" fmla="*/ 608 w 608"/>
                  <a:gd name="T15" fmla="*/ 182 h 223"/>
                  <a:gd name="T16" fmla="*/ 416 w 608"/>
                  <a:gd name="T17" fmla="*/ 198 h 223"/>
                  <a:gd name="T18" fmla="*/ 102 w 608"/>
                  <a:gd name="T19" fmla="*/ 223 h 223"/>
                  <a:gd name="T20" fmla="*/ 0 w 608"/>
                  <a:gd name="T21" fmla="*/ 34 h 223"/>
                  <a:gd name="T22" fmla="*/ 4 w 608"/>
                  <a:gd name="T23" fmla="*/ 3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 h="223">
                    <a:moveTo>
                      <a:pt x="4" y="31"/>
                    </a:moveTo>
                    <a:cubicBezTo>
                      <a:pt x="8" y="27"/>
                      <a:pt x="14" y="25"/>
                      <a:pt x="20" y="25"/>
                    </a:cubicBezTo>
                    <a:cubicBezTo>
                      <a:pt x="318" y="1"/>
                      <a:pt x="318" y="1"/>
                      <a:pt x="318" y="1"/>
                    </a:cubicBezTo>
                    <a:cubicBezTo>
                      <a:pt x="330" y="0"/>
                      <a:pt x="342" y="6"/>
                      <a:pt x="347" y="17"/>
                    </a:cubicBezTo>
                    <a:cubicBezTo>
                      <a:pt x="424" y="173"/>
                      <a:pt x="424" y="173"/>
                      <a:pt x="424" y="173"/>
                    </a:cubicBezTo>
                    <a:cubicBezTo>
                      <a:pt x="425" y="177"/>
                      <a:pt x="429" y="179"/>
                      <a:pt x="434" y="179"/>
                    </a:cubicBezTo>
                    <a:cubicBezTo>
                      <a:pt x="607" y="165"/>
                      <a:pt x="607" y="165"/>
                      <a:pt x="607" y="165"/>
                    </a:cubicBezTo>
                    <a:cubicBezTo>
                      <a:pt x="608" y="182"/>
                      <a:pt x="608" y="182"/>
                      <a:pt x="608" y="182"/>
                    </a:cubicBezTo>
                    <a:cubicBezTo>
                      <a:pt x="416" y="198"/>
                      <a:pt x="416" y="198"/>
                      <a:pt x="416" y="198"/>
                    </a:cubicBezTo>
                    <a:cubicBezTo>
                      <a:pt x="102" y="223"/>
                      <a:pt x="102" y="223"/>
                      <a:pt x="102" y="223"/>
                    </a:cubicBezTo>
                    <a:cubicBezTo>
                      <a:pt x="0" y="34"/>
                      <a:pt x="0" y="34"/>
                      <a:pt x="0" y="34"/>
                    </a:cubicBezTo>
                    <a:lnTo>
                      <a:pt x="4" y="31"/>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4" name="Freeform 128">
                <a:extLst>
                  <a:ext uri="{FF2B5EF4-FFF2-40B4-BE49-F238E27FC236}">
                    <a16:creationId xmlns:a16="http://schemas.microsoft.com/office/drawing/2014/main" id="{B10D7D24-A007-4FB1-A3F3-0B5FEFB53FC2}"/>
                  </a:ext>
                </a:extLst>
              </p:cNvPr>
              <p:cNvSpPr>
                <a:spLocks/>
              </p:cNvSpPr>
              <p:nvPr/>
            </p:nvSpPr>
            <p:spPr bwMode="auto">
              <a:xfrm>
                <a:off x="3602113" y="4210452"/>
                <a:ext cx="390305" cy="184119"/>
              </a:xfrm>
              <a:custGeom>
                <a:avLst/>
                <a:gdLst>
                  <a:gd name="T0" fmla="*/ 11 w 461"/>
                  <a:gd name="T1" fmla="*/ 25 h 217"/>
                  <a:gd name="T2" fmla="*/ 314 w 461"/>
                  <a:gd name="T3" fmla="*/ 0 h 217"/>
                  <a:gd name="T4" fmla="*/ 337 w 461"/>
                  <a:gd name="T5" fmla="*/ 14 h 217"/>
                  <a:gd name="T6" fmla="*/ 415 w 461"/>
                  <a:gd name="T7" fmla="*/ 175 h 217"/>
                  <a:gd name="T8" fmla="*/ 439 w 461"/>
                  <a:gd name="T9" fmla="*/ 189 h 217"/>
                  <a:gd name="T10" fmla="*/ 461 w 461"/>
                  <a:gd name="T11" fmla="*/ 187 h 217"/>
                  <a:gd name="T12" fmla="*/ 90 w 461"/>
                  <a:gd name="T13" fmla="*/ 217 h 217"/>
                  <a:gd name="T14" fmla="*/ 3 w 461"/>
                  <a:gd name="T15" fmla="*/ 38 h 217"/>
                  <a:gd name="T16" fmla="*/ 11 w 461"/>
                  <a:gd name="T17" fmla="*/ 2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217">
                    <a:moveTo>
                      <a:pt x="11" y="25"/>
                    </a:moveTo>
                    <a:cubicBezTo>
                      <a:pt x="314" y="0"/>
                      <a:pt x="314" y="0"/>
                      <a:pt x="314" y="0"/>
                    </a:cubicBezTo>
                    <a:cubicBezTo>
                      <a:pt x="324" y="0"/>
                      <a:pt x="333" y="5"/>
                      <a:pt x="337" y="14"/>
                    </a:cubicBezTo>
                    <a:cubicBezTo>
                      <a:pt x="415" y="175"/>
                      <a:pt x="415" y="175"/>
                      <a:pt x="415" y="175"/>
                    </a:cubicBezTo>
                    <a:cubicBezTo>
                      <a:pt x="420" y="184"/>
                      <a:pt x="429" y="189"/>
                      <a:pt x="439" y="189"/>
                    </a:cubicBezTo>
                    <a:cubicBezTo>
                      <a:pt x="461" y="187"/>
                      <a:pt x="461" y="187"/>
                      <a:pt x="461" y="187"/>
                    </a:cubicBezTo>
                    <a:cubicBezTo>
                      <a:pt x="90" y="217"/>
                      <a:pt x="90" y="217"/>
                      <a:pt x="90" y="217"/>
                    </a:cubicBezTo>
                    <a:cubicBezTo>
                      <a:pt x="3" y="38"/>
                      <a:pt x="3" y="38"/>
                      <a:pt x="3" y="38"/>
                    </a:cubicBezTo>
                    <a:cubicBezTo>
                      <a:pt x="0" y="32"/>
                      <a:pt x="4" y="25"/>
                      <a:pt x="11" y="25"/>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5" name="Freeform 129">
                <a:extLst>
                  <a:ext uri="{FF2B5EF4-FFF2-40B4-BE49-F238E27FC236}">
                    <a16:creationId xmlns:a16="http://schemas.microsoft.com/office/drawing/2014/main" id="{3D9B088F-3D95-42E2-A19F-E9848A2268A2}"/>
                  </a:ext>
                </a:extLst>
              </p:cNvPr>
              <p:cNvSpPr>
                <a:spLocks/>
              </p:cNvSpPr>
              <p:nvPr/>
            </p:nvSpPr>
            <p:spPr bwMode="auto">
              <a:xfrm>
                <a:off x="3666935" y="4349059"/>
                <a:ext cx="284798" cy="28962"/>
              </a:xfrm>
              <a:custGeom>
                <a:avLst/>
                <a:gdLst>
                  <a:gd name="T0" fmla="*/ 0 w 413"/>
                  <a:gd name="T1" fmla="*/ 33 h 42"/>
                  <a:gd name="T2" fmla="*/ 409 w 413"/>
                  <a:gd name="T3" fmla="*/ 0 h 42"/>
                  <a:gd name="T4" fmla="*/ 413 w 413"/>
                  <a:gd name="T5" fmla="*/ 8 h 42"/>
                  <a:gd name="T6" fmla="*/ 4 w 413"/>
                  <a:gd name="T7" fmla="*/ 42 h 42"/>
                  <a:gd name="T8" fmla="*/ 0 w 413"/>
                  <a:gd name="T9" fmla="*/ 33 h 42"/>
                </a:gdLst>
                <a:ahLst/>
                <a:cxnLst>
                  <a:cxn ang="0">
                    <a:pos x="T0" y="T1"/>
                  </a:cxn>
                  <a:cxn ang="0">
                    <a:pos x="T2" y="T3"/>
                  </a:cxn>
                  <a:cxn ang="0">
                    <a:pos x="T4" y="T5"/>
                  </a:cxn>
                  <a:cxn ang="0">
                    <a:pos x="T6" y="T7"/>
                  </a:cxn>
                  <a:cxn ang="0">
                    <a:pos x="T8" y="T9"/>
                  </a:cxn>
                </a:cxnLst>
                <a:rect l="0" t="0" r="r" b="b"/>
                <a:pathLst>
                  <a:path w="413" h="42">
                    <a:moveTo>
                      <a:pt x="0" y="33"/>
                    </a:moveTo>
                    <a:lnTo>
                      <a:pt x="409" y="0"/>
                    </a:lnTo>
                    <a:lnTo>
                      <a:pt x="413" y="8"/>
                    </a:lnTo>
                    <a:lnTo>
                      <a:pt x="4" y="42"/>
                    </a:lnTo>
                    <a:lnTo>
                      <a:pt x="0" y="33"/>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6" name="Freeform 130">
                <a:extLst>
                  <a:ext uri="{FF2B5EF4-FFF2-40B4-BE49-F238E27FC236}">
                    <a16:creationId xmlns:a16="http://schemas.microsoft.com/office/drawing/2014/main" id="{4BADC04E-4299-462A-8630-2D4B5F991643}"/>
                  </a:ext>
                </a:extLst>
              </p:cNvPr>
              <p:cNvSpPr>
                <a:spLocks/>
              </p:cNvSpPr>
              <p:nvPr/>
            </p:nvSpPr>
            <p:spPr bwMode="auto">
              <a:xfrm>
                <a:off x="3764856" y="4284238"/>
                <a:ext cx="22067" cy="11723"/>
              </a:xfrm>
              <a:custGeom>
                <a:avLst/>
                <a:gdLst>
                  <a:gd name="T0" fmla="*/ 8 w 32"/>
                  <a:gd name="T1" fmla="*/ 17 h 17"/>
                  <a:gd name="T2" fmla="*/ 0 w 32"/>
                  <a:gd name="T3" fmla="*/ 3 h 17"/>
                  <a:gd name="T4" fmla="*/ 24 w 32"/>
                  <a:gd name="T5" fmla="*/ 0 h 17"/>
                  <a:gd name="T6" fmla="*/ 32 w 32"/>
                  <a:gd name="T7" fmla="*/ 16 h 17"/>
                  <a:gd name="T8" fmla="*/ 8 w 32"/>
                  <a:gd name="T9" fmla="*/ 17 h 17"/>
                </a:gdLst>
                <a:ahLst/>
                <a:cxnLst>
                  <a:cxn ang="0">
                    <a:pos x="T0" y="T1"/>
                  </a:cxn>
                  <a:cxn ang="0">
                    <a:pos x="T2" y="T3"/>
                  </a:cxn>
                  <a:cxn ang="0">
                    <a:pos x="T4" y="T5"/>
                  </a:cxn>
                  <a:cxn ang="0">
                    <a:pos x="T6" y="T7"/>
                  </a:cxn>
                  <a:cxn ang="0">
                    <a:pos x="T8" y="T9"/>
                  </a:cxn>
                </a:cxnLst>
                <a:rect l="0" t="0" r="r" b="b"/>
                <a:pathLst>
                  <a:path w="32" h="17">
                    <a:moveTo>
                      <a:pt x="8" y="17"/>
                    </a:moveTo>
                    <a:lnTo>
                      <a:pt x="0" y="3"/>
                    </a:lnTo>
                    <a:lnTo>
                      <a:pt x="24" y="0"/>
                    </a:lnTo>
                    <a:lnTo>
                      <a:pt x="32" y="16"/>
                    </a:ln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7" name="Freeform 131">
                <a:extLst>
                  <a:ext uri="{FF2B5EF4-FFF2-40B4-BE49-F238E27FC236}">
                    <a16:creationId xmlns:a16="http://schemas.microsoft.com/office/drawing/2014/main" id="{632B3367-5A69-4E76-BEEE-3965656C1A5F}"/>
                  </a:ext>
                </a:extLst>
              </p:cNvPr>
              <p:cNvSpPr>
                <a:spLocks/>
              </p:cNvSpPr>
              <p:nvPr/>
            </p:nvSpPr>
            <p:spPr bwMode="auto">
              <a:xfrm>
                <a:off x="3746237" y="4286307"/>
                <a:ext cx="19998" cy="11723"/>
              </a:xfrm>
              <a:custGeom>
                <a:avLst/>
                <a:gdLst>
                  <a:gd name="T0" fmla="*/ 29 w 29"/>
                  <a:gd name="T1" fmla="*/ 16 h 17"/>
                  <a:gd name="T2" fmla="*/ 7 w 29"/>
                  <a:gd name="T3" fmla="*/ 17 h 17"/>
                  <a:gd name="T4" fmla="*/ 0 w 29"/>
                  <a:gd name="T5" fmla="*/ 2 h 17"/>
                  <a:gd name="T6" fmla="*/ 22 w 29"/>
                  <a:gd name="T7" fmla="*/ 0 h 17"/>
                  <a:gd name="T8" fmla="*/ 29 w 29"/>
                  <a:gd name="T9" fmla="*/ 16 h 17"/>
                </a:gdLst>
                <a:ahLst/>
                <a:cxnLst>
                  <a:cxn ang="0">
                    <a:pos x="T0" y="T1"/>
                  </a:cxn>
                  <a:cxn ang="0">
                    <a:pos x="T2" y="T3"/>
                  </a:cxn>
                  <a:cxn ang="0">
                    <a:pos x="T4" y="T5"/>
                  </a:cxn>
                  <a:cxn ang="0">
                    <a:pos x="T6" y="T7"/>
                  </a:cxn>
                  <a:cxn ang="0">
                    <a:pos x="T8" y="T9"/>
                  </a:cxn>
                </a:cxnLst>
                <a:rect l="0" t="0" r="r" b="b"/>
                <a:pathLst>
                  <a:path w="29" h="17">
                    <a:moveTo>
                      <a:pt x="29" y="16"/>
                    </a:moveTo>
                    <a:lnTo>
                      <a:pt x="7" y="17"/>
                    </a:lnTo>
                    <a:lnTo>
                      <a:pt x="0" y="2"/>
                    </a:lnTo>
                    <a:lnTo>
                      <a:pt x="22" y="0"/>
                    </a:lnTo>
                    <a:lnTo>
                      <a:pt x="29"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8" name="Freeform 132">
                <a:extLst>
                  <a:ext uri="{FF2B5EF4-FFF2-40B4-BE49-F238E27FC236}">
                    <a16:creationId xmlns:a16="http://schemas.microsoft.com/office/drawing/2014/main" id="{1189FD72-0B36-4F06-9449-C6B70C177E2D}"/>
                  </a:ext>
                </a:extLst>
              </p:cNvPr>
              <p:cNvSpPr>
                <a:spLocks/>
              </p:cNvSpPr>
              <p:nvPr/>
            </p:nvSpPr>
            <p:spPr bwMode="auto">
              <a:xfrm>
                <a:off x="3772441" y="4298719"/>
                <a:ext cx="20687" cy="11723"/>
              </a:xfrm>
              <a:custGeom>
                <a:avLst/>
                <a:gdLst>
                  <a:gd name="T0" fmla="*/ 0 w 30"/>
                  <a:gd name="T1" fmla="*/ 2 h 17"/>
                  <a:gd name="T2" fmla="*/ 23 w 30"/>
                  <a:gd name="T3" fmla="*/ 0 h 17"/>
                  <a:gd name="T4" fmla="*/ 30 w 30"/>
                  <a:gd name="T5" fmla="*/ 16 h 17"/>
                  <a:gd name="T6" fmla="*/ 7 w 30"/>
                  <a:gd name="T7" fmla="*/ 17 h 17"/>
                  <a:gd name="T8" fmla="*/ 0 w 30"/>
                  <a:gd name="T9" fmla="*/ 2 h 17"/>
                </a:gdLst>
                <a:ahLst/>
                <a:cxnLst>
                  <a:cxn ang="0">
                    <a:pos x="T0" y="T1"/>
                  </a:cxn>
                  <a:cxn ang="0">
                    <a:pos x="T2" y="T3"/>
                  </a:cxn>
                  <a:cxn ang="0">
                    <a:pos x="T4" y="T5"/>
                  </a:cxn>
                  <a:cxn ang="0">
                    <a:pos x="T6" y="T7"/>
                  </a:cxn>
                  <a:cxn ang="0">
                    <a:pos x="T8" y="T9"/>
                  </a:cxn>
                </a:cxnLst>
                <a:rect l="0" t="0" r="r" b="b"/>
                <a:pathLst>
                  <a:path w="30" h="17">
                    <a:moveTo>
                      <a:pt x="0" y="2"/>
                    </a:moveTo>
                    <a:lnTo>
                      <a:pt x="23" y="0"/>
                    </a:lnTo>
                    <a:lnTo>
                      <a:pt x="30" y="16"/>
                    </a:lnTo>
                    <a:lnTo>
                      <a:pt x="7" y="17"/>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59" name="Freeform 133">
                <a:extLst>
                  <a:ext uri="{FF2B5EF4-FFF2-40B4-BE49-F238E27FC236}">
                    <a16:creationId xmlns:a16="http://schemas.microsoft.com/office/drawing/2014/main" id="{422FB827-088A-4987-B8C3-E42A7B341AD9}"/>
                  </a:ext>
                </a:extLst>
              </p:cNvPr>
              <p:cNvSpPr>
                <a:spLocks/>
              </p:cNvSpPr>
              <p:nvPr/>
            </p:nvSpPr>
            <p:spPr bwMode="auto">
              <a:xfrm>
                <a:off x="3753822" y="4300098"/>
                <a:ext cx="19308" cy="12412"/>
              </a:xfrm>
              <a:custGeom>
                <a:avLst/>
                <a:gdLst>
                  <a:gd name="T0" fmla="*/ 21 w 28"/>
                  <a:gd name="T1" fmla="*/ 0 h 18"/>
                  <a:gd name="T2" fmla="*/ 28 w 28"/>
                  <a:gd name="T3" fmla="*/ 17 h 18"/>
                  <a:gd name="T4" fmla="*/ 7 w 28"/>
                  <a:gd name="T5" fmla="*/ 18 h 18"/>
                  <a:gd name="T6" fmla="*/ 0 w 28"/>
                  <a:gd name="T7" fmla="*/ 3 h 18"/>
                  <a:gd name="T8" fmla="*/ 21 w 28"/>
                  <a:gd name="T9" fmla="*/ 0 h 18"/>
                </a:gdLst>
                <a:ahLst/>
                <a:cxnLst>
                  <a:cxn ang="0">
                    <a:pos x="T0" y="T1"/>
                  </a:cxn>
                  <a:cxn ang="0">
                    <a:pos x="T2" y="T3"/>
                  </a:cxn>
                  <a:cxn ang="0">
                    <a:pos x="T4" y="T5"/>
                  </a:cxn>
                  <a:cxn ang="0">
                    <a:pos x="T6" y="T7"/>
                  </a:cxn>
                  <a:cxn ang="0">
                    <a:pos x="T8" y="T9"/>
                  </a:cxn>
                </a:cxnLst>
                <a:rect l="0" t="0" r="r" b="b"/>
                <a:pathLst>
                  <a:path w="28" h="18">
                    <a:moveTo>
                      <a:pt x="21" y="0"/>
                    </a:moveTo>
                    <a:lnTo>
                      <a:pt x="28" y="17"/>
                    </a:lnTo>
                    <a:lnTo>
                      <a:pt x="7" y="18"/>
                    </a:lnTo>
                    <a:lnTo>
                      <a:pt x="0" y="3"/>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60" name="Arrow: Bent 259">
                <a:extLst>
                  <a:ext uri="{FF2B5EF4-FFF2-40B4-BE49-F238E27FC236}">
                    <a16:creationId xmlns:a16="http://schemas.microsoft.com/office/drawing/2014/main" id="{644AA9DA-7055-4408-830B-358C07197A67}"/>
                  </a:ext>
                </a:extLst>
              </p:cNvPr>
              <p:cNvSpPr/>
              <p:nvPr/>
            </p:nvSpPr>
            <p:spPr bwMode="auto">
              <a:xfrm rot="16200000">
                <a:off x="3434506" y="4124125"/>
                <a:ext cx="165055" cy="344932"/>
              </a:xfrm>
              <a:prstGeom prst="bentArrow">
                <a:avLst>
                  <a:gd name="adj1" fmla="val 25000"/>
                  <a:gd name="adj2" fmla="val 0"/>
                  <a:gd name="adj3" fmla="val 25000"/>
                  <a:gd name="adj4" fmla="val 10568"/>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1" name="Group 260">
                <a:extLst>
                  <a:ext uri="{FF2B5EF4-FFF2-40B4-BE49-F238E27FC236}">
                    <a16:creationId xmlns:a16="http://schemas.microsoft.com/office/drawing/2014/main" id="{F2433970-DB1B-4914-B141-C976DAD695A9}"/>
                  </a:ext>
                </a:extLst>
              </p:cNvPr>
              <p:cNvGrpSpPr/>
              <p:nvPr/>
            </p:nvGrpSpPr>
            <p:grpSpPr>
              <a:xfrm>
                <a:off x="2816788" y="3090365"/>
                <a:ext cx="1035644" cy="1080268"/>
                <a:chOff x="2850110" y="3174206"/>
                <a:chExt cx="1035644" cy="1080268"/>
              </a:xfrm>
            </p:grpSpPr>
            <p:grpSp>
              <p:nvGrpSpPr>
                <p:cNvPr id="262" name="Group 261">
                  <a:extLst>
                    <a:ext uri="{FF2B5EF4-FFF2-40B4-BE49-F238E27FC236}">
                      <a16:creationId xmlns:a16="http://schemas.microsoft.com/office/drawing/2014/main" id="{5CAE6A0C-78CB-49D4-9647-B72B51A1EAB9}"/>
                    </a:ext>
                  </a:extLst>
                </p:cNvPr>
                <p:cNvGrpSpPr/>
                <p:nvPr/>
              </p:nvGrpSpPr>
              <p:grpSpPr>
                <a:xfrm rot="2622316" flipH="1">
                  <a:off x="2850110" y="3218830"/>
                  <a:ext cx="1035644" cy="1035644"/>
                  <a:chOff x="3874166" y="1685559"/>
                  <a:chExt cx="353986" cy="353987"/>
                </a:xfrm>
              </p:grpSpPr>
              <p:sp>
                <p:nvSpPr>
                  <p:cNvPr id="270" name="Freeform 69">
                    <a:extLst>
                      <a:ext uri="{FF2B5EF4-FFF2-40B4-BE49-F238E27FC236}">
                        <a16:creationId xmlns:a16="http://schemas.microsoft.com/office/drawing/2014/main" id="{D044F45D-2045-4F0B-8666-86F08D057920}"/>
                      </a:ext>
                    </a:extLst>
                  </p:cNvPr>
                  <p:cNvSpPr>
                    <a:spLocks/>
                  </p:cNvSpPr>
                  <p:nvPr/>
                </p:nvSpPr>
                <p:spPr bwMode="auto">
                  <a:xfrm>
                    <a:off x="3985732" y="1706647"/>
                    <a:ext cx="221331" cy="219533"/>
                  </a:xfrm>
                  <a:custGeom>
                    <a:avLst/>
                    <a:gdLst>
                      <a:gd name="T0" fmla="*/ 74 w 90"/>
                      <a:gd name="T1" fmla="*/ 74 h 90"/>
                      <a:gd name="T2" fmla="*/ 16 w 90"/>
                      <a:gd name="T3" fmla="*/ 74 h 90"/>
                      <a:gd name="T4" fmla="*/ 16 w 90"/>
                      <a:gd name="T5" fmla="*/ 16 h 90"/>
                      <a:gd name="T6" fmla="*/ 74 w 90"/>
                      <a:gd name="T7" fmla="*/ 16 h 90"/>
                      <a:gd name="T8" fmla="*/ 74 w 90"/>
                      <a:gd name="T9" fmla="*/ 74 h 90"/>
                    </a:gdLst>
                    <a:ahLst/>
                    <a:cxnLst>
                      <a:cxn ang="0">
                        <a:pos x="T0" y="T1"/>
                      </a:cxn>
                      <a:cxn ang="0">
                        <a:pos x="T2" y="T3"/>
                      </a:cxn>
                      <a:cxn ang="0">
                        <a:pos x="T4" y="T5"/>
                      </a:cxn>
                      <a:cxn ang="0">
                        <a:pos x="T6" y="T7"/>
                      </a:cxn>
                      <a:cxn ang="0">
                        <a:pos x="T8" y="T9"/>
                      </a:cxn>
                    </a:cxnLst>
                    <a:rect l="0" t="0" r="r" b="b"/>
                    <a:pathLst>
                      <a:path w="90" h="90">
                        <a:moveTo>
                          <a:pt x="74" y="74"/>
                        </a:moveTo>
                        <a:cubicBezTo>
                          <a:pt x="58" y="90"/>
                          <a:pt x="32" y="90"/>
                          <a:pt x="16" y="74"/>
                        </a:cubicBezTo>
                        <a:cubicBezTo>
                          <a:pt x="0" y="58"/>
                          <a:pt x="0" y="32"/>
                          <a:pt x="16" y="16"/>
                        </a:cubicBezTo>
                        <a:cubicBezTo>
                          <a:pt x="32" y="0"/>
                          <a:pt x="58" y="0"/>
                          <a:pt x="74" y="16"/>
                        </a:cubicBezTo>
                        <a:cubicBezTo>
                          <a:pt x="90" y="32"/>
                          <a:pt x="90" y="58"/>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70">
                    <a:extLst>
                      <a:ext uri="{FF2B5EF4-FFF2-40B4-BE49-F238E27FC236}">
                        <a16:creationId xmlns:a16="http://schemas.microsoft.com/office/drawing/2014/main" id="{C5AACB5A-A38D-4B86-A881-7DFCCD3E6060}"/>
                      </a:ext>
                    </a:extLst>
                  </p:cNvPr>
                  <p:cNvSpPr>
                    <a:spLocks noEditPoints="1"/>
                  </p:cNvSpPr>
                  <p:nvPr/>
                </p:nvSpPr>
                <p:spPr bwMode="auto">
                  <a:xfrm>
                    <a:off x="3962846" y="1685559"/>
                    <a:ext cx="265306" cy="265306"/>
                  </a:xfrm>
                  <a:custGeom>
                    <a:avLst/>
                    <a:gdLst>
                      <a:gd name="T0" fmla="*/ 85 w 103"/>
                      <a:gd name="T1" fmla="*/ 18 h 103"/>
                      <a:gd name="T2" fmla="*/ 19 w 103"/>
                      <a:gd name="T3" fmla="*/ 18 h 103"/>
                      <a:gd name="T4" fmla="*/ 16 w 103"/>
                      <a:gd name="T5" fmla="*/ 80 h 103"/>
                      <a:gd name="T6" fmla="*/ 0 w 103"/>
                      <a:gd name="T7" fmla="*/ 96 h 103"/>
                      <a:gd name="T8" fmla="*/ 8 w 103"/>
                      <a:gd name="T9" fmla="*/ 103 h 103"/>
                      <a:gd name="T10" fmla="*/ 23 w 103"/>
                      <a:gd name="T11" fmla="*/ 88 h 103"/>
                      <a:gd name="T12" fmla="*/ 85 w 103"/>
                      <a:gd name="T13" fmla="*/ 84 h 103"/>
                      <a:gd name="T14" fmla="*/ 85 w 103"/>
                      <a:gd name="T15" fmla="*/ 18 h 103"/>
                      <a:gd name="T16" fmla="*/ 78 w 103"/>
                      <a:gd name="T17" fmla="*/ 77 h 103"/>
                      <a:gd name="T18" fmla="*/ 26 w 103"/>
                      <a:gd name="T19" fmla="*/ 77 h 103"/>
                      <a:gd name="T20" fmla="*/ 26 w 103"/>
                      <a:gd name="T21" fmla="*/ 25 h 103"/>
                      <a:gd name="T22" fmla="*/ 78 w 103"/>
                      <a:gd name="T23" fmla="*/ 25 h 103"/>
                      <a:gd name="T24" fmla="*/ 78 w 103"/>
                      <a:gd name="T25" fmla="*/ 7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3">
                        <a:moveTo>
                          <a:pt x="85" y="18"/>
                        </a:moveTo>
                        <a:cubicBezTo>
                          <a:pt x="67" y="0"/>
                          <a:pt x="38" y="0"/>
                          <a:pt x="19" y="18"/>
                        </a:cubicBezTo>
                        <a:cubicBezTo>
                          <a:pt x="3" y="35"/>
                          <a:pt x="1" y="62"/>
                          <a:pt x="16" y="80"/>
                        </a:cubicBezTo>
                        <a:cubicBezTo>
                          <a:pt x="0" y="96"/>
                          <a:pt x="0" y="96"/>
                          <a:pt x="0" y="96"/>
                        </a:cubicBezTo>
                        <a:cubicBezTo>
                          <a:pt x="8" y="103"/>
                          <a:pt x="8" y="103"/>
                          <a:pt x="8" y="103"/>
                        </a:cubicBezTo>
                        <a:cubicBezTo>
                          <a:pt x="23" y="88"/>
                          <a:pt x="23" y="88"/>
                          <a:pt x="23" y="88"/>
                        </a:cubicBezTo>
                        <a:cubicBezTo>
                          <a:pt x="42" y="102"/>
                          <a:pt x="68" y="101"/>
                          <a:pt x="85" y="84"/>
                        </a:cubicBezTo>
                        <a:cubicBezTo>
                          <a:pt x="103" y="66"/>
                          <a:pt x="103" y="37"/>
                          <a:pt x="85" y="18"/>
                        </a:cubicBezTo>
                        <a:moveTo>
                          <a:pt x="78" y="77"/>
                        </a:moveTo>
                        <a:cubicBezTo>
                          <a:pt x="64" y="92"/>
                          <a:pt x="41" y="92"/>
                          <a:pt x="26" y="77"/>
                        </a:cubicBezTo>
                        <a:cubicBezTo>
                          <a:pt x="12" y="63"/>
                          <a:pt x="12" y="40"/>
                          <a:pt x="26" y="25"/>
                        </a:cubicBezTo>
                        <a:cubicBezTo>
                          <a:pt x="41" y="11"/>
                          <a:pt x="64" y="11"/>
                          <a:pt x="78" y="25"/>
                        </a:cubicBezTo>
                        <a:cubicBezTo>
                          <a:pt x="93" y="40"/>
                          <a:pt x="93" y="63"/>
                          <a:pt x="78" y="7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71">
                    <a:extLst>
                      <a:ext uri="{FF2B5EF4-FFF2-40B4-BE49-F238E27FC236}">
                        <a16:creationId xmlns:a16="http://schemas.microsoft.com/office/drawing/2014/main" id="{FAF72C6A-A662-4F1D-BCBB-8B50D12B5583}"/>
                      </a:ext>
                    </a:extLst>
                  </p:cNvPr>
                  <p:cNvSpPr>
                    <a:spLocks/>
                  </p:cNvSpPr>
                  <p:nvPr/>
                </p:nvSpPr>
                <p:spPr bwMode="auto">
                  <a:xfrm>
                    <a:off x="3874166" y="1904586"/>
                    <a:ext cx="136758" cy="134959"/>
                  </a:xfrm>
                  <a:custGeom>
                    <a:avLst/>
                    <a:gdLst>
                      <a:gd name="T0" fmla="*/ 12 w 56"/>
                      <a:gd name="T1" fmla="*/ 54 h 55"/>
                      <a:gd name="T2" fmla="*/ 1 w 56"/>
                      <a:gd name="T3" fmla="*/ 43 h 55"/>
                      <a:gd name="T4" fmla="*/ 1 w 56"/>
                      <a:gd name="T5" fmla="*/ 40 h 55"/>
                      <a:gd name="T6" fmla="*/ 40 w 56"/>
                      <a:gd name="T7" fmla="*/ 1 h 55"/>
                      <a:gd name="T8" fmla="*/ 44 w 56"/>
                      <a:gd name="T9" fmla="*/ 1 h 55"/>
                      <a:gd name="T10" fmla="*/ 55 w 56"/>
                      <a:gd name="T11" fmla="*/ 12 h 55"/>
                      <a:gd name="T12" fmla="*/ 55 w 56"/>
                      <a:gd name="T13" fmla="*/ 15 h 55"/>
                      <a:gd name="T14" fmla="*/ 16 w 56"/>
                      <a:gd name="T15" fmla="*/ 54 h 55"/>
                      <a:gd name="T16" fmla="*/ 12 w 56"/>
                      <a:gd name="T1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12" y="54"/>
                        </a:moveTo>
                        <a:cubicBezTo>
                          <a:pt x="1" y="43"/>
                          <a:pt x="1" y="43"/>
                          <a:pt x="1" y="43"/>
                        </a:cubicBezTo>
                        <a:cubicBezTo>
                          <a:pt x="0" y="42"/>
                          <a:pt x="0" y="41"/>
                          <a:pt x="1" y="40"/>
                        </a:cubicBezTo>
                        <a:cubicBezTo>
                          <a:pt x="40" y="1"/>
                          <a:pt x="40" y="1"/>
                          <a:pt x="40" y="1"/>
                        </a:cubicBezTo>
                        <a:cubicBezTo>
                          <a:pt x="41" y="0"/>
                          <a:pt x="43" y="0"/>
                          <a:pt x="44" y="1"/>
                        </a:cubicBezTo>
                        <a:cubicBezTo>
                          <a:pt x="55" y="12"/>
                          <a:pt x="55" y="12"/>
                          <a:pt x="55" y="12"/>
                        </a:cubicBezTo>
                        <a:cubicBezTo>
                          <a:pt x="56" y="13"/>
                          <a:pt x="56" y="14"/>
                          <a:pt x="55" y="15"/>
                        </a:cubicBezTo>
                        <a:cubicBezTo>
                          <a:pt x="16" y="54"/>
                          <a:pt x="16" y="54"/>
                          <a:pt x="16" y="54"/>
                        </a:cubicBezTo>
                        <a:cubicBezTo>
                          <a:pt x="15" y="55"/>
                          <a:pt x="13" y="55"/>
                          <a:pt x="12" y="5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73">
                    <a:extLst>
                      <a:ext uri="{FF2B5EF4-FFF2-40B4-BE49-F238E27FC236}">
                        <a16:creationId xmlns:a16="http://schemas.microsoft.com/office/drawing/2014/main" id="{1F665417-0656-4E8A-A02D-ED883C58C946}"/>
                      </a:ext>
                    </a:extLst>
                  </p:cNvPr>
                  <p:cNvSpPr>
                    <a:spLocks/>
                  </p:cNvSpPr>
                  <p:nvPr/>
                </p:nvSpPr>
                <p:spPr bwMode="auto">
                  <a:xfrm>
                    <a:off x="3874166" y="1918982"/>
                    <a:ext cx="136758" cy="120564"/>
                  </a:xfrm>
                  <a:custGeom>
                    <a:avLst/>
                    <a:gdLst>
                      <a:gd name="T0" fmla="*/ 55 w 56"/>
                      <a:gd name="T1" fmla="*/ 6 h 49"/>
                      <a:gd name="T2" fmla="*/ 49 w 56"/>
                      <a:gd name="T3" fmla="*/ 0 h 49"/>
                      <a:gd name="T4" fmla="*/ 11 w 56"/>
                      <a:gd name="T5" fmla="*/ 39 h 49"/>
                      <a:gd name="T6" fmla="*/ 10 w 56"/>
                      <a:gd name="T7" fmla="*/ 39 h 49"/>
                      <a:gd name="T8" fmla="*/ 3 w 56"/>
                      <a:gd name="T9" fmla="*/ 32 h 49"/>
                      <a:gd name="T10" fmla="*/ 1 w 56"/>
                      <a:gd name="T11" fmla="*/ 34 h 49"/>
                      <a:gd name="T12" fmla="*/ 1 w 56"/>
                      <a:gd name="T13" fmla="*/ 37 h 49"/>
                      <a:gd name="T14" fmla="*/ 12 w 56"/>
                      <a:gd name="T15" fmla="*/ 49 h 49"/>
                      <a:gd name="T16" fmla="*/ 16 w 56"/>
                      <a:gd name="T17" fmla="*/ 49 h 49"/>
                      <a:gd name="T18" fmla="*/ 55 w 56"/>
                      <a:gd name="T19" fmla="*/ 9 h 49"/>
                      <a:gd name="T20" fmla="*/ 55 w 56"/>
                      <a:gd name="T21"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9">
                        <a:moveTo>
                          <a:pt x="55" y="6"/>
                        </a:moveTo>
                        <a:cubicBezTo>
                          <a:pt x="49" y="0"/>
                          <a:pt x="49" y="0"/>
                          <a:pt x="49" y="0"/>
                        </a:cubicBezTo>
                        <a:cubicBezTo>
                          <a:pt x="11" y="39"/>
                          <a:pt x="11" y="39"/>
                          <a:pt x="11" y="39"/>
                        </a:cubicBezTo>
                        <a:cubicBezTo>
                          <a:pt x="11" y="39"/>
                          <a:pt x="10" y="39"/>
                          <a:pt x="10" y="39"/>
                        </a:cubicBezTo>
                        <a:cubicBezTo>
                          <a:pt x="3" y="32"/>
                          <a:pt x="3" y="32"/>
                          <a:pt x="3" y="32"/>
                        </a:cubicBezTo>
                        <a:cubicBezTo>
                          <a:pt x="1" y="34"/>
                          <a:pt x="1" y="34"/>
                          <a:pt x="1" y="34"/>
                        </a:cubicBezTo>
                        <a:cubicBezTo>
                          <a:pt x="0" y="35"/>
                          <a:pt x="0" y="36"/>
                          <a:pt x="1" y="37"/>
                        </a:cubicBezTo>
                        <a:cubicBezTo>
                          <a:pt x="12" y="49"/>
                          <a:pt x="12" y="49"/>
                          <a:pt x="12" y="49"/>
                        </a:cubicBezTo>
                        <a:cubicBezTo>
                          <a:pt x="13" y="49"/>
                          <a:pt x="15" y="49"/>
                          <a:pt x="16" y="49"/>
                        </a:cubicBezTo>
                        <a:cubicBezTo>
                          <a:pt x="55" y="9"/>
                          <a:pt x="55" y="9"/>
                          <a:pt x="55" y="9"/>
                        </a:cubicBezTo>
                        <a:cubicBezTo>
                          <a:pt x="56" y="8"/>
                          <a:pt x="56" y="7"/>
                          <a:pt x="55" y="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3" name="Group 262">
                  <a:extLst>
                    <a:ext uri="{FF2B5EF4-FFF2-40B4-BE49-F238E27FC236}">
                      <a16:creationId xmlns:a16="http://schemas.microsoft.com/office/drawing/2014/main" id="{650DD8B6-A16C-4109-A1E7-FC3A142BEEA4}"/>
                    </a:ext>
                  </a:extLst>
                </p:cNvPr>
                <p:cNvGrpSpPr/>
                <p:nvPr/>
              </p:nvGrpSpPr>
              <p:grpSpPr>
                <a:xfrm>
                  <a:off x="3138534" y="3174206"/>
                  <a:ext cx="473823" cy="655027"/>
                  <a:chOff x="3138534" y="3174206"/>
                  <a:chExt cx="473823" cy="655027"/>
                </a:xfrm>
              </p:grpSpPr>
              <p:sp>
                <p:nvSpPr>
                  <p:cNvPr id="264" name="Freeform: Shape 263">
                    <a:extLst>
                      <a:ext uri="{FF2B5EF4-FFF2-40B4-BE49-F238E27FC236}">
                        <a16:creationId xmlns:a16="http://schemas.microsoft.com/office/drawing/2014/main" id="{7FDCC7B1-D767-45B5-9C91-EBE1658EBFF4}"/>
                      </a:ext>
                    </a:extLst>
                  </p:cNvPr>
                  <p:cNvSpPr>
                    <a:spLocks noChangeArrowheads="1"/>
                  </p:cNvSpPr>
                  <p:nvPr/>
                </p:nvSpPr>
                <p:spPr bwMode="auto">
                  <a:xfrm>
                    <a:off x="3371526" y="3357493"/>
                    <a:ext cx="112852" cy="471740"/>
                  </a:xfrm>
                  <a:custGeom>
                    <a:avLst/>
                    <a:gdLst>
                      <a:gd name="connsiteX0" fmla="*/ 0 w 112852"/>
                      <a:gd name="connsiteY0" fmla="*/ 0 h 471740"/>
                      <a:gd name="connsiteX1" fmla="*/ 112852 w 112852"/>
                      <a:gd name="connsiteY1" fmla="*/ 0 h 471740"/>
                      <a:gd name="connsiteX2" fmla="*/ 112852 w 112852"/>
                      <a:gd name="connsiteY2" fmla="*/ 444126 h 471740"/>
                      <a:gd name="connsiteX3" fmla="*/ 101005 w 112852"/>
                      <a:gd name="connsiteY3" fmla="*/ 450556 h 471740"/>
                      <a:gd name="connsiteX4" fmla="*/ 48516 w 112852"/>
                      <a:gd name="connsiteY4" fmla="*/ 466849 h 471740"/>
                      <a:gd name="connsiteX5" fmla="*/ 0 w 112852"/>
                      <a:gd name="connsiteY5" fmla="*/ 471740 h 471740"/>
                      <a:gd name="connsiteX6" fmla="*/ 0 w 112852"/>
                      <a:gd name="connsiteY6" fmla="*/ 0 h 47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52" h="471740">
                        <a:moveTo>
                          <a:pt x="0" y="0"/>
                        </a:moveTo>
                        <a:lnTo>
                          <a:pt x="112852" y="0"/>
                        </a:lnTo>
                        <a:lnTo>
                          <a:pt x="112852" y="444126"/>
                        </a:lnTo>
                        <a:lnTo>
                          <a:pt x="101005" y="450556"/>
                        </a:lnTo>
                        <a:cubicBezTo>
                          <a:pt x="84278" y="457631"/>
                          <a:pt x="66719" y="463124"/>
                          <a:pt x="48516" y="466849"/>
                        </a:cubicBezTo>
                        <a:lnTo>
                          <a:pt x="0" y="471740"/>
                        </a:lnTo>
                        <a:lnTo>
                          <a:pt x="0" y="0"/>
                        </a:ln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65" name="Freeform: Shape 264">
                    <a:extLst>
                      <a:ext uri="{FF2B5EF4-FFF2-40B4-BE49-F238E27FC236}">
                        <a16:creationId xmlns:a16="http://schemas.microsoft.com/office/drawing/2014/main" id="{B728F2B2-D634-4D6F-AA10-ACA88A2E42A0}"/>
                      </a:ext>
                    </a:extLst>
                  </p:cNvPr>
                  <p:cNvSpPr>
                    <a:spLocks noChangeArrowheads="1"/>
                  </p:cNvSpPr>
                  <p:nvPr/>
                </p:nvSpPr>
                <p:spPr bwMode="auto">
                  <a:xfrm>
                    <a:off x="3242534" y="3588744"/>
                    <a:ext cx="111834" cy="240341"/>
                  </a:xfrm>
                  <a:custGeom>
                    <a:avLst/>
                    <a:gdLst>
                      <a:gd name="connsiteX0" fmla="*/ 0 w 111834"/>
                      <a:gd name="connsiteY0" fmla="*/ 0 h 240341"/>
                      <a:gd name="connsiteX1" fmla="*/ 111834 w 111834"/>
                      <a:gd name="connsiteY1" fmla="*/ 0 h 240341"/>
                      <a:gd name="connsiteX2" fmla="*/ 111834 w 111834"/>
                      <a:gd name="connsiteY2" fmla="*/ 240341 h 240341"/>
                      <a:gd name="connsiteX3" fmla="*/ 64800 w 111834"/>
                      <a:gd name="connsiteY3" fmla="*/ 235599 h 240341"/>
                      <a:gd name="connsiteX4" fmla="*/ 12311 w 111834"/>
                      <a:gd name="connsiteY4" fmla="*/ 219306 h 240341"/>
                      <a:gd name="connsiteX5" fmla="*/ 0 w 111834"/>
                      <a:gd name="connsiteY5" fmla="*/ 212624 h 240341"/>
                      <a:gd name="connsiteX6" fmla="*/ 0 w 111834"/>
                      <a:gd name="connsiteY6" fmla="*/ 0 h 24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34" h="240341">
                        <a:moveTo>
                          <a:pt x="0" y="0"/>
                        </a:moveTo>
                        <a:lnTo>
                          <a:pt x="111834" y="0"/>
                        </a:lnTo>
                        <a:lnTo>
                          <a:pt x="111834" y="240341"/>
                        </a:lnTo>
                        <a:lnTo>
                          <a:pt x="64800" y="235599"/>
                        </a:lnTo>
                        <a:cubicBezTo>
                          <a:pt x="46597" y="231874"/>
                          <a:pt x="29038" y="226381"/>
                          <a:pt x="12311" y="219306"/>
                        </a:cubicBezTo>
                        <a:lnTo>
                          <a:pt x="0" y="212624"/>
                        </a:lnTo>
                        <a:lnTo>
                          <a:pt x="0" y="0"/>
                        </a:lnTo>
                        <a:close/>
                      </a:path>
                    </a:pathLst>
                  </a:custGeom>
                  <a:solidFill>
                    <a:schemeClr val="accent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66" name="Freeform: Shape 265">
                    <a:extLst>
                      <a:ext uri="{FF2B5EF4-FFF2-40B4-BE49-F238E27FC236}">
                        <a16:creationId xmlns:a16="http://schemas.microsoft.com/office/drawing/2014/main" id="{F83BE219-8D0F-44CA-AE4E-B12AB8F4AB88}"/>
                      </a:ext>
                    </a:extLst>
                  </p:cNvPr>
                  <p:cNvSpPr>
                    <a:spLocks noChangeArrowheads="1"/>
                  </p:cNvSpPr>
                  <p:nvPr/>
                </p:nvSpPr>
                <p:spPr bwMode="auto">
                  <a:xfrm>
                    <a:off x="3138534" y="3714880"/>
                    <a:ext cx="86842" cy="77175"/>
                  </a:xfrm>
                  <a:custGeom>
                    <a:avLst/>
                    <a:gdLst>
                      <a:gd name="connsiteX0" fmla="*/ 0 w 86842"/>
                      <a:gd name="connsiteY0" fmla="*/ 0 h 77175"/>
                      <a:gd name="connsiteX1" fmla="*/ 86842 w 86842"/>
                      <a:gd name="connsiteY1" fmla="*/ 0 h 77175"/>
                      <a:gd name="connsiteX2" fmla="*/ 86842 w 86842"/>
                      <a:gd name="connsiteY2" fmla="*/ 77175 h 77175"/>
                      <a:gd name="connsiteX3" fmla="*/ 68813 w 86842"/>
                      <a:gd name="connsiteY3" fmla="*/ 67389 h 77175"/>
                      <a:gd name="connsiteX4" fmla="*/ 27429 w 86842"/>
                      <a:gd name="connsiteY4" fmla="*/ 33244 h 77175"/>
                      <a:gd name="connsiteX5" fmla="*/ 0 w 86842"/>
                      <a:gd name="connsiteY5" fmla="*/ 0 h 7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2" h="77175">
                        <a:moveTo>
                          <a:pt x="0" y="0"/>
                        </a:moveTo>
                        <a:lnTo>
                          <a:pt x="86842" y="0"/>
                        </a:lnTo>
                        <a:lnTo>
                          <a:pt x="86842" y="77175"/>
                        </a:lnTo>
                        <a:lnTo>
                          <a:pt x="68813" y="67389"/>
                        </a:lnTo>
                        <a:cubicBezTo>
                          <a:pt x="53937" y="57339"/>
                          <a:pt x="40080" y="45895"/>
                          <a:pt x="27429" y="33244"/>
                        </a:cubicBezTo>
                        <a:lnTo>
                          <a:pt x="0" y="0"/>
                        </a:lnTo>
                        <a:close/>
                      </a:path>
                    </a:pathLst>
                  </a:custGeom>
                  <a:solidFill>
                    <a:srgbClr val="FFC000"/>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267" name="Group 266">
                    <a:extLst>
                      <a:ext uri="{FF2B5EF4-FFF2-40B4-BE49-F238E27FC236}">
                        <a16:creationId xmlns:a16="http://schemas.microsoft.com/office/drawing/2014/main" id="{1363B872-433A-4686-B9ED-474A54F39893}"/>
                      </a:ext>
                    </a:extLst>
                  </p:cNvPr>
                  <p:cNvGrpSpPr/>
                  <p:nvPr/>
                </p:nvGrpSpPr>
                <p:grpSpPr>
                  <a:xfrm>
                    <a:off x="3501537" y="3174206"/>
                    <a:ext cx="110820" cy="618099"/>
                    <a:chOff x="3501537" y="3174206"/>
                    <a:chExt cx="110820" cy="618099"/>
                  </a:xfrm>
                  <a:solidFill>
                    <a:srgbClr val="50C0AC"/>
                  </a:solidFill>
                </p:grpSpPr>
                <p:sp>
                  <p:nvSpPr>
                    <p:cNvPr id="268" name="Freeform: Shape 267">
                      <a:extLst>
                        <a:ext uri="{FF2B5EF4-FFF2-40B4-BE49-F238E27FC236}">
                          <a16:creationId xmlns:a16="http://schemas.microsoft.com/office/drawing/2014/main" id="{21C87667-DC79-4764-ADFB-8B2A78693954}"/>
                        </a:ext>
                      </a:extLst>
                    </p:cNvPr>
                    <p:cNvSpPr>
                      <a:spLocks noChangeArrowheads="1"/>
                    </p:cNvSpPr>
                    <p:nvPr/>
                  </p:nvSpPr>
                  <p:spPr bwMode="auto">
                    <a:xfrm>
                      <a:off x="3501537" y="3308493"/>
                      <a:ext cx="110820" cy="483812"/>
                    </a:xfrm>
                    <a:custGeom>
                      <a:avLst/>
                      <a:gdLst>
                        <a:gd name="connsiteX0" fmla="*/ 0 w 110820"/>
                        <a:gd name="connsiteY0" fmla="*/ 0 h 483812"/>
                        <a:gd name="connsiteX1" fmla="*/ 18492 w 110820"/>
                        <a:gd name="connsiteY1" fmla="*/ 10037 h 483812"/>
                        <a:gd name="connsiteX2" fmla="*/ 94021 w 110820"/>
                        <a:gd name="connsiteY2" fmla="*/ 85566 h 483812"/>
                        <a:gd name="connsiteX3" fmla="*/ 110820 w 110820"/>
                        <a:gd name="connsiteY3" fmla="*/ 116516 h 483812"/>
                        <a:gd name="connsiteX4" fmla="*/ 110820 w 110820"/>
                        <a:gd name="connsiteY4" fmla="*/ 367296 h 483812"/>
                        <a:gd name="connsiteX5" fmla="*/ 94021 w 110820"/>
                        <a:gd name="connsiteY5" fmla="*/ 398246 h 483812"/>
                        <a:gd name="connsiteX6" fmla="*/ 18492 w 110820"/>
                        <a:gd name="connsiteY6" fmla="*/ 473775 h 483812"/>
                        <a:gd name="connsiteX7" fmla="*/ 0 w 110820"/>
                        <a:gd name="connsiteY7" fmla="*/ 483812 h 483812"/>
                        <a:gd name="connsiteX8" fmla="*/ 0 w 110820"/>
                        <a:gd name="connsiteY8" fmla="*/ 0 h 4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0" h="483812">
                          <a:moveTo>
                            <a:pt x="0" y="0"/>
                          </a:moveTo>
                          <a:lnTo>
                            <a:pt x="18492" y="10037"/>
                          </a:lnTo>
                          <a:cubicBezTo>
                            <a:pt x="48245" y="30138"/>
                            <a:pt x="73920" y="55814"/>
                            <a:pt x="94021" y="85566"/>
                          </a:cubicBezTo>
                          <a:lnTo>
                            <a:pt x="110820" y="116516"/>
                          </a:lnTo>
                          <a:lnTo>
                            <a:pt x="110820" y="367296"/>
                          </a:lnTo>
                          <a:lnTo>
                            <a:pt x="94021" y="398246"/>
                          </a:lnTo>
                          <a:cubicBezTo>
                            <a:pt x="73920" y="427999"/>
                            <a:pt x="48245" y="453675"/>
                            <a:pt x="18492" y="473775"/>
                          </a:cubicBezTo>
                          <a:lnTo>
                            <a:pt x="0" y="483812"/>
                          </a:lnTo>
                          <a:lnTo>
                            <a:pt x="0" y="0"/>
                          </a:ln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C0AC"/>
                        </a:solidFill>
                        <a:effectLst/>
                        <a:uLnTx/>
                        <a:uFillTx/>
                        <a:latin typeface="Segoe UI Semilight" panose="020B0402040204020203" pitchFamily="34" charset="0"/>
                        <a:ea typeface="+mn-ea"/>
                        <a:cs typeface="Segoe UI Semilight" panose="020B0402040204020203" pitchFamily="34" charset="0"/>
                      </a:endParaRPr>
                    </a:p>
                  </p:txBody>
                </p:sp>
                <p:sp>
                  <p:nvSpPr>
                    <p:cNvPr id="269" name="Rectangle 268">
                      <a:extLst>
                        <a:ext uri="{FF2B5EF4-FFF2-40B4-BE49-F238E27FC236}">
                          <a16:creationId xmlns:a16="http://schemas.microsoft.com/office/drawing/2014/main" id="{F7759A0E-6CE4-4E9D-96E8-05F04CFDCF79}"/>
                        </a:ext>
                      </a:extLst>
                    </p:cNvPr>
                    <p:cNvSpPr>
                      <a:spLocks noChangeArrowheads="1"/>
                    </p:cNvSpPr>
                    <p:nvPr/>
                  </p:nvSpPr>
                  <p:spPr bwMode="auto">
                    <a:xfrm>
                      <a:off x="3501537" y="3174206"/>
                      <a:ext cx="110820" cy="444268"/>
                    </a:xfrm>
                    <a:prstGeom prst="rect">
                      <a:avLst/>
                    </a:prstGeom>
                    <a:grp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50C0AC"/>
                        </a:solidFill>
                        <a:effectLst/>
                        <a:uLnTx/>
                        <a:uFillTx/>
                        <a:latin typeface="Segoe UI Semilight" panose="020B0402040204020203" pitchFamily="34" charset="0"/>
                        <a:ea typeface="+mn-ea"/>
                        <a:cs typeface="Segoe UI Semilight" panose="020B0402040204020203" pitchFamily="34" charset="0"/>
                      </a:endParaRPr>
                    </a:p>
                  </p:txBody>
                </p:sp>
              </p:grpSp>
            </p:grpSp>
          </p:grpSp>
        </p:grpSp>
        <p:sp>
          <p:nvSpPr>
            <p:cNvPr id="223" name="Freeform 44">
              <a:extLst>
                <a:ext uri="{FF2B5EF4-FFF2-40B4-BE49-F238E27FC236}">
                  <a16:creationId xmlns:a16="http://schemas.microsoft.com/office/drawing/2014/main" id="{F785CB6E-E532-4B8D-A2AF-2A565FAF2F22}"/>
                </a:ext>
              </a:extLst>
            </p:cNvPr>
            <p:cNvSpPr>
              <a:spLocks/>
            </p:cNvSpPr>
            <p:nvPr/>
          </p:nvSpPr>
          <p:spPr bwMode="auto">
            <a:xfrm rot="14297385">
              <a:off x="4819579" y="3477811"/>
              <a:ext cx="206129" cy="267318"/>
            </a:xfrm>
            <a:custGeom>
              <a:avLst/>
              <a:gdLst>
                <a:gd name="connsiteX0" fmla="*/ 572466 w 4759498"/>
                <a:gd name="connsiteY0" fmla="*/ 2523281 h 6172353"/>
                <a:gd name="connsiteX1" fmla="*/ 1144906 w 4759498"/>
                <a:gd name="connsiteY1" fmla="*/ 3106481 h 6172353"/>
                <a:gd name="connsiteX2" fmla="*/ 572466 w 4759498"/>
                <a:gd name="connsiteY2" fmla="*/ 3680569 h 6172353"/>
                <a:gd name="connsiteX3" fmla="*/ 26 w 4759498"/>
                <a:gd name="connsiteY3" fmla="*/ 3091294 h 6172353"/>
                <a:gd name="connsiteX4" fmla="*/ 572466 w 4759498"/>
                <a:gd name="connsiteY4" fmla="*/ 2523281 h 6172353"/>
                <a:gd name="connsiteX5" fmla="*/ 1766470 w 4759498"/>
                <a:gd name="connsiteY5" fmla="*/ 1705993 h 6172353"/>
                <a:gd name="connsiteX6" fmla="*/ 1807349 w 4759498"/>
                <a:gd name="connsiteY6" fmla="*/ 1731042 h 6172353"/>
                <a:gd name="connsiteX7" fmla="*/ 2343323 w 4759498"/>
                <a:gd name="connsiteY7" fmla="*/ 3088293 h 6172353"/>
                <a:gd name="connsiteX8" fmla="*/ 1804321 w 4759498"/>
                <a:gd name="connsiteY8" fmla="*/ 4433397 h 6172353"/>
                <a:gd name="connsiteX9" fmla="*/ 1704394 w 4759498"/>
                <a:gd name="connsiteY9" fmla="*/ 4433397 h 6172353"/>
                <a:gd name="connsiteX10" fmla="*/ 1362219 w 4759498"/>
                <a:gd name="connsiteY10" fmla="*/ 4090289 h 6172353"/>
                <a:gd name="connsiteX11" fmla="*/ 1359191 w 4759498"/>
                <a:gd name="connsiteY11" fmla="*/ 4008308 h 6172353"/>
                <a:gd name="connsiteX12" fmla="*/ 1434893 w 4759498"/>
                <a:gd name="connsiteY12" fmla="*/ 2238113 h 6172353"/>
                <a:gd name="connsiteX13" fmla="*/ 1398556 w 4759498"/>
                <a:gd name="connsiteY13" fmla="*/ 2195605 h 6172353"/>
                <a:gd name="connsiteX14" fmla="*/ 1401584 w 4759498"/>
                <a:gd name="connsiteY14" fmla="*/ 2049860 h 6172353"/>
                <a:gd name="connsiteX15" fmla="*/ 1725591 w 4759498"/>
                <a:gd name="connsiteY15" fmla="*/ 1731042 h 6172353"/>
                <a:gd name="connsiteX16" fmla="*/ 1766470 w 4759498"/>
                <a:gd name="connsiteY16" fmla="*/ 1705993 h 6172353"/>
                <a:gd name="connsiteX17" fmla="*/ 2620062 w 4759498"/>
                <a:gd name="connsiteY17" fmla="*/ 860229 h 6172353"/>
                <a:gd name="connsiteX18" fmla="*/ 2670021 w 4759498"/>
                <a:gd name="connsiteY18" fmla="*/ 890958 h 6172353"/>
                <a:gd name="connsiteX19" fmla="*/ 3493587 w 4759498"/>
                <a:gd name="connsiteY19" fmla="*/ 2526818 h 6172353"/>
                <a:gd name="connsiteX20" fmla="*/ 3545060 w 4759498"/>
                <a:gd name="connsiteY20" fmla="*/ 3088291 h 6172353"/>
                <a:gd name="connsiteX21" fmla="*/ 2654882 w 4759498"/>
                <a:gd name="connsiteY21" fmla="*/ 5282588 h 6172353"/>
                <a:gd name="connsiteX22" fmla="*/ 2561020 w 4759498"/>
                <a:gd name="connsiteY22" fmla="*/ 5282588 h 6172353"/>
                <a:gd name="connsiteX23" fmla="*/ 2230988 w 4759498"/>
                <a:gd name="connsiteY23" fmla="*/ 4951774 h 6172353"/>
                <a:gd name="connsiteX24" fmla="*/ 2227960 w 4759498"/>
                <a:gd name="connsiteY24" fmla="*/ 4836445 h 6172353"/>
                <a:gd name="connsiteX25" fmla="*/ 2894080 w 4759498"/>
                <a:gd name="connsiteY25" fmla="*/ 3479804 h 6172353"/>
                <a:gd name="connsiteX26" fmla="*/ 2476241 w 4759498"/>
                <a:gd name="connsiteY26" fmla="*/ 1628461 h 6172353"/>
                <a:gd name="connsiteX27" fmla="*/ 2224933 w 4759498"/>
                <a:gd name="connsiteY27" fmla="*/ 1318892 h 6172353"/>
                <a:gd name="connsiteX28" fmla="*/ 2224933 w 4759498"/>
                <a:gd name="connsiteY28" fmla="*/ 1233912 h 6172353"/>
                <a:gd name="connsiteX29" fmla="*/ 2570103 w 4759498"/>
                <a:gd name="connsiteY29" fmla="*/ 890958 h 6172353"/>
                <a:gd name="connsiteX30" fmla="*/ 2620062 w 4759498"/>
                <a:gd name="connsiteY30" fmla="*/ 860229 h 6172353"/>
                <a:gd name="connsiteX31" fmla="*/ 3486430 w 4759498"/>
                <a:gd name="connsiteY31" fmla="*/ 189 h 6172353"/>
                <a:gd name="connsiteX32" fmla="*/ 3530694 w 4759498"/>
                <a:gd name="connsiteY32" fmla="*/ 30554 h 6172353"/>
                <a:gd name="connsiteX33" fmla="*/ 4462890 w 4759498"/>
                <a:gd name="connsiteY33" fmla="*/ 1494139 h 6172353"/>
                <a:gd name="connsiteX34" fmla="*/ 4753445 w 4759498"/>
                <a:gd name="connsiteY34" fmla="*/ 2978979 h 6172353"/>
                <a:gd name="connsiteX35" fmla="*/ 4759498 w 4759498"/>
                <a:gd name="connsiteY35" fmla="*/ 3060964 h 6172353"/>
                <a:gd name="connsiteX36" fmla="*/ 3675972 w 4759498"/>
                <a:gd name="connsiteY36" fmla="*/ 5969914 h 6172353"/>
                <a:gd name="connsiteX37" fmla="*/ 3512535 w 4759498"/>
                <a:gd name="connsiteY37" fmla="*/ 6149067 h 6172353"/>
                <a:gd name="connsiteX38" fmla="*/ 3436870 w 4759498"/>
                <a:gd name="connsiteY38" fmla="*/ 6152103 h 6172353"/>
                <a:gd name="connsiteX39" fmla="*/ 3076703 w 4759498"/>
                <a:gd name="connsiteY39" fmla="*/ 5793798 h 6172353"/>
                <a:gd name="connsiteX40" fmla="*/ 3076703 w 4759498"/>
                <a:gd name="connsiteY40" fmla="*/ 5714850 h 6172353"/>
                <a:gd name="connsiteX41" fmla="*/ 3760717 w 4759498"/>
                <a:gd name="connsiteY41" fmla="*/ 4743175 h 6172353"/>
                <a:gd name="connsiteX42" fmla="*/ 4105750 w 4759498"/>
                <a:gd name="connsiteY42" fmla="*/ 3610567 h 6172353"/>
                <a:gd name="connsiteX43" fmla="*/ 4142070 w 4759498"/>
                <a:gd name="connsiteY43" fmla="*/ 2963796 h 6172353"/>
                <a:gd name="connsiteX44" fmla="*/ 3830329 w 4759498"/>
                <a:gd name="connsiteY44" fmla="*/ 1570051 h 6172353"/>
                <a:gd name="connsiteX45" fmla="*/ 3088809 w 4759498"/>
                <a:gd name="connsiteY45" fmla="*/ 455662 h 6172353"/>
                <a:gd name="connsiteX46" fmla="*/ 3088809 w 4759498"/>
                <a:gd name="connsiteY46" fmla="*/ 376713 h 6172353"/>
                <a:gd name="connsiteX47" fmla="*/ 3439896 w 4759498"/>
                <a:gd name="connsiteY47" fmla="*/ 24481 h 6172353"/>
                <a:gd name="connsiteX48" fmla="*/ 3486430 w 4759498"/>
                <a:gd name="connsiteY48" fmla="*/ 189 h 61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9498" h="6172353">
                  <a:moveTo>
                    <a:pt x="572466" y="2523281"/>
                  </a:moveTo>
                  <a:cubicBezTo>
                    <a:pt x="890488" y="2523281"/>
                    <a:pt x="1147935" y="2784506"/>
                    <a:pt x="1144906" y="3106481"/>
                  </a:cubicBezTo>
                  <a:cubicBezTo>
                    <a:pt x="1144906" y="3419344"/>
                    <a:pt x="884431" y="3680569"/>
                    <a:pt x="572466" y="3680569"/>
                  </a:cubicBezTo>
                  <a:cubicBezTo>
                    <a:pt x="254444" y="3680569"/>
                    <a:pt x="-3003" y="3416307"/>
                    <a:pt x="26" y="3091294"/>
                  </a:cubicBezTo>
                  <a:cubicBezTo>
                    <a:pt x="26" y="2781469"/>
                    <a:pt x="260501" y="2523281"/>
                    <a:pt x="572466" y="2523281"/>
                  </a:cubicBezTo>
                  <a:close/>
                  <a:moveTo>
                    <a:pt x="1766470" y="1705993"/>
                  </a:moveTo>
                  <a:cubicBezTo>
                    <a:pt x="1779339" y="1705233"/>
                    <a:pt x="1792209" y="1712824"/>
                    <a:pt x="1807349" y="1731042"/>
                  </a:cubicBezTo>
                  <a:cubicBezTo>
                    <a:pt x="2155581" y="2113623"/>
                    <a:pt x="2334238" y="2563004"/>
                    <a:pt x="2343323" y="3088293"/>
                  </a:cubicBezTo>
                  <a:cubicBezTo>
                    <a:pt x="2334238" y="3598400"/>
                    <a:pt x="2155581" y="4050817"/>
                    <a:pt x="1804321" y="4433397"/>
                  </a:cubicBezTo>
                  <a:cubicBezTo>
                    <a:pt x="1764956" y="4475906"/>
                    <a:pt x="1743759" y="4472870"/>
                    <a:pt x="1704394" y="4433397"/>
                  </a:cubicBezTo>
                  <a:cubicBezTo>
                    <a:pt x="1592354" y="4318016"/>
                    <a:pt x="1477287" y="4202634"/>
                    <a:pt x="1362219" y="4090289"/>
                  </a:cubicBezTo>
                  <a:cubicBezTo>
                    <a:pt x="1328910" y="4059926"/>
                    <a:pt x="1328910" y="4041708"/>
                    <a:pt x="1359191" y="4008308"/>
                  </a:cubicBezTo>
                  <a:cubicBezTo>
                    <a:pt x="1819462" y="3501237"/>
                    <a:pt x="1849743" y="2781621"/>
                    <a:pt x="1434893" y="2238113"/>
                  </a:cubicBezTo>
                  <a:cubicBezTo>
                    <a:pt x="1422781" y="2222932"/>
                    <a:pt x="1410668" y="2210786"/>
                    <a:pt x="1398556" y="2195605"/>
                  </a:cubicBezTo>
                  <a:cubicBezTo>
                    <a:pt x="1328910" y="2119696"/>
                    <a:pt x="1331938" y="2119696"/>
                    <a:pt x="1401584" y="2049860"/>
                  </a:cubicBezTo>
                  <a:cubicBezTo>
                    <a:pt x="1510596" y="1946623"/>
                    <a:pt x="1619607" y="1840351"/>
                    <a:pt x="1725591" y="1731042"/>
                  </a:cubicBezTo>
                  <a:cubicBezTo>
                    <a:pt x="1740731" y="1715861"/>
                    <a:pt x="1753601" y="1706752"/>
                    <a:pt x="1766470" y="1705993"/>
                  </a:cubicBezTo>
                  <a:close/>
                  <a:moveTo>
                    <a:pt x="2620062" y="860229"/>
                  </a:moveTo>
                  <a:cubicBezTo>
                    <a:pt x="2635202" y="860608"/>
                    <a:pt x="2650341" y="871231"/>
                    <a:pt x="2670021" y="890958"/>
                  </a:cubicBezTo>
                  <a:cubicBezTo>
                    <a:pt x="3102999" y="1355312"/>
                    <a:pt x="3381558" y="1898575"/>
                    <a:pt x="3493587" y="2526818"/>
                  </a:cubicBezTo>
                  <a:cubicBezTo>
                    <a:pt x="3526893" y="2711952"/>
                    <a:pt x="3545060" y="2897086"/>
                    <a:pt x="3545060" y="3088291"/>
                  </a:cubicBezTo>
                  <a:cubicBezTo>
                    <a:pt x="3526893" y="3932018"/>
                    <a:pt x="3239251" y="4666485"/>
                    <a:pt x="2654882" y="5282588"/>
                  </a:cubicBezTo>
                  <a:cubicBezTo>
                    <a:pt x="2618549" y="5322043"/>
                    <a:pt x="2597354" y="5319008"/>
                    <a:pt x="2561020" y="5282588"/>
                  </a:cubicBezTo>
                  <a:cubicBezTo>
                    <a:pt x="2452019" y="5170294"/>
                    <a:pt x="2339990" y="5061034"/>
                    <a:pt x="2230988" y="4951774"/>
                  </a:cubicBezTo>
                  <a:cubicBezTo>
                    <a:pt x="2173460" y="4894110"/>
                    <a:pt x="2173460" y="4894110"/>
                    <a:pt x="2227960" y="4836445"/>
                  </a:cubicBezTo>
                  <a:cubicBezTo>
                    <a:pt x="2591298" y="4454036"/>
                    <a:pt x="2815356" y="4001823"/>
                    <a:pt x="2894080" y="3479804"/>
                  </a:cubicBezTo>
                  <a:cubicBezTo>
                    <a:pt x="2997025" y="2809072"/>
                    <a:pt x="2854718" y="2192969"/>
                    <a:pt x="2476241" y="1628461"/>
                  </a:cubicBezTo>
                  <a:cubicBezTo>
                    <a:pt x="2400546" y="1516166"/>
                    <a:pt x="2315767" y="1416012"/>
                    <a:pt x="2224933" y="1318892"/>
                  </a:cubicBezTo>
                  <a:cubicBezTo>
                    <a:pt x="2194654" y="1285507"/>
                    <a:pt x="2194654" y="1264262"/>
                    <a:pt x="2224933" y="1233912"/>
                  </a:cubicBezTo>
                  <a:cubicBezTo>
                    <a:pt x="2343017" y="1121617"/>
                    <a:pt x="2458074" y="1006288"/>
                    <a:pt x="2570103" y="890958"/>
                  </a:cubicBezTo>
                  <a:cubicBezTo>
                    <a:pt x="2589784" y="869713"/>
                    <a:pt x="2604923" y="859850"/>
                    <a:pt x="2620062" y="860229"/>
                  </a:cubicBezTo>
                  <a:close/>
                  <a:moveTo>
                    <a:pt x="3486430" y="189"/>
                  </a:moveTo>
                  <a:cubicBezTo>
                    <a:pt x="3500428" y="1707"/>
                    <a:pt x="3514048" y="12335"/>
                    <a:pt x="3530694" y="30554"/>
                  </a:cubicBezTo>
                  <a:cubicBezTo>
                    <a:pt x="3939287" y="455662"/>
                    <a:pt x="4251028" y="941499"/>
                    <a:pt x="4462890" y="1494139"/>
                  </a:cubicBezTo>
                  <a:cubicBezTo>
                    <a:pt x="4647513" y="1970866"/>
                    <a:pt x="4747391" y="2465814"/>
                    <a:pt x="4753445" y="2978979"/>
                  </a:cubicBezTo>
                  <a:cubicBezTo>
                    <a:pt x="4756471" y="3012380"/>
                    <a:pt x="4759498" y="3042745"/>
                    <a:pt x="4759498" y="3060964"/>
                  </a:cubicBezTo>
                  <a:cubicBezTo>
                    <a:pt x="4747391" y="4172316"/>
                    <a:pt x="4393278" y="5140955"/>
                    <a:pt x="3675972" y="5969914"/>
                  </a:cubicBezTo>
                  <a:cubicBezTo>
                    <a:pt x="3621493" y="6030644"/>
                    <a:pt x="3563987" y="6088337"/>
                    <a:pt x="3512535" y="6149067"/>
                  </a:cubicBezTo>
                  <a:cubicBezTo>
                    <a:pt x="3485295" y="6176395"/>
                    <a:pt x="3467136" y="6182468"/>
                    <a:pt x="3436870" y="6152103"/>
                  </a:cubicBezTo>
                  <a:cubicBezTo>
                    <a:pt x="3318832" y="6030644"/>
                    <a:pt x="3197767" y="5912221"/>
                    <a:pt x="3076703" y="5793798"/>
                  </a:cubicBezTo>
                  <a:cubicBezTo>
                    <a:pt x="3043410" y="5766470"/>
                    <a:pt x="3046437" y="5745215"/>
                    <a:pt x="3076703" y="5714850"/>
                  </a:cubicBezTo>
                  <a:cubicBezTo>
                    <a:pt x="3358178" y="5429421"/>
                    <a:pt x="3585173" y="5104517"/>
                    <a:pt x="3760717" y="4743175"/>
                  </a:cubicBezTo>
                  <a:cubicBezTo>
                    <a:pt x="3936260" y="4384870"/>
                    <a:pt x="4051271" y="4008346"/>
                    <a:pt x="4105750" y="3610567"/>
                  </a:cubicBezTo>
                  <a:cubicBezTo>
                    <a:pt x="4136016" y="3394977"/>
                    <a:pt x="4148123" y="3179387"/>
                    <a:pt x="4142070" y="2963796"/>
                  </a:cubicBezTo>
                  <a:cubicBezTo>
                    <a:pt x="4126937" y="2477959"/>
                    <a:pt x="4024032" y="2013377"/>
                    <a:pt x="3830329" y="1570051"/>
                  </a:cubicBezTo>
                  <a:cubicBezTo>
                    <a:pt x="3648732" y="1154053"/>
                    <a:pt x="3400550" y="783602"/>
                    <a:pt x="3088809" y="455662"/>
                  </a:cubicBezTo>
                  <a:cubicBezTo>
                    <a:pt x="3058543" y="425297"/>
                    <a:pt x="3058543" y="407078"/>
                    <a:pt x="3088809" y="376713"/>
                  </a:cubicBezTo>
                  <a:cubicBezTo>
                    <a:pt x="3206847" y="261327"/>
                    <a:pt x="3324885" y="145940"/>
                    <a:pt x="3439896" y="24481"/>
                  </a:cubicBezTo>
                  <a:cubicBezTo>
                    <a:pt x="3458056" y="6262"/>
                    <a:pt x="3472432" y="-1329"/>
                    <a:pt x="3486430" y="189"/>
                  </a:cubicBezTo>
                  <a:close/>
                </a:path>
              </a:pathLst>
            </a:custGeom>
            <a:solidFill>
              <a:srgbClr val="FF8C00"/>
            </a:solidFill>
            <a:ln>
              <a:noFill/>
            </a:ln>
          </p:spPr>
          <p:txBody>
            <a:bodyPr vert="horz" wrap="square" lIns="91427" tIns="45713" rIns="91427" bIns="45713" numCol="1" anchor="t" anchorCtr="0" compatLnSpc="1">
              <a:prstTxWarp prst="textNoShape">
                <a:avLst/>
              </a:prstTxWarp>
              <a:noAutofit/>
            </a:bodyPr>
            <a:lstStyle/>
            <a:p>
              <a:pPr marL="0" marR="0" lvl="0" indent="0" algn="l" defTabSz="91422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224" name="Rounded Rectangle 3">
              <a:extLst>
                <a:ext uri="{FF2B5EF4-FFF2-40B4-BE49-F238E27FC236}">
                  <a16:creationId xmlns:a16="http://schemas.microsoft.com/office/drawing/2014/main" id="{BA4EF787-A47A-47D3-95BB-6925F1E95261}"/>
                </a:ext>
              </a:extLst>
            </p:cNvPr>
            <p:cNvSpPr/>
            <p:nvPr/>
          </p:nvSpPr>
          <p:spPr>
            <a:xfrm rot="1306545">
              <a:off x="5863269" y="3442484"/>
              <a:ext cx="264542" cy="207714"/>
            </a:xfrm>
            <a:custGeom>
              <a:avLst/>
              <a:gdLst/>
              <a:ahLst/>
              <a:cxnLst/>
              <a:rect l="l" t="t" r="r" b="b"/>
              <a:pathLst>
                <a:path w="2505161" h="1967009">
                  <a:moveTo>
                    <a:pt x="1276043" y="639858"/>
                  </a:moveTo>
                  <a:lnTo>
                    <a:pt x="2323451" y="639858"/>
                  </a:lnTo>
                  <a:cubicBezTo>
                    <a:pt x="2423807" y="639858"/>
                    <a:pt x="2505161" y="721212"/>
                    <a:pt x="2505161" y="821568"/>
                  </a:cubicBezTo>
                  <a:lnTo>
                    <a:pt x="2505161" y="1548387"/>
                  </a:lnTo>
                  <a:cubicBezTo>
                    <a:pt x="2505161" y="1648743"/>
                    <a:pt x="2423807" y="1730097"/>
                    <a:pt x="2323451" y="1730097"/>
                  </a:cubicBezTo>
                  <a:lnTo>
                    <a:pt x="2284990" y="1730097"/>
                  </a:lnTo>
                  <a:lnTo>
                    <a:pt x="2438854" y="1967009"/>
                  </a:lnTo>
                  <a:lnTo>
                    <a:pt x="1899847" y="1730097"/>
                  </a:lnTo>
                  <a:lnTo>
                    <a:pt x="1276043" y="1730097"/>
                  </a:lnTo>
                  <a:cubicBezTo>
                    <a:pt x="1175687" y="1730097"/>
                    <a:pt x="1094333" y="1648743"/>
                    <a:pt x="1094333" y="1548387"/>
                  </a:cubicBezTo>
                  <a:lnTo>
                    <a:pt x="1094333" y="821568"/>
                  </a:lnTo>
                  <a:cubicBezTo>
                    <a:pt x="1094333" y="721212"/>
                    <a:pt x="1175687" y="639858"/>
                    <a:pt x="1276043" y="639858"/>
                  </a:cubicBezTo>
                  <a:close/>
                  <a:moveTo>
                    <a:pt x="240173" y="0"/>
                  </a:moveTo>
                  <a:lnTo>
                    <a:pt x="1691573" y="0"/>
                  </a:lnTo>
                  <a:cubicBezTo>
                    <a:pt x="1824217" y="0"/>
                    <a:pt x="1931746" y="107529"/>
                    <a:pt x="1931746" y="240173"/>
                  </a:cubicBezTo>
                  <a:lnTo>
                    <a:pt x="1931746" y="567526"/>
                  </a:lnTo>
                  <a:lnTo>
                    <a:pt x="1209997" y="567526"/>
                  </a:lnTo>
                  <a:cubicBezTo>
                    <a:pt x="1104795" y="567526"/>
                    <a:pt x="1019512" y="652809"/>
                    <a:pt x="1019512" y="758011"/>
                  </a:cubicBezTo>
                  <a:lnTo>
                    <a:pt x="1019512" y="1441008"/>
                  </a:lnTo>
                  <a:lnTo>
                    <a:pt x="797711" y="1441008"/>
                  </a:lnTo>
                  <a:lnTo>
                    <a:pt x="128307" y="1735234"/>
                  </a:lnTo>
                  <a:lnTo>
                    <a:pt x="318013" y="1443134"/>
                  </a:lnTo>
                  <a:lnTo>
                    <a:pt x="318823" y="1441008"/>
                  </a:lnTo>
                  <a:lnTo>
                    <a:pt x="240173" y="1441008"/>
                  </a:lnTo>
                  <a:cubicBezTo>
                    <a:pt x="107529" y="1441008"/>
                    <a:pt x="0" y="1333479"/>
                    <a:pt x="0" y="1200835"/>
                  </a:cubicBezTo>
                  <a:lnTo>
                    <a:pt x="0" y="240173"/>
                  </a:lnTo>
                  <a:cubicBezTo>
                    <a:pt x="0" y="107529"/>
                    <a:pt x="107529" y="0"/>
                    <a:pt x="240173" y="0"/>
                  </a:cubicBezTo>
                  <a:close/>
                </a:path>
              </a:pathLst>
            </a:custGeom>
            <a:solidFill>
              <a:srgbClr val="FFB900"/>
            </a:solidFill>
            <a:ln w="10795" cap="flat" cmpd="sng" algn="ctr">
              <a:noFill/>
              <a:prstDash val="solid"/>
            </a:ln>
            <a:effectLst/>
          </p:spPr>
          <p:txBody>
            <a:bodyPr rtlCol="0" anchor="ct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Semilight"/>
                <a:ea typeface="+mn-ea"/>
                <a:cs typeface="+mn-cs"/>
              </a:endParaRPr>
            </a:p>
          </p:txBody>
        </p:sp>
        <p:pic>
          <p:nvPicPr>
            <p:cNvPr id="225" name="Graphic 224">
              <a:extLst>
                <a:ext uri="{FF2B5EF4-FFF2-40B4-BE49-F238E27FC236}">
                  <a16:creationId xmlns:a16="http://schemas.microsoft.com/office/drawing/2014/main" id="{C9925B29-1D90-4916-90CF-D16DD6F7E8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2481" t="25688" r="17793" b="25688"/>
            <a:stretch/>
          </p:blipFill>
          <p:spPr>
            <a:xfrm>
              <a:off x="5516677" y="3026202"/>
              <a:ext cx="307861" cy="250634"/>
            </a:xfrm>
            <a:prstGeom prst="rect">
              <a:avLst/>
            </a:prstGeom>
          </p:spPr>
        </p:pic>
        <p:pic>
          <p:nvPicPr>
            <p:cNvPr id="226" name="Graphic 225">
              <a:extLst>
                <a:ext uri="{FF2B5EF4-FFF2-40B4-BE49-F238E27FC236}">
                  <a16:creationId xmlns:a16="http://schemas.microsoft.com/office/drawing/2014/main" id="{7967496B-9D2F-4CE8-A3CF-4D9A6B499C5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5944" t="20934" r="15944" b="20934"/>
            <a:stretch/>
          </p:blipFill>
          <p:spPr>
            <a:xfrm rot="20706518">
              <a:off x="4774438" y="3899217"/>
              <a:ext cx="342359" cy="292194"/>
            </a:xfrm>
            <a:prstGeom prst="rect">
              <a:avLst/>
            </a:prstGeom>
          </p:spPr>
        </p:pic>
        <p:pic>
          <p:nvPicPr>
            <p:cNvPr id="227" name="Graphic 226">
              <a:extLst>
                <a:ext uri="{FF2B5EF4-FFF2-40B4-BE49-F238E27FC236}">
                  <a16:creationId xmlns:a16="http://schemas.microsoft.com/office/drawing/2014/main" id="{FD3ECC31-46E9-4B75-9BC7-67797658D997}"/>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7691" t="18798" r="17691" b="15674"/>
            <a:stretch/>
          </p:blipFill>
          <p:spPr>
            <a:xfrm rot="20505369">
              <a:off x="5013711" y="3064639"/>
              <a:ext cx="301516" cy="305767"/>
            </a:xfrm>
            <a:prstGeom prst="rect">
              <a:avLst/>
            </a:prstGeom>
          </p:spPr>
        </p:pic>
      </p:grpSp>
      <p:grpSp>
        <p:nvGrpSpPr>
          <p:cNvPr id="582" name="Group 581">
            <a:extLst>
              <a:ext uri="{FF2B5EF4-FFF2-40B4-BE49-F238E27FC236}">
                <a16:creationId xmlns:a16="http://schemas.microsoft.com/office/drawing/2014/main" id="{AC485181-FA75-4836-ABDD-3698DFEFC99F}"/>
              </a:ext>
            </a:extLst>
          </p:cNvPr>
          <p:cNvGrpSpPr/>
          <p:nvPr/>
        </p:nvGrpSpPr>
        <p:grpSpPr>
          <a:xfrm>
            <a:off x="9627618" y="4308110"/>
            <a:ext cx="778293" cy="958562"/>
            <a:chOff x="9227589" y="2609064"/>
            <a:chExt cx="1605264" cy="1983243"/>
          </a:xfrm>
        </p:grpSpPr>
        <p:sp>
          <p:nvSpPr>
            <p:cNvPr id="583" name="Freeform 124">
              <a:extLst>
                <a:ext uri="{FF2B5EF4-FFF2-40B4-BE49-F238E27FC236}">
                  <a16:creationId xmlns:a16="http://schemas.microsoft.com/office/drawing/2014/main" id="{718E4EEB-6677-4194-94FB-EEC308329022}"/>
                </a:ext>
              </a:extLst>
            </p:cNvPr>
            <p:cNvSpPr>
              <a:spLocks/>
            </p:cNvSpPr>
            <p:nvPr/>
          </p:nvSpPr>
          <p:spPr bwMode="auto">
            <a:xfrm>
              <a:off x="9786396" y="2609064"/>
              <a:ext cx="659340" cy="441954"/>
            </a:xfrm>
            <a:custGeom>
              <a:avLst/>
              <a:gdLst>
                <a:gd name="T0" fmla="*/ 729 w 745"/>
                <a:gd name="T1" fmla="*/ 498 h 498"/>
                <a:gd name="T2" fmla="*/ 16 w 745"/>
                <a:gd name="T3" fmla="*/ 498 h 498"/>
                <a:gd name="T4" fmla="*/ 0 w 745"/>
                <a:gd name="T5" fmla="*/ 482 h 498"/>
                <a:gd name="T6" fmla="*/ 0 w 745"/>
                <a:gd name="T7" fmla="*/ 16 h 498"/>
                <a:gd name="T8" fmla="*/ 16 w 745"/>
                <a:gd name="T9" fmla="*/ 0 h 498"/>
                <a:gd name="T10" fmla="*/ 729 w 745"/>
                <a:gd name="T11" fmla="*/ 0 h 498"/>
                <a:gd name="T12" fmla="*/ 745 w 745"/>
                <a:gd name="T13" fmla="*/ 16 h 498"/>
                <a:gd name="T14" fmla="*/ 745 w 745"/>
                <a:gd name="T15" fmla="*/ 482 h 498"/>
                <a:gd name="T16" fmla="*/ 729 w 745"/>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498">
                  <a:moveTo>
                    <a:pt x="729" y="498"/>
                  </a:moveTo>
                  <a:cubicBezTo>
                    <a:pt x="16" y="498"/>
                    <a:pt x="16" y="498"/>
                    <a:pt x="16" y="498"/>
                  </a:cubicBezTo>
                  <a:cubicBezTo>
                    <a:pt x="7" y="498"/>
                    <a:pt x="0" y="491"/>
                    <a:pt x="0" y="482"/>
                  </a:cubicBezTo>
                  <a:cubicBezTo>
                    <a:pt x="0" y="16"/>
                    <a:pt x="0" y="16"/>
                    <a:pt x="0" y="16"/>
                  </a:cubicBezTo>
                  <a:cubicBezTo>
                    <a:pt x="0" y="7"/>
                    <a:pt x="7" y="0"/>
                    <a:pt x="16" y="0"/>
                  </a:cubicBezTo>
                  <a:cubicBezTo>
                    <a:pt x="729" y="0"/>
                    <a:pt x="729" y="0"/>
                    <a:pt x="729" y="0"/>
                  </a:cubicBezTo>
                  <a:cubicBezTo>
                    <a:pt x="738" y="0"/>
                    <a:pt x="745" y="7"/>
                    <a:pt x="745" y="16"/>
                  </a:cubicBezTo>
                  <a:cubicBezTo>
                    <a:pt x="745" y="482"/>
                    <a:pt x="745" y="482"/>
                    <a:pt x="745" y="482"/>
                  </a:cubicBezTo>
                  <a:cubicBezTo>
                    <a:pt x="745" y="491"/>
                    <a:pt x="738" y="498"/>
                    <a:pt x="729" y="498"/>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125">
              <a:extLst>
                <a:ext uri="{FF2B5EF4-FFF2-40B4-BE49-F238E27FC236}">
                  <a16:creationId xmlns:a16="http://schemas.microsoft.com/office/drawing/2014/main" id="{B60EEEB2-25B5-42C9-A754-D240EF1A947A}"/>
                </a:ext>
              </a:extLst>
            </p:cNvPr>
            <p:cNvSpPr>
              <a:spLocks/>
            </p:cNvSpPr>
            <p:nvPr/>
          </p:nvSpPr>
          <p:spPr bwMode="auto">
            <a:xfrm>
              <a:off x="9786396" y="2609064"/>
              <a:ext cx="265042" cy="265694"/>
            </a:xfrm>
            <a:custGeom>
              <a:avLst/>
              <a:gdLst>
                <a:gd name="T0" fmla="*/ 0 w 300"/>
                <a:gd name="T1" fmla="*/ 299 h 299"/>
                <a:gd name="T2" fmla="*/ 300 w 300"/>
                <a:gd name="T3" fmla="*/ 0 h 299"/>
                <a:gd name="T4" fmla="*/ 18 w 300"/>
                <a:gd name="T5" fmla="*/ 0 h 299"/>
                <a:gd name="T6" fmla="*/ 0 w 300"/>
                <a:gd name="T7" fmla="*/ 17 h 299"/>
                <a:gd name="T8" fmla="*/ 0 w 300"/>
                <a:gd name="T9" fmla="*/ 299 h 299"/>
              </a:gdLst>
              <a:ahLst/>
              <a:cxnLst>
                <a:cxn ang="0">
                  <a:pos x="T0" y="T1"/>
                </a:cxn>
                <a:cxn ang="0">
                  <a:pos x="T2" y="T3"/>
                </a:cxn>
                <a:cxn ang="0">
                  <a:pos x="T4" y="T5"/>
                </a:cxn>
                <a:cxn ang="0">
                  <a:pos x="T6" y="T7"/>
                </a:cxn>
                <a:cxn ang="0">
                  <a:pos x="T8" y="T9"/>
                </a:cxn>
              </a:cxnLst>
              <a:rect l="0" t="0" r="r" b="b"/>
              <a:pathLst>
                <a:path w="300" h="299">
                  <a:moveTo>
                    <a:pt x="0" y="299"/>
                  </a:moveTo>
                  <a:cubicBezTo>
                    <a:pt x="300" y="0"/>
                    <a:pt x="300" y="0"/>
                    <a:pt x="300" y="0"/>
                  </a:cubicBezTo>
                  <a:cubicBezTo>
                    <a:pt x="18" y="0"/>
                    <a:pt x="18" y="0"/>
                    <a:pt x="18" y="0"/>
                  </a:cubicBezTo>
                  <a:cubicBezTo>
                    <a:pt x="8" y="0"/>
                    <a:pt x="0" y="7"/>
                    <a:pt x="0" y="17"/>
                  </a:cubicBezTo>
                  <a:lnTo>
                    <a:pt x="0" y="299"/>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5" name="Rectangle 126">
              <a:extLst>
                <a:ext uri="{FF2B5EF4-FFF2-40B4-BE49-F238E27FC236}">
                  <a16:creationId xmlns:a16="http://schemas.microsoft.com/office/drawing/2014/main" id="{679F6DE0-E9E0-4EEA-9694-DC85595D9FAB}"/>
                </a:ext>
              </a:extLst>
            </p:cNvPr>
            <p:cNvSpPr>
              <a:spLocks noChangeArrowheads="1"/>
            </p:cNvSpPr>
            <p:nvPr/>
          </p:nvSpPr>
          <p:spPr bwMode="auto">
            <a:xfrm>
              <a:off x="9822953" y="2645622"/>
              <a:ext cx="586225" cy="368839"/>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127">
              <a:extLst>
                <a:ext uri="{FF2B5EF4-FFF2-40B4-BE49-F238E27FC236}">
                  <a16:creationId xmlns:a16="http://schemas.microsoft.com/office/drawing/2014/main" id="{25367791-4596-4D55-9576-C94C457EE549}"/>
                </a:ext>
              </a:extLst>
            </p:cNvPr>
            <p:cNvSpPr>
              <a:spLocks/>
            </p:cNvSpPr>
            <p:nvPr/>
          </p:nvSpPr>
          <p:spPr bwMode="auto">
            <a:xfrm>
              <a:off x="9822953" y="2645622"/>
              <a:ext cx="191274" cy="192579"/>
            </a:xfrm>
            <a:custGeom>
              <a:avLst/>
              <a:gdLst>
                <a:gd name="T0" fmla="*/ 293 w 293"/>
                <a:gd name="T1" fmla="*/ 0 h 295"/>
                <a:gd name="T2" fmla="*/ 0 w 293"/>
                <a:gd name="T3" fmla="*/ 0 h 295"/>
                <a:gd name="T4" fmla="*/ 0 w 293"/>
                <a:gd name="T5" fmla="*/ 295 h 295"/>
                <a:gd name="T6" fmla="*/ 293 w 293"/>
                <a:gd name="T7" fmla="*/ 0 h 295"/>
              </a:gdLst>
              <a:ahLst/>
              <a:cxnLst>
                <a:cxn ang="0">
                  <a:pos x="T0" y="T1"/>
                </a:cxn>
                <a:cxn ang="0">
                  <a:pos x="T2" y="T3"/>
                </a:cxn>
                <a:cxn ang="0">
                  <a:pos x="T4" y="T5"/>
                </a:cxn>
                <a:cxn ang="0">
                  <a:pos x="T6" y="T7"/>
                </a:cxn>
              </a:cxnLst>
              <a:rect l="0" t="0" r="r" b="b"/>
              <a:pathLst>
                <a:path w="293" h="295">
                  <a:moveTo>
                    <a:pt x="293" y="0"/>
                  </a:moveTo>
                  <a:lnTo>
                    <a:pt x="0" y="0"/>
                  </a:lnTo>
                  <a:lnTo>
                    <a:pt x="0" y="295"/>
                  </a:lnTo>
                  <a:lnTo>
                    <a:pt x="293" y="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7" name="Oval 128">
              <a:extLst>
                <a:ext uri="{FF2B5EF4-FFF2-40B4-BE49-F238E27FC236}">
                  <a16:creationId xmlns:a16="http://schemas.microsoft.com/office/drawing/2014/main" id="{A03E0B8D-9384-4316-BFD4-A2A89152E8E4}"/>
                </a:ext>
              </a:extLst>
            </p:cNvPr>
            <p:cNvSpPr>
              <a:spLocks noChangeArrowheads="1"/>
            </p:cNvSpPr>
            <p:nvPr/>
          </p:nvSpPr>
          <p:spPr bwMode="auto">
            <a:xfrm>
              <a:off x="10113455" y="2621468"/>
              <a:ext cx="14362" cy="1436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129">
              <a:extLst>
                <a:ext uri="{FF2B5EF4-FFF2-40B4-BE49-F238E27FC236}">
                  <a16:creationId xmlns:a16="http://schemas.microsoft.com/office/drawing/2014/main" id="{518DC9CE-9869-4D94-B124-1BDD4355E1EC}"/>
                </a:ext>
              </a:extLst>
            </p:cNvPr>
            <p:cNvSpPr>
              <a:spLocks/>
            </p:cNvSpPr>
            <p:nvPr/>
          </p:nvSpPr>
          <p:spPr bwMode="auto">
            <a:xfrm>
              <a:off x="9937195" y="3180275"/>
              <a:ext cx="788597" cy="522250"/>
            </a:xfrm>
            <a:custGeom>
              <a:avLst/>
              <a:gdLst>
                <a:gd name="T0" fmla="*/ 868 w 891"/>
                <a:gd name="T1" fmla="*/ 588 h 588"/>
                <a:gd name="T2" fmla="*/ 22 w 891"/>
                <a:gd name="T3" fmla="*/ 588 h 588"/>
                <a:gd name="T4" fmla="*/ 0 w 891"/>
                <a:gd name="T5" fmla="*/ 565 h 588"/>
                <a:gd name="T6" fmla="*/ 0 w 891"/>
                <a:gd name="T7" fmla="*/ 23 h 588"/>
                <a:gd name="T8" fmla="*/ 22 w 891"/>
                <a:gd name="T9" fmla="*/ 0 h 588"/>
                <a:gd name="T10" fmla="*/ 868 w 891"/>
                <a:gd name="T11" fmla="*/ 0 h 588"/>
                <a:gd name="T12" fmla="*/ 891 w 891"/>
                <a:gd name="T13" fmla="*/ 23 h 588"/>
                <a:gd name="T14" fmla="*/ 891 w 891"/>
                <a:gd name="T15" fmla="*/ 565 h 588"/>
                <a:gd name="T16" fmla="*/ 868 w 891"/>
                <a:gd name="T1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588">
                  <a:moveTo>
                    <a:pt x="868" y="588"/>
                  </a:moveTo>
                  <a:cubicBezTo>
                    <a:pt x="22" y="588"/>
                    <a:pt x="22" y="588"/>
                    <a:pt x="22" y="588"/>
                  </a:cubicBezTo>
                  <a:cubicBezTo>
                    <a:pt x="10" y="588"/>
                    <a:pt x="0" y="578"/>
                    <a:pt x="0" y="565"/>
                  </a:cubicBezTo>
                  <a:cubicBezTo>
                    <a:pt x="0" y="23"/>
                    <a:pt x="0" y="23"/>
                    <a:pt x="0" y="23"/>
                  </a:cubicBezTo>
                  <a:cubicBezTo>
                    <a:pt x="0" y="11"/>
                    <a:pt x="10" y="0"/>
                    <a:pt x="22" y="0"/>
                  </a:cubicBezTo>
                  <a:cubicBezTo>
                    <a:pt x="868" y="0"/>
                    <a:pt x="868" y="0"/>
                    <a:pt x="868" y="0"/>
                  </a:cubicBezTo>
                  <a:cubicBezTo>
                    <a:pt x="881" y="0"/>
                    <a:pt x="891" y="11"/>
                    <a:pt x="891" y="23"/>
                  </a:cubicBezTo>
                  <a:cubicBezTo>
                    <a:pt x="891" y="565"/>
                    <a:pt x="891" y="565"/>
                    <a:pt x="891" y="565"/>
                  </a:cubicBezTo>
                  <a:cubicBezTo>
                    <a:pt x="891" y="578"/>
                    <a:pt x="881" y="588"/>
                    <a:pt x="868" y="588"/>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130">
              <a:extLst>
                <a:ext uri="{FF2B5EF4-FFF2-40B4-BE49-F238E27FC236}">
                  <a16:creationId xmlns:a16="http://schemas.microsoft.com/office/drawing/2014/main" id="{78232296-8796-42BC-B3EF-9CC76F925779}"/>
                </a:ext>
              </a:extLst>
            </p:cNvPr>
            <p:cNvSpPr>
              <a:spLocks/>
            </p:cNvSpPr>
            <p:nvPr/>
          </p:nvSpPr>
          <p:spPr bwMode="auto">
            <a:xfrm>
              <a:off x="9937195" y="3180275"/>
              <a:ext cx="333587" cy="334240"/>
            </a:xfrm>
            <a:custGeom>
              <a:avLst/>
              <a:gdLst>
                <a:gd name="T0" fmla="*/ 0 w 377"/>
                <a:gd name="T1" fmla="*/ 376 h 376"/>
                <a:gd name="T2" fmla="*/ 0 w 377"/>
                <a:gd name="T3" fmla="*/ 19 h 376"/>
                <a:gd name="T4" fmla="*/ 19 w 377"/>
                <a:gd name="T5" fmla="*/ 0 h 376"/>
                <a:gd name="T6" fmla="*/ 377 w 377"/>
                <a:gd name="T7" fmla="*/ 0 h 376"/>
                <a:gd name="T8" fmla="*/ 0 w 377"/>
                <a:gd name="T9" fmla="*/ 376 h 376"/>
              </a:gdLst>
              <a:ahLst/>
              <a:cxnLst>
                <a:cxn ang="0">
                  <a:pos x="T0" y="T1"/>
                </a:cxn>
                <a:cxn ang="0">
                  <a:pos x="T2" y="T3"/>
                </a:cxn>
                <a:cxn ang="0">
                  <a:pos x="T4" y="T5"/>
                </a:cxn>
                <a:cxn ang="0">
                  <a:pos x="T6" y="T7"/>
                </a:cxn>
                <a:cxn ang="0">
                  <a:pos x="T8" y="T9"/>
                </a:cxn>
              </a:cxnLst>
              <a:rect l="0" t="0" r="r" b="b"/>
              <a:pathLst>
                <a:path w="377" h="376">
                  <a:moveTo>
                    <a:pt x="0" y="376"/>
                  </a:moveTo>
                  <a:cubicBezTo>
                    <a:pt x="0" y="19"/>
                    <a:pt x="0" y="19"/>
                    <a:pt x="0" y="19"/>
                  </a:cubicBezTo>
                  <a:cubicBezTo>
                    <a:pt x="0" y="9"/>
                    <a:pt x="8" y="0"/>
                    <a:pt x="19" y="0"/>
                  </a:cubicBezTo>
                  <a:cubicBezTo>
                    <a:pt x="377" y="0"/>
                    <a:pt x="377" y="0"/>
                    <a:pt x="377" y="0"/>
                  </a:cubicBezTo>
                  <a:lnTo>
                    <a:pt x="0" y="3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131">
              <a:extLst>
                <a:ext uri="{FF2B5EF4-FFF2-40B4-BE49-F238E27FC236}">
                  <a16:creationId xmlns:a16="http://schemas.microsoft.com/office/drawing/2014/main" id="{2AAE822F-767B-4D55-9324-5C67B7AEB76C}"/>
                </a:ext>
              </a:extLst>
            </p:cNvPr>
            <p:cNvSpPr>
              <a:spLocks/>
            </p:cNvSpPr>
            <p:nvPr/>
          </p:nvSpPr>
          <p:spPr bwMode="auto">
            <a:xfrm>
              <a:off x="9830134" y="3702525"/>
              <a:ext cx="1002719" cy="42433"/>
            </a:xfrm>
            <a:custGeom>
              <a:avLst/>
              <a:gdLst>
                <a:gd name="T0" fmla="*/ 1084 w 1133"/>
                <a:gd name="T1" fmla="*/ 48 h 48"/>
                <a:gd name="T2" fmla="*/ 48 w 1133"/>
                <a:gd name="T3" fmla="*/ 48 h 48"/>
                <a:gd name="T4" fmla="*/ 0 w 1133"/>
                <a:gd name="T5" fmla="*/ 0 h 48"/>
                <a:gd name="T6" fmla="*/ 1133 w 1133"/>
                <a:gd name="T7" fmla="*/ 0 h 48"/>
                <a:gd name="T8" fmla="*/ 1084 w 1133"/>
                <a:gd name="T9" fmla="*/ 48 h 48"/>
              </a:gdLst>
              <a:ahLst/>
              <a:cxnLst>
                <a:cxn ang="0">
                  <a:pos x="T0" y="T1"/>
                </a:cxn>
                <a:cxn ang="0">
                  <a:pos x="T2" y="T3"/>
                </a:cxn>
                <a:cxn ang="0">
                  <a:pos x="T4" y="T5"/>
                </a:cxn>
                <a:cxn ang="0">
                  <a:pos x="T6" y="T7"/>
                </a:cxn>
                <a:cxn ang="0">
                  <a:pos x="T8" y="T9"/>
                </a:cxn>
              </a:cxnLst>
              <a:rect l="0" t="0" r="r" b="b"/>
              <a:pathLst>
                <a:path w="1133" h="48">
                  <a:moveTo>
                    <a:pt x="1084" y="48"/>
                  </a:moveTo>
                  <a:cubicBezTo>
                    <a:pt x="48" y="48"/>
                    <a:pt x="48" y="48"/>
                    <a:pt x="48" y="48"/>
                  </a:cubicBezTo>
                  <a:cubicBezTo>
                    <a:pt x="21" y="48"/>
                    <a:pt x="0" y="27"/>
                    <a:pt x="0" y="0"/>
                  </a:cubicBezTo>
                  <a:cubicBezTo>
                    <a:pt x="1133" y="0"/>
                    <a:pt x="1133" y="0"/>
                    <a:pt x="1133" y="0"/>
                  </a:cubicBezTo>
                  <a:cubicBezTo>
                    <a:pt x="1133" y="27"/>
                    <a:pt x="1111" y="48"/>
                    <a:pt x="1084"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1" name="Rectangle 132">
              <a:extLst>
                <a:ext uri="{FF2B5EF4-FFF2-40B4-BE49-F238E27FC236}">
                  <a16:creationId xmlns:a16="http://schemas.microsoft.com/office/drawing/2014/main" id="{98D7CBEE-013D-425F-9356-71D7D5CCC82A}"/>
                </a:ext>
              </a:extLst>
            </p:cNvPr>
            <p:cNvSpPr>
              <a:spLocks noChangeArrowheads="1"/>
            </p:cNvSpPr>
            <p:nvPr/>
          </p:nvSpPr>
          <p:spPr bwMode="auto">
            <a:xfrm>
              <a:off x="9979628" y="3224013"/>
              <a:ext cx="703731" cy="435425"/>
            </a:xfrm>
            <a:prstGeom prst="rect">
              <a:avLst/>
            </a:prstGeom>
            <a:solidFill>
              <a:srgbClr val="0C7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133">
              <a:extLst>
                <a:ext uri="{FF2B5EF4-FFF2-40B4-BE49-F238E27FC236}">
                  <a16:creationId xmlns:a16="http://schemas.microsoft.com/office/drawing/2014/main" id="{A6FB3752-47BD-4D56-801C-5D2725A51FD2}"/>
                </a:ext>
              </a:extLst>
            </p:cNvPr>
            <p:cNvSpPr>
              <a:spLocks/>
            </p:cNvSpPr>
            <p:nvPr/>
          </p:nvSpPr>
          <p:spPr bwMode="auto">
            <a:xfrm>
              <a:off x="9979628" y="3224013"/>
              <a:ext cx="248069" cy="248721"/>
            </a:xfrm>
            <a:custGeom>
              <a:avLst/>
              <a:gdLst>
                <a:gd name="T0" fmla="*/ 0 w 380"/>
                <a:gd name="T1" fmla="*/ 0 h 381"/>
                <a:gd name="T2" fmla="*/ 0 w 380"/>
                <a:gd name="T3" fmla="*/ 381 h 381"/>
                <a:gd name="T4" fmla="*/ 380 w 380"/>
                <a:gd name="T5" fmla="*/ 0 h 381"/>
                <a:gd name="T6" fmla="*/ 0 w 380"/>
                <a:gd name="T7" fmla="*/ 0 h 381"/>
              </a:gdLst>
              <a:ahLst/>
              <a:cxnLst>
                <a:cxn ang="0">
                  <a:pos x="T0" y="T1"/>
                </a:cxn>
                <a:cxn ang="0">
                  <a:pos x="T2" y="T3"/>
                </a:cxn>
                <a:cxn ang="0">
                  <a:pos x="T4" y="T5"/>
                </a:cxn>
                <a:cxn ang="0">
                  <a:pos x="T6" y="T7"/>
                </a:cxn>
              </a:cxnLst>
              <a:rect l="0" t="0" r="r" b="b"/>
              <a:pathLst>
                <a:path w="380" h="381">
                  <a:moveTo>
                    <a:pt x="0" y="0"/>
                  </a:moveTo>
                  <a:lnTo>
                    <a:pt x="0" y="381"/>
                  </a:lnTo>
                  <a:lnTo>
                    <a:pt x="380" y="0"/>
                  </a:lnTo>
                  <a:lnTo>
                    <a:pt x="0" y="0"/>
                  </a:lnTo>
                  <a:close/>
                </a:path>
              </a:pathLst>
            </a:cu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134">
              <a:extLst>
                <a:ext uri="{FF2B5EF4-FFF2-40B4-BE49-F238E27FC236}">
                  <a16:creationId xmlns:a16="http://schemas.microsoft.com/office/drawing/2014/main" id="{75DEFB8C-6112-44E8-BE65-855E4880BFE9}"/>
                </a:ext>
              </a:extLst>
            </p:cNvPr>
            <p:cNvSpPr>
              <a:spLocks/>
            </p:cNvSpPr>
            <p:nvPr/>
          </p:nvSpPr>
          <p:spPr bwMode="auto">
            <a:xfrm>
              <a:off x="10409179" y="3917300"/>
              <a:ext cx="274181" cy="563377"/>
            </a:xfrm>
            <a:custGeom>
              <a:avLst/>
              <a:gdLst>
                <a:gd name="T0" fmla="*/ 272 w 310"/>
                <a:gd name="T1" fmla="*/ 0 h 635"/>
                <a:gd name="T2" fmla="*/ 38 w 310"/>
                <a:gd name="T3" fmla="*/ 0 h 635"/>
                <a:gd name="T4" fmla="*/ 0 w 310"/>
                <a:gd name="T5" fmla="*/ 37 h 635"/>
                <a:gd name="T6" fmla="*/ 0 w 310"/>
                <a:gd name="T7" fmla="*/ 597 h 635"/>
                <a:gd name="T8" fmla="*/ 38 w 310"/>
                <a:gd name="T9" fmla="*/ 635 h 635"/>
                <a:gd name="T10" fmla="*/ 272 w 310"/>
                <a:gd name="T11" fmla="*/ 635 h 635"/>
                <a:gd name="T12" fmla="*/ 310 w 310"/>
                <a:gd name="T13" fmla="*/ 597 h 635"/>
                <a:gd name="T14" fmla="*/ 310 w 310"/>
                <a:gd name="T15" fmla="*/ 37 h 635"/>
                <a:gd name="T16" fmla="*/ 272 w 310"/>
                <a:gd name="T17"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635">
                  <a:moveTo>
                    <a:pt x="272" y="0"/>
                  </a:moveTo>
                  <a:cubicBezTo>
                    <a:pt x="38" y="0"/>
                    <a:pt x="38" y="0"/>
                    <a:pt x="38" y="0"/>
                  </a:cubicBezTo>
                  <a:cubicBezTo>
                    <a:pt x="17" y="0"/>
                    <a:pt x="0" y="17"/>
                    <a:pt x="0" y="37"/>
                  </a:cubicBezTo>
                  <a:cubicBezTo>
                    <a:pt x="0" y="597"/>
                    <a:pt x="0" y="597"/>
                    <a:pt x="0" y="597"/>
                  </a:cubicBezTo>
                  <a:cubicBezTo>
                    <a:pt x="0" y="618"/>
                    <a:pt x="17" y="635"/>
                    <a:pt x="38" y="635"/>
                  </a:cubicBezTo>
                  <a:cubicBezTo>
                    <a:pt x="272" y="635"/>
                    <a:pt x="272" y="635"/>
                    <a:pt x="272" y="635"/>
                  </a:cubicBezTo>
                  <a:cubicBezTo>
                    <a:pt x="293" y="635"/>
                    <a:pt x="310" y="618"/>
                    <a:pt x="310" y="597"/>
                  </a:cubicBezTo>
                  <a:cubicBezTo>
                    <a:pt x="310" y="37"/>
                    <a:pt x="310" y="37"/>
                    <a:pt x="310" y="37"/>
                  </a:cubicBezTo>
                  <a:cubicBezTo>
                    <a:pt x="310" y="17"/>
                    <a:pt x="293" y="0"/>
                    <a:pt x="272" y="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4" name="Rectangle 135">
              <a:extLst>
                <a:ext uri="{FF2B5EF4-FFF2-40B4-BE49-F238E27FC236}">
                  <a16:creationId xmlns:a16="http://schemas.microsoft.com/office/drawing/2014/main" id="{F8C4C72A-7172-46A5-B01D-2E5A984780AB}"/>
                </a:ext>
              </a:extLst>
            </p:cNvPr>
            <p:cNvSpPr>
              <a:spLocks noChangeArrowheads="1"/>
            </p:cNvSpPr>
            <p:nvPr/>
          </p:nvSpPr>
          <p:spPr bwMode="auto">
            <a:xfrm>
              <a:off x="10426804" y="3980623"/>
              <a:ext cx="238929" cy="433467"/>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136">
              <a:extLst>
                <a:ext uri="{FF2B5EF4-FFF2-40B4-BE49-F238E27FC236}">
                  <a16:creationId xmlns:a16="http://schemas.microsoft.com/office/drawing/2014/main" id="{E73AAF2E-CFB6-4D96-9E33-7EFFCC3CC281}"/>
                </a:ext>
              </a:extLst>
            </p:cNvPr>
            <p:cNvSpPr>
              <a:spLocks/>
            </p:cNvSpPr>
            <p:nvPr/>
          </p:nvSpPr>
          <p:spPr bwMode="auto">
            <a:xfrm>
              <a:off x="10409179" y="3917300"/>
              <a:ext cx="196497" cy="195844"/>
            </a:xfrm>
            <a:custGeom>
              <a:avLst/>
              <a:gdLst>
                <a:gd name="T0" fmla="*/ 128 w 222"/>
                <a:gd name="T1" fmla="*/ 42 h 221"/>
                <a:gd name="T2" fmla="*/ 124 w 222"/>
                <a:gd name="T3" fmla="*/ 38 h 221"/>
                <a:gd name="T4" fmla="*/ 128 w 222"/>
                <a:gd name="T5" fmla="*/ 34 h 221"/>
                <a:gd name="T6" fmla="*/ 181 w 222"/>
                <a:gd name="T7" fmla="*/ 34 h 221"/>
                <a:gd name="T8" fmla="*/ 185 w 222"/>
                <a:gd name="T9" fmla="*/ 36 h 221"/>
                <a:gd name="T10" fmla="*/ 222 w 222"/>
                <a:gd name="T11" fmla="*/ 0 h 221"/>
                <a:gd name="T12" fmla="*/ 36 w 222"/>
                <a:gd name="T13" fmla="*/ 0 h 221"/>
                <a:gd name="T14" fmla="*/ 0 w 222"/>
                <a:gd name="T15" fmla="*/ 35 h 221"/>
                <a:gd name="T16" fmla="*/ 0 w 222"/>
                <a:gd name="T17" fmla="*/ 221 h 221"/>
                <a:gd name="T18" fmla="*/ 179 w 222"/>
                <a:gd name="T19" fmla="*/ 42 h 221"/>
                <a:gd name="T20" fmla="*/ 128 w 222"/>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21">
                  <a:moveTo>
                    <a:pt x="128" y="42"/>
                  </a:moveTo>
                  <a:cubicBezTo>
                    <a:pt x="126" y="42"/>
                    <a:pt x="124" y="40"/>
                    <a:pt x="124" y="38"/>
                  </a:cubicBezTo>
                  <a:cubicBezTo>
                    <a:pt x="124" y="36"/>
                    <a:pt x="126" y="34"/>
                    <a:pt x="128" y="34"/>
                  </a:cubicBezTo>
                  <a:cubicBezTo>
                    <a:pt x="181" y="34"/>
                    <a:pt x="181" y="34"/>
                    <a:pt x="181" y="34"/>
                  </a:cubicBezTo>
                  <a:cubicBezTo>
                    <a:pt x="183" y="34"/>
                    <a:pt x="184" y="35"/>
                    <a:pt x="185" y="36"/>
                  </a:cubicBezTo>
                  <a:cubicBezTo>
                    <a:pt x="222" y="0"/>
                    <a:pt x="222" y="0"/>
                    <a:pt x="222" y="0"/>
                  </a:cubicBezTo>
                  <a:cubicBezTo>
                    <a:pt x="36" y="0"/>
                    <a:pt x="36" y="0"/>
                    <a:pt x="36" y="0"/>
                  </a:cubicBezTo>
                  <a:cubicBezTo>
                    <a:pt x="16" y="0"/>
                    <a:pt x="0" y="16"/>
                    <a:pt x="0" y="35"/>
                  </a:cubicBezTo>
                  <a:cubicBezTo>
                    <a:pt x="0" y="221"/>
                    <a:pt x="0" y="221"/>
                    <a:pt x="0" y="221"/>
                  </a:cubicBezTo>
                  <a:cubicBezTo>
                    <a:pt x="179" y="42"/>
                    <a:pt x="179" y="42"/>
                    <a:pt x="179" y="42"/>
                  </a:cubicBezTo>
                  <a:lnTo>
                    <a:pt x="128" y="42"/>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137">
              <a:extLst>
                <a:ext uri="{FF2B5EF4-FFF2-40B4-BE49-F238E27FC236}">
                  <a16:creationId xmlns:a16="http://schemas.microsoft.com/office/drawing/2014/main" id="{BDF151B3-F8A2-40D7-9125-E1FE5147D758}"/>
                </a:ext>
              </a:extLst>
            </p:cNvPr>
            <p:cNvSpPr>
              <a:spLocks/>
            </p:cNvSpPr>
            <p:nvPr/>
          </p:nvSpPr>
          <p:spPr bwMode="auto">
            <a:xfrm>
              <a:off x="10426804" y="3980623"/>
              <a:ext cx="114242" cy="114895"/>
            </a:xfrm>
            <a:custGeom>
              <a:avLst/>
              <a:gdLst>
                <a:gd name="T0" fmla="*/ 0 w 175"/>
                <a:gd name="T1" fmla="*/ 176 h 176"/>
                <a:gd name="T2" fmla="*/ 175 w 175"/>
                <a:gd name="T3" fmla="*/ 0 h 176"/>
                <a:gd name="T4" fmla="*/ 0 w 175"/>
                <a:gd name="T5" fmla="*/ 0 h 176"/>
                <a:gd name="T6" fmla="*/ 0 w 175"/>
                <a:gd name="T7" fmla="*/ 176 h 176"/>
              </a:gdLst>
              <a:ahLst/>
              <a:cxnLst>
                <a:cxn ang="0">
                  <a:pos x="T0" y="T1"/>
                </a:cxn>
                <a:cxn ang="0">
                  <a:pos x="T2" y="T3"/>
                </a:cxn>
                <a:cxn ang="0">
                  <a:pos x="T4" y="T5"/>
                </a:cxn>
                <a:cxn ang="0">
                  <a:pos x="T6" y="T7"/>
                </a:cxn>
              </a:cxnLst>
              <a:rect l="0" t="0" r="r" b="b"/>
              <a:pathLst>
                <a:path w="175" h="176">
                  <a:moveTo>
                    <a:pt x="0" y="176"/>
                  </a:moveTo>
                  <a:lnTo>
                    <a:pt x="175" y="0"/>
                  </a:lnTo>
                  <a:lnTo>
                    <a:pt x="0" y="0"/>
                  </a:lnTo>
                  <a:lnTo>
                    <a:pt x="0" y="176"/>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138">
              <a:extLst>
                <a:ext uri="{FF2B5EF4-FFF2-40B4-BE49-F238E27FC236}">
                  <a16:creationId xmlns:a16="http://schemas.microsoft.com/office/drawing/2014/main" id="{8F6222A4-085B-44C1-AC24-819BF6831FA7}"/>
                </a:ext>
              </a:extLst>
            </p:cNvPr>
            <p:cNvSpPr>
              <a:spLocks/>
            </p:cNvSpPr>
            <p:nvPr/>
          </p:nvSpPr>
          <p:spPr bwMode="auto">
            <a:xfrm>
              <a:off x="9423433" y="3064074"/>
              <a:ext cx="261778" cy="567947"/>
            </a:xfrm>
            <a:custGeom>
              <a:avLst/>
              <a:gdLst>
                <a:gd name="T0" fmla="*/ 252 w 296"/>
                <a:gd name="T1" fmla="*/ 640 h 640"/>
                <a:gd name="T2" fmla="*/ 44 w 296"/>
                <a:gd name="T3" fmla="*/ 640 h 640"/>
                <a:gd name="T4" fmla="*/ 0 w 296"/>
                <a:gd name="T5" fmla="*/ 596 h 640"/>
                <a:gd name="T6" fmla="*/ 0 w 296"/>
                <a:gd name="T7" fmla="*/ 44 h 640"/>
                <a:gd name="T8" fmla="*/ 44 w 296"/>
                <a:gd name="T9" fmla="*/ 0 h 640"/>
                <a:gd name="T10" fmla="*/ 252 w 296"/>
                <a:gd name="T11" fmla="*/ 0 h 640"/>
                <a:gd name="T12" fmla="*/ 296 w 296"/>
                <a:gd name="T13" fmla="*/ 44 h 640"/>
                <a:gd name="T14" fmla="*/ 296 w 296"/>
                <a:gd name="T15" fmla="*/ 596 h 640"/>
                <a:gd name="T16" fmla="*/ 252 w 296"/>
                <a:gd name="T17"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40">
                  <a:moveTo>
                    <a:pt x="252" y="640"/>
                  </a:moveTo>
                  <a:cubicBezTo>
                    <a:pt x="44" y="640"/>
                    <a:pt x="44" y="640"/>
                    <a:pt x="44" y="640"/>
                  </a:cubicBezTo>
                  <a:cubicBezTo>
                    <a:pt x="20" y="640"/>
                    <a:pt x="0" y="620"/>
                    <a:pt x="0" y="596"/>
                  </a:cubicBezTo>
                  <a:cubicBezTo>
                    <a:pt x="0" y="44"/>
                    <a:pt x="0" y="44"/>
                    <a:pt x="0" y="44"/>
                  </a:cubicBezTo>
                  <a:cubicBezTo>
                    <a:pt x="0" y="20"/>
                    <a:pt x="20" y="0"/>
                    <a:pt x="44" y="0"/>
                  </a:cubicBezTo>
                  <a:cubicBezTo>
                    <a:pt x="252" y="0"/>
                    <a:pt x="252" y="0"/>
                    <a:pt x="252" y="0"/>
                  </a:cubicBezTo>
                  <a:cubicBezTo>
                    <a:pt x="276" y="0"/>
                    <a:pt x="296" y="20"/>
                    <a:pt x="296" y="44"/>
                  </a:cubicBezTo>
                  <a:cubicBezTo>
                    <a:pt x="296" y="596"/>
                    <a:pt x="296" y="596"/>
                    <a:pt x="296" y="596"/>
                  </a:cubicBezTo>
                  <a:cubicBezTo>
                    <a:pt x="296" y="620"/>
                    <a:pt x="276" y="640"/>
                    <a:pt x="252" y="64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139">
              <a:extLst>
                <a:ext uri="{FF2B5EF4-FFF2-40B4-BE49-F238E27FC236}">
                  <a16:creationId xmlns:a16="http://schemas.microsoft.com/office/drawing/2014/main" id="{2A3D6716-0A48-4178-A13D-F6C5059D0C31}"/>
                </a:ext>
              </a:extLst>
            </p:cNvPr>
            <p:cNvSpPr>
              <a:spLocks/>
            </p:cNvSpPr>
            <p:nvPr/>
          </p:nvSpPr>
          <p:spPr bwMode="auto">
            <a:xfrm>
              <a:off x="9423433" y="3064074"/>
              <a:ext cx="184746" cy="186051"/>
            </a:xfrm>
            <a:custGeom>
              <a:avLst/>
              <a:gdLst>
                <a:gd name="T0" fmla="*/ 209 w 209"/>
                <a:gd name="T1" fmla="*/ 0 h 209"/>
                <a:gd name="T2" fmla="*/ 44 w 209"/>
                <a:gd name="T3" fmla="*/ 0 h 209"/>
                <a:gd name="T4" fmla="*/ 0 w 209"/>
                <a:gd name="T5" fmla="*/ 44 h 209"/>
                <a:gd name="T6" fmla="*/ 0 w 209"/>
                <a:gd name="T7" fmla="*/ 209 h 209"/>
                <a:gd name="T8" fmla="*/ 209 w 209"/>
                <a:gd name="T9" fmla="*/ 0 h 209"/>
              </a:gdLst>
              <a:ahLst/>
              <a:cxnLst>
                <a:cxn ang="0">
                  <a:pos x="T0" y="T1"/>
                </a:cxn>
                <a:cxn ang="0">
                  <a:pos x="T2" y="T3"/>
                </a:cxn>
                <a:cxn ang="0">
                  <a:pos x="T4" y="T5"/>
                </a:cxn>
                <a:cxn ang="0">
                  <a:pos x="T6" y="T7"/>
                </a:cxn>
                <a:cxn ang="0">
                  <a:pos x="T8" y="T9"/>
                </a:cxn>
              </a:cxnLst>
              <a:rect l="0" t="0" r="r" b="b"/>
              <a:pathLst>
                <a:path w="209" h="209">
                  <a:moveTo>
                    <a:pt x="209" y="0"/>
                  </a:moveTo>
                  <a:cubicBezTo>
                    <a:pt x="44" y="0"/>
                    <a:pt x="44" y="0"/>
                    <a:pt x="44" y="0"/>
                  </a:cubicBezTo>
                  <a:cubicBezTo>
                    <a:pt x="20" y="0"/>
                    <a:pt x="0" y="20"/>
                    <a:pt x="0" y="44"/>
                  </a:cubicBezTo>
                  <a:cubicBezTo>
                    <a:pt x="0" y="209"/>
                    <a:pt x="0" y="209"/>
                    <a:pt x="0" y="209"/>
                  </a:cubicBezTo>
                  <a:lnTo>
                    <a:pt x="20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140">
              <a:extLst>
                <a:ext uri="{FF2B5EF4-FFF2-40B4-BE49-F238E27FC236}">
                  <a16:creationId xmlns:a16="http://schemas.microsoft.com/office/drawing/2014/main" id="{97E195BD-FF8D-4A6E-81DD-E5619D2C5884}"/>
                </a:ext>
              </a:extLst>
            </p:cNvPr>
            <p:cNvSpPr>
              <a:spLocks/>
            </p:cNvSpPr>
            <p:nvPr/>
          </p:nvSpPr>
          <p:spPr bwMode="auto">
            <a:xfrm>
              <a:off x="9436489" y="3095409"/>
              <a:ext cx="236318" cy="509193"/>
            </a:xfrm>
            <a:custGeom>
              <a:avLst/>
              <a:gdLst>
                <a:gd name="T0" fmla="*/ 245 w 267"/>
                <a:gd name="T1" fmla="*/ 574 h 574"/>
                <a:gd name="T2" fmla="*/ 21 w 267"/>
                <a:gd name="T3" fmla="*/ 574 h 574"/>
                <a:gd name="T4" fmla="*/ 0 w 267"/>
                <a:gd name="T5" fmla="*/ 552 h 574"/>
                <a:gd name="T6" fmla="*/ 0 w 267"/>
                <a:gd name="T7" fmla="*/ 22 h 574"/>
                <a:gd name="T8" fmla="*/ 21 w 267"/>
                <a:gd name="T9" fmla="*/ 0 h 574"/>
                <a:gd name="T10" fmla="*/ 245 w 267"/>
                <a:gd name="T11" fmla="*/ 0 h 574"/>
                <a:gd name="T12" fmla="*/ 267 w 267"/>
                <a:gd name="T13" fmla="*/ 22 h 574"/>
                <a:gd name="T14" fmla="*/ 267 w 267"/>
                <a:gd name="T15" fmla="*/ 552 h 574"/>
                <a:gd name="T16" fmla="*/ 245 w 267"/>
                <a:gd name="T17"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574">
                  <a:moveTo>
                    <a:pt x="245" y="574"/>
                  </a:moveTo>
                  <a:cubicBezTo>
                    <a:pt x="21" y="574"/>
                    <a:pt x="21" y="574"/>
                    <a:pt x="21" y="574"/>
                  </a:cubicBezTo>
                  <a:cubicBezTo>
                    <a:pt x="9" y="574"/>
                    <a:pt x="0" y="564"/>
                    <a:pt x="0" y="552"/>
                  </a:cubicBezTo>
                  <a:cubicBezTo>
                    <a:pt x="0" y="22"/>
                    <a:pt x="0" y="22"/>
                    <a:pt x="0" y="22"/>
                  </a:cubicBezTo>
                  <a:cubicBezTo>
                    <a:pt x="0" y="10"/>
                    <a:pt x="9" y="0"/>
                    <a:pt x="21" y="0"/>
                  </a:cubicBezTo>
                  <a:cubicBezTo>
                    <a:pt x="245" y="0"/>
                    <a:pt x="245" y="0"/>
                    <a:pt x="245" y="0"/>
                  </a:cubicBezTo>
                  <a:cubicBezTo>
                    <a:pt x="257" y="0"/>
                    <a:pt x="267" y="10"/>
                    <a:pt x="267" y="22"/>
                  </a:cubicBezTo>
                  <a:cubicBezTo>
                    <a:pt x="267" y="552"/>
                    <a:pt x="267" y="552"/>
                    <a:pt x="267" y="552"/>
                  </a:cubicBezTo>
                  <a:cubicBezTo>
                    <a:pt x="267" y="564"/>
                    <a:pt x="257" y="574"/>
                    <a:pt x="245" y="574"/>
                  </a:cubicBezTo>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0" name="Oval 141">
              <a:extLst>
                <a:ext uri="{FF2B5EF4-FFF2-40B4-BE49-F238E27FC236}">
                  <a16:creationId xmlns:a16="http://schemas.microsoft.com/office/drawing/2014/main" id="{A9570A6D-6702-4E68-A882-585021E9EA2C}"/>
                </a:ext>
              </a:extLst>
            </p:cNvPr>
            <p:cNvSpPr>
              <a:spLocks noChangeArrowheads="1"/>
            </p:cNvSpPr>
            <p:nvPr/>
          </p:nvSpPr>
          <p:spPr bwMode="auto">
            <a:xfrm>
              <a:off x="9475657" y="3077783"/>
              <a:ext cx="12404" cy="12403"/>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1" name="Oval 142">
              <a:extLst>
                <a:ext uri="{FF2B5EF4-FFF2-40B4-BE49-F238E27FC236}">
                  <a16:creationId xmlns:a16="http://schemas.microsoft.com/office/drawing/2014/main" id="{BFEECE5F-B435-4BE0-A476-2F196EE4DE45}"/>
                </a:ext>
              </a:extLst>
            </p:cNvPr>
            <p:cNvSpPr>
              <a:spLocks noChangeArrowheads="1"/>
            </p:cNvSpPr>
            <p:nvPr/>
          </p:nvSpPr>
          <p:spPr bwMode="auto">
            <a:xfrm>
              <a:off x="9598386" y="3077783"/>
              <a:ext cx="11751" cy="12403"/>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2" name="Oval 143">
              <a:extLst>
                <a:ext uri="{FF2B5EF4-FFF2-40B4-BE49-F238E27FC236}">
                  <a16:creationId xmlns:a16="http://schemas.microsoft.com/office/drawing/2014/main" id="{93D930B1-3572-4DC8-A0B6-EC5BB48DEBF8}"/>
                </a:ext>
              </a:extLst>
            </p:cNvPr>
            <p:cNvSpPr>
              <a:spLocks noChangeArrowheads="1"/>
            </p:cNvSpPr>
            <p:nvPr/>
          </p:nvSpPr>
          <p:spPr bwMode="auto">
            <a:xfrm>
              <a:off x="9498506" y="3080395"/>
              <a:ext cx="5876"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3" name="Oval 144">
              <a:extLst>
                <a:ext uri="{FF2B5EF4-FFF2-40B4-BE49-F238E27FC236}">
                  <a16:creationId xmlns:a16="http://schemas.microsoft.com/office/drawing/2014/main" id="{333C5EB6-75F3-4991-A830-B928EE1B8A2E}"/>
                </a:ext>
              </a:extLst>
            </p:cNvPr>
            <p:cNvSpPr>
              <a:spLocks noChangeArrowheads="1"/>
            </p:cNvSpPr>
            <p:nvPr/>
          </p:nvSpPr>
          <p:spPr bwMode="auto">
            <a:xfrm>
              <a:off x="9508951" y="3080395"/>
              <a:ext cx="6528"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4" name="Oval 145">
              <a:extLst>
                <a:ext uri="{FF2B5EF4-FFF2-40B4-BE49-F238E27FC236}">
                  <a16:creationId xmlns:a16="http://schemas.microsoft.com/office/drawing/2014/main" id="{91CA15FF-DF5E-40C3-AFF1-D440C056D9D8}"/>
                </a:ext>
              </a:extLst>
            </p:cNvPr>
            <p:cNvSpPr>
              <a:spLocks noChangeArrowheads="1"/>
            </p:cNvSpPr>
            <p:nvPr/>
          </p:nvSpPr>
          <p:spPr bwMode="auto">
            <a:xfrm>
              <a:off x="9623193" y="3080395"/>
              <a:ext cx="6528"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5" name="Oval 146">
              <a:extLst>
                <a:ext uri="{FF2B5EF4-FFF2-40B4-BE49-F238E27FC236}">
                  <a16:creationId xmlns:a16="http://schemas.microsoft.com/office/drawing/2014/main" id="{17515D4D-0D39-4845-82B0-14A0B9729BE8}"/>
                </a:ext>
              </a:extLst>
            </p:cNvPr>
            <p:cNvSpPr>
              <a:spLocks noChangeArrowheads="1"/>
            </p:cNvSpPr>
            <p:nvPr/>
          </p:nvSpPr>
          <p:spPr bwMode="auto">
            <a:xfrm>
              <a:off x="9463254" y="3080395"/>
              <a:ext cx="5876"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147">
              <a:extLst>
                <a:ext uri="{FF2B5EF4-FFF2-40B4-BE49-F238E27FC236}">
                  <a16:creationId xmlns:a16="http://schemas.microsoft.com/office/drawing/2014/main" id="{DCD14C8E-AE18-4AF2-BD60-9B647D817D6C}"/>
                </a:ext>
              </a:extLst>
            </p:cNvPr>
            <p:cNvSpPr>
              <a:spLocks/>
            </p:cNvSpPr>
            <p:nvPr/>
          </p:nvSpPr>
          <p:spPr bwMode="auto">
            <a:xfrm>
              <a:off x="9533758" y="3081048"/>
              <a:ext cx="40474" cy="5222"/>
            </a:xfrm>
            <a:custGeom>
              <a:avLst/>
              <a:gdLst>
                <a:gd name="T0" fmla="*/ 43 w 46"/>
                <a:gd name="T1" fmla="*/ 6 h 6"/>
                <a:gd name="T2" fmla="*/ 3 w 46"/>
                <a:gd name="T3" fmla="*/ 6 h 6"/>
                <a:gd name="T4" fmla="*/ 0 w 46"/>
                <a:gd name="T5" fmla="*/ 3 h 6"/>
                <a:gd name="T6" fmla="*/ 3 w 46"/>
                <a:gd name="T7" fmla="*/ 0 h 6"/>
                <a:gd name="T8" fmla="*/ 43 w 46"/>
                <a:gd name="T9" fmla="*/ 0 h 6"/>
                <a:gd name="T10" fmla="*/ 46 w 46"/>
                <a:gd name="T11" fmla="*/ 3 h 6"/>
                <a:gd name="T12" fmla="*/ 4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3" y="6"/>
                  </a:moveTo>
                  <a:cubicBezTo>
                    <a:pt x="3" y="6"/>
                    <a:pt x="3" y="6"/>
                    <a:pt x="3" y="6"/>
                  </a:cubicBezTo>
                  <a:cubicBezTo>
                    <a:pt x="1" y="6"/>
                    <a:pt x="0" y="4"/>
                    <a:pt x="0" y="3"/>
                  </a:cubicBezTo>
                  <a:cubicBezTo>
                    <a:pt x="0" y="1"/>
                    <a:pt x="1" y="0"/>
                    <a:pt x="3" y="0"/>
                  </a:cubicBezTo>
                  <a:cubicBezTo>
                    <a:pt x="43" y="0"/>
                    <a:pt x="43" y="0"/>
                    <a:pt x="43" y="0"/>
                  </a:cubicBezTo>
                  <a:cubicBezTo>
                    <a:pt x="45" y="0"/>
                    <a:pt x="46" y="1"/>
                    <a:pt x="46" y="3"/>
                  </a:cubicBezTo>
                  <a:cubicBezTo>
                    <a:pt x="46" y="4"/>
                    <a:pt x="45" y="6"/>
                    <a:pt x="43" y="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148">
              <a:extLst>
                <a:ext uri="{FF2B5EF4-FFF2-40B4-BE49-F238E27FC236}">
                  <a16:creationId xmlns:a16="http://schemas.microsoft.com/office/drawing/2014/main" id="{8E657BA0-A9AE-4D3B-BC3C-AEB3D47B3C56}"/>
                </a:ext>
              </a:extLst>
            </p:cNvPr>
            <p:cNvSpPr>
              <a:spLocks/>
            </p:cNvSpPr>
            <p:nvPr/>
          </p:nvSpPr>
          <p:spPr bwMode="auto">
            <a:xfrm>
              <a:off x="9436489" y="3095409"/>
              <a:ext cx="141007" cy="141660"/>
            </a:xfrm>
            <a:custGeom>
              <a:avLst/>
              <a:gdLst>
                <a:gd name="T0" fmla="*/ 0 w 159"/>
                <a:gd name="T1" fmla="*/ 160 h 160"/>
                <a:gd name="T2" fmla="*/ 159 w 159"/>
                <a:gd name="T3" fmla="*/ 0 h 160"/>
                <a:gd name="T4" fmla="*/ 21 w 159"/>
                <a:gd name="T5" fmla="*/ 0 h 160"/>
                <a:gd name="T6" fmla="*/ 0 w 159"/>
                <a:gd name="T7" fmla="*/ 21 h 160"/>
                <a:gd name="T8" fmla="*/ 0 w 159"/>
                <a:gd name="T9" fmla="*/ 160 h 160"/>
              </a:gdLst>
              <a:ahLst/>
              <a:cxnLst>
                <a:cxn ang="0">
                  <a:pos x="T0" y="T1"/>
                </a:cxn>
                <a:cxn ang="0">
                  <a:pos x="T2" y="T3"/>
                </a:cxn>
                <a:cxn ang="0">
                  <a:pos x="T4" y="T5"/>
                </a:cxn>
                <a:cxn ang="0">
                  <a:pos x="T6" y="T7"/>
                </a:cxn>
                <a:cxn ang="0">
                  <a:pos x="T8" y="T9"/>
                </a:cxn>
              </a:cxnLst>
              <a:rect l="0" t="0" r="r" b="b"/>
              <a:pathLst>
                <a:path w="159" h="160">
                  <a:moveTo>
                    <a:pt x="0" y="160"/>
                  </a:moveTo>
                  <a:cubicBezTo>
                    <a:pt x="159" y="0"/>
                    <a:pt x="159" y="0"/>
                    <a:pt x="159" y="0"/>
                  </a:cubicBezTo>
                  <a:cubicBezTo>
                    <a:pt x="21" y="0"/>
                    <a:pt x="21" y="0"/>
                    <a:pt x="21" y="0"/>
                  </a:cubicBezTo>
                  <a:cubicBezTo>
                    <a:pt x="9" y="0"/>
                    <a:pt x="0" y="10"/>
                    <a:pt x="0" y="21"/>
                  </a:cubicBezTo>
                  <a:lnTo>
                    <a:pt x="0" y="16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149">
              <a:extLst>
                <a:ext uri="{FF2B5EF4-FFF2-40B4-BE49-F238E27FC236}">
                  <a16:creationId xmlns:a16="http://schemas.microsoft.com/office/drawing/2014/main" id="{EB70B4D3-DB4B-4152-8DB7-484848EE4227}"/>
                </a:ext>
              </a:extLst>
            </p:cNvPr>
            <p:cNvSpPr>
              <a:spLocks/>
            </p:cNvSpPr>
            <p:nvPr/>
          </p:nvSpPr>
          <p:spPr bwMode="auto">
            <a:xfrm>
              <a:off x="9227589" y="3805016"/>
              <a:ext cx="1021651" cy="787291"/>
            </a:xfrm>
            <a:custGeom>
              <a:avLst/>
              <a:gdLst>
                <a:gd name="T0" fmla="*/ 1154 w 1154"/>
                <a:gd name="T1" fmla="*/ 659 h 887"/>
                <a:gd name="T2" fmla="*/ 1154 w 1154"/>
                <a:gd name="T3" fmla="*/ 29 h 887"/>
                <a:gd name="T4" fmla="*/ 1125 w 1154"/>
                <a:gd name="T5" fmla="*/ 0 h 887"/>
                <a:gd name="T6" fmla="*/ 29 w 1154"/>
                <a:gd name="T7" fmla="*/ 0 h 887"/>
                <a:gd name="T8" fmla="*/ 0 w 1154"/>
                <a:gd name="T9" fmla="*/ 29 h 887"/>
                <a:gd name="T10" fmla="*/ 0 w 1154"/>
                <a:gd name="T11" fmla="*/ 659 h 887"/>
                <a:gd name="T12" fmla="*/ 29 w 1154"/>
                <a:gd name="T13" fmla="*/ 688 h 887"/>
                <a:gd name="T14" fmla="*/ 552 w 1154"/>
                <a:gd name="T15" fmla="*/ 688 h 887"/>
                <a:gd name="T16" fmla="*/ 552 w 1154"/>
                <a:gd name="T17" fmla="*/ 862 h 887"/>
                <a:gd name="T18" fmla="*/ 356 w 1154"/>
                <a:gd name="T19" fmla="*/ 862 h 887"/>
                <a:gd name="T20" fmla="*/ 356 w 1154"/>
                <a:gd name="T21" fmla="*/ 887 h 887"/>
                <a:gd name="T22" fmla="*/ 798 w 1154"/>
                <a:gd name="T23" fmla="*/ 887 h 887"/>
                <a:gd name="T24" fmla="*/ 798 w 1154"/>
                <a:gd name="T25" fmla="*/ 862 h 887"/>
                <a:gd name="T26" fmla="*/ 602 w 1154"/>
                <a:gd name="T27" fmla="*/ 862 h 887"/>
                <a:gd name="T28" fmla="*/ 602 w 1154"/>
                <a:gd name="T29" fmla="*/ 688 h 887"/>
                <a:gd name="T30" fmla="*/ 1125 w 1154"/>
                <a:gd name="T31" fmla="*/ 688 h 887"/>
                <a:gd name="T32" fmla="*/ 1154 w 1154"/>
                <a:gd name="T33" fmla="*/ 65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4" h="887">
                  <a:moveTo>
                    <a:pt x="1154" y="659"/>
                  </a:moveTo>
                  <a:cubicBezTo>
                    <a:pt x="1154" y="29"/>
                    <a:pt x="1154" y="29"/>
                    <a:pt x="1154" y="29"/>
                  </a:cubicBezTo>
                  <a:cubicBezTo>
                    <a:pt x="1154" y="13"/>
                    <a:pt x="1141" y="0"/>
                    <a:pt x="1125" y="0"/>
                  </a:cubicBezTo>
                  <a:cubicBezTo>
                    <a:pt x="29" y="0"/>
                    <a:pt x="29" y="0"/>
                    <a:pt x="29" y="0"/>
                  </a:cubicBezTo>
                  <a:cubicBezTo>
                    <a:pt x="13" y="0"/>
                    <a:pt x="0" y="13"/>
                    <a:pt x="0" y="29"/>
                  </a:cubicBezTo>
                  <a:cubicBezTo>
                    <a:pt x="0" y="659"/>
                    <a:pt x="0" y="659"/>
                    <a:pt x="0" y="659"/>
                  </a:cubicBezTo>
                  <a:cubicBezTo>
                    <a:pt x="0" y="675"/>
                    <a:pt x="13" y="688"/>
                    <a:pt x="29" y="688"/>
                  </a:cubicBezTo>
                  <a:cubicBezTo>
                    <a:pt x="552" y="688"/>
                    <a:pt x="552" y="688"/>
                    <a:pt x="552" y="688"/>
                  </a:cubicBezTo>
                  <a:cubicBezTo>
                    <a:pt x="552" y="862"/>
                    <a:pt x="552" y="862"/>
                    <a:pt x="552" y="862"/>
                  </a:cubicBezTo>
                  <a:cubicBezTo>
                    <a:pt x="356" y="862"/>
                    <a:pt x="356" y="862"/>
                    <a:pt x="356" y="862"/>
                  </a:cubicBezTo>
                  <a:cubicBezTo>
                    <a:pt x="356" y="887"/>
                    <a:pt x="356" y="887"/>
                    <a:pt x="356" y="887"/>
                  </a:cubicBezTo>
                  <a:cubicBezTo>
                    <a:pt x="798" y="887"/>
                    <a:pt x="798" y="887"/>
                    <a:pt x="798" y="887"/>
                  </a:cubicBezTo>
                  <a:cubicBezTo>
                    <a:pt x="798" y="862"/>
                    <a:pt x="798" y="862"/>
                    <a:pt x="798" y="862"/>
                  </a:cubicBezTo>
                  <a:cubicBezTo>
                    <a:pt x="602" y="862"/>
                    <a:pt x="602" y="862"/>
                    <a:pt x="602" y="862"/>
                  </a:cubicBezTo>
                  <a:cubicBezTo>
                    <a:pt x="602" y="688"/>
                    <a:pt x="602" y="688"/>
                    <a:pt x="602" y="688"/>
                  </a:cubicBezTo>
                  <a:cubicBezTo>
                    <a:pt x="1125" y="688"/>
                    <a:pt x="1125" y="688"/>
                    <a:pt x="1125" y="688"/>
                  </a:cubicBezTo>
                  <a:cubicBezTo>
                    <a:pt x="1141" y="688"/>
                    <a:pt x="1154" y="675"/>
                    <a:pt x="1154" y="659"/>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9" name="Freeform 150">
              <a:extLst>
                <a:ext uri="{FF2B5EF4-FFF2-40B4-BE49-F238E27FC236}">
                  <a16:creationId xmlns:a16="http://schemas.microsoft.com/office/drawing/2014/main" id="{66828F5D-3EAF-4EE6-9573-A295E155AD90}"/>
                </a:ext>
              </a:extLst>
            </p:cNvPr>
            <p:cNvSpPr>
              <a:spLocks/>
            </p:cNvSpPr>
            <p:nvPr/>
          </p:nvSpPr>
          <p:spPr bwMode="auto">
            <a:xfrm>
              <a:off x="9227589" y="3805016"/>
              <a:ext cx="308127" cy="308127"/>
            </a:xfrm>
            <a:custGeom>
              <a:avLst/>
              <a:gdLst>
                <a:gd name="T0" fmla="*/ 0 w 348"/>
                <a:gd name="T1" fmla="*/ 29 h 347"/>
                <a:gd name="T2" fmla="*/ 0 w 348"/>
                <a:gd name="T3" fmla="*/ 347 h 347"/>
                <a:gd name="T4" fmla="*/ 348 w 348"/>
                <a:gd name="T5" fmla="*/ 0 h 347"/>
                <a:gd name="T6" fmla="*/ 29 w 348"/>
                <a:gd name="T7" fmla="*/ 0 h 347"/>
                <a:gd name="T8" fmla="*/ 0 w 348"/>
                <a:gd name="T9" fmla="*/ 29 h 347"/>
              </a:gdLst>
              <a:ahLst/>
              <a:cxnLst>
                <a:cxn ang="0">
                  <a:pos x="T0" y="T1"/>
                </a:cxn>
                <a:cxn ang="0">
                  <a:pos x="T2" y="T3"/>
                </a:cxn>
                <a:cxn ang="0">
                  <a:pos x="T4" y="T5"/>
                </a:cxn>
                <a:cxn ang="0">
                  <a:pos x="T6" y="T7"/>
                </a:cxn>
                <a:cxn ang="0">
                  <a:pos x="T8" y="T9"/>
                </a:cxn>
              </a:cxnLst>
              <a:rect l="0" t="0" r="r" b="b"/>
              <a:pathLst>
                <a:path w="348" h="347">
                  <a:moveTo>
                    <a:pt x="0" y="29"/>
                  </a:moveTo>
                  <a:cubicBezTo>
                    <a:pt x="0" y="347"/>
                    <a:pt x="0" y="347"/>
                    <a:pt x="0" y="347"/>
                  </a:cubicBezTo>
                  <a:cubicBezTo>
                    <a:pt x="348" y="0"/>
                    <a:pt x="348" y="0"/>
                    <a:pt x="348" y="0"/>
                  </a:cubicBezTo>
                  <a:cubicBezTo>
                    <a:pt x="29" y="0"/>
                    <a:pt x="29" y="0"/>
                    <a:pt x="29" y="0"/>
                  </a:cubicBezTo>
                  <a:cubicBezTo>
                    <a:pt x="13" y="0"/>
                    <a:pt x="0" y="13"/>
                    <a:pt x="0" y="29"/>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0" name="Rectangle 151">
              <a:extLst>
                <a:ext uri="{FF2B5EF4-FFF2-40B4-BE49-F238E27FC236}">
                  <a16:creationId xmlns:a16="http://schemas.microsoft.com/office/drawing/2014/main" id="{8205EB93-E4DF-46BB-8565-609B05D31BD0}"/>
                </a:ext>
              </a:extLst>
            </p:cNvPr>
            <p:cNvSpPr>
              <a:spLocks noChangeArrowheads="1"/>
            </p:cNvSpPr>
            <p:nvPr/>
          </p:nvSpPr>
          <p:spPr bwMode="auto">
            <a:xfrm>
              <a:off x="9270674" y="3846796"/>
              <a:ext cx="934827" cy="51898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1" name="Freeform 152">
              <a:extLst>
                <a:ext uri="{FF2B5EF4-FFF2-40B4-BE49-F238E27FC236}">
                  <a16:creationId xmlns:a16="http://schemas.microsoft.com/office/drawing/2014/main" id="{DB1C1D12-3791-413E-BEBB-7DE6B16849FF}"/>
                </a:ext>
              </a:extLst>
            </p:cNvPr>
            <p:cNvSpPr>
              <a:spLocks/>
            </p:cNvSpPr>
            <p:nvPr/>
          </p:nvSpPr>
          <p:spPr bwMode="auto">
            <a:xfrm>
              <a:off x="9270674" y="3846796"/>
              <a:ext cx="222609" cy="223914"/>
            </a:xfrm>
            <a:custGeom>
              <a:avLst/>
              <a:gdLst>
                <a:gd name="T0" fmla="*/ 341 w 341"/>
                <a:gd name="T1" fmla="*/ 0 h 343"/>
                <a:gd name="T2" fmla="*/ 0 w 341"/>
                <a:gd name="T3" fmla="*/ 0 h 343"/>
                <a:gd name="T4" fmla="*/ 0 w 341"/>
                <a:gd name="T5" fmla="*/ 343 h 343"/>
                <a:gd name="T6" fmla="*/ 341 w 341"/>
                <a:gd name="T7" fmla="*/ 0 h 343"/>
              </a:gdLst>
              <a:ahLst/>
              <a:cxnLst>
                <a:cxn ang="0">
                  <a:pos x="T0" y="T1"/>
                </a:cxn>
                <a:cxn ang="0">
                  <a:pos x="T2" y="T3"/>
                </a:cxn>
                <a:cxn ang="0">
                  <a:pos x="T4" y="T5"/>
                </a:cxn>
                <a:cxn ang="0">
                  <a:pos x="T6" y="T7"/>
                </a:cxn>
              </a:cxnLst>
              <a:rect l="0" t="0" r="r" b="b"/>
              <a:pathLst>
                <a:path w="341" h="343">
                  <a:moveTo>
                    <a:pt x="341" y="0"/>
                  </a:moveTo>
                  <a:lnTo>
                    <a:pt x="0" y="0"/>
                  </a:lnTo>
                  <a:lnTo>
                    <a:pt x="0" y="343"/>
                  </a:lnTo>
                  <a:lnTo>
                    <a:pt x="341" y="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153">
              <a:extLst>
                <a:ext uri="{FF2B5EF4-FFF2-40B4-BE49-F238E27FC236}">
                  <a16:creationId xmlns:a16="http://schemas.microsoft.com/office/drawing/2014/main" id="{CDFF4AA9-5AC3-4296-8BF6-4B3EB8674E30}"/>
                </a:ext>
              </a:extLst>
            </p:cNvPr>
            <p:cNvSpPr>
              <a:spLocks/>
            </p:cNvSpPr>
            <p:nvPr/>
          </p:nvSpPr>
          <p:spPr bwMode="auto">
            <a:xfrm>
              <a:off x="9994643" y="4058960"/>
              <a:ext cx="247416" cy="253944"/>
            </a:xfrm>
            <a:custGeom>
              <a:avLst/>
              <a:gdLst>
                <a:gd name="T0" fmla="*/ 379 w 379"/>
                <a:gd name="T1" fmla="*/ 363 h 389"/>
                <a:gd name="T2" fmla="*/ 29 w 379"/>
                <a:gd name="T3" fmla="*/ 389 h 389"/>
                <a:gd name="T4" fmla="*/ 9 w 379"/>
                <a:gd name="T5" fmla="*/ 131 h 389"/>
                <a:gd name="T6" fmla="*/ 0 w 379"/>
                <a:gd name="T7" fmla="*/ 26 h 389"/>
                <a:gd name="T8" fmla="*/ 350 w 379"/>
                <a:gd name="T9" fmla="*/ 0 h 389"/>
                <a:gd name="T10" fmla="*/ 379 w 379"/>
                <a:gd name="T11" fmla="*/ 363 h 389"/>
              </a:gdLst>
              <a:ahLst/>
              <a:cxnLst>
                <a:cxn ang="0">
                  <a:pos x="T0" y="T1"/>
                </a:cxn>
                <a:cxn ang="0">
                  <a:pos x="T2" y="T3"/>
                </a:cxn>
                <a:cxn ang="0">
                  <a:pos x="T4" y="T5"/>
                </a:cxn>
                <a:cxn ang="0">
                  <a:pos x="T6" y="T7"/>
                </a:cxn>
                <a:cxn ang="0">
                  <a:pos x="T8" y="T9"/>
                </a:cxn>
                <a:cxn ang="0">
                  <a:pos x="T10" y="T11"/>
                </a:cxn>
              </a:cxnLst>
              <a:rect l="0" t="0" r="r" b="b"/>
              <a:pathLst>
                <a:path w="379" h="389">
                  <a:moveTo>
                    <a:pt x="379" y="363"/>
                  </a:moveTo>
                  <a:lnTo>
                    <a:pt x="29" y="389"/>
                  </a:lnTo>
                  <a:lnTo>
                    <a:pt x="9" y="131"/>
                  </a:lnTo>
                  <a:lnTo>
                    <a:pt x="0" y="26"/>
                  </a:lnTo>
                  <a:lnTo>
                    <a:pt x="350" y="0"/>
                  </a:lnTo>
                  <a:lnTo>
                    <a:pt x="379"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3" name="Freeform 154">
              <a:extLst>
                <a:ext uri="{FF2B5EF4-FFF2-40B4-BE49-F238E27FC236}">
                  <a16:creationId xmlns:a16="http://schemas.microsoft.com/office/drawing/2014/main" id="{4F88D41B-2FBA-4356-8A97-F1B17FAABB16}"/>
                </a:ext>
              </a:extLst>
            </p:cNvPr>
            <p:cNvSpPr>
              <a:spLocks/>
            </p:cNvSpPr>
            <p:nvPr/>
          </p:nvSpPr>
          <p:spPr bwMode="auto">
            <a:xfrm>
              <a:off x="10036423" y="4218899"/>
              <a:ext cx="47002" cy="66587"/>
            </a:xfrm>
            <a:custGeom>
              <a:avLst/>
              <a:gdLst>
                <a:gd name="T0" fmla="*/ 64 w 72"/>
                <a:gd name="T1" fmla="*/ 0 h 102"/>
                <a:gd name="T2" fmla="*/ 0 w 72"/>
                <a:gd name="T3" fmla="*/ 5 h 102"/>
                <a:gd name="T4" fmla="*/ 7 w 72"/>
                <a:gd name="T5" fmla="*/ 102 h 102"/>
                <a:gd name="T6" fmla="*/ 72 w 72"/>
                <a:gd name="T7" fmla="*/ 96 h 102"/>
                <a:gd name="T8" fmla="*/ 64 w 72"/>
                <a:gd name="T9" fmla="*/ 0 h 102"/>
              </a:gdLst>
              <a:ahLst/>
              <a:cxnLst>
                <a:cxn ang="0">
                  <a:pos x="T0" y="T1"/>
                </a:cxn>
                <a:cxn ang="0">
                  <a:pos x="T2" y="T3"/>
                </a:cxn>
                <a:cxn ang="0">
                  <a:pos x="T4" y="T5"/>
                </a:cxn>
                <a:cxn ang="0">
                  <a:pos x="T6" y="T7"/>
                </a:cxn>
                <a:cxn ang="0">
                  <a:pos x="T8" y="T9"/>
                </a:cxn>
              </a:cxnLst>
              <a:rect l="0" t="0" r="r" b="b"/>
              <a:pathLst>
                <a:path w="72" h="102">
                  <a:moveTo>
                    <a:pt x="64" y="0"/>
                  </a:moveTo>
                  <a:lnTo>
                    <a:pt x="0" y="5"/>
                  </a:lnTo>
                  <a:lnTo>
                    <a:pt x="7" y="102"/>
                  </a:lnTo>
                  <a:lnTo>
                    <a:pt x="72" y="96"/>
                  </a:lnTo>
                  <a:lnTo>
                    <a:pt x="64" y="0"/>
                  </a:lnTo>
                  <a:close/>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155">
              <a:extLst>
                <a:ext uri="{FF2B5EF4-FFF2-40B4-BE49-F238E27FC236}">
                  <a16:creationId xmlns:a16="http://schemas.microsoft.com/office/drawing/2014/main" id="{6E3CB024-FEA9-4CBC-9F88-D42350E2DCD7}"/>
                </a:ext>
              </a:extLst>
            </p:cNvPr>
            <p:cNvSpPr>
              <a:spLocks/>
            </p:cNvSpPr>
            <p:nvPr/>
          </p:nvSpPr>
          <p:spPr bwMode="auto">
            <a:xfrm>
              <a:off x="10093870" y="4143173"/>
              <a:ext cx="52225" cy="136438"/>
            </a:xfrm>
            <a:custGeom>
              <a:avLst/>
              <a:gdLst>
                <a:gd name="T0" fmla="*/ 65 w 80"/>
                <a:gd name="T1" fmla="*/ 0 h 209"/>
                <a:gd name="T2" fmla="*/ 0 w 80"/>
                <a:gd name="T3" fmla="*/ 4 h 209"/>
                <a:gd name="T4" fmla="*/ 17 w 80"/>
                <a:gd name="T5" fmla="*/ 209 h 209"/>
                <a:gd name="T6" fmla="*/ 80 w 80"/>
                <a:gd name="T7" fmla="*/ 205 h 209"/>
                <a:gd name="T8" fmla="*/ 65 w 80"/>
                <a:gd name="T9" fmla="*/ 0 h 209"/>
              </a:gdLst>
              <a:ahLst/>
              <a:cxnLst>
                <a:cxn ang="0">
                  <a:pos x="T0" y="T1"/>
                </a:cxn>
                <a:cxn ang="0">
                  <a:pos x="T2" y="T3"/>
                </a:cxn>
                <a:cxn ang="0">
                  <a:pos x="T4" y="T5"/>
                </a:cxn>
                <a:cxn ang="0">
                  <a:pos x="T6" y="T7"/>
                </a:cxn>
                <a:cxn ang="0">
                  <a:pos x="T8" y="T9"/>
                </a:cxn>
              </a:cxnLst>
              <a:rect l="0" t="0" r="r" b="b"/>
              <a:pathLst>
                <a:path w="80" h="209">
                  <a:moveTo>
                    <a:pt x="65" y="0"/>
                  </a:moveTo>
                  <a:lnTo>
                    <a:pt x="0" y="4"/>
                  </a:lnTo>
                  <a:lnTo>
                    <a:pt x="17" y="209"/>
                  </a:lnTo>
                  <a:lnTo>
                    <a:pt x="80" y="205"/>
                  </a:lnTo>
                  <a:lnTo>
                    <a:pt x="65"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4" name="Freeform 156">
              <a:extLst>
                <a:ext uri="{FF2B5EF4-FFF2-40B4-BE49-F238E27FC236}">
                  <a16:creationId xmlns:a16="http://schemas.microsoft.com/office/drawing/2014/main" id="{532B8FE7-09C9-4CA8-B872-AECD3816B782}"/>
                </a:ext>
              </a:extLst>
            </p:cNvPr>
            <p:cNvSpPr>
              <a:spLocks/>
            </p:cNvSpPr>
            <p:nvPr/>
          </p:nvSpPr>
          <p:spPr bwMode="auto">
            <a:xfrm>
              <a:off x="10153276" y="4080503"/>
              <a:ext cx="56795" cy="195191"/>
            </a:xfrm>
            <a:custGeom>
              <a:avLst/>
              <a:gdLst>
                <a:gd name="T0" fmla="*/ 64 w 87"/>
                <a:gd name="T1" fmla="*/ 0 h 299"/>
                <a:gd name="T2" fmla="*/ 0 w 87"/>
                <a:gd name="T3" fmla="*/ 5 h 299"/>
                <a:gd name="T4" fmla="*/ 23 w 87"/>
                <a:gd name="T5" fmla="*/ 299 h 299"/>
                <a:gd name="T6" fmla="*/ 87 w 87"/>
                <a:gd name="T7" fmla="*/ 293 h 299"/>
                <a:gd name="T8" fmla="*/ 64 w 87"/>
                <a:gd name="T9" fmla="*/ 0 h 299"/>
              </a:gdLst>
              <a:ahLst/>
              <a:cxnLst>
                <a:cxn ang="0">
                  <a:pos x="T0" y="T1"/>
                </a:cxn>
                <a:cxn ang="0">
                  <a:pos x="T2" y="T3"/>
                </a:cxn>
                <a:cxn ang="0">
                  <a:pos x="T4" y="T5"/>
                </a:cxn>
                <a:cxn ang="0">
                  <a:pos x="T6" y="T7"/>
                </a:cxn>
                <a:cxn ang="0">
                  <a:pos x="T8" y="T9"/>
                </a:cxn>
              </a:cxnLst>
              <a:rect l="0" t="0" r="r" b="b"/>
              <a:pathLst>
                <a:path w="87" h="299">
                  <a:moveTo>
                    <a:pt x="64" y="0"/>
                  </a:moveTo>
                  <a:lnTo>
                    <a:pt x="0" y="5"/>
                  </a:lnTo>
                  <a:lnTo>
                    <a:pt x="23" y="299"/>
                  </a:lnTo>
                  <a:lnTo>
                    <a:pt x="87" y="293"/>
                  </a:lnTo>
                  <a:lnTo>
                    <a:pt x="64"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157">
              <a:extLst>
                <a:ext uri="{FF2B5EF4-FFF2-40B4-BE49-F238E27FC236}">
                  <a16:creationId xmlns:a16="http://schemas.microsoft.com/office/drawing/2014/main" id="{97DD0863-3C15-4F60-997C-71619FB747F4}"/>
                </a:ext>
              </a:extLst>
            </p:cNvPr>
            <p:cNvSpPr>
              <a:spLocks/>
            </p:cNvSpPr>
            <p:nvPr/>
          </p:nvSpPr>
          <p:spPr bwMode="auto">
            <a:xfrm>
              <a:off x="9667584" y="4013916"/>
              <a:ext cx="382548" cy="286584"/>
            </a:xfrm>
            <a:custGeom>
              <a:avLst/>
              <a:gdLst>
                <a:gd name="T0" fmla="*/ 372 w 432"/>
                <a:gd name="T1" fmla="*/ 18 h 323"/>
                <a:gd name="T2" fmla="*/ 366 w 432"/>
                <a:gd name="T3" fmla="*/ 18 h 323"/>
                <a:gd name="T4" fmla="*/ 368 w 432"/>
                <a:gd name="T5" fmla="*/ 13 h 323"/>
                <a:gd name="T6" fmla="*/ 369 w 432"/>
                <a:gd name="T7" fmla="*/ 7 h 323"/>
                <a:gd name="T8" fmla="*/ 322 w 432"/>
                <a:gd name="T9" fmla="*/ 1 h 323"/>
                <a:gd name="T10" fmla="*/ 317 w 432"/>
                <a:gd name="T11" fmla="*/ 1 h 323"/>
                <a:gd name="T12" fmla="*/ 283 w 432"/>
                <a:gd name="T13" fmla="*/ 6 h 323"/>
                <a:gd name="T14" fmla="*/ 250 w 432"/>
                <a:gd name="T15" fmla="*/ 1 h 323"/>
                <a:gd name="T16" fmla="*/ 242 w 432"/>
                <a:gd name="T17" fmla="*/ 2 h 323"/>
                <a:gd name="T18" fmla="*/ 204 w 432"/>
                <a:gd name="T19" fmla="*/ 22 h 323"/>
                <a:gd name="T20" fmla="*/ 199 w 432"/>
                <a:gd name="T21" fmla="*/ 27 h 323"/>
                <a:gd name="T22" fmla="*/ 178 w 432"/>
                <a:gd name="T23" fmla="*/ 67 h 323"/>
                <a:gd name="T24" fmla="*/ 64 w 432"/>
                <a:gd name="T25" fmla="*/ 197 h 323"/>
                <a:gd name="T26" fmla="*/ 0 w 432"/>
                <a:gd name="T27" fmla="*/ 236 h 323"/>
                <a:gd name="T28" fmla="*/ 40 w 432"/>
                <a:gd name="T29" fmla="*/ 323 h 323"/>
                <a:gd name="T30" fmla="*/ 92 w 432"/>
                <a:gd name="T31" fmla="*/ 305 h 323"/>
                <a:gd name="T32" fmla="*/ 238 w 432"/>
                <a:gd name="T33" fmla="*/ 287 h 323"/>
                <a:gd name="T34" fmla="*/ 292 w 432"/>
                <a:gd name="T35" fmla="*/ 280 h 323"/>
                <a:gd name="T36" fmla="*/ 358 w 432"/>
                <a:gd name="T37" fmla="*/ 249 h 323"/>
                <a:gd name="T38" fmla="*/ 376 w 432"/>
                <a:gd name="T39" fmla="*/ 240 h 323"/>
                <a:gd name="T40" fmla="*/ 378 w 432"/>
                <a:gd name="T41" fmla="*/ 236 h 323"/>
                <a:gd name="T42" fmla="*/ 416 w 432"/>
                <a:gd name="T43" fmla="*/ 178 h 323"/>
                <a:gd name="T44" fmla="*/ 402 w 432"/>
                <a:gd name="T45" fmla="*/ 173 h 323"/>
                <a:gd name="T46" fmla="*/ 378 w 432"/>
                <a:gd name="T47" fmla="*/ 174 h 323"/>
                <a:gd name="T48" fmla="*/ 378 w 432"/>
                <a:gd name="T49" fmla="*/ 174 h 323"/>
                <a:gd name="T50" fmla="*/ 373 w 432"/>
                <a:gd name="T51" fmla="*/ 178 h 323"/>
                <a:gd name="T52" fmla="*/ 372 w 432"/>
                <a:gd name="T53" fmla="*/ 179 h 323"/>
                <a:gd name="T54" fmla="*/ 367 w 432"/>
                <a:gd name="T55" fmla="*/ 184 h 323"/>
                <a:gd name="T56" fmla="*/ 354 w 432"/>
                <a:gd name="T57" fmla="*/ 202 h 323"/>
                <a:gd name="T58" fmla="*/ 302 w 432"/>
                <a:gd name="T59" fmla="*/ 211 h 323"/>
                <a:gd name="T60" fmla="*/ 298 w 432"/>
                <a:gd name="T61" fmla="*/ 210 h 323"/>
                <a:gd name="T62" fmla="*/ 293 w 432"/>
                <a:gd name="T63" fmla="*/ 208 h 323"/>
                <a:gd name="T64" fmla="*/ 281 w 432"/>
                <a:gd name="T65" fmla="*/ 200 h 323"/>
                <a:gd name="T66" fmla="*/ 274 w 432"/>
                <a:gd name="T67" fmla="*/ 163 h 323"/>
                <a:gd name="T68" fmla="*/ 276 w 432"/>
                <a:gd name="T69" fmla="*/ 160 h 323"/>
                <a:gd name="T70" fmla="*/ 286 w 432"/>
                <a:gd name="T71" fmla="*/ 142 h 323"/>
                <a:gd name="T72" fmla="*/ 304 w 432"/>
                <a:gd name="T73" fmla="*/ 110 h 323"/>
                <a:gd name="T74" fmla="*/ 342 w 432"/>
                <a:gd name="T75" fmla="*/ 95 h 323"/>
                <a:gd name="T76" fmla="*/ 373 w 432"/>
                <a:gd name="T77" fmla="*/ 106 h 323"/>
                <a:gd name="T78" fmla="*/ 370 w 432"/>
                <a:gd name="T79" fmla="*/ 70 h 323"/>
                <a:gd name="T80" fmla="*/ 381 w 432"/>
                <a:gd name="T81" fmla="*/ 70 h 323"/>
                <a:gd name="T82" fmla="*/ 364 w 432"/>
                <a:gd name="T83" fmla="*/ 56 h 323"/>
                <a:gd name="T84" fmla="*/ 372 w 432"/>
                <a:gd name="T85" fmla="*/ 54 h 323"/>
                <a:gd name="T86" fmla="*/ 409 w 432"/>
                <a:gd name="T87" fmla="*/ 58 h 323"/>
                <a:gd name="T88" fmla="*/ 430 w 432"/>
                <a:gd name="T89" fmla="*/ 42 h 323"/>
                <a:gd name="T90" fmla="*/ 432 w 432"/>
                <a:gd name="T91" fmla="*/ 32 h 323"/>
                <a:gd name="T92" fmla="*/ 372 w 432"/>
                <a:gd name="T93" fmla="*/ 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2" h="323">
                  <a:moveTo>
                    <a:pt x="372" y="18"/>
                  </a:moveTo>
                  <a:cubicBezTo>
                    <a:pt x="370" y="18"/>
                    <a:pt x="368" y="18"/>
                    <a:pt x="366" y="18"/>
                  </a:cubicBezTo>
                  <a:cubicBezTo>
                    <a:pt x="367" y="16"/>
                    <a:pt x="367" y="15"/>
                    <a:pt x="368" y="13"/>
                  </a:cubicBezTo>
                  <a:cubicBezTo>
                    <a:pt x="369" y="7"/>
                    <a:pt x="369" y="7"/>
                    <a:pt x="369" y="7"/>
                  </a:cubicBezTo>
                  <a:cubicBezTo>
                    <a:pt x="322" y="1"/>
                    <a:pt x="322" y="1"/>
                    <a:pt x="322" y="1"/>
                  </a:cubicBezTo>
                  <a:cubicBezTo>
                    <a:pt x="320" y="1"/>
                    <a:pt x="319" y="1"/>
                    <a:pt x="317" y="1"/>
                  </a:cubicBezTo>
                  <a:cubicBezTo>
                    <a:pt x="283" y="6"/>
                    <a:pt x="283" y="6"/>
                    <a:pt x="283" y="6"/>
                  </a:cubicBezTo>
                  <a:cubicBezTo>
                    <a:pt x="250" y="1"/>
                    <a:pt x="250" y="1"/>
                    <a:pt x="250" y="1"/>
                  </a:cubicBezTo>
                  <a:cubicBezTo>
                    <a:pt x="247" y="0"/>
                    <a:pt x="244" y="1"/>
                    <a:pt x="242" y="2"/>
                  </a:cubicBezTo>
                  <a:cubicBezTo>
                    <a:pt x="204" y="22"/>
                    <a:pt x="204" y="22"/>
                    <a:pt x="204" y="22"/>
                  </a:cubicBezTo>
                  <a:cubicBezTo>
                    <a:pt x="202" y="23"/>
                    <a:pt x="200" y="25"/>
                    <a:pt x="199" y="27"/>
                  </a:cubicBezTo>
                  <a:cubicBezTo>
                    <a:pt x="178" y="67"/>
                    <a:pt x="178" y="67"/>
                    <a:pt x="178" y="67"/>
                  </a:cubicBezTo>
                  <a:cubicBezTo>
                    <a:pt x="64" y="197"/>
                    <a:pt x="64" y="197"/>
                    <a:pt x="64" y="197"/>
                  </a:cubicBezTo>
                  <a:cubicBezTo>
                    <a:pt x="0" y="236"/>
                    <a:pt x="0" y="236"/>
                    <a:pt x="0" y="236"/>
                  </a:cubicBezTo>
                  <a:cubicBezTo>
                    <a:pt x="40" y="323"/>
                    <a:pt x="40" y="323"/>
                    <a:pt x="40" y="323"/>
                  </a:cubicBezTo>
                  <a:cubicBezTo>
                    <a:pt x="92" y="305"/>
                    <a:pt x="92" y="305"/>
                    <a:pt x="92" y="305"/>
                  </a:cubicBezTo>
                  <a:cubicBezTo>
                    <a:pt x="238" y="287"/>
                    <a:pt x="238" y="287"/>
                    <a:pt x="238" y="287"/>
                  </a:cubicBezTo>
                  <a:cubicBezTo>
                    <a:pt x="292" y="280"/>
                    <a:pt x="292" y="280"/>
                    <a:pt x="292" y="280"/>
                  </a:cubicBezTo>
                  <a:cubicBezTo>
                    <a:pt x="358" y="249"/>
                    <a:pt x="358" y="249"/>
                    <a:pt x="358" y="249"/>
                  </a:cubicBezTo>
                  <a:cubicBezTo>
                    <a:pt x="376" y="240"/>
                    <a:pt x="376" y="240"/>
                    <a:pt x="376" y="240"/>
                  </a:cubicBezTo>
                  <a:cubicBezTo>
                    <a:pt x="378" y="236"/>
                    <a:pt x="378" y="236"/>
                    <a:pt x="378" y="236"/>
                  </a:cubicBezTo>
                  <a:cubicBezTo>
                    <a:pt x="416" y="178"/>
                    <a:pt x="416" y="178"/>
                    <a:pt x="416" y="178"/>
                  </a:cubicBezTo>
                  <a:cubicBezTo>
                    <a:pt x="402" y="173"/>
                    <a:pt x="402" y="173"/>
                    <a:pt x="402" y="173"/>
                  </a:cubicBezTo>
                  <a:cubicBezTo>
                    <a:pt x="394" y="170"/>
                    <a:pt x="386" y="171"/>
                    <a:pt x="378" y="174"/>
                  </a:cubicBezTo>
                  <a:cubicBezTo>
                    <a:pt x="378" y="174"/>
                    <a:pt x="378" y="174"/>
                    <a:pt x="378" y="174"/>
                  </a:cubicBezTo>
                  <a:cubicBezTo>
                    <a:pt x="376" y="175"/>
                    <a:pt x="375" y="177"/>
                    <a:pt x="373" y="178"/>
                  </a:cubicBezTo>
                  <a:cubicBezTo>
                    <a:pt x="373" y="178"/>
                    <a:pt x="372" y="179"/>
                    <a:pt x="372" y="179"/>
                  </a:cubicBezTo>
                  <a:cubicBezTo>
                    <a:pt x="370" y="181"/>
                    <a:pt x="369" y="182"/>
                    <a:pt x="367" y="184"/>
                  </a:cubicBezTo>
                  <a:cubicBezTo>
                    <a:pt x="354" y="202"/>
                    <a:pt x="354" y="202"/>
                    <a:pt x="354" y="202"/>
                  </a:cubicBezTo>
                  <a:cubicBezTo>
                    <a:pt x="302" y="211"/>
                    <a:pt x="302" y="211"/>
                    <a:pt x="302" y="211"/>
                  </a:cubicBezTo>
                  <a:cubicBezTo>
                    <a:pt x="298" y="210"/>
                    <a:pt x="298" y="210"/>
                    <a:pt x="298" y="210"/>
                  </a:cubicBezTo>
                  <a:cubicBezTo>
                    <a:pt x="293" y="208"/>
                    <a:pt x="293" y="208"/>
                    <a:pt x="293" y="208"/>
                  </a:cubicBezTo>
                  <a:cubicBezTo>
                    <a:pt x="288" y="206"/>
                    <a:pt x="284" y="203"/>
                    <a:pt x="281" y="200"/>
                  </a:cubicBezTo>
                  <a:cubicBezTo>
                    <a:pt x="272" y="190"/>
                    <a:pt x="269" y="176"/>
                    <a:pt x="274" y="163"/>
                  </a:cubicBezTo>
                  <a:cubicBezTo>
                    <a:pt x="275" y="162"/>
                    <a:pt x="275" y="161"/>
                    <a:pt x="276" y="160"/>
                  </a:cubicBezTo>
                  <a:cubicBezTo>
                    <a:pt x="286" y="142"/>
                    <a:pt x="286" y="142"/>
                    <a:pt x="286" y="142"/>
                  </a:cubicBezTo>
                  <a:cubicBezTo>
                    <a:pt x="304" y="110"/>
                    <a:pt x="304" y="110"/>
                    <a:pt x="304" y="110"/>
                  </a:cubicBezTo>
                  <a:cubicBezTo>
                    <a:pt x="342" y="95"/>
                    <a:pt x="342" y="95"/>
                    <a:pt x="342" y="95"/>
                  </a:cubicBezTo>
                  <a:cubicBezTo>
                    <a:pt x="373" y="106"/>
                    <a:pt x="373" y="106"/>
                    <a:pt x="373" y="106"/>
                  </a:cubicBezTo>
                  <a:cubicBezTo>
                    <a:pt x="370" y="70"/>
                    <a:pt x="370" y="70"/>
                    <a:pt x="370" y="70"/>
                  </a:cubicBezTo>
                  <a:cubicBezTo>
                    <a:pt x="381" y="70"/>
                    <a:pt x="381" y="70"/>
                    <a:pt x="381" y="70"/>
                  </a:cubicBezTo>
                  <a:cubicBezTo>
                    <a:pt x="364" y="56"/>
                    <a:pt x="364" y="56"/>
                    <a:pt x="364" y="56"/>
                  </a:cubicBezTo>
                  <a:cubicBezTo>
                    <a:pt x="372" y="54"/>
                    <a:pt x="372" y="54"/>
                    <a:pt x="372" y="54"/>
                  </a:cubicBezTo>
                  <a:cubicBezTo>
                    <a:pt x="409" y="58"/>
                    <a:pt x="409" y="58"/>
                    <a:pt x="409" y="58"/>
                  </a:cubicBezTo>
                  <a:cubicBezTo>
                    <a:pt x="419" y="58"/>
                    <a:pt x="427" y="51"/>
                    <a:pt x="430" y="42"/>
                  </a:cubicBezTo>
                  <a:cubicBezTo>
                    <a:pt x="432" y="32"/>
                    <a:pt x="432" y="32"/>
                    <a:pt x="432" y="32"/>
                  </a:cubicBezTo>
                  <a:lnTo>
                    <a:pt x="372" y="18"/>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158">
              <a:extLst>
                <a:ext uri="{FF2B5EF4-FFF2-40B4-BE49-F238E27FC236}">
                  <a16:creationId xmlns:a16="http://schemas.microsoft.com/office/drawing/2014/main" id="{7EE18380-44AA-42FC-80B6-4FD97512B743}"/>
                </a:ext>
              </a:extLst>
            </p:cNvPr>
            <p:cNvSpPr>
              <a:spLocks/>
            </p:cNvSpPr>
            <p:nvPr/>
          </p:nvSpPr>
          <p:spPr bwMode="auto">
            <a:xfrm>
              <a:off x="9948293" y="4043945"/>
              <a:ext cx="97922" cy="28071"/>
            </a:xfrm>
            <a:custGeom>
              <a:avLst/>
              <a:gdLst>
                <a:gd name="T0" fmla="*/ 92 w 111"/>
                <a:gd name="T1" fmla="*/ 24 h 32"/>
                <a:gd name="T2" fmla="*/ 111 w 111"/>
                <a:gd name="T3" fmla="*/ 13 h 32"/>
                <a:gd name="T4" fmla="*/ 46 w 111"/>
                <a:gd name="T5" fmla="*/ 1 h 32"/>
                <a:gd name="T6" fmla="*/ 34 w 111"/>
                <a:gd name="T7" fmla="*/ 2 h 32"/>
                <a:gd name="T8" fmla="*/ 17 w 111"/>
                <a:gd name="T9" fmla="*/ 8 h 32"/>
                <a:gd name="T10" fmla="*/ 0 w 111"/>
                <a:gd name="T11" fmla="*/ 32 h 32"/>
                <a:gd name="T12" fmla="*/ 28 w 111"/>
                <a:gd name="T13" fmla="*/ 18 h 32"/>
                <a:gd name="T14" fmla="*/ 45 w 111"/>
                <a:gd name="T15" fmla="*/ 20 h 32"/>
                <a:gd name="T16" fmla="*/ 47 w 111"/>
                <a:gd name="T17" fmla="*/ 22 h 32"/>
                <a:gd name="T18" fmla="*/ 55 w 111"/>
                <a:gd name="T19" fmla="*/ 20 h 32"/>
                <a:gd name="T20" fmla="*/ 92 w 111"/>
                <a:gd name="T21"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2">
                  <a:moveTo>
                    <a:pt x="92" y="24"/>
                  </a:moveTo>
                  <a:cubicBezTo>
                    <a:pt x="100" y="24"/>
                    <a:pt x="107" y="20"/>
                    <a:pt x="111" y="13"/>
                  </a:cubicBezTo>
                  <a:cubicBezTo>
                    <a:pt x="46" y="1"/>
                    <a:pt x="46" y="1"/>
                    <a:pt x="46" y="1"/>
                  </a:cubicBezTo>
                  <a:cubicBezTo>
                    <a:pt x="42" y="0"/>
                    <a:pt x="38" y="1"/>
                    <a:pt x="34" y="2"/>
                  </a:cubicBezTo>
                  <a:cubicBezTo>
                    <a:pt x="17" y="8"/>
                    <a:pt x="17" y="8"/>
                    <a:pt x="17" y="8"/>
                  </a:cubicBezTo>
                  <a:cubicBezTo>
                    <a:pt x="7" y="11"/>
                    <a:pt x="0" y="21"/>
                    <a:pt x="0" y="32"/>
                  </a:cubicBezTo>
                  <a:cubicBezTo>
                    <a:pt x="28" y="18"/>
                    <a:pt x="28" y="18"/>
                    <a:pt x="28" y="18"/>
                  </a:cubicBezTo>
                  <a:cubicBezTo>
                    <a:pt x="34" y="16"/>
                    <a:pt x="40" y="17"/>
                    <a:pt x="45" y="20"/>
                  </a:cubicBezTo>
                  <a:cubicBezTo>
                    <a:pt x="47" y="22"/>
                    <a:pt x="47" y="22"/>
                    <a:pt x="47" y="22"/>
                  </a:cubicBezTo>
                  <a:cubicBezTo>
                    <a:pt x="55" y="20"/>
                    <a:pt x="55" y="20"/>
                    <a:pt x="55" y="20"/>
                  </a:cubicBezTo>
                  <a:lnTo>
                    <a:pt x="92" y="24"/>
                  </a:lnTo>
                  <a:close/>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159">
              <a:extLst>
                <a:ext uri="{FF2B5EF4-FFF2-40B4-BE49-F238E27FC236}">
                  <a16:creationId xmlns:a16="http://schemas.microsoft.com/office/drawing/2014/main" id="{099E7A52-6FAD-43D5-8AA5-9ACC304992AF}"/>
                </a:ext>
              </a:extLst>
            </p:cNvPr>
            <p:cNvSpPr>
              <a:spLocks noEditPoints="1"/>
            </p:cNvSpPr>
            <p:nvPr/>
          </p:nvSpPr>
          <p:spPr bwMode="auto">
            <a:xfrm>
              <a:off x="10194403" y="3997596"/>
              <a:ext cx="317267" cy="312697"/>
            </a:xfrm>
            <a:custGeom>
              <a:avLst/>
              <a:gdLst>
                <a:gd name="T0" fmla="*/ 241 w 359"/>
                <a:gd name="T1" fmla="*/ 115 h 352"/>
                <a:gd name="T2" fmla="*/ 235 w 359"/>
                <a:gd name="T3" fmla="*/ 71 h 352"/>
                <a:gd name="T4" fmla="*/ 232 w 359"/>
                <a:gd name="T5" fmla="*/ 64 h 352"/>
                <a:gd name="T6" fmla="*/ 205 w 359"/>
                <a:gd name="T7" fmla="*/ 32 h 352"/>
                <a:gd name="T8" fmla="*/ 198 w 359"/>
                <a:gd name="T9" fmla="*/ 28 h 352"/>
                <a:gd name="T10" fmla="*/ 163 w 359"/>
                <a:gd name="T11" fmla="*/ 21 h 352"/>
                <a:gd name="T12" fmla="*/ 162 w 359"/>
                <a:gd name="T13" fmla="*/ 24 h 352"/>
                <a:gd name="T14" fmla="*/ 163 w 359"/>
                <a:gd name="T15" fmla="*/ 36 h 352"/>
                <a:gd name="T16" fmla="*/ 127 w 359"/>
                <a:gd name="T17" fmla="*/ 14 h 352"/>
                <a:gd name="T18" fmla="*/ 123 w 359"/>
                <a:gd name="T19" fmla="*/ 12 h 352"/>
                <a:gd name="T20" fmla="*/ 77 w 359"/>
                <a:gd name="T21" fmla="*/ 0 h 352"/>
                <a:gd name="T22" fmla="*/ 76 w 359"/>
                <a:gd name="T23" fmla="*/ 6 h 352"/>
                <a:gd name="T24" fmla="*/ 87 w 359"/>
                <a:gd name="T25" fmla="*/ 30 h 352"/>
                <a:gd name="T26" fmla="*/ 115 w 359"/>
                <a:gd name="T27" fmla="*/ 44 h 352"/>
                <a:gd name="T28" fmla="*/ 148 w 359"/>
                <a:gd name="T29" fmla="*/ 70 h 352"/>
                <a:gd name="T30" fmla="*/ 164 w 359"/>
                <a:gd name="T31" fmla="*/ 97 h 352"/>
                <a:gd name="T32" fmla="*/ 137 w 359"/>
                <a:gd name="T33" fmla="*/ 68 h 352"/>
                <a:gd name="T34" fmla="*/ 131 w 359"/>
                <a:gd name="T35" fmla="*/ 63 h 352"/>
                <a:gd name="T36" fmla="*/ 70 w 359"/>
                <a:gd name="T37" fmla="*/ 39 h 352"/>
                <a:gd name="T38" fmla="*/ 63 w 359"/>
                <a:gd name="T39" fmla="*/ 37 h 352"/>
                <a:gd name="T40" fmla="*/ 1 w 359"/>
                <a:gd name="T41" fmla="*/ 35 h 352"/>
                <a:gd name="T42" fmla="*/ 0 w 359"/>
                <a:gd name="T43" fmla="*/ 45 h 352"/>
                <a:gd name="T44" fmla="*/ 16 w 359"/>
                <a:gd name="T45" fmla="*/ 66 h 352"/>
                <a:gd name="T46" fmla="*/ 53 w 359"/>
                <a:gd name="T47" fmla="*/ 72 h 352"/>
                <a:gd name="T48" fmla="*/ 105 w 359"/>
                <a:gd name="T49" fmla="*/ 99 h 352"/>
                <a:gd name="T50" fmla="*/ 116 w 359"/>
                <a:gd name="T51" fmla="*/ 114 h 352"/>
                <a:gd name="T52" fmla="*/ 75 w 359"/>
                <a:gd name="T53" fmla="*/ 100 h 352"/>
                <a:gd name="T54" fmla="*/ 61 w 359"/>
                <a:gd name="T55" fmla="*/ 104 h 352"/>
                <a:gd name="T56" fmla="*/ 37 w 359"/>
                <a:gd name="T57" fmla="*/ 122 h 352"/>
                <a:gd name="T58" fmla="*/ 40 w 359"/>
                <a:gd name="T59" fmla="*/ 161 h 352"/>
                <a:gd name="T60" fmla="*/ 41 w 359"/>
                <a:gd name="T61" fmla="*/ 160 h 352"/>
                <a:gd name="T62" fmla="*/ 77 w 359"/>
                <a:gd name="T63" fmla="*/ 146 h 352"/>
                <a:gd name="T64" fmla="*/ 115 w 359"/>
                <a:gd name="T65" fmla="*/ 161 h 352"/>
                <a:gd name="T66" fmla="*/ 145 w 359"/>
                <a:gd name="T67" fmla="*/ 210 h 352"/>
                <a:gd name="T68" fmla="*/ 129 w 359"/>
                <a:gd name="T69" fmla="*/ 259 h 352"/>
                <a:gd name="T70" fmla="*/ 120 w 359"/>
                <a:gd name="T71" fmla="*/ 262 h 352"/>
                <a:gd name="T72" fmla="*/ 68 w 359"/>
                <a:gd name="T73" fmla="*/ 253 h 352"/>
                <a:gd name="T74" fmla="*/ 54 w 359"/>
                <a:gd name="T75" fmla="*/ 236 h 352"/>
                <a:gd name="T76" fmla="*/ 19 w 359"/>
                <a:gd name="T77" fmla="*/ 226 h 352"/>
                <a:gd name="T78" fmla="*/ 5 w 359"/>
                <a:gd name="T79" fmla="*/ 231 h 352"/>
                <a:gd name="T80" fmla="*/ 47 w 359"/>
                <a:gd name="T81" fmla="*/ 292 h 352"/>
                <a:gd name="T82" fmla="*/ 131 w 359"/>
                <a:gd name="T83" fmla="*/ 331 h 352"/>
                <a:gd name="T84" fmla="*/ 331 w 359"/>
                <a:gd name="T85" fmla="*/ 352 h 352"/>
                <a:gd name="T86" fmla="*/ 359 w 359"/>
                <a:gd name="T87" fmla="*/ 246 h 352"/>
                <a:gd name="T88" fmla="*/ 241 w 359"/>
                <a:gd name="T89" fmla="*/ 115 h 352"/>
                <a:gd name="T90" fmla="*/ 182 w 359"/>
                <a:gd name="T91" fmla="*/ 51 h 352"/>
                <a:gd name="T92" fmla="*/ 190 w 359"/>
                <a:gd name="T93" fmla="*/ 54 h 352"/>
                <a:gd name="T94" fmla="*/ 204 w 359"/>
                <a:gd name="T95" fmla="*/ 82 h 352"/>
                <a:gd name="T96" fmla="*/ 204 w 359"/>
                <a:gd name="T97" fmla="*/ 90 h 352"/>
                <a:gd name="T98" fmla="*/ 182 w 359"/>
                <a:gd name="T99" fmla="*/ 5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241" y="115"/>
                  </a:moveTo>
                  <a:cubicBezTo>
                    <a:pt x="235" y="71"/>
                    <a:pt x="235" y="71"/>
                    <a:pt x="235" y="71"/>
                  </a:cubicBezTo>
                  <a:cubicBezTo>
                    <a:pt x="235" y="68"/>
                    <a:pt x="234" y="66"/>
                    <a:pt x="232" y="64"/>
                  </a:cubicBezTo>
                  <a:cubicBezTo>
                    <a:pt x="205" y="32"/>
                    <a:pt x="205" y="32"/>
                    <a:pt x="205" y="32"/>
                  </a:cubicBezTo>
                  <a:cubicBezTo>
                    <a:pt x="203" y="30"/>
                    <a:pt x="201" y="28"/>
                    <a:pt x="198" y="28"/>
                  </a:cubicBezTo>
                  <a:cubicBezTo>
                    <a:pt x="163" y="21"/>
                    <a:pt x="163" y="21"/>
                    <a:pt x="163" y="21"/>
                  </a:cubicBezTo>
                  <a:cubicBezTo>
                    <a:pt x="162" y="24"/>
                    <a:pt x="162" y="24"/>
                    <a:pt x="162" y="24"/>
                  </a:cubicBezTo>
                  <a:cubicBezTo>
                    <a:pt x="161" y="28"/>
                    <a:pt x="161" y="32"/>
                    <a:pt x="163" y="36"/>
                  </a:cubicBezTo>
                  <a:cubicBezTo>
                    <a:pt x="127" y="14"/>
                    <a:pt x="127" y="14"/>
                    <a:pt x="127" y="14"/>
                  </a:cubicBezTo>
                  <a:cubicBezTo>
                    <a:pt x="126" y="13"/>
                    <a:pt x="124" y="13"/>
                    <a:pt x="123" y="12"/>
                  </a:cubicBezTo>
                  <a:cubicBezTo>
                    <a:pt x="77" y="0"/>
                    <a:pt x="77" y="0"/>
                    <a:pt x="77" y="0"/>
                  </a:cubicBezTo>
                  <a:cubicBezTo>
                    <a:pt x="76" y="6"/>
                    <a:pt x="76" y="6"/>
                    <a:pt x="76" y="6"/>
                  </a:cubicBezTo>
                  <a:cubicBezTo>
                    <a:pt x="73" y="16"/>
                    <a:pt x="78" y="26"/>
                    <a:pt x="87" y="30"/>
                  </a:cubicBezTo>
                  <a:cubicBezTo>
                    <a:pt x="115" y="44"/>
                    <a:pt x="115" y="44"/>
                    <a:pt x="115" y="44"/>
                  </a:cubicBezTo>
                  <a:cubicBezTo>
                    <a:pt x="148" y="70"/>
                    <a:pt x="148" y="70"/>
                    <a:pt x="148" y="70"/>
                  </a:cubicBezTo>
                  <a:cubicBezTo>
                    <a:pt x="164" y="97"/>
                    <a:pt x="164" y="97"/>
                    <a:pt x="164" y="97"/>
                  </a:cubicBezTo>
                  <a:cubicBezTo>
                    <a:pt x="137" y="68"/>
                    <a:pt x="137" y="68"/>
                    <a:pt x="137" y="68"/>
                  </a:cubicBezTo>
                  <a:cubicBezTo>
                    <a:pt x="135" y="66"/>
                    <a:pt x="133" y="64"/>
                    <a:pt x="131" y="63"/>
                  </a:cubicBezTo>
                  <a:cubicBezTo>
                    <a:pt x="70" y="39"/>
                    <a:pt x="70" y="39"/>
                    <a:pt x="70" y="39"/>
                  </a:cubicBezTo>
                  <a:cubicBezTo>
                    <a:pt x="67" y="38"/>
                    <a:pt x="65" y="37"/>
                    <a:pt x="63" y="37"/>
                  </a:cubicBezTo>
                  <a:cubicBezTo>
                    <a:pt x="1" y="35"/>
                    <a:pt x="1" y="35"/>
                    <a:pt x="1" y="35"/>
                  </a:cubicBezTo>
                  <a:cubicBezTo>
                    <a:pt x="0" y="45"/>
                    <a:pt x="0" y="45"/>
                    <a:pt x="0" y="45"/>
                  </a:cubicBezTo>
                  <a:cubicBezTo>
                    <a:pt x="0" y="55"/>
                    <a:pt x="7" y="63"/>
                    <a:pt x="16" y="66"/>
                  </a:cubicBezTo>
                  <a:cubicBezTo>
                    <a:pt x="53" y="72"/>
                    <a:pt x="53" y="72"/>
                    <a:pt x="53" y="72"/>
                  </a:cubicBezTo>
                  <a:cubicBezTo>
                    <a:pt x="105" y="99"/>
                    <a:pt x="105" y="99"/>
                    <a:pt x="105" y="99"/>
                  </a:cubicBezTo>
                  <a:cubicBezTo>
                    <a:pt x="116" y="114"/>
                    <a:pt x="116" y="114"/>
                    <a:pt x="116" y="114"/>
                  </a:cubicBezTo>
                  <a:cubicBezTo>
                    <a:pt x="75" y="100"/>
                    <a:pt x="75" y="100"/>
                    <a:pt x="75" y="100"/>
                  </a:cubicBezTo>
                  <a:cubicBezTo>
                    <a:pt x="70" y="99"/>
                    <a:pt x="65" y="100"/>
                    <a:pt x="61" y="104"/>
                  </a:cubicBezTo>
                  <a:cubicBezTo>
                    <a:pt x="37" y="122"/>
                    <a:pt x="37" y="122"/>
                    <a:pt x="37" y="122"/>
                  </a:cubicBezTo>
                  <a:cubicBezTo>
                    <a:pt x="40" y="161"/>
                    <a:pt x="40" y="161"/>
                    <a:pt x="40" y="161"/>
                  </a:cubicBezTo>
                  <a:cubicBezTo>
                    <a:pt x="41" y="160"/>
                    <a:pt x="41" y="160"/>
                    <a:pt x="41" y="160"/>
                  </a:cubicBezTo>
                  <a:cubicBezTo>
                    <a:pt x="77" y="146"/>
                    <a:pt x="77" y="146"/>
                    <a:pt x="77" y="146"/>
                  </a:cubicBezTo>
                  <a:cubicBezTo>
                    <a:pt x="115" y="161"/>
                    <a:pt x="115" y="161"/>
                    <a:pt x="115" y="161"/>
                  </a:cubicBezTo>
                  <a:cubicBezTo>
                    <a:pt x="145" y="210"/>
                    <a:pt x="145" y="210"/>
                    <a:pt x="145" y="210"/>
                  </a:cubicBezTo>
                  <a:cubicBezTo>
                    <a:pt x="155" y="228"/>
                    <a:pt x="148" y="251"/>
                    <a:pt x="129" y="259"/>
                  </a:cubicBezTo>
                  <a:cubicBezTo>
                    <a:pt x="120" y="262"/>
                    <a:pt x="120" y="262"/>
                    <a:pt x="120" y="262"/>
                  </a:cubicBezTo>
                  <a:cubicBezTo>
                    <a:pt x="68" y="253"/>
                    <a:pt x="68" y="253"/>
                    <a:pt x="68" y="253"/>
                  </a:cubicBezTo>
                  <a:cubicBezTo>
                    <a:pt x="54" y="236"/>
                    <a:pt x="54" y="236"/>
                    <a:pt x="54" y="236"/>
                  </a:cubicBezTo>
                  <a:cubicBezTo>
                    <a:pt x="46" y="225"/>
                    <a:pt x="32" y="221"/>
                    <a:pt x="19" y="226"/>
                  </a:cubicBezTo>
                  <a:cubicBezTo>
                    <a:pt x="5" y="231"/>
                    <a:pt x="5" y="231"/>
                    <a:pt x="5" y="231"/>
                  </a:cubicBezTo>
                  <a:cubicBezTo>
                    <a:pt x="47" y="292"/>
                    <a:pt x="47" y="292"/>
                    <a:pt x="47" y="292"/>
                  </a:cubicBezTo>
                  <a:cubicBezTo>
                    <a:pt x="131" y="331"/>
                    <a:pt x="131" y="331"/>
                    <a:pt x="131" y="331"/>
                  </a:cubicBezTo>
                  <a:cubicBezTo>
                    <a:pt x="331" y="352"/>
                    <a:pt x="331" y="352"/>
                    <a:pt x="331" y="352"/>
                  </a:cubicBezTo>
                  <a:cubicBezTo>
                    <a:pt x="359" y="246"/>
                    <a:pt x="359" y="246"/>
                    <a:pt x="359" y="246"/>
                  </a:cubicBezTo>
                  <a:lnTo>
                    <a:pt x="241" y="115"/>
                  </a:lnTo>
                  <a:close/>
                  <a:moveTo>
                    <a:pt x="182" y="51"/>
                  </a:moveTo>
                  <a:cubicBezTo>
                    <a:pt x="190" y="54"/>
                    <a:pt x="190" y="54"/>
                    <a:pt x="190" y="54"/>
                  </a:cubicBezTo>
                  <a:cubicBezTo>
                    <a:pt x="204" y="82"/>
                    <a:pt x="204" y="82"/>
                    <a:pt x="204" y="82"/>
                  </a:cubicBezTo>
                  <a:cubicBezTo>
                    <a:pt x="204" y="90"/>
                    <a:pt x="204" y="90"/>
                    <a:pt x="204" y="90"/>
                  </a:cubicBezTo>
                  <a:lnTo>
                    <a:pt x="182" y="51"/>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160">
              <a:extLst>
                <a:ext uri="{FF2B5EF4-FFF2-40B4-BE49-F238E27FC236}">
                  <a16:creationId xmlns:a16="http://schemas.microsoft.com/office/drawing/2014/main" id="{790C962E-F3E2-4FB7-A5E0-DF92C2C29B33}"/>
                </a:ext>
              </a:extLst>
            </p:cNvPr>
            <p:cNvSpPr>
              <a:spLocks/>
            </p:cNvSpPr>
            <p:nvPr/>
          </p:nvSpPr>
          <p:spPr bwMode="auto">
            <a:xfrm>
              <a:off x="10227697" y="4109880"/>
              <a:ext cx="34599" cy="30682"/>
            </a:xfrm>
            <a:custGeom>
              <a:avLst/>
              <a:gdLst>
                <a:gd name="T0" fmla="*/ 53 w 53"/>
                <a:gd name="T1" fmla="*/ 27 h 47"/>
                <a:gd name="T2" fmla="*/ 0 w 53"/>
                <a:gd name="T3" fmla="*/ 0 h 47"/>
                <a:gd name="T4" fmla="*/ 3 w 53"/>
                <a:gd name="T5" fmla="*/ 47 h 47"/>
                <a:gd name="T6" fmla="*/ 53 w 53"/>
                <a:gd name="T7" fmla="*/ 27 h 47"/>
              </a:gdLst>
              <a:ahLst/>
              <a:cxnLst>
                <a:cxn ang="0">
                  <a:pos x="T0" y="T1"/>
                </a:cxn>
                <a:cxn ang="0">
                  <a:pos x="T2" y="T3"/>
                </a:cxn>
                <a:cxn ang="0">
                  <a:pos x="T4" y="T5"/>
                </a:cxn>
                <a:cxn ang="0">
                  <a:pos x="T6" y="T7"/>
                </a:cxn>
              </a:cxnLst>
              <a:rect l="0" t="0" r="r" b="b"/>
              <a:pathLst>
                <a:path w="53" h="47">
                  <a:moveTo>
                    <a:pt x="53" y="27"/>
                  </a:moveTo>
                  <a:lnTo>
                    <a:pt x="0" y="0"/>
                  </a:lnTo>
                  <a:lnTo>
                    <a:pt x="3" y="47"/>
                  </a:lnTo>
                  <a:lnTo>
                    <a:pt x="53" y="27"/>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9" name="Freeform 161">
              <a:extLst>
                <a:ext uri="{FF2B5EF4-FFF2-40B4-BE49-F238E27FC236}">
                  <a16:creationId xmlns:a16="http://schemas.microsoft.com/office/drawing/2014/main" id="{B475E60A-400D-4043-A64E-B9C13CD938F6}"/>
                </a:ext>
              </a:extLst>
            </p:cNvPr>
            <p:cNvSpPr>
              <a:spLocks/>
            </p:cNvSpPr>
            <p:nvPr/>
          </p:nvSpPr>
          <p:spPr bwMode="auto">
            <a:xfrm>
              <a:off x="10198320" y="4199968"/>
              <a:ext cx="300947" cy="110325"/>
            </a:xfrm>
            <a:custGeom>
              <a:avLst/>
              <a:gdLst>
                <a:gd name="T0" fmla="*/ 310 w 340"/>
                <a:gd name="T1" fmla="*/ 62 h 124"/>
                <a:gd name="T2" fmla="*/ 252 w 340"/>
                <a:gd name="T3" fmla="*/ 60 h 124"/>
                <a:gd name="T4" fmla="*/ 168 w 340"/>
                <a:gd name="T5" fmla="*/ 80 h 124"/>
                <a:gd name="T6" fmla="*/ 149 w 340"/>
                <a:gd name="T7" fmla="*/ 78 h 124"/>
                <a:gd name="T8" fmla="*/ 57 w 340"/>
                <a:gd name="T9" fmla="*/ 54 h 124"/>
                <a:gd name="T10" fmla="*/ 43 w 340"/>
                <a:gd name="T11" fmla="*/ 44 h 124"/>
                <a:gd name="T12" fmla="*/ 9 w 340"/>
                <a:gd name="T13" fmla="*/ 0 h 124"/>
                <a:gd name="T14" fmla="*/ 0 w 340"/>
                <a:gd name="T15" fmla="*/ 3 h 124"/>
                <a:gd name="T16" fmla="*/ 42 w 340"/>
                <a:gd name="T17" fmla="*/ 64 h 124"/>
                <a:gd name="T18" fmla="*/ 126 w 340"/>
                <a:gd name="T19" fmla="*/ 103 h 124"/>
                <a:gd name="T20" fmla="*/ 326 w 340"/>
                <a:gd name="T21" fmla="*/ 124 h 124"/>
                <a:gd name="T22" fmla="*/ 340 w 340"/>
                <a:gd name="T23" fmla="*/ 72 h 124"/>
                <a:gd name="T24" fmla="*/ 310 w 340"/>
                <a:gd name="T2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124">
                  <a:moveTo>
                    <a:pt x="310" y="62"/>
                  </a:moveTo>
                  <a:cubicBezTo>
                    <a:pt x="291" y="56"/>
                    <a:pt x="271" y="55"/>
                    <a:pt x="252" y="60"/>
                  </a:cubicBezTo>
                  <a:cubicBezTo>
                    <a:pt x="168" y="80"/>
                    <a:pt x="168" y="80"/>
                    <a:pt x="168" y="80"/>
                  </a:cubicBezTo>
                  <a:cubicBezTo>
                    <a:pt x="161" y="80"/>
                    <a:pt x="155" y="80"/>
                    <a:pt x="149" y="78"/>
                  </a:cubicBezTo>
                  <a:cubicBezTo>
                    <a:pt x="57" y="54"/>
                    <a:pt x="57" y="54"/>
                    <a:pt x="57" y="54"/>
                  </a:cubicBezTo>
                  <a:cubicBezTo>
                    <a:pt x="52" y="52"/>
                    <a:pt x="47" y="49"/>
                    <a:pt x="43" y="44"/>
                  </a:cubicBezTo>
                  <a:cubicBezTo>
                    <a:pt x="9" y="0"/>
                    <a:pt x="9" y="0"/>
                    <a:pt x="9" y="0"/>
                  </a:cubicBezTo>
                  <a:cubicBezTo>
                    <a:pt x="0" y="3"/>
                    <a:pt x="0" y="3"/>
                    <a:pt x="0" y="3"/>
                  </a:cubicBezTo>
                  <a:cubicBezTo>
                    <a:pt x="42" y="64"/>
                    <a:pt x="42" y="64"/>
                    <a:pt x="42" y="64"/>
                  </a:cubicBezTo>
                  <a:cubicBezTo>
                    <a:pt x="126" y="103"/>
                    <a:pt x="126" y="103"/>
                    <a:pt x="126" y="103"/>
                  </a:cubicBezTo>
                  <a:cubicBezTo>
                    <a:pt x="326" y="124"/>
                    <a:pt x="326" y="124"/>
                    <a:pt x="326" y="124"/>
                  </a:cubicBezTo>
                  <a:cubicBezTo>
                    <a:pt x="340" y="72"/>
                    <a:pt x="340" y="72"/>
                    <a:pt x="340" y="72"/>
                  </a:cubicBezTo>
                  <a:lnTo>
                    <a:pt x="310" y="62"/>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0" name="Freeform 162">
              <a:extLst>
                <a:ext uri="{FF2B5EF4-FFF2-40B4-BE49-F238E27FC236}">
                  <a16:creationId xmlns:a16="http://schemas.microsoft.com/office/drawing/2014/main" id="{BFA46AC9-95D5-4AC1-84EC-EFBA0718AAB4}"/>
                </a:ext>
              </a:extLst>
            </p:cNvPr>
            <p:cNvSpPr>
              <a:spLocks/>
            </p:cNvSpPr>
            <p:nvPr/>
          </p:nvSpPr>
          <p:spPr bwMode="auto">
            <a:xfrm>
              <a:off x="10485557" y="4216288"/>
              <a:ext cx="185399" cy="171689"/>
            </a:xfrm>
            <a:custGeom>
              <a:avLst/>
              <a:gdLst>
                <a:gd name="T0" fmla="*/ 30 w 210"/>
                <a:gd name="T1" fmla="*/ 0 h 194"/>
                <a:gd name="T2" fmla="*/ 30 w 210"/>
                <a:gd name="T3" fmla="*/ 0 h 194"/>
                <a:gd name="T4" fmla="*/ 2 w 210"/>
                <a:gd name="T5" fmla="*/ 97 h 194"/>
                <a:gd name="T6" fmla="*/ 2 w 210"/>
                <a:gd name="T7" fmla="*/ 106 h 194"/>
                <a:gd name="T8" fmla="*/ 210 w 210"/>
                <a:gd name="T9" fmla="*/ 194 h 194"/>
                <a:gd name="T10" fmla="*/ 210 w 210"/>
                <a:gd name="T11" fmla="*/ 26 h 194"/>
                <a:gd name="T12" fmla="*/ 30 w 210"/>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210" h="194">
                  <a:moveTo>
                    <a:pt x="30" y="0"/>
                  </a:moveTo>
                  <a:cubicBezTo>
                    <a:pt x="30" y="0"/>
                    <a:pt x="30" y="0"/>
                    <a:pt x="30" y="0"/>
                  </a:cubicBezTo>
                  <a:cubicBezTo>
                    <a:pt x="10" y="28"/>
                    <a:pt x="0" y="62"/>
                    <a:pt x="2" y="97"/>
                  </a:cubicBezTo>
                  <a:cubicBezTo>
                    <a:pt x="2" y="106"/>
                    <a:pt x="2" y="106"/>
                    <a:pt x="2" y="106"/>
                  </a:cubicBezTo>
                  <a:cubicBezTo>
                    <a:pt x="210" y="194"/>
                    <a:pt x="210" y="194"/>
                    <a:pt x="210" y="194"/>
                  </a:cubicBezTo>
                  <a:cubicBezTo>
                    <a:pt x="210" y="26"/>
                    <a:pt x="210" y="26"/>
                    <a:pt x="210" y="26"/>
                  </a:cubicBezTo>
                  <a:lnTo>
                    <a:pt x="3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163">
              <a:extLst>
                <a:ext uri="{FF2B5EF4-FFF2-40B4-BE49-F238E27FC236}">
                  <a16:creationId xmlns:a16="http://schemas.microsoft.com/office/drawing/2014/main" id="{B91C989B-C87A-4A40-AE82-4787E444EBD7}"/>
                </a:ext>
              </a:extLst>
            </p:cNvPr>
            <p:cNvSpPr>
              <a:spLocks/>
            </p:cNvSpPr>
            <p:nvPr/>
          </p:nvSpPr>
          <p:spPr bwMode="auto">
            <a:xfrm>
              <a:off x="10136303" y="3424427"/>
              <a:ext cx="169079" cy="90088"/>
            </a:xfrm>
            <a:custGeom>
              <a:avLst/>
              <a:gdLst>
                <a:gd name="T0" fmla="*/ 37 w 191"/>
                <a:gd name="T1" fmla="*/ 62 h 101"/>
                <a:gd name="T2" fmla="*/ 0 w 191"/>
                <a:gd name="T3" fmla="*/ 7 h 101"/>
                <a:gd name="T4" fmla="*/ 11 w 191"/>
                <a:gd name="T5" fmla="*/ 4 h 101"/>
                <a:gd name="T6" fmla="*/ 44 w 191"/>
                <a:gd name="T7" fmla="*/ 14 h 101"/>
                <a:gd name="T8" fmla="*/ 68 w 191"/>
                <a:gd name="T9" fmla="*/ 43 h 101"/>
                <a:gd name="T10" fmla="*/ 118 w 191"/>
                <a:gd name="T11" fmla="*/ 67 h 101"/>
                <a:gd name="T12" fmla="*/ 189 w 191"/>
                <a:gd name="T13" fmla="*/ 65 h 101"/>
                <a:gd name="T14" fmla="*/ 191 w 191"/>
                <a:gd name="T15" fmla="*/ 101 h 101"/>
                <a:gd name="T16" fmla="*/ 94 w 191"/>
                <a:gd name="T17" fmla="*/ 95 h 101"/>
                <a:gd name="T18" fmla="*/ 37 w 191"/>
                <a:gd name="T19"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01">
                  <a:moveTo>
                    <a:pt x="37" y="62"/>
                  </a:moveTo>
                  <a:cubicBezTo>
                    <a:pt x="0" y="7"/>
                    <a:pt x="0" y="7"/>
                    <a:pt x="0" y="7"/>
                  </a:cubicBezTo>
                  <a:cubicBezTo>
                    <a:pt x="11" y="4"/>
                    <a:pt x="11" y="4"/>
                    <a:pt x="11" y="4"/>
                  </a:cubicBezTo>
                  <a:cubicBezTo>
                    <a:pt x="23" y="0"/>
                    <a:pt x="36" y="4"/>
                    <a:pt x="44" y="14"/>
                  </a:cubicBezTo>
                  <a:cubicBezTo>
                    <a:pt x="68" y="43"/>
                    <a:pt x="68" y="43"/>
                    <a:pt x="68" y="43"/>
                  </a:cubicBezTo>
                  <a:cubicBezTo>
                    <a:pt x="118" y="67"/>
                    <a:pt x="118" y="67"/>
                    <a:pt x="118" y="67"/>
                  </a:cubicBezTo>
                  <a:cubicBezTo>
                    <a:pt x="189" y="65"/>
                    <a:pt x="189" y="65"/>
                    <a:pt x="189" y="65"/>
                  </a:cubicBezTo>
                  <a:cubicBezTo>
                    <a:pt x="191" y="101"/>
                    <a:pt x="191" y="101"/>
                    <a:pt x="191" y="101"/>
                  </a:cubicBezTo>
                  <a:cubicBezTo>
                    <a:pt x="94" y="95"/>
                    <a:pt x="94" y="95"/>
                    <a:pt x="94" y="95"/>
                  </a:cubicBezTo>
                  <a:lnTo>
                    <a:pt x="37" y="6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164">
              <a:extLst>
                <a:ext uri="{FF2B5EF4-FFF2-40B4-BE49-F238E27FC236}">
                  <a16:creationId xmlns:a16="http://schemas.microsoft.com/office/drawing/2014/main" id="{E11EED7A-7EB7-4F85-8962-48E4C9897E92}"/>
                </a:ext>
              </a:extLst>
            </p:cNvPr>
            <p:cNvSpPr>
              <a:spLocks/>
            </p:cNvSpPr>
            <p:nvPr/>
          </p:nvSpPr>
          <p:spPr bwMode="auto">
            <a:xfrm>
              <a:off x="10128469" y="3443358"/>
              <a:ext cx="556196" cy="216081"/>
            </a:xfrm>
            <a:custGeom>
              <a:avLst/>
              <a:gdLst>
                <a:gd name="T0" fmla="*/ 453 w 628"/>
                <a:gd name="T1" fmla="*/ 85 h 244"/>
                <a:gd name="T2" fmla="*/ 443 w 628"/>
                <a:gd name="T3" fmla="*/ 78 h 244"/>
                <a:gd name="T4" fmla="*/ 445 w 628"/>
                <a:gd name="T5" fmla="*/ 78 h 244"/>
                <a:gd name="T6" fmla="*/ 397 w 628"/>
                <a:gd name="T7" fmla="*/ 43 h 244"/>
                <a:gd name="T8" fmla="*/ 297 w 628"/>
                <a:gd name="T9" fmla="*/ 0 h 244"/>
                <a:gd name="T10" fmla="*/ 240 w 628"/>
                <a:gd name="T11" fmla="*/ 13 h 244"/>
                <a:gd name="T12" fmla="*/ 189 w 628"/>
                <a:gd name="T13" fmla="*/ 24 h 244"/>
                <a:gd name="T14" fmla="*/ 144 w 628"/>
                <a:gd name="T15" fmla="*/ 12 h 244"/>
                <a:gd name="T16" fmla="*/ 123 w 628"/>
                <a:gd name="T17" fmla="*/ 23 h 244"/>
                <a:gd name="T18" fmla="*/ 131 w 628"/>
                <a:gd name="T19" fmla="*/ 43 h 244"/>
                <a:gd name="T20" fmla="*/ 165 w 628"/>
                <a:gd name="T21" fmla="*/ 62 h 244"/>
                <a:gd name="T22" fmla="*/ 148 w 628"/>
                <a:gd name="T23" fmla="*/ 63 h 244"/>
                <a:gd name="T24" fmla="*/ 79 w 628"/>
                <a:gd name="T25" fmla="*/ 38 h 244"/>
                <a:gd name="T26" fmla="*/ 60 w 628"/>
                <a:gd name="T27" fmla="*/ 24 h 244"/>
                <a:gd name="T28" fmla="*/ 0 w 628"/>
                <a:gd name="T29" fmla="*/ 28 h 244"/>
                <a:gd name="T30" fmla="*/ 50 w 628"/>
                <a:gd name="T31" fmla="*/ 75 h 244"/>
                <a:gd name="T32" fmla="*/ 115 w 628"/>
                <a:gd name="T33" fmla="*/ 104 h 244"/>
                <a:gd name="T34" fmla="*/ 165 w 628"/>
                <a:gd name="T35" fmla="*/ 116 h 244"/>
                <a:gd name="T36" fmla="*/ 215 w 628"/>
                <a:gd name="T37" fmla="*/ 120 h 244"/>
                <a:gd name="T38" fmla="*/ 329 w 628"/>
                <a:gd name="T39" fmla="*/ 111 h 244"/>
                <a:gd name="T40" fmla="*/ 466 w 628"/>
                <a:gd name="T41" fmla="*/ 244 h 244"/>
                <a:gd name="T42" fmla="*/ 628 w 628"/>
                <a:gd name="T43" fmla="*/ 244 h 244"/>
                <a:gd name="T44" fmla="*/ 628 w 628"/>
                <a:gd name="T45" fmla="*/ 217 h 244"/>
                <a:gd name="T46" fmla="*/ 453 w 628"/>
                <a:gd name="T47" fmla="*/ 8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244">
                  <a:moveTo>
                    <a:pt x="453" y="85"/>
                  </a:moveTo>
                  <a:cubicBezTo>
                    <a:pt x="450" y="83"/>
                    <a:pt x="446" y="81"/>
                    <a:pt x="443" y="78"/>
                  </a:cubicBezTo>
                  <a:cubicBezTo>
                    <a:pt x="445" y="78"/>
                    <a:pt x="445" y="78"/>
                    <a:pt x="445" y="78"/>
                  </a:cubicBezTo>
                  <a:cubicBezTo>
                    <a:pt x="397" y="43"/>
                    <a:pt x="397" y="43"/>
                    <a:pt x="397" y="43"/>
                  </a:cubicBezTo>
                  <a:cubicBezTo>
                    <a:pt x="371" y="15"/>
                    <a:pt x="335" y="0"/>
                    <a:pt x="297" y="0"/>
                  </a:cubicBezTo>
                  <a:cubicBezTo>
                    <a:pt x="277" y="0"/>
                    <a:pt x="258" y="5"/>
                    <a:pt x="240" y="13"/>
                  </a:cubicBezTo>
                  <a:cubicBezTo>
                    <a:pt x="189" y="24"/>
                    <a:pt x="189" y="24"/>
                    <a:pt x="189" y="24"/>
                  </a:cubicBezTo>
                  <a:cubicBezTo>
                    <a:pt x="144" y="12"/>
                    <a:pt x="144" y="12"/>
                    <a:pt x="144" y="12"/>
                  </a:cubicBezTo>
                  <a:cubicBezTo>
                    <a:pt x="135" y="9"/>
                    <a:pt x="126" y="14"/>
                    <a:pt x="123" y="23"/>
                  </a:cubicBezTo>
                  <a:cubicBezTo>
                    <a:pt x="121" y="31"/>
                    <a:pt x="124" y="40"/>
                    <a:pt x="131" y="43"/>
                  </a:cubicBezTo>
                  <a:cubicBezTo>
                    <a:pt x="165" y="62"/>
                    <a:pt x="165" y="62"/>
                    <a:pt x="165" y="62"/>
                  </a:cubicBezTo>
                  <a:cubicBezTo>
                    <a:pt x="148" y="63"/>
                    <a:pt x="148" y="63"/>
                    <a:pt x="148" y="63"/>
                  </a:cubicBezTo>
                  <a:cubicBezTo>
                    <a:pt x="79" y="38"/>
                    <a:pt x="79" y="38"/>
                    <a:pt x="79" y="38"/>
                  </a:cubicBezTo>
                  <a:cubicBezTo>
                    <a:pt x="60" y="24"/>
                    <a:pt x="60" y="24"/>
                    <a:pt x="60" y="24"/>
                  </a:cubicBezTo>
                  <a:cubicBezTo>
                    <a:pt x="42" y="11"/>
                    <a:pt x="16" y="12"/>
                    <a:pt x="0" y="28"/>
                  </a:cubicBezTo>
                  <a:cubicBezTo>
                    <a:pt x="50" y="75"/>
                    <a:pt x="50" y="75"/>
                    <a:pt x="50" y="75"/>
                  </a:cubicBezTo>
                  <a:cubicBezTo>
                    <a:pt x="115" y="104"/>
                    <a:pt x="115" y="104"/>
                    <a:pt x="115" y="104"/>
                  </a:cubicBezTo>
                  <a:cubicBezTo>
                    <a:pt x="165" y="116"/>
                    <a:pt x="165" y="116"/>
                    <a:pt x="165" y="116"/>
                  </a:cubicBezTo>
                  <a:cubicBezTo>
                    <a:pt x="182" y="120"/>
                    <a:pt x="198" y="122"/>
                    <a:pt x="215" y="120"/>
                  </a:cubicBezTo>
                  <a:cubicBezTo>
                    <a:pt x="329" y="111"/>
                    <a:pt x="329" y="111"/>
                    <a:pt x="329" y="111"/>
                  </a:cubicBezTo>
                  <a:cubicBezTo>
                    <a:pt x="466" y="244"/>
                    <a:pt x="466" y="244"/>
                    <a:pt x="466" y="244"/>
                  </a:cubicBezTo>
                  <a:cubicBezTo>
                    <a:pt x="628" y="244"/>
                    <a:pt x="628" y="244"/>
                    <a:pt x="628" y="244"/>
                  </a:cubicBezTo>
                  <a:cubicBezTo>
                    <a:pt x="628" y="217"/>
                    <a:pt x="628" y="217"/>
                    <a:pt x="628" y="217"/>
                  </a:cubicBezTo>
                  <a:lnTo>
                    <a:pt x="453" y="85"/>
                  </a:lnTo>
                  <a:close/>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165">
              <a:extLst>
                <a:ext uri="{FF2B5EF4-FFF2-40B4-BE49-F238E27FC236}">
                  <a16:creationId xmlns:a16="http://schemas.microsoft.com/office/drawing/2014/main" id="{E1948FCE-64B0-4B65-A8B3-526D11BBDDFF}"/>
                </a:ext>
              </a:extLst>
            </p:cNvPr>
            <p:cNvSpPr>
              <a:spLocks/>
            </p:cNvSpPr>
            <p:nvPr/>
          </p:nvSpPr>
          <p:spPr bwMode="auto">
            <a:xfrm>
              <a:off x="10128469" y="3459026"/>
              <a:ext cx="509193" cy="200413"/>
            </a:xfrm>
            <a:custGeom>
              <a:avLst/>
              <a:gdLst>
                <a:gd name="T0" fmla="*/ 575 w 575"/>
                <a:gd name="T1" fmla="*/ 226 h 226"/>
                <a:gd name="T2" fmla="*/ 390 w 575"/>
                <a:gd name="T3" fmla="*/ 90 h 226"/>
                <a:gd name="T4" fmla="*/ 283 w 575"/>
                <a:gd name="T5" fmla="*/ 65 h 226"/>
                <a:gd name="T6" fmla="*/ 195 w 575"/>
                <a:gd name="T7" fmla="*/ 80 h 226"/>
                <a:gd name="T8" fmla="*/ 114 w 575"/>
                <a:gd name="T9" fmla="*/ 70 h 226"/>
                <a:gd name="T10" fmla="*/ 55 w 575"/>
                <a:gd name="T11" fmla="*/ 40 h 226"/>
                <a:gd name="T12" fmla="*/ 46 w 575"/>
                <a:gd name="T13" fmla="*/ 33 h 226"/>
                <a:gd name="T14" fmla="*/ 18 w 575"/>
                <a:gd name="T15" fmla="*/ 0 h 226"/>
                <a:gd name="T16" fmla="*/ 0 w 575"/>
                <a:gd name="T17" fmla="*/ 10 h 226"/>
                <a:gd name="T18" fmla="*/ 50 w 575"/>
                <a:gd name="T19" fmla="*/ 57 h 226"/>
                <a:gd name="T20" fmla="*/ 115 w 575"/>
                <a:gd name="T21" fmla="*/ 86 h 226"/>
                <a:gd name="T22" fmla="*/ 165 w 575"/>
                <a:gd name="T23" fmla="*/ 98 h 226"/>
                <a:gd name="T24" fmla="*/ 215 w 575"/>
                <a:gd name="T25" fmla="*/ 102 h 226"/>
                <a:gd name="T26" fmla="*/ 329 w 575"/>
                <a:gd name="T27" fmla="*/ 93 h 226"/>
                <a:gd name="T28" fmla="*/ 466 w 575"/>
                <a:gd name="T29" fmla="*/ 226 h 226"/>
                <a:gd name="T30" fmla="*/ 575 w 575"/>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5" h="226">
                  <a:moveTo>
                    <a:pt x="575" y="226"/>
                  </a:moveTo>
                  <a:cubicBezTo>
                    <a:pt x="390" y="90"/>
                    <a:pt x="390" y="90"/>
                    <a:pt x="390" y="90"/>
                  </a:cubicBezTo>
                  <a:cubicBezTo>
                    <a:pt x="359" y="68"/>
                    <a:pt x="320" y="59"/>
                    <a:pt x="283" y="65"/>
                  </a:cubicBezTo>
                  <a:cubicBezTo>
                    <a:pt x="195" y="80"/>
                    <a:pt x="195" y="80"/>
                    <a:pt x="195" y="80"/>
                  </a:cubicBezTo>
                  <a:cubicBezTo>
                    <a:pt x="114" y="70"/>
                    <a:pt x="114" y="70"/>
                    <a:pt x="114" y="70"/>
                  </a:cubicBezTo>
                  <a:cubicBezTo>
                    <a:pt x="55" y="40"/>
                    <a:pt x="55" y="40"/>
                    <a:pt x="55" y="40"/>
                  </a:cubicBezTo>
                  <a:cubicBezTo>
                    <a:pt x="52" y="38"/>
                    <a:pt x="49" y="36"/>
                    <a:pt x="46" y="33"/>
                  </a:cubicBezTo>
                  <a:cubicBezTo>
                    <a:pt x="18" y="0"/>
                    <a:pt x="18" y="0"/>
                    <a:pt x="18" y="0"/>
                  </a:cubicBezTo>
                  <a:cubicBezTo>
                    <a:pt x="11" y="2"/>
                    <a:pt x="5" y="5"/>
                    <a:pt x="0" y="10"/>
                  </a:cubicBezTo>
                  <a:cubicBezTo>
                    <a:pt x="50" y="57"/>
                    <a:pt x="50" y="57"/>
                    <a:pt x="50" y="57"/>
                  </a:cubicBezTo>
                  <a:cubicBezTo>
                    <a:pt x="115" y="86"/>
                    <a:pt x="115" y="86"/>
                    <a:pt x="115" y="86"/>
                  </a:cubicBezTo>
                  <a:cubicBezTo>
                    <a:pt x="165" y="98"/>
                    <a:pt x="165" y="98"/>
                    <a:pt x="165" y="98"/>
                  </a:cubicBezTo>
                  <a:cubicBezTo>
                    <a:pt x="182" y="102"/>
                    <a:pt x="198" y="104"/>
                    <a:pt x="215" y="102"/>
                  </a:cubicBezTo>
                  <a:cubicBezTo>
                    <a:pt x="329" y="93"/>
                    <a:pt x="329" y="93"/>
                    <a:pt x="329" y="93"/>
                  </a:cubicBezTo>
                  <a:cubicBezTo>
                    <a:pt x="466" y="226"/>
                    <a:pt x="466" y="226"/>
                    <a:pt x="466" y="226"/>
                  </a:cubicBezTo>
                  <a:lnTo>
                    <a:pt x="575" y="226"/>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4" name="Oval 166">
              <a:extLst>
                <a:ext uri="{FF2B5EF4-FFF2-40B4-BE49-F238E27FC236}">
                  <a16:creationId xmlns:a16="http://schemas.microsoft.com/office/drawing/2014/main" id="{06F71F6A-B5DA-41C2-A792-C19703899DE4}"/>
                </a:ext>
              </a:extLst>
            </p:cNvPr>
            <p:cNvSpPr>
              <a:spLocks noChangeArrowheads="1"/>
            </p:cNvSpPr>
            <p:nvPr/>
          </p:nvSpPr>
          <p:spPr bwMode="auto">
            <a:xfrm>
              <a:off x="10150665" y="3169177"/>
              <a:ext cx="266347" cy="267000"/>
            </a:xfrm>
            <a:prstGeom prst="ellipse">
              <a:avLst/>
            </a:pr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167">
              <a:extLst>
                <a:ext uri="{FF2B5EF4-FFF2-40B4-BE49-F238E27FC236}">
                  <a16:creationId xmlns:a16="http://schemas.microsoft.com/office/drawing/2014/main" id="{4C25F964-1D2D-4B2E-9CAF-39BBA38DC0FA}"/>
                </a:ext>
              </a:extLst>
            </p:cNvPr>
            <p:cNvSpPr>
              <a:spLocks/>
            </p:cNvSpPr>
            <p:nvPr/>
          </p:nvSpPr>
          <p:spPr bwMode="auto">
            <a:xfrm>
              <a:off x="10284491" y="3169177"/>
              <a:ext cx="132521" cy="133174"/>
            </a:xfrm>
            <a:custGeom>
              <a:avLst/>
              <a:gdLst>
                <a:gd name="T0" fmla="*/ 0 w 150"/>
                <a:gd name="T1" fmla="*/ 0 h 150"/>
                <a:gd name="T2" fmla="*/ 0 w 150"/>
                <a:gd name="T3" fmla="*/ 150 h 150"/>
                <a:gd name="T4" fmla="*/ 150 w 150"/>
                <a:gd name="T5" fmla="*/ 150 h 150"/>
                <a:gd name="T6" fmla="*/ 3 w 150"/>
                <a:gd name="T7" fmla="*/ 0 h 150"/>
                <a:gd name="T8" fmla="*/ 0 w 150"/>
                <a:gd name="T9" fmla="*/ 0 h 150"/>
              </a:gdLst>
              <a:ahLst/>
              <a:cxnLst>
                <a:cxn ang="0">
                  <a:pos x="T0" y="T1"/>
                </a:cxn>
                <a:cxn ang="0">
                  <a:pos x="T2" y="T3"/>
                </a:cxn>
                <a:cxn ang="0">
                  <a:pos x="T4" y="T5"/>
                </a:cxn>
                <a:cxn ang="0">
                  <a:pos x="T6" y="T7"/>
                </a:cxn>
                <a:cxn ang="0">
                  <a:pos x="T8" y="T9"/>
                </a:cxn>
              </a:cxnLst>
              <a:rect l="0" t="0" r="r" b="b"/>
              <a:pathLst>
                <a:path w="150" h="150">
                  <a:moveTo>
                    <a:pt x="0" y="0"/>
                  </a:moveTo>
                  <a:cubicBezTo>
                    <a:pt x="0" y="150"/>
                    <a:pt x="0" y="150"/>
                    <a:pt x="0" y="150"/>
                  </a:cubicBezTo>
                  <a:cubicBezTo>
                    <a:pt x="150" y="150"/>
                    <a:pt x="150" y="150"/>
                    <a:pt x="150" y="150"/>
                  </a:cubicBezTo>
                  <a:cubicBezTo>
                    <a:pt x="150" y="69"/>
                    <a:pt x="85" y="2"/>
                    <a:pt x="3" y="0"/>
                  </a:cubicBezTo>
                  <a:lnTo>
                    <a:pt x="0"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168">
              <a:extLst>
                <a:ext uri="{FF2B5EF4-FFF2-40B4-BE49-F238E27FC236}">
                  <a16:creationId xmlns:a16="http://schemas.microsoft.com/office/drawing/2014/main" id="{762DE6B0-3F16-4481-A3EF-0FC422A0C0B4}"/>
                </a:ext>
              </a:extLst>
            </p:cNvPr>
            <p:cNvSpPr>
              <a:spLocks/>
            </p:cNvSpPr>
            <p:nvPr/>
          </p:nvSpPr>
          <p:spPr bwMode="auto">
            <a:xfrm>
              <a:off x="10284491" y="3302351"/>
              <a:ext cx="114242" cy="105103"/>
            </a:xfrm>
            <a:custGeom>
              <a:avLst/>
              <a:gdLst>
                <a:gd name="T0" fmla="*/ 0 w 129"/>
                <a:gd name="T1" fmla="*/ 0 h 119"/>
                <a:gd name="T2" fmla="*/ 92 w 129"/>
                <a:gd name="T3" fmla="*/ 119 h 119"/>
                <a:gd name="T4" fmla="*/ 129 w 129"/>
                <a:gd name="T5" fmla="*/ 78 h 119"/>
                <a:gd name="T6" fmla="*/ 0 w 129"/>
                <a:gd name="T7" fmla="*/ 0 h 119"/>
              </a:gdLst>
              <a:ahLst/>
              <a:cxnLst>
                <a:cxn ang="0">
                  <a:pos x="T0" y="T1"/>
                </a:cxn>
                <a:cxn ang="0">
                  <a:pos x="T2" y="T3"/>
                </a:cxn>
                <a:cxn ang="0">
                  <a:pos x="T4" y="T5"/>
                </a:cxn>
                <a:cxn ang="0">
                  <a:pos x="T6" y="T7"/>
                </a:cxn>
              </a:cxnLst>
              <a:rect l="0" t="0" r="r" b="b"/>
              <a:pathLst>
                <a:path w="129" h="119">
                  <a:moveTo>
                    <a:pt x="0" y="0"/>
                  </a:moveTo>
                  <a:cubicBezTo>
                    <a:pt x="92" y="119"/>
                    <a:pt x="92" y="119"/>
                    <a:pt x="92" y="119"/>
                  </a:cubicBezTo>
                  <a:cubicBezTo>
                    <a:pt x="92" y="119"/>
                    <a:pt x="118" y="100"/>
                    <a:pt x="129" y="78"/>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169">
              <a:extLst>
                <a:ext uri="{FF2B5EF4-FFF2-40B4-BE49-F238E27FC236}">
                  <a16:creationId xmlns:a16="http://schemas.microsoft.com/office/drawing/2014/main" id="{34CFDCBD-682E-4A7B-A8FF-2721167F40C6}"/>
                </a:ext>
              </a:extLst>
            </p:cNvPr>
            <p:cNvSpPr>
              <a:spLocks/>
            </p:cNvSpPr>
            <p:nvPr/>
          </p:nvSpPr>
          <p:spPr bwMode="auto">
            <a:xfrm>
              <a:off x="10284491" y="3302351"/>
              <a:ext cx="134479" cy="69198"/>
            </a:xfrm>
            <a:custGeom>
              <a:avLst/>
              <a:gdLst>
                <a:gd name="T0" fmla="*/ 129 w 152"/>
                <a:gd name="T1" fmla="*/ 78 h 78"/>
                <a:gd name="T2" fmla="*/ 0 w 152"/>
                <a:gd name="T3" fmla="*/ 0 h 78"/>
                <a:gd name="T4" fmla="*/ 150 w 152"/>
                <a:gd name="T5" fmla="*/ 0 h 78"/>
                <a:gd name="T6" fmla="*/ 129 w 152"/>
                <a:gd name="T7" fmla="*/ 78 h 78"/>
              </a:gdLst>
              <a:ahLst/>
              <a:cxnLst>
                <a:cxn ang="0">
                  <a:pos x="T0" y="T1"/>
                </a:cxn>
                <a:cxn ang="0">
                  <a:pos x="T2" y="T3"/>
                </a:cxn>
                <a:cxn ang="0">
                  <a:pos x="T4" y="T5"/>
                </a:cxn>
                <a:cxn ang="0">
                  <a:pos x="T6" y="T7"/>
                </a:cxn>
              </a:cxnLst>
              <a:rect l="0" t="0" r="r" b="b"/>
              <a:pathLst>
                <a:path w="152" h="78">
                  <a:moveTo>
                    <a:pt x="129" y="78"/>
                  </a:moveTo>
                  <a:cubicBezTo>
                    <a:pt x="0" y="0"/>
                    <a:pt x="0" y="0"/>
                    <a:pt x="0" y="0"/>
                  </a:cubicBezTo>
                  <a:cubicBezTo>
                    <a:pt x="150" y="0"/>
                    <a:pt x="150" y="0"/>
                    <a:pt x="150" y="0"/>
                  </a:cubicBezTo>
                  <a:cubicBezTo>
                    <a:pt x="150" y="0"/>
                    <a:pt x="152" y="49"/>
                    <a:pt x="129" y="78"/>
                  </a:cubicBezTo>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8" name="Freeform 170">
              <a:extLst>
                <a:ext uri="{FF2B5EF4-FFF2-40B4-BE49-F238E27FC236}">
                  <a16:creationId xmlns:a16="http://schemas.microsoft.com/office/drawing/2014/main" id="{0AAE937D-3950-4183-9B72-84936CC7376B}"/>
                </a:ext>
              </a:extLst>
            </p:cNvPr>
            <p:cNvSpPr>
              <a:spLocks/>
            </p:cNvSpPr>
            <p:nvPr/>
          </p:nvSpPr>
          <p:spPr bwMode="auto">
            <a:xfrm>
              <a:off x="9401237" y="3417246"/>
              <a:ext cx="398215" cy="360352"/>
            </a:xfrm>
            <a:custGeom>
              <a:avLst/>
              <a:gdLst>
                <a:gd name="T0" fmla="*/ 446 w 610"/>
                <a:gd name="T1" fmla="*/ 0 h 552"/>
                <a:gd name="T2" fmla="*/ 0 w 610"/>
                <a:gd name="T3" fmla="*/ 223 h 552"/>
                <a:gd name="T4" fmla="*/ 164 w 610"/>
                <a:gd name="T5" fmla="*/ 552 h 552"/>
                <a:gd name="T6" fmla="*/ 610 w 610"/>
                <a:gd name="T7" fmla="*/ 329 h 552"/>
                <a:gd name="T8" fmla="*/ 446 w 610"/>
                <a:gd name="T9" fmla="*/ 0 h 552"/>
              </a:gdLst>
              <a:ahLst/>
              <a:cxnLst>
                <a:cxn ang="0">
                  <a:pos x="T0" y="T1"/>
                </a:cxn>
                <a:cxn ang="0">
                  <a:pos x="T2" y="T3"/>
                </a:cxn>
                <a:cxn ang="0">
                  <a:pos x="T4" y="T5"/>
                </a:cxn>
                <a:cxn ang="0">
                  <a:pos x="T6" y="T7"/>
                </a:cxn>
                <a:cxn ang="0">
                  <a:pos x="T8" y="T9"/>
                </a:cxn>
              </a:cxnLst>
              <a:rect l="0" t="0" r="r" b="b"/>
              <a:pathLst>
                <a:path w="610" h="552">
                  <a:moveTo>
                    <a:pt x="446" y="0"/>
                  </a:moveTo>
                  <a:lnTo>
                    <a:pt x="0" y="223"/>
                  </a:lnTo>
                  <a:lnTo>
                    <a:pt x="164" y="552"/>
                  </a:lnTo>
                  <a:lnTo>
                    <a:pt x="610" y="329"/>
                  </a:lnTo>
                  <a:lnTo>
                    <a:pt x="4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71">
              <a:extLst>
                <a:ext uri="{FF2B5EF4-FFF2-40B4-BE49-F238E27FC236}">
                  <a16:creationId xmlns:a16="http://schemas.microsoft.com/office/drawing/2014/main" id="{4C0A4B5F-B653-4448-8977-9A45BEBDEA37}"/>
                </a:ext>
              </a:extLst>
            </p:cNvPr>
            <p:cNvSpPr>
              <a:spLocks/>
            </p:cNvSpPr>
            <p:nvPr/>
          </p:nvSpPr>
          <p:spPr bwMode="auto">
            <a:xfrm>
              <a:off x="9486755" y="3588935"/>
              <a:ext cx="312697" cy="188663"/>
            </a:xfrm>
            <a:custGeom>
              <a:avLst/>
              <a:gdLst>
                <a:gd name="T0" fmla="*/ 479 w 479"/>
                <a:gd name="T1" fmla="*/ 66 h 289"/>
                <a:gd name="T2" fmla="*/ 446 w 479"/>
                <a:gd name="T3" fmla="*/ 0 h 289"/>
                <a:gd name="T4" fmla="*/ 0 w 479"/>
                <a:gd name="T5" fmla="*/ 223 h 289"/>
                <a:gd name="T6" fmla="*/ 33 w 479"/>
                <a:gd name="T7" fmla="*/ 289 h 289"/>
                <a:gd name="T8" fmla="*/ 479 w 479"/>
                <a:gd name="T9" fmla="*/ 66 h 289"/>
              </a:gdLst>
              <a:ahLst/>
              <a:cxnLst>
                <a:cxn ang="0">
                  <a:pos x="T0" y="T1"/>
                </a:cxn>
                <a:cxn ang="0">
                  <a:pos x="T2" y="T3"/>
                </a:cxn>
                <a:cxn ang="0">
                  <a:pos x="T4" y="T5"/>
                </a:cxn>
                <a:cxn ang="0">
                  <a:pos x="T6" y="T7"/>
                </a:cxn>
                <a:cxn ang="0">
                  <a:pos x="T8" y="T9"/>
                </a:cxn>
              </a:cxnLst>
              <a:rect l="0" t="0" r="r" b="b"/>
              <a:pathLst>
                <a:path w="479" h="289">
                  <a:moveTo>
                    <a:pt x="479" y="66"/>
                  </a:moveTo>
                  <a:lnTo>
                    <a:pt x="446" y="0"/>
                  </a:lnTo>
                  <a:lnTo>
                    <a:pt x="0" y="223"/>
                  </a:lnTo>
                  <a:lnTo>
                    <a:pt x="33" y="289"/>
                  </a:lnTo>
                  <a:lnTo>
                    <a:pt x="479" y="66"/>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172">
              <a:extLst>
                <a:ext uri="{FF2B5EF4-FFF2-40B4-BE49-F238E27FC236}">
                  <a16:creationId xmlns:a16="http://schemas.microsoft.com/office/drawing/2014/main" id="{D4E87881-B4D7-4AC5-826B-8B0EA664E9C5}"/>
                </a:ext>
              </a:extLst>
            </p:cNvPr>
            <p:cNvSpPr>
              <a:spLocks/>
            </p:cNvSpPr>
            <p:nvPr/>
          </p:nvSpPr>
          <p:spPr bwMode="auto">
            <a:xfrm>
              <a:off x="9458684" y="3532141"/>
              <a:ext cx="312044" cy="188663"/>
            </a:xfrm>
            <a:custGeom>
              <a:avLst/>
              <a:gdLst>
                <a:gd name="T0" fmla="*/ 0 w 478"/>
                <a:gd name="T1" fmla="*/ 223 h 289"/>
                <a:gd name="T2" fmla="*/ 32 w 478"/>
                <a:gd name="T3" fmla="*/ 289 h 289"/>
                <a:gd name="T4" fmla="*/ 478 w 478"/>
                <a:gd name="T5" fmla="*/ 66 h 289"/>
                <a:gd name="T6" fmla="*/ 445 w 478"/>
                <a:gd name="T7" fmla="*/ 0 h 289"/>
                <a:gd name="T8" fmla="*/ 0 w 478"/>
                <a:gd name="T9" fmla="*/ 223 h 289"/>
              </a:gdLst>
              <a:ahLst/>
              <a:cxnLst>
                <a:cxn ang="0">
                  <a:pos x="T0" y="T1"/>
                </a:cxn>
                <a:cxn ang="0">
                  <a:pos x="T2" y="T3"/>
                </a:cxn>
                <a:cxn ang="0">
                  <a:pos x="T4" y="T5"/>
                </a:cxn>
                <a:cxn ang="0">
                  <a:pos x="T6" y="T7"/>
                </a:cxn>
                <a:cxn ang="0">
                  <a:pos x="T8" y="T9"/>
                </a:cxn>
              </a:cxnLst>
              <a:rect l="0" t="0" r="r" b="b"/>
              <a:pathLst>
                <a:path w="478" h="289">
                  <a:moveTo>
                    <a:pt x="0" y="223"/>
                  </a:moveTo>
                  <a:lnTo>
                    <a:pt x="32" y="289"/>
                  </a:lnTo>
                  <a:lnTo>
                    <a:pt x="478" y="66"/>
                  </a:lnTo>
                  <a:lnTo>
                    <a:pt x="445"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1" name="Freeform 173">
              <a:extLst>
                <a:ext uri="{FF2B5EF4-FFF2-40B4-BE49-F238E27FC236}">
                  <a16:creationId xmlns:a16="http://schemas.microsoft.com/office/drawing/2014/main" id="{6142625E-92DB-4E29-936E-862361350DF7}"/>
                </a:ext>
              </a:extLst>
            </p:cNvPr>
            <p:cNvSpPr>
              <a:spLocks/>
            </p:cNvSpPr>
            <p:nvPr/>
          </p:nvSpPr>
          <p:spPr bwMode="auto">
            <a:xfrm>
              <a:off x="9401237" y="3417246"/>
              <a:ext cx="313350" cy="189316"/>
            </a:xfrm>
            <a:custGeom>
              <a:avLst/>
              <a:gdLst>
                <a:gd name="T0" fmla="*/ 0 w 480"/>
                <a:gd name="T1" fmla="*/ 223 h 290"/>
                <a:gd name="T2" fmla="*/ 34 w 480"/>
                <a:gd name="T3" fmla="*/ 290 h 290"/>
                <a:gd name="T4" fmla="*/ 480 w 480"/>
                <a:gd name="T5" fmla="*/ 67 h 290"/>
                <a:gd name="T6" fmla="*/ 446 w 480"/>
                <a:gd name="T7" fmla="*/ 0 h 290"/>
                <a:gd name="T8" fmla="*/ 0 w 480"/>
                <a:gd name="T9" fmla="*/ 223 h 290"/>
              </a:gdLst>
              <a:ahLst/>
              <a:cxnLst>
                <a:cxn ang="0">
                  <a:pos x="T0" y="T1"/>
                </a:cxn>
                <a:cxn ang="0">
                  <a:pos x="T2" y="T3"/>
                </a:cxn>
                <a:cxn ang="0">
                  <a:pos x="T4" y="T5"/>
                </a:cxn>
                <a:cxn ang="0">
                  <a:pos x="T6" y="T7"/>
                </a:cxn>
                <a:cxn ang="0">
                  <a:pos x="T8" y="T9"/>
                </a:cxn>
              </a:cxnLst>
              <a:rect l="0" t="0" r="r" b="b"/>
              <a:pathLst>
                <a:path w="480" h="290">
                  <a:moveTo>
                    <a:pt x="0" y="223"/>
                  </a:moveTo>
                  <a:lnTo>
                    <a:pt x="34" y="290"/>
                  </a:lnTo>
                  <a:lnTo>
                    <a:pt x="480" y="67"/>
                  </a:lnTo>
                  <a:lnTo>
                    <a:pt x="446"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174">
              <a:extLst>
                <a:ext uri="{FF2B5EF4-FFF2-40B4-BE49-F238E27FC236}">
                  <a16:creationId xmlns:a16="http://schemas.microsoft.com/office/drawing/2014/main" id="{12CB49C3-4DAA-4AE4-928F-5D2B792F827B}"/>
                </a:ext>
              </a:extLst>
            </p:cNvPr>
            <p:cNvSpPr>
              <a:spLocks/>
            </p:cNvSpPr>
            <p:nvPr/>
          </p:nvSpPr>
          <p:spPr bwMode="auto">
            <a:xfrm>
              <a:off x="9429308" y="3474041"/>
              <a:ext cx="313350" cy="189316"/>
            </a:xfrm>
            <a:custGeom>
              <a:avLst/>
              <a:gdLst>
                <a:gd name="T0" fmla="*/ 0 w 480"/>
                <a:gd name="T1" fmla="*/ 223 h 290"/>
                <a:gd name="T2" fmla="*/ 34 w 480"/>
                <a:gd name="T3" fmla="*/ 290 h 290"/>
                <a:gd name="T4" fmla="*/ 480 w 480"/>
                <a:gd name="T5" fmla="*/ 67 h 290"/>
                <a:gd name="T6" fmla="*/ 446 w 480"/>
                <a:gd name="T7" fmla="*/ 0 h 290"/>
                <a:gd name="T8" fmla="*/ 0 w 480"/>
                <a:gd name="T9" fmla="*/ 223 h 290"/>
              </a:gdLst>
              <a:ahLst/>
              <a:cxnLst>
                <a:cxn ang="0">
                  <a:pos x="T0" y="T1"/>
                </a:cxn>
                <a:cxn ang="0">
                  <a:pos x="T2" y="T3"/>
                </a:cxn>
                <a:cxn ang="0">
                  <a:pos x="T4" y="T5"/>
                </a:cxn>
                <a:cxn ang="0">
                  <a:pos x="T6" y="T7"/>
                </a:cxn>
                <a:cxn ang="0">
                  <a:pos x="T8" y="T9"/>
                </a:cxn>
              </a:cxnLst>
              <a:rect l="0" t="0" r="r" b="b"/>
              <a:pathLst>
                <a:path w="480" h="290">
                  <a:moveTo>
                    <a:pt x="0" y="223"/>
                  </a:moveTo>
                  <a:lnTo>
                    <a:pt x="34" y="290"/>
                  </a:lnTo>
                  <a:lnTo>
                    <a:pt x="480" y="67"/>
                  </a:lnTo>
                  <a:lnTo>
                    <a:pt x="446"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175">
              <a:extLst>
                <a:ext uri="{FF2B5EF4-FFF2-40B4-BE49-F238E27FC236}">
                  <a16:creationId xmlns:a16="http://schemas.microsoft.com/office/drawing/2014/main" id="{697D82BA-BDD1-4CBA-BB7C-00825E473AEE}"/>
                </a:ext>
              </a:extLst>
            </p:cNvPr>
            <p:cNvSpPr>
              <a:spLocks/>
            </p:cNvSpPr>
            <p:nvPr/>
          </p:nvSpPr>
          <p:spPr bwMode="auto">
            <a:xfrm>
              <a:off x="9473699" y="3479916"/>
              <a:ext cx="223915" cy="257208"/>
            </a:xfrm>
            <a:custGeom>
              <a:avLst/>
              <a:gdLst>
                <a:gd name="T0" fmla="*/ 323 w 343"/>
                <a:gd name="T1" fmla="*/ 0 h 394"/>
                <a:gd name="T2" fmla="*/ 247 w 343"/>
                <a:gd name="T3" fmla="*/ 67 h 394"/>
                <a:gd name="T4" fmla="*/ 279 w 343"/>
                <a:gd name="T5" fmla="*/ 78 h 394"/>
                <a:gd name="T6" fmla="*/ 251 w 343"/>
                <a:gd name="T7" fmla="*/ 161 h 394"/>
                <a:gd name="T8" fmla="*/ 157 w 343"/>
                <a:gd name="T9" fmla="*/ 130 h 394"/>
                <a:gd name="T10" fmla="*/ 104 w 343"/>
                <a:gd name="T11" fmla="*/ 290 h 394"/>
                <a:gd name="T12" fmla="*/ 28 w 343"/>
                <a:gd name="T13" fmla="*/ 265 h 394"/>
                <a:gd name="T14" fmla="*/ 0 w 343"/>
                <a:gd name="T15" fmla="*/ 350 h 394"/>
                <a:gd name="T16" fmla="*/ 22 w 343"/>
                <a:gd name="T17" fmla="*/ 394 h 394"/>
                <a:gd name="T18" fmla="*/ 50 w 343"/>
                <a:gd name="T19" fmla="*/ 308 h 394"/>
                <a:gd name="T20" fmla="*/ 126 w 343"/>
                <a:gd name="T21" fmla="*/ 334 h 394"/>
                <a:gd name="T22" fmla="*/ 179 w 343"/>
                <a:gd name="T23" fmla="*/ 173 h 394"/>
                <a:gd name="T24" fmla="*/ 272 w 343"/>
                <a:gd name="T25" fmla="*/ 205 h 394"/>
                <a:gd name="T26" fmla="*/ 312 w 343"/>
                <a:gd name="T27" fmla="*/ 89 h 394"/>
                <a:gd name="T28" fmla="*/ 343 w 343"/>
                <a:gd name="T29" fmla="*/ 99 h 394"/>
                <a:gd name="T30" fmla="*/ 323 w 343"/>
                <a:gd name="T3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394">
                  <a:moveTo>
                    <a:pt x="323" y="0"/>
                  </a:moveTo>
                  <a:lnTo>
                    <a:pt x="247" y="67"/>
                  </a:lnTo>
                  <a:lnTo>
                    <a:pt x="279" y="78"/>
                  </a:lnTo>
                  <a:lnTo>
                    <a:pt x="251" y="161"/>
                  </a:lnTo>
                  <a:lnTo>
                    <a:pt x="157" y="130"/>
                  </a:lnTo>
                  <a:lnTo>
                    <a:pt x="104" y="290"/>
                  </a:lnTo>
                  <a:lnTo>
                    <a:pt x="28" y="265"/>
                  </a:lnTo>
                  <a:lnTo>
                    <a:pt x="0" y="350"/>
                  </a:lnTo>
                  <a:lnTo>
                    <a:pt x="22" y="394"/>
                  </a:lnTo>
                  <a:lnTo>
                    <a:pt x="50" y="308"/>
                  </a:lnTo>
                  <a:lnTo>
                    <a:pt x="126" y="334"/>
                  </a:lnTo>
                  <a:lnTo>
                    <a:pt x="179" y="173"/>
                  </a:lnTo>
                  <a:lnTo>
                    <a:pt x="272" y="205"/>
                  </a:lnTo>
                  <a:lnTo>
                    <a:pt x="312" y="89"/>
                  </a:lnTo>
                  <a:lnTo>
                    <a:pt x="343" y="99"/>
                  </a:lnTo>
                  <a:lnTo>
                    <a:pt x="323"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176">
              <a:extLst>
                <a:ext uri="{FF2B5EF4-FFF2-40B4-BE49-F238E27FC236}">
                  <a16:creationId xmlns:a16="http://schemas.microsoft.com/office/drawing/2014/main" id="{B90D5E13-7F88-4E8B-97B1-C0BF067CF05C}"/>
                </a:ext>
              </a:extLst>
            </p:cNvPr>
            <p:cNvSpPr>
              <a:spLocks/>
            </p:cNvSpPr>
            <p:nvPr/>
          </p:nvSpPr>
          <p:spPr bwMode="auto">
            <a:xfrm>
              <a:off x="9533105" y="3649647"/>
              <a:ext cx="228484" cy="399521"/>
            </a:xfrm>
            <a:custGeom>
              <a:avLst/>
              <a:gdLst>
                <a:gd name="T0" fmla="*/ 258 w 258"/>
                <a:gd name="T1" fmla="*/ 184 h 450"/>
                <a:gd name="T2" fmla="*/ 177 w 258"/>
                <a:gd name="T3" fmla="*/ 84 h 450"/>
                <a:gd name="T4" fmla="*/ 133 w 258"/>
                <a:gd name="T5" fmla="*/ 130 h 450"/>
                <a:gd name="T6" fmla="*/ 81 w 258"/>
                <a:gd name="T7" fmla="*/ 127 h 450"/>
                <a:gd name="T8" fmla="*/ 76 w 258"/>
                <a:gd name="T9" fmla="*/ 119 h 450"/>
                <a:gd name="T10" fmla="*/ 71 w 258"/>
                <a:gd name="T11" fmla="*/ 67 h 450"/>
                <a:gd name="T12" fmla="*/ 84 w 258"/>
                <a:gd name="T13" fmla="*/ 49 h 450"/>
                <a:gd name="T14" fmla="*/ 85 w 258"/>
                <a:gd name="T15" fmla="*/ 12 h 450"/>
                <a:gd name="T16" fmla="*/ 76 w 258"/>
                <a:gd name="T17" fmla="*/ 0 h 450"/>
                <a:gd name="T18" fmla="*/ 28 w 258"/>
                <a:gd name="T19" fmla="*/ 56 h 450"/>
                <a:gd name="T20" fmla="*/ 12 w 258"/>
                <a:gd name="T21" fmla="*/ 148 h 450"/>
                <a:gd name="T22" fmla="*/ 41 w 258"/>
                <a:gd name="T23" fmla="*/ 332 h 450"/>
                <a:gd name="T24" fmla="*/ 0 w 258"/>
                <a:gd name="T25" fmla="*/ 435 h 450"/>
                <a:gd name="T26" fmla="*/ 130 w 258"/>
                <a:gd name="T27" fmla="*/ 450 h 450"/>
                <a:gd name="T28" fmla="*/ 159 w 258"/>
                <a:gd name="T29" fmla="*/ 339 h 450"/>
                <a:gd name="T30" fmla="*/ 159 w 258"/>
                <a:gd name="T31" fmla="*/ 338 h 450"/>
                <a:gd name="T32" fmla="*/ 258 w 258"/>
                <a:gd name="T33" fmla="*/ 18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450">
                  <a:moveTo>
                    <a:pt x="258" y="184"/>
                  </a:moveTo>
                  <a:cubicBezTo>
                    <a:pt x="177" y="84"/>
                    <a:pt x="177" y="84"/>
                    <a:pt x="177" y="84"/>
                  </a:cubicBezTo>
                  <a:cubicBezTo>
                    <a:pt x="133" y="130"/>
                    <a:pt x="133" y="130"/>
                    <a:pt x="133" y="130"/>
                  </a:cubicBezTo>
                  <a:cubicBezTo>
                    <a:pt x="118" y="145"/>
                    <a:pt x="94" y="143"/>
                    <a:pt x="81" y="127"/>
                  </a:cubicBezTo>
                  <a:cubicBezTo>
                    <a:pt x="76" y="119"/>
                    <a:pt x="76" y="119"/>
                    <a:pt x="76" y="119"/>
                  </a:cubicBezTo>
                  <a:cubicBezTo>
                    <a:pt x="71" y="67"/>
                    <a:pt x="71" y="67"/>
                    <a:pt x="71" y="67"/>
                  </a:cubicBezTo>
                  <a:cubicBezTo>
                    <a:pt x="84" y="49"/>
                    <a:pt x="84" y="49"/>
                    <a:pt x="84" y="49"/>
                  </a:cubicBezTo>
                  <a:cubicBezTo>
                    <a:pt x="92" y="38"/>
                    <a:pt x="93" y="23"/>
                    <a:pt x="85" y="12"/>
                  </a:cubicBezTo>
                  <a:cubicBezTo>
                    <a:pt x="76" y="0"/>
                    <a:pt x="76" y="0"/>
                    <a:pt x="76" y="0"/>
                  </a:cubicBezTo>
                  <a:cubicBezTo>
                    <a:pt x="28" y="56"/>
                    <a:pt x="28" y="56"/>
                    <a:pt x="28" y="56"/>
                  </a:cubicBezTo>
                  <a:cubicBezTo>
                    <a:pt x="12" y="148"/>
                    <a:pt x="12" y="148"/>
                    <a:pt x="12" y="148"/>
                  </a:cubicBezTo>
                  <a:cubicBezTo>
                    <a:pt x="41" y="332"/>
                    <a:pt x="41" y="332"/>
                    <a:pt x="41" y="332"/>
                  </a:cubicBezTo>
                  <a:cubicBezTo>
                    <a:pt x="0" y="435"/>
                    <a:pt x="0" y="435"/>
                    <a:pt x="0" y="435"/>
                  </a:cubicBezTo>
                  <a:cubicBezTo>
                    <a:pt x="130" y="450"/>
                    <a:pt x="130" y="450"/>
                    <a:pt x="130" y="450"/>
                  </a:cubicBezTo>
                  <a:cubicBezTo>
                    <a:pt x="159" y="339"/>
                    <a:pt x="159" y="339"/>
                    <a:pt x="159" y="339"/>
                  </a:cubicBezTo>
                  <a:cubicBezTo>
                    <a:pt x="159" y="338"/>
                    <a:pt x="159" y="338"/>
                    <a:pt x="159" y="338"/>
                  </a:cubicBezTo>
                  <a:lnTo>
                    <a:pt x="258" y="184"/>
                  </a:lnTo>
                  <a:close/>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177">
              <a:extLst>
                <a:ext uri="{FF2B5EF4-FFF2-40B4-BE49-F238E27FC236}">
                  <a16:creationId xmlns:a16="http://schemas.microsoft.com/office/drawing/2014/main" id="{0E2117A4-62BA-4CE3-B091-1926209CE35D}"/>
                </a:ext>
              </a:extLst>
            </p:cNvPr>
            <p:cNvSpPr>
              <a:spLocks noEditPoints="1"/>
            </p:cNvSpPr>
            <p:nvPr/>
          </p:nvSpPr>
          <p:spPr bwMode="auto">
            <a:xfrm>
              <a:off x="9610789" y="3643772"/>
              <a:ext cx="206942" cy="336851"/>
            </a:xfrm>
            <a:custGeom>
              <a:avLst/>
              <a:gdLst>
                <a:gd name="T0" fmla="*/ 232 w 234"/>
                <a:gd name="T1" fmla="*/ 106 h 380"/>
                <a:gd name="T2" fmla="*/ 229 w 234"/>
                <a:gd name="T3" fmla="*/ 106 h 380"/>
                <a:gd name="T4" fmla="*/ 217 w 234"/>
                <a:gd name="T5" fmla="*/ 109 h 380"/>
                <a:gd name="T6" fmla="*/ 229 w 234"/>
                <a:gd name="T7" fmla="*/ 69 h 380"/>
                <a:gd name="T8" fmla="*/ 230 w 234"/>
                <a:gd name="T9" fmla="*/ 64 h 380"/>
                <a:gd name="T10" fmla="*/ 230 w 234"/>
                <a:gd name="T11" fmla="*/ 18 h 380"/>
                <a:gd name="T12" fmla="*/ 223 w 234"/>
                <a:gd name="T13" fmla="*/ 18 h 380"/>
                <a:gd name="T14" fmla="*/ 203 w 234"/>
                <a:gd name="T15" fmla="*/ 34 h 380"/>
                <a:gd name="T16" fmla="*/ 197 w 234"/>
                <a:gd name="T17" fmla="*/ 66 h 380"/>
                <a:gd name="T18" fmla="*/ 181 w 234"/>
                <a:gd name="T19" fmla="*/ 104 h 380"/>
                <a:gd name="T20" fmla="*/ 158 w 234"/>
                <a:gd name="T21" fmla="*/ 126 h 380"/>
                <a:gd name="T22" fmla="*/ 180 w 234"/>
                <a:gd name="T23" fmla="*/ 92 h 380"/>
                <a:gd name="T24" fmla="*/ 182 w 234"/>
                <a:gd name="T25" fmla="*/ 85 h 380"/>
                <a:gd name="T26" fmla="*/ 190 w 234"/>
                <a:gd name="T27" fmla="*/ 20 h 380"/>
                <a:gd name="T28" fmla="*/ 190 w 234"/>
                <a:gd name="T29" fmla="*/ 13 h 380"/>
                <a:gd name="T30" fmla="*/ 187 w 234"/>
                <a:gd name="T31" fmla="*/ 0 h 380"/>
                <a:gd name="T32" fmla="*/ 153 w 234"/>
                <a:gd name="T33" fmla="*/ 17 h 380"/>
                <a:gd name="T34" fmla="*/ 141 w 234"/>
                <a:gd name="T35" fmla="*/ 70 h 380"/>
                <a:gd name="T36" fmla="*/ 130 w 234"/>
                <a:gd name="T37" fmla="*/ 85 h 380"/>
                <a:gd name="T38" fmla="*/ 132 w 234"/>
                <a:gd name="T39" fmla="*/ 42 h 380"/>
                <a:gd name="T40" fmla="*/ 128 w 234"/>
                <a:gd name="T41" fmla="*/ 30 h 380"/>
                <a:gd name="T42" fmla="*/ 86 w 234"/>
                <a:gd name="T43" fmla="*/ 51 h 380"/>
                <a:gd name="T44" fmla="*/ 89 w 234"/>
                <a:gd name="T45" fmla="*/ 55 h 380"/>
                <a:gd name="T46" fmla="*/ 82 w 234"/>
                <a:gd name="T47" fmla="*/ 99 h 380"/>
                <a:gd name="T48" fmla="*/ 89 w 234"/>
                <a:gd name="T49" fmla="*/ 107 h 380"/>
                <a:gd name="T50" fmla="*/ 87 w 234"/>
                <a:gd name="T51" fmla="*/ 136 h 380"/>
                <a:gd name="T52" fmla="*/ 56 w 234"/>
                <a:gd name="T53" fmla="*/ 166 h 380"/>
                <a:gd name="T54" fmla="*/ 26 w 234"/>
                <a:gd name="T55" fmla="*/ 233 h 380"/>
                <a:gd name="T56" fmla="*/ 25 w 234"/>
                <a:gd name="T57" fmla="*/ 290 h 380"/>
                <a:gd name="T58" fmla="*/ 21 w 234"/>
                <a:gd name="T59" fmla="*/ 307 h 380"/>
                <a:gd name="T60" fmla="*/ 0 w 234"/>
                <a:gd name="T61" fmla="*/ 362 h 380"/>
                <a:gd name="T62" fmla="*/ 7 w 234"/>
                <a:gd name="T63" fmla="*/ 372 h 380"/>
                <a:gd name="T64" fmla="*/ 61 w 234"/>
                <a:gd name="T65" fmla="*/ 380 h 380"/>
                <a:gd name="T66" fmla="*/ 71 w 234"/>
                <a:gd name="T67" fmla="*/ 346 h 380"/>
                <a:gd name="T68" fmla="*/ 162 w 234"/>
                <a:gd name="T69" fmla="*/ 204 h 380"/>
                <a:gd name="T70" fmla="*/ 202 w 234"/>
                <a:gd name="T71" fmla="*/ 188 h 380"/>
                <a:gd name="T72" fmla="*/ 208 w 234"/>
                <a:gd name="T73" fmla="*/ 184 h 380"/>
                <a:gd name="T74" fmla="*/ 232 w 234"/>
                <a:gd name="T75" fmla="*/ 149 h 380"/>
                <a:gd name="T76" fmla="*/ 234 w 234"/>
                <a:gd name="T77" fmla="*/ 141 h 380"/>
                <a:gd name="T78" fmla="*/ 232 w 234"/>
                <a:gd name="T79" fmla="*/ 106 h 380"/>
                <a:gd name="T80" fmla="*/ 207 w 234"/>
                <a:gd name="T81" fmla="*/ 140 h 380"/>
                <a:gd name="T82" fmla="*/ 184 w 234"/>
                <a:gd name="T83" fmla="*/ 161 h 380"/>
                <a:gd name="T84" fmla="*/ 175 w 234"/>
                <a:gd name="T85" fmla="*/ 163 h 380"/>
                <a:gd name="T86" fmla="*/ 208 w 234"/>
                <a:gd name="T87" fmla="*/ 132 h 380"/>
                <a:gd name="T88" fmla="*/ 207 w 234"/>
                <a:gd name="T89" fmla="*/ 1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4" h="380">
                  <a:moveTo>
                    <a:pt x="232" y="106"/>
                  </a:moveTo>
                  <a:cubicBezTo>
                    <a:pt x="229" y="106"/>
                    <a:pt x="229" y="106"/>
                    <a:pt x="229" y="106"/>
                  </a:cubicBezTo>
                  <a:cubicBezTo>
                    <a:pt x="225" y="106"/>
                    <a:pt x="220" y="107"/>
                    <a:pt x="217" y="109"/>
                  </a:cubicBezTo>
                  <a:cubicBezTo>
                    <a:pt x="229" y="69"/>
                    <a:pt x="229" y="69"/>
                    <a:pt x="229" y="69"/>
                  </a:cubicBezTo>
                  <a:cubicBezTo>
                    <a:pt x="230" y="68"/>
                    <a:pt x="230" y="66"/>
                    <a:pt x="230" y="64"/>
                  </a:cubicBezTo>
                  <a:cubicBezTo>
                    <a:pt x="230" y="18"/>
                    <a:pt x="230" y="18"/>
                    <a:pt x="230" y="18"/>
                  </a:cubicBezTo>
                  <a:cubicBezTo>
                    <a:pt x="223" y="18"/>
                    <a:pt x="223" y="18"/>
                    <a:pt x="223" y="18"/>
                  </a:cubicBezTo>
                  <a:cubicBezTo>
                    <a:pt x="213" y="18"/>
                    <a:pt x="205" y="25"/>
                    <a:pt x="203" y="34"/>
                  </a:cubicBezTo>
                  <a:cubicBezTo>
                    <a:pt x="197" y="66"/>
                    <a:pt x="197" y="66"/>
                    <a:pt x="197" y="66"/>
                  </a:cubicBezTo>
                  <a:cubicBezTo>
                    <a:pt x="181" y="104"/>
                    <a:pt x="181" y="104"/>
                    <a:pt x="181" y="104"/>
                  </a:cubicBezTo>
                  <a:cubicBezTo>
                    <a:pt x="158" y="126"/>
                    <a:pt x="158" y="126"/>
                    <a:pt x="158" y="126"/>
                  </a:cubicBezTo>
                  <a:cubicBezTo>
                    <a:pt x="180" y="92"/>
                    <a:pt x="180" y="92"/>
                    <a:pt x="180" y="92"/>
                  </a:cubicBezTo>
                  <a:cubicBezTo>
                    <a:pt x="181" y="90"/>
                    <a:pt x="182" y="88"/>
                    <a:pt x="182" y="85"/>
                  </a:cubicBezTo>
                  <a:cubicBezTo>
                    <a:pt x="190" y="20"/>
                    <a:pt x="190" y="20"/>
                    <a:pt x="190" y="20"/>
                  </a:cubicBezTo>
                  <a:cubicBezTo>
                    <a:pt x="191" y="18"/>
                    <a:pt x="191" y="15"/>
                    <a:pt x="190" y="13"/>
                  </a:cubicBezTo>
                  <a:cubicBezTo>
                    <a:pt x="187" y="0"/>
                    <a:pt x="187" y="0"/>
                    <a:pt x="187" y="0"/>
                  </a:cubicBezTo>
                  <a:cubicBezTo>
                    <a:pt x="153" y="17"/>
                    <a:pt x="153" y="17"/>
                    <a:pt x="153" y="17"/>
                  </a:cubicBezTo>
                  <a:cubicBezTo>
                    <a:pt x="141" y="70"/>
                    <a:pt x="141" y="70"/>
                    <a:pt x="141" y="70"/>
                  </a:cubicBezTo>
                  <a:cubicBezTo>
                    <a:pt x="130" y="85"/>
                    <a:pt x="130" y="85"/>
                    <a:pt x="130" y="85"/>
                  </a:cubicBezTo>
                  <a:cubicBezTo>
                    <a:pt x="132" y="42"/>
                    <a:pt x="132" y="42"/>
                    <a:pt x="132" y="42"/>
                  </a:cubicBezTo>
                  <a:cubicBezTo>
                    <a:pt x="133" y="37"/>
                    <a:pt x="131" y="33"/>
                    <a:pt x="128" y="30"/>
                  </a:cubicBezTo>
                  <a:cubicBezTo>
                    <a:pt x="86" y="51"/>
                    <a:pt x="86" y="51"/>
                    <a:pt x="86" y="51"/>
                  </a:cubicBezTo>
                  <a:cubicBezTo>
                    <a:pt x="89" y="55"/>
                    <a:pt x="89" y="55"/>
                    <a:pt x="89" y="55"/>
                  </a:cubicBezTo>
                  <a:cubicBezTo>
                    <a:pt x="82" y="99"/>
                    <a:pt x="82" y="99"/>
                    <a:pt x="82" y="99"/>
                  </a:cubicBezTo>
                  <a:cubicBezTo>
                    <a:pt x="89" y="107"/>
                    <a:pt x="89" y="107"/>
                    <a:pt x="89" y="107"/>
                  </a:cubicBezTo>
                  <a:cubicBezTo>
                    <a:pt x="96" y="116"/>
                    <a:pt x="95" y="128"/>
                    <a:pt x="87" y="136"/>
                  </a:cubicBezTo>
                  <a:cubicBezTo>
                    <a:pt x="56" y="166"/>
                    <a:pt x="56" y="166"/>
                    <a:pt x="56" y="166"/>
                  </a:cubicBezTo>
                  <a:cubicBezTo>
                    <a:pt x="38" y="184"/>
                    <a:pt x="27" y="208"/>
                    <a:pt x="26" y="233"/>
                  </a:cubicBezTo>
                  <a:cubicBezTo>
                    <a:pt x="25" y="290"/>
                    <a:pt x="25" y="290"/>
                    <a:pt x="25" y="290"/>
                  </a:cubicBezTo>
                  <a:cubicBezTo>
                    <a:pt x="25" y="296"/>
                    <a:pt x="24" y="302"/>
                    <a:pt x="21" y="307"/>
                  </a:cubicBezTo>
                  <a:cubicBezTo>
                    <a:pt x="0" y="362"/>
                    <a:pt x="0" y="362"/>
                    <a:pt x="0" y="362"/>
                  </a:cubicBezTo>
                  <a:cubicBezTo>
                    <a:pt x="7" y="372"/>
                    <a:pt x="7" y="372"/>
                    <a:pt x="7" y="372"/>
                  </a:cubicBezTo>
                  <a:cubicBezTo>
                    <a:pt x="61" y="380"/>
                    <a:pt x="61" y="380"/>
                    <a:pt x="61" y="380"/>
                  </a:cubicBezTo>
                  <a:cubicBezTo>
                    <a:pt x="71" y="346"/>
                    <a:pt x="71" y="346"/>
                    <a:pt x="71" y="346"/>
                  </a:cubicBezTo>
                  <a:cubicBezTo>
                    <a:pt x="162" y="204"/>
                    <a:pt x="162" y="204"/>
                    <a:pt x="162" y="204"/>
                  </a:cubicBezTo>
                  <a:cubicBezTo>
                    <a:pt x="202" y="188"/>
                    <a:pt x="202" y="188"/>
                    <a:pt x="202" y="188"/>
                  </a:cubicBezTo>
                  <a:cubicBezTo>
                    <a:pt x="204" y="188"/>
                    <a:pt x="206" y="186"/>
                    <a:pt x="208" y="184"/>
                  </a:cubicBezTo>
                  <a:cubicBezTo>
                    <a:pt x="232" y="149"/>
                    <a:pt x="232" y="149"/>
                    <a:pt x="232" y="149"/>
                  </a:cubicBezTo>
                  <a:cubicBezTo>
                    <a:pt x="234" y="147"/>
                    <a:pt x="234" y="144"/>
                    <a:pt x="234" y="141"/>
                  </a:cubicBezTo>
                  <a:lnTo>
                    <a:pt x="232" y="106"/>
                  </a:lnTo>
                  <a:close/>
                  <a:moveTo>
                    <a:pt x="207" y="140"/>
                  </a:moveTo>
                  <a:cubicBezTo>
                    <a:pt x="184" y="161"/>
                    <a:pt x="184" y="161"/>
                    <a:pt x="184" y="161"/>
                  </a:cubicBezTo>
                  <a:cubicBezTo>
                    <a:pt x="175" y="163"/>
                    <a:pt x="175" y="163"/>
                    <a:pt x="175" y="163"/>
                  </a:cubicBezTo>
                  <a:cubicBezTo>
                    <a:pt x="208" y="132"/>
                    <a:pt x="208" y="132"/>
                    <a:pt x="208" y="132"/>
                  </a:cubicBezTo>
                  <a:lnTo>
                    <a:pt x="207" y="140"/>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178">
              <a:extLst>
                <a:ext uri="{FF2B5EF4-FFF2-40B4-BE49-F238E27FC236}">
                  <a16:creationId xmlns:a16="http://schemas.microsoft.com/office/drawing/2014/main" id="{0C5B7C07-1FDD-4D96-BFB6-7D7D0923C633}"/>
                </a:ext>
              </a:extLst>
            </p:cNvPr>
            <p:cNvSpPr>
              <a:spLocks/>
            </p:cNvSpPr>
            <p:nvPr/>
          </p:nvSpPr>
          <p:spPr bwMode="auto">
            <a:xfrm>
              <a:off x="9695002" y="4169285"/>
              <a:ext cx="340768" cy="124687"/>
            </a:xfrm>
            <a:custGeom>
              <a:avLst/>
              <a:gdLst>
                <a:gd name="T0" fmla="*/ 270 w 385"/>
                <a:gd name="T1" fmla="*/ 69 h 141"/>
                <a:gd name="T2" fmla="*/ 91 w 385"/>
                <a:gd name="T3" fmla="*/ 95 h 141"/>
                <a:gd name="T4" fmla="*/ 54 w 385"/>
                <a:gd name="T5" fmla="*/ 80 h 141"/>
                <a:gd name="T6" fmla="*/ 17 w 385"/>
                <a:gd name="T7" fmla="*/ 50 h 141"/>
                <a:gd name="T8" fmla="*/ 0 w 385"/>
                <a:gd name="T9" fmla="*/ 65 h 141"/>
                <a:gd name="T10" fmla="*/ 30 w 385"/>
                <a:gd name="T11" fmla="*/ 141 h 141"/>
                <a:gd name="T12" fmla="*/ 61 w 385"/>
                <a:gd name="T13" fmla="*/ 130 h 141"/>
                <a:gd name="T14" fmla="*/ 261 w 385"/>
                <a:gd name="T15" fmla="*/ 105 h 141"/>
                <a:gd name="T16" fmla="*/ 345 w 385"/>
                <a:gd name="T17" fmla="*/ 65 h 141"/>
                <a:gd name="T18" fmla="*/ 385 w 385"/>
                <a:gd name="T19" fmla="*/ 3 h 141"/>
                <a:gd name="T20" fmla="*/ 382 w 385"/>
                <a:gd name="T21" fmla="*/ 2 h 141"/>
                <a:gd name="T22" fmla="*/ 364 w 385"/>
                <a:gd name="T23" fmla="*/ 7 h 141"/>
                <a:gd name="T24" fmla="*/ 331 w 385"/>
                <a:gd name="T25" fmla="*/ 48 h 141"/>
                <a:gd name="T26" fmla="*/ 270 w 385"/>
                <a:gd name="T27" fmla="*/ 6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5" h="141">
                  <a:moveTo>
                    <a:pt x="270" y="69"/>
                  </a:moveTo>
                  <a:cubicBezTo>
                    <a:pt x="270" y="69"/>
                    <a:pt x="196" y="80"/>
                    <a:pt x="91" y="95"/>
                  </a:cubicBezTo>
                  <a:cubicBezTo>
                    <a:pt x="76" y="97"/>
                    <a:pt x="62" y="91"/>
                    <a:pt x="54" y="80"/>
                  </a:cubicBezTo>
                  <a:cubicBezTo>
                    <a:pt x="39" y="61"/>
                    <a:pt x="20" y="51"/>
                    <a:pt x="17" y="50"/>
                  </a:cubicBezTo>
                  <a:cubicBezTo>
                    <a:pt x="0" y="65"/>
                    <a:pt x="0" y="65"/>
                    <a:pt x="0" y="65"/>
                  </a:cubicBezTo>
                  <a:cubicBezTo>
                    <a:pt x="30" y="141"/>
                    <a:pt x="30" y="141"/>
                    <a:pt x="30" y="141"/>
                  </a:cubicBezTo>
                  <a:cubicBezTo>
                    <a:pt x="61" y="130"/>
                    <a:pt x="61" y="130"/>
                    <a:pt x="61" y="130"/>
                  </a:cubicBezTo>
                  <a:cubicBezTo>
                    <a:pt x="261" y="105"/>
                    <a:pt x="261" y="105"/>
                    <a:pt x="261" y="105"/>
                  </a:cubicBezTo>
                  <a:cubicBezTo>
                    <a:pt x="345" y="65"/>
                    <a:pt x="345" y="65"/>
                    <a:pt x="345" y="65"/>
                  </a:cubicBezTo>
                  <a:cubicBezTo>
                    <a:pt x="385" y="3"/>
                    <a:pt x="385" y="3"/>
                    <a:pt x="385" y="3"/>
                  </a:cubicBezTo>
                  <a:cubicBezTo>
                    <a:pt x="382" y="2"/>
                    <a:pt x="382" y="2"/>
                    <a:pt x="382" y="2"/>
                  </a:cubicBezTo>
                  <a:cubicBezTo>
                    <a:pt x="375" y="0"/>
                    <a:pt x="368" y="2"/>
                    <a:pt x="364" y="7"/>
                  </a:cubicBezTo>
                  <a:cubicBezTo>
                    <a:pt x="331" y="48"/>
                    <a:pt x="331" y="48"/>
                    <a:pt x="331" y="48"/>
                  </a:cubicBezTo>
                  <a:lnTo>
                    <a:pt x="270" y="69"/>
                  </a:lnTo>
                  <a:close/>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179">
              <a:extLst>
                <a:ext uri="{FF2B5EF4-FFF2-40B4-BE49-F238E27FC236}">
                  <a16:creationId xmlns:a16="http://schemas.microsoft.com/office/drawing/2014/main" id="{2570CDA1-EF57-47FC-ACC8-E1F16C3D1D34}"/>
                </a:ext>
              </a:extLst>
            </p:cNvPr>
            <p:cNvSpPr>
              <a:spLocks/>
            </p:cNvSpPr>
            <p:nvPr/>
          </p:nvSpPr>
          <p:spPr bwMode="auto">
            <a:xfrm>
              <a:off x="9907166" y="4079197"/>
              <a:ext cx="90741" cy="86171"/>
            </a:xfrm>
            <a:custGeom>
              <a:avLst/>
              <a:gdLst>
                <a:gd name="T0" fmla="*/ 63 w 102"/>
                <a:gd name="T1" fmla="*/ 2 h 97"/>
                <a:gd name="T2" fmla="*/ 29 w 102"/>
                <a:gd name="T3" fmla="*/ 17 h 97"/>
                <a:gd name="T4" fmla="*/ 12 w 102"/>
                <a:gd name="T5" fmla="*/ 37 h 97"/>
                <a:gd name="T6" fmla="*/ 0 w 102"/>
                <a:gd name="T7" fmla="*/ 97 h 97"/>
                <a:gd name="T8" fmla="*/ 1 w 102"/>
                <a:gd name="T9" fmla="*/ 97 h 97"/>
                <a:gd name="T10" fmla="*/ 5 w 102"/>
                <a:gd name="T11" fmla="*/ 86 h 97"/>
                <a:gd name="T12" fmla="*/ 33 w 102"/>
                <a:gd name="T13" fmla="*/ 36 h 97"/>
                <a:gd name="T14" fmla="*/ 71 w 102"/>
                <a:gd name="T15" fmla="*/ 21 h 97"/>
                <a:gd name="T16" fmla="*/ 102 w 102"/>
                <a:gd name="T17" fmla="*/ 32 h 97"/>
                <a:gd name="T18" fmla="*/ 101 w 102"/>
                <a:gd name="T19" fmla="*/ 12 h 97"/>
                <a:gd name="T20" fmla="*/ 84 w 102"/>
                <a:gd name="T21" fmla="*/ 3 h 97"/>
                <a:gd name="T22" fmla="*/ 63 w 102"/>
                <a:gd name="T23"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7">
                  <a:moveTo>
                    <a:pt x="63" y="2"/>
                  </a:moveTo>
                  <a:cubicBezTo>
                    <a:pt x="29" y="17"/>
                    <a:pt x="29" y="17"/>
                    <a:pt x="29" y="17"/>
                  </a:cubicBezTo>
                  <a:cubicBezTo>
                    <a:pt x="20" y="21"/>
                    <a:pt x="14" y="28"/>
                    <a:pt x="12" y="37"/>
                  </a:cubicBezTo>
                  <a:cubicBezTo>
                    <a:pt x="0" y="97"/>
                    <a:pt x="0" y="97"/>
                    <a:pt x="0" y="97"/>
                  </a:cubicBezTo>
                  <a:cubicBezTo>
                    <a:pt x="1" y="97"/>
                    <a:pt x="1" y="97"/>
                    <a:pt x="1" y="97"/>
                  </a:cubicBezTo>
                  <a:cubicBezTo>
                    <a:pt x="2" y="93"/>
                    <a:pt x="3" y="89"/>
                    <a:pt x="5" y="86"/>
                  </a:cubicBezTo>
                  <a:cubicBezTo>
                    <a:pt x="33" y="36"/>
                    <a:pt x="33" y="36"/>
                    <a:pt x="33" y="36"/>
                  </a:cubicBezTo>
                  <a:cubicBezTo>
                    <a:pt x="71" y="21"/>
                    <a:pt x="71" y="21"/>
                    <a:pt x="71" y="21"/>
                  </a:cubicBezTo>
                  <a:cubicBezTo>
                    <a:pt x="102" y="32"/>
                    <a:pt x="102" y="32"/>
                    <a:pt x="102" y="32"/>
                  </a:cubicBezTo>
                  <a:cubicBezTo>
                    <a:pt x="101" y="12"/>
                    <a:pt x="101" y="12"/>
                    <a:pt x="101" y="12"/>
                  </a:cubicBezTo>
                  <a:cubicBezTo>
                    <a:pt x="84" y="3"/>
                    <a:pt x="84" y="3"/>
                    <a:pt x="84" y="3"/>
                  </a:cubicBezTo>
                  <a:cubicBezTo>
                    <a:pt x="78" y="0"/>
                    <a:pt x="70" y="0"/>
                    <a:pt x="63" y="2"/>
                  </a:cubicBezTo>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180">
              <a:extLst>
                <a:ext uri="{FF2B5EF4-FFF2-40B4-BE49-F238E27FC236}">
                  <a16:creationId xmlns:a16="http://schemas.microsoft.com/office/drawing/2014/main" id="{5DCCC901-53C5-4335-903A-77C796BC5E44}"/>
                </a:ext>
              </a:extLst>
            </p:cNvPr>
            <p:cNvSpPr>
              <a:spLocks/>
            </p:cNvSpPr>
            <p:nvPr/>
          </p:nvSpPr>
          <p:spPr bwMode="auto">
            <a:xfrm>
              <a:off x="9310496" y="4179730"/>
              <a:ext cx="437384" cy="186051"/>
            </a:xfrm>
            <a:custGeom>
              <a:avLst/>
              <a:gdLst>
                <a:gd name="T0" fmla="*/ 418 w 494"/>
                <a:gd name="T1" fmla="*/ 0 h 210"/>
                <a:gd name="T2" fmla="*/ 494 w 494"/>
                <a:gd name="T3" fmla="*/ 142 h 210"/>
                <a:gd name="T4" fmla="*/ 361 w 494"/>
                <a:gd name="T5" fmla="*/ 210 h 210"/>
                <a:gd name="T6" fmla="*/ 0 w 494"/>
                <a:gd name="T7" fmla="*/ 210 h 210"/>
                <a:gd name="T8" fmla="*/ 418 w 494"/>
                <a:gd name="T9" fmla="*/ 0 h 210"/>
              </a:gdLst>
              <a:ahLst/>
              <a:cxnLst>
                <a:cxn ang="0">
                  <a:pos x="T0" y="T1"/>
                </a:cxn>
                <a:cxn ang="0">
                  <a:pos x="T2" y="T3"/>
                </a:cxn>
                <a:cxn ang="0">
                  <a:pos x="T4" y="T5"/>
                </a:cxn>
                <a:cxn ang="0">
                  <a:pos x="T6" y="T7"/>
                </a:cxn>
                <a:cxn ang="0">
                  <a:pos x="T8" y="T9"/>
                </a:cxn>
              </a:cxnLst>
              <a:rect l="0" t="0" r="r" b="b"/>
              <a:pathLst>
                <a:path w="494" h="210">
                  <a:moveTo>
                    <a:pt x="418" y="0"/>
                  </a:moveTo>
                  <a:cubicBezTo>
                    <a:pt x="418" y="0"/>
                    <a:pt x="489" y="56"/>
                    <a:pt x="494" y="142"/>
                  </a:cubicBezTo>
                  <a:cubicBezTo>
                    <a:pt x="414" y="183"/>
                    <a:pt x="361" y="210"/>
                    <a:pt x="361" y="210"/>
                  </a:cubicBezTo>
                  <a:cubicBezTo>
                    <a:pt x="0" y="210"/>
                    <a:pt x="0" y="210"/>
                    <a:pt x="0" y="210"/>
                  </a:cubicBezTo>
                  <a:lnTo>
                    <a:pt x="418"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181">
              <a:extLst>
                <a:ext uri="{FF2B5EF4-FFF2-40B4-BE49-F238E27FC236}">
                  <a16:creationId xmlns:a16="http://schemas.microsoft.com/office/drawing/2014/main" id="{0D98FC0F-65A9-4A64-9FC0-C99767D29FC7}"/>
                </a:ext>
              </a:extLst>
            </p:cNvPr>
            <p:cNvSpPr>
              <a:spLocks/>
            </p:cNvSpPr>
            <p:nvPr/>
          </p:nvSpPr>
          <p:spPr bwMode="auto">
            <a:xfrm>
              <a:off x="9550731" y="4251540"/>
              <a:ext cx="197149" cy="114242"/>
            </a:xfrm>
            <a:custGeom>
              <a:avLst/>
              <a:gdLst>
                <a:gd name="T0" fmla="*/ 0 w 223"/>
                <a:gd name="T1" fmla="*/ 97 h 129"/>
                <a:gd name="T2" fmla="*/ 207 w 223"/>
                <a:gd name="T3" fmla="*/ 0 h 129"/>
                <a:gd name="T4" fmla="*/ 223 w 223"/>
                <a:gd name="T5" fmla="*/ 61 h 129"/>
                <a:gd name="T6" fmla="*/ 90 w 223"/>
                <a:gd name="T7" fmla="*/ 129 h 129"/>
                <a:gd name="T8" fmla="*/ 68 w 223"/>
                <a:gd name="T9" fmla="*/ 129 h 129"/>
                <a:gd name="T10" fmla="*/ 0 w 223"/>
                <a:gd name="T11" fmla="*/ 97 h 129"/>
              </a:gdLst>
              <a:ahLst/>
              <a:cxnLst>
                <a:cxn ang="0">
                  <a:pos x="T0" y="T1"/>
                </a:cxn>
                <a:cxn ang="0">
                  <a:pos x="T2" y="T3"/>
                </a:cxn>
                <a:cxn ang="0">
                  <a:pos x="T4" y="T5"/>
                </a:cxn>
                <a:cxn ang="0">
                  <a:pos x="T6" y="T7"/>
                </a:cxn>
                <a:cxn ang="0">
                  <a:pos x="T8" y="T9"/>
                </a:cxn>
                <a:cxn ang="0">
                  <a:pos x="T10" y="T11"/>
                </a:cxn>
              </a:cxnLst>
              <a:rect l="0" t="0" r="r" b="b"/>
              <a:pathLst>
                <a:path w="223" h="129">
                  <a:moveTo>
                    <a:pt x="0" y="97"/>
                  </a:moveTo>
                  <a:cubicBezTo>
                    <a:pt x="207" y="0"/>
                    <a:pt x="207" y="0"/>
                    <a:pt x="207" y="0"/>
                  </a:cubicBezTo>
                  <a:cubicBezTo>
                    <a:pt x="207" y="0"/>
                    <a:pt x="222" y="25"/>
                    <a:pt x="223" y="61"/>
                  </a:cubicBezTo>
                  <a:cubicBezTo>
                    <a:pt x="156" y="95"/>
                    <a:pt x="90" y="129"/>
                    <a:pt x="90" y="129"/>
                  </a:cubicBezTo>
                  <a:cubicBezTo>
                    <a:pt x="68" y="129"/>
                    <a:pt x="68" y="129"/>
                    <a:pt x="68" y="129"/>
                  </a:cubicBezTo>
                  <a:lnTo>
                    <a:pt x="0" y="9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182">
              <a:extLst>
                <a:ext uri="{FF2B5EF4-FFF2-40B4-BE49-F238E27FC236}">
                  <a16:creationId xmlns:a16="http://schemas.microsoft.com/office/drawing/2014/main" id="{83CE0A15-55C6-442B-9C0B-87F39D46CD7B}"/>
                </a:ext>
              </a:extLst>
            </p:cNvPr>
            <p:cNvSpPr>
              <a:spLocks/>
            </p:cNvSpPr>
            <p:nvPr/>
          </p:nvSpPr>
          <p:spPr bwMode="auto">
            <a:xfrm>
              <a:off x="9533105" y="3955163"/>
              <a:ext cx="147536" cy="88782"/>
            </a:xfrm>
            <a:custGeom>
              <a:avLst/>
              <a:gdLst>
                <a:gd name="T0" fmla="*/ 154 w 167"/>
                <a:gd name="T1" fmla="*/ 75 h 100"/>
                <a:gd name="T2" fmla="*/ 167 w 167"/>
                <a:gd name="T3" fmla="*/ 17 h 100"/>
                <a:gd name="T4" fmla="*/ 165 w 167"/>
                <a:gd name="T5" fmla="*/ 16 h 100"/>
                <a:gd name="T6" fmla="*/ 26 w 167"/>
                <a:gd name="T7" fmla="*/ 9 h 100"/>
                <a:gd name="T8" fmla="*/ 0 w 167"/>
                <a:gd name="T9" fmla="*/ 75 h 100"/>
                <a:gd name="T10" fmla="*/ 76 w 167"/>
                <a:gd name="T11" fmla="*/ 100 h 100"/>
                <a:gd name="T12" fmla="*/ 154 w 167"/>
                <a:gd name="T13" fmla="*/ 75 h 100"/>
              </a:gdLst>
              <a:ahLst/>
              <a:cxnLst>
                <a:cxn ang="0">
                  <a:pos x="T0" y="T1"/>
                </a:cxn>
                <a:cxn ang="0">
                  <a:pos x="T2" y="T3"/>
                </a:cxn>
                <a:cxn ang="0">
                  <a:pos x="T4" y="T5"/>
                </a:cxn>
                <a:cxn ang="0">
                  <a:pos x="T6" y="T7"/>
                </a:cxn>
                <a:cxn ang="0">
                  <a:pos x="T8" y="T9"/>
                </a:cxn>
                <a:cxn ang="0">
                  <a:pos x="T10" y="T11"/>
                </a:cxn>
                <a:cxn ang="0">
                  <a:pos x="T12" y="T13"/>
                </a:cxn>
              </a:cxnLst>
              <a:rect l="0" t="0" r="r" b="b"/>
              <a:pathLst>
                <a:path w="167" h="100">
                  <a:moveTo>
                    <a:pt x="154" y="75"/>
                  </a:moveTo>
                  <a:cubicBezTo>
                    <a:pt x="167" y="17"/>
                    <a:pt x="167" y="17"/>
                    <a:pt x="167" y="17"/>
                  </a:cubicBezTo>
                  <a:cubicBezTo>
                    <a:pt x="165" y="16"/>
                    <a:pt x="165" y="16"/>
                    <a:pt x="165" y="16"/>
                  </a:cubicBezTo>
                  <a:cubicBezTo>
                    <a:pt x="120" y="2"/>
                    <a:pt x="72" y="0"/>
                    <a:pt x="26" y="9"/>
                  </a:cubicBezTo>
                  <a:cubicBezTo>
                    <a:pt x="0" y="75"/>
                    <a:pt x="0" y="75"/>
                    <a:pt x="0" y="75"/>
                  </a:cubicBezTo>
                  <a:cubicBezTo>
                    <a:pt x="76" y="100"/>
                    <a:pt x="76" y="100"/>
                    <a:pt x="76" y="100"/>
                  </a:cubicBezTo>
                  <a:lnTo>
                    <a:pt x="154"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183">
              <a:extLst>
                <a:ext uri="{FF2B5EF4-FFF2-40B4-BE49-F238E27FC236}">
                  <a16:creationId xmlns:a16="http://schemas.microsoft.com/office/drawing/2014/main" id="{83BE3072-B97F-401E-9785-019487DFA9F1}"/>
                </a:ext>
              </a:extLst>
            </p:cNvPr>
            <p:cNvSpPr>
              <a:spLocks/>
            </p:cNvSpPr>
            <p:nvPr/>
          </p:nvSpPr>
          <p:spPr bwMode="auto">
            <a:xfrm>
              <a:off x="9625151" y="3960385"/>
              <a:ext cx="55489" cy="62017"/>
            </a:xfrm>
            <a:custGeom>
              <a:avLst/>
              <a:gdLst>
                <a:gd name="T0" fmla="*/ 15 w 63"/>
                <a:gd name="T1" fmla="*/ 0 h 70"/>
                <a:gd name="T2" fmla="*/ 0 w 63"/>
                <a:gd name="T3" fmla="*/ 56 h 70"/>
                <a:gd name="T4" fmla="*/ 48 w 63"/>
                <a:gd name="T5" fmla="*/ 70 h 70"/>
                <a:gd name="T6" fmla="*/ 50 w 63"/>
                <a:gd name="T7" fmla="*/ 69 h 70"/>
                <a:gd name="T8" fmla="*/ 63 w 63"/>
                <a:gd name="T9" fmla="*/ 11 h 70"/>
                <a:gd name="T10" fmla="*/ 61 w 63"/>
                <a:gd name="T11" fmla="*/ 10 h 70"/>
                <a:gd name="T12" fmla="*/ 15 w 63"/>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63" h="70">
                  <a:moveTo>
                    <a:pt x="15" y="0"/>
                  </a:moveTo>
                  <a:cubicBezTo>
                    <a:pt x="0" y="56"/>
                    <a:pt x="0" y="56"/>
                    <a:pt x="0" y="56"/>
                  </a:cubicBezTo>
                  <a:cubicBezTo>
                    <a:pt x="48" y="70"/>
                    <a:pt x="48" y="70"/>
                    <a:pt x="48" y="70"/>
                  </a:cubicBezTo>
                  <a:cubicBezTo>
                    <a:pt x="50" y="69"/>
                    <a:pt x="50" y="69"/>
                    <a:pt x="50" y="69"/>
                  </a:cubicBezTo>
                  <a:cubicBezTo>
                    <a:pt x="63" y="11"/>
                    <a:pt x="63" y="11"/>
                    <a:pt x="63" y="11"/>
                  </a:cubicBezTo>
                  <a:cubicBezTo>
                    <a:pt x="61" y="10"/>
                    <a:pt x="61" y="10"/>
                    <a:pt x="61" y="10"/>
                  </a:cubicBezTo>
                  <a:cubicBezTo>
                    <a:pt x="46" y="6"/>
                    <a:pt x="31" y="2"/>
                    <a:pt x="15"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2" name="Freeform 184">
              <a:extLst>
                <a:ext uri="{FF2B5EF4-FFF2-40B4-BE49-F238E27FC236}">
                  <a16:creationId xmlns:a16="http://schemas.microsoft.com/office/drawing/2014/main" id="{1DFE56DB-4EA1-42E1-841A-97783F9076AE}"/>
                </a:ext>
              </a:extLst>
            </p:cNvPr>
            <p:cNvSpPr>
              <a:spLocks/>
            </p:cNvSpPr>
            <p:nvPr/>
          </p:nvSpPr>
          <p:spPr bwMode="auto">
            <a:xfrm>
              <a:off x="9411682" y="3987803"/>
              <a:ext cx="272875" cy="377978"/>
            </a:xfrm>
            <a:custGeom>
              <a:avLst/>
              <a:gdLst>
                <a:gd name="T0" fmla="*/ 129 w 308"/>
                <a:gd name="T1" fmla="*/ 29 h 426"/>
                <a:gd name="T2" fmla="*/ 130 w 308"/>
                <a:gd name="T3" fmla="*/ 29 h 426"/>
                <a:gd name="T4" fmla="*/ 308 w 308"/>
                <a:gd name="T5" fmla="*/ 36 h 426"/>
                <a:gd name="T6" fmla="*/ 225 w 308"/>
                <a:gd name="T7" fmla="*/ 426 h 426"/>
                <a:gd name="T8" fmla="*/ 0 w 308"/>
                <a:gd name="T9" fmla="*/ 426 h 426"/>
                <a:gd name="T10" fmla="*/ 129 w 308"/>
                <a:gd name="T11" fmla="*/ 29 h 426"/>
              </a:gdLst>
              <a:ahLst/>
              <a:cxnLst>
                <a:cxn ang="0">
                  <a:pos x="T0" y="T1"/>
                </a:cxn>
                <a:cxn ang="0">
                  <a:pos x="T2" y="T3"/>
                </a:cxn>
                <a:cxn ang="0">
                  <a:pos x="T4" y="T5"/>
                </a:cxn>
                <a:cxn ang="0">
                  <a:pos x="T6" y="T7"/>
                </a:cxn>
                <a:cxn ang="0">
                  <a:pos x="T8" y="T9"/>
                </a:cxn>
                <a:cxn ang="0">
                  <a:pos x="T10" y="T11"/>
                </a:cxn>
              </a:cxnLst>
              <a:rect l="0" t="0" r="r" b="b"/>
              <a:pathLst>
                <a:path w="308" h="426">
                  <a:moveTo>
                    <a:pt x="129" y="29"/>
                  </a:moveTo>
                  <a:cubicBezTo>
                    <a:pt x="130" y="29"/>
                    <a:pt x="130" y="29"/>
                    <a:pt x="130" y="29"/>
                  </a:cubicBezTo>
                  <a:cubicBezTo>
                    <a:pt x="187" y="0"/>
                    <a:pt x="251" y="8"/>
                    <a:pt x="308" y="36"/>
                  </a:cubicBezTo>
                  <a:cubicBezTo>
                    <a:pt x="225" y="426"/>
                    <a:pt x="225" y="426"/>
                    <a:pt x="225" y="426"/>
                  </a:cubicBezTo>
                  <a:cubicBezTo>
                    <a:pt x="0" y="426"/>
                    <a:pt x="0" y="426"/>
                    <a:pt x="0" y="426"/>
                  </a:cubicBezTo>
                  <a:lnTo>
                    <a:pt x="129" y="29"/>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3" name="Oval 185">
              <a:extLst>
                <a:ext uri="{FF2B5EF4-FFF2-40B4-BE49-F238E27FC236}">
                  <a16:creationId xmlns:a16="http://schemas.microsoft.com/office/drawing/2014/main" id="{6685BA2E-E794-4592-A67D-AEC49FA22675}"/>
                </a:ext>
              </a:extLst>
            </p:cNvPr>
            <p:cNvSpPr>
              <a:spLocks noChangeArrowheads="1"/>
            </p:cNvSpPr>
            <p:nvPr/>
          </p:nvSpPr>
          <p:spPr bwMode="auto">
            <a:xfrm>
              <a:off x="9538327" y="4027625"/>
              <a:ext cx="25460" cy="26112"/>
            </a:xfrm>
            <a:prstGeom prst="ellipse">
              <a:avLst/>
            </a:pr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4" name="Freeform 186">
              <a:extLst>
                <a:ext uri="{FF2B5EF4-FFF2-40B4-BE49-F238E27FC236}">
                  <a16:creationId xmlns:a16="http://schemas.microsoft.com/office/drawing/2014/main" id="{CD680026-DF5C-4014-800B-B3AEA2413605}"/>
                </a:ext>
              </a:extLst>
            </p:cNvPr>
            <p:cNvSpPr>
              <a:spLocks/>
            </p:cNvSpPr>
            <p:nvPr/>
          </p:nvSpPr>
          <p:spPr bwMode="auto">
            <a:xfrm>
              <a:off x="9521354" y="3998901"/>
              <a:ext cx="163203" cy="366880"/>
            </a:xfrm>
            <a:custGeom>
              <a:avLst/>
              <a:gdLst>
                <a:gd name="T0" fmla="*/ 0 w 184"/>
                <a:gd name="T1" fmla="*/ 414 h 414"/>
                <a:gd name="T2" fmla="*/ 108 w 184"/>
                <a:gd name="T3" fmla="*/ 0 h 414"/>
                <a:gd name="T4" fmla="*/ 184 w 184"/>
                <a:gd name="T5" fmla="*/ 24 h 414"/>
                <a:gd name="T6" fmla="*/ 101 w 184"/>
                <a:gd name="T7" fmla="*/ 414 h 414"/>
                <a:gd name="T8" fmla="*/ 0 w 184"/>
                <a:gd name="T9" fmla="*/ 414 h 414"/>
              </a:gdLst>
              <a:ahLst/>
              <a:cxnLst>
                <a:cxn ang="0">
                  <a:pos x="T0" y="T1"/>
                </a:cxn>
                <a:cxn ang="0">
                  <a:pos x="T2" y="T3"/>
                </a:cxn>
                <a:cxn ang="0">
                  <a:pos x="T4" y="T5"/>
                </a:cxn>
                <a:cxn ang="0">
                  <a:pos x="T6" y="T7"/>
                </a:cxn>
                <a:cxn ang="0">
                  <a:pos x="T8" y="T9"/>
                </a:cxn>
              </a:cxnLst>
              <a:rect l="0" t="0" r="r" b="b"/>
              <a:pathLst>
                <a:path w="184" h="414">
                  <a:moveTo>
                    <a:pt x="0" y="414"/>
                  </a:moveTo>
                  <a:cubicBezTo>
                    <a:pt x="108" y="0"/>
                    <a:pt x="108" y="0"/>
                    <a:pt x="108" y="0"/>
                  </a:cubicBezTo>
                  <a:cubicBezTo>
                    <a:pt x="108" y="0"/>
                    <a:pt x="150" y="5"/>
                    <a:pt x="184" y="24"/>
                  </a:cubicBezTo>
                  <a:cubicBezTo>
                    <a:pt x="163" y="120"/>
                    <a:pt x="101" y="414"/>
                    <a:pt x="101" y="414"/>
                  </a:cubicBezTo>
                  <a:lnTo>
                    <a:pt x="0" y="414"/>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187">
              <a:extLst>
                <a:ext uri="{FF2B5EF4-FFF2-40B4-BE49-F238E27FC236}">
                  <a16:creationId xmlns:a16="http://schemas.microsoft.com/office/drawing/2014/main" id="{7178D27D-9EF4-49A9-941A-4B8738ED2DAF}"/>
                </a:ext>
              </a:extLst>
            </p:cNvPr>
            <p:cNvSpPr>
              <a:spLocks/>
            </p:cNvSpPr>
            <p:nvPr/>
          </p:nvSpPr>
          <p:spPr bwMode="auto">
            <a:xfrm>
              <a:off x="9375124" y="3095409"/>
              <a:ext cx="247416" cy="486998"/>
            </a:xfrm>
            <a:custGeom>
              <a:avLst/>
              <a:gdLst>
                <a:gd name="T0" fmla="*/ 279 w 279"/>
                <a:gd name="T1" fmla="*/ 7 h 549"/>
                <a:gd name="T2" fmla="*/ 263 w 279"/>
                <a:gd name="T3" fmla="*/ 0 h 549"/>
                <a:gd name="T4" fmla="*/ 157 w 279"/>
                <a:gd name="T5" fmla="*/ 0 h 549"/>
                <a:gd name="T6" fmla="*/ 100 w 279"/>
                <a:gd name="T7" fmla="*/ 187 h 549"/>
                <a:gd name="T8" fmla="*/ 17 w 279"/>
                <a:gd name="T9" fmla="*/ 362 h 549"/>
                <a:gd name="T10" fmla="*/ 12 w 279"/>
                <a:gd name="T11" fmla="*/ 372 h 549"/>
                <a:gd name="T12" fmla="*/ 4 w 279"/>
                <a:gd name="T13" fmla="*/ 432 h 549"/>
                <a:gd name="T14" fmla="*/ 8 w 279"/>
                <a:gd name="T15" fmla="*/ 451 h 549"/>
                <a:gd name="T16" fmla="*/ 31 w 279"/>
                <a:gd name="T17" fmla="*/ 463 h 549"/>
                <a:gd name="T18" fmla="*/ 40 w 279"/>
                <a:gd name="T19" fmla="*/ 459 h 549"/>
                <a:gd name="T20" fmla="*/ 51 w 279"/>
                <a:gd name="T21" fmla="*/ 468 h 549"/>
                <a:gd name="T22" fmla="*/ 62 w 279"/>
                <a:gd name="T23" fmla="*/ 466 h 549"/>
                <a:gd name="T24" fmla="*/ 69 w 279"/>
                <a:gd name="T25" fmla="*/ 457 h 549"/>
                <a:gd name="T26" fmla="*/ 74 w 279"/>
                <a:gd name="T27" fmla="*/ 505 h 549"/>
                <a:gd name="T28" fmla="*/ 74 w 279"/>
                <a:gd name="T29" fmla="*/ 505 h 549"/>
                <a:gd name="T30" fmla="*/ 82 w 279"/>
                <a:gd name="T31" fmla="*/ 518 h 549"/>
                <a:gd name="T32" fmla="*/ 136 w 279"/>
                <a:gd name="T33" fmla="*/ 547 h 549"/>
                <a:gd name="T34" fmla="*/ 143 w 279"/>
                <a:gd name="T35" fmla="*/ 549 h 549"/>
                <a:gd name="T36" fmla="*/ 185 w 279"/>
                <a:gd name="T37" fmla="*/ 549 h 549"/>
                <a:gd name="T38" fmla="*/ 185 w 279"/>
                <a:gd name="T39" fmla="*/ 546 h 549"/>
                <a:gd name="T40" fmla="*/ 176 w 279"/>
                <a:gd name="T41" fmla="*/ 525 h 549"/>
                <a:gd name="T42" fmla="*/ 163 w 279"/>
                <a:gd name="T43" fmla="*/ 518 h 549"/>
                <a:gd name="T44" fmla="*/ 148 w 279"/>
                <a:gd name="T45" fmla="*/ 515 h 549"/>
                <a:gd name="T46" fmla="*/ 142 w 279"/>
                <a:gd name="T47" fmla="*/ 514 h 549"/>
                <a:gd name="T48" fmla="*/ 115 w 279"/>
                <a:gd name="T49" fmla="*/ 486 h 549"/>
                <a:gd name="T50" fmla="*/ 115 w 279"/>
                <a:gd name="T51" fmla="*/ 455 h 549"/>
                <a:gd name="T52" fmla="*/ 114 w 279"/>
                <a:gd name="T53" fmla="*/ 445 h 549"/>
                <a:gd name="T54" fmla="*/ 125 w 279"/>
                <a:gd name="T55" fmla="*/ 430 h 549"/>
                <a:gd name="T56" fmla="*/ 148 w 279"/>
                <a:gd name="T57" fmla="*/ 399 h 549"/>
                <a:gd name="T58" fmla="*/ 200 w 279"/>
                <a:gd name="T59" fmla="*/ 396 h 549"/>
                <a:gd name="T60" fmla="*/ 206 w 279"/>
                <a:gd name="T61" fmla="*/ 402 h 549"/>
                <a:gd name="T62" fmla="*/ 214 w 279"/>
                <a:gd name="T63" fmla="*/ 435 h 549"/>
                <a:gd name="T64" fmla="*/ 264 w 279"/>
                <a:gd name="T65" fmla="*/ 410 h 549"/>
                <a:gd name="T66" fmla="*/ 265 w 279"/>
                <a:gd name="T67" fmla="*/ 366 h 549"/>
                <a:gd name="T68" fmla="*/ 216 w 279"/>
                <a:gd name="T69" fmla="*/ 196 h 549"/>
                <a:gd name="T70" fmla="*/ 279 w 279"/>
                <a:gd name="T71" fmla="*/ 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9" h="549">
                  <a:moveTo>
                    <a:pt x="279" y="7"/>
                  </a:moveTo>
                  <a:cubicBezTo>
                    <a:pt x="279" y="7"/>
                    <a:pt x="272" y="0"/>
                    <a:pt x="263" y="0"/>
                  </a:cubicBezTo>
                  <a:cubicBezTo>
                    <a:pt x="157" y="0"/>
                    <a:pt x="157" y="0"/>
                    <a:pt x="157" y="0"/>
                  </a:cubicBezTo>
                  <a:cubicBezTo>
                    <a:pt x="100" y="187"/>
                    <a:pt x="100" y="187"/>
                    <a:pt x="100" y="187"/>
                  </a:cubicBezTo>
                  <a:cubicBezTo>
                    <a:pt x="17" y="362"/>
                    <a:pt x="17" y="362"/>
                    <a:pt x="17" y="362"/>
                  </a:cubicBezTo>
                  <a:cubicBezTo>
                    <a:pt x="12" y="372"/>
                    <a:pt x="12" y="372"/>
                    <a:pt x="12" y="372"/>
                  </a:cubicBezTo>
                  <a:cubicBezTo>
                    <a:pt x="3" y="391"/>
                    <a:pt x="0" y="412"/>
                    <a:pt x="4" y="432"/>
                  </a:cubicBezTo>
                  <a:cubicBezTo>
                    <a:pt x="8" y="451"/>
                    <a:pt x="8" y="451"/>
                    <a:pt x="8" y="451"/>
                  </a:cubicBezTo>
                  <a:cubicBezTo>
                    <a:pt x="10" y="461"/>
                    <a:pt x="21" y="467"/>
                    <a:pt x="31" y="463"/>
                  </a:cubicBezTo>
                  <a:cubicBezTo>
                    <a:pt x="40" y="459"/>
                    <a:pt x="40" y="459"/>
                    <a:pt x="40" y="459"/>
                  </a:cubicBezTo>
                  <a:cubicBezTo>
                    <a:pt x="51" y="468"/>
                    <a:pt x="51" y="468"/>
                    <a:pt x="51" y="468"/>
                  </a:cubicBezTo>
                  <a:cubicBezTo>
                    <a:pt x="55" y="470"/>
                    <a:pt x="59" y="469"/>
                    <a:pt x="62" y="466"/>
                  </a:cubicBezTo>
                  <a:cubicBezTo>
                    <a:pt x="69" y="457"/>
                    <a:pt x="69" y="457"/>
                    <a:pt x="69" y="457"/>
                  </a:cubicBezTo>
                  <a:cubicBezTo>
                    <a:pt x="74" y="505"/>
                    <a:pt x="74" y="505"/>
                    <a:pt x="74" y="505"/>
                  </a:cubicBezTo>
                  <a:cubicBezTo>
                    <a:pt x="74" y="505"/>
                    <a:pt x="74" y="505"/>
                    <a:pt x="74" y="505"/>
                  </a:cubicBezTo>
                  <a:cubicBezTo>
                    <a:pt x="74" y="511"/>
                    <a:pt x="77" y="515"/>
                    <a:pt x="82" y="518"/>
                  </a:cubicBezTo>
                  <a:cubicBezTo>
                    <a:pt x="136" y="547"/>
                    <a:pt x="136" y="547"/>
                    <a:pt x="136" y="547"/>
                  </a:cubicBezTo>
                  <a:cubicBezTo>
                    <a:pt x="139" y="548"/>
                    <a:pt x="141" y="549"/>
                    <a:pt x="143" y="549"/>
                  </a:cubicBezTo>
                  <a:cubicBezTo>
                    <a:pt x="185" y="549"/>
                    <a:pt x="185" y="549"/>
                    <a:pt x="185" y="549"/>
                  </a:cubicBezTo>
                  <a:cubicBezTo>
                    <a:pt x="185" y="546"/>
                    <a:pt x="185" y="546"/>
                    <a:pt x="185" y="546"/>
                  </a:cubicBezTo>
                  <a:cubicBezTo>
                    <a:pt x="186" y="538"/>
                    <a:pt x="182" y="530"/>
                    <a:pt x="176" y="525"/>
                  </a:cubicBezTo>
                  <a:cubicBezTo>
                    <a:pt x="173" y="522"/>
                    <a:pt x="168" y="519"/>
                    <a:pt x="163" y="518"/>
                  </a:cubicBezTo>
                  <a:cubicBezTo>
                    <a:pt x="148" y="515"/>
                    <a:pt x="148" y="515"/>
                    <a:pt x="148" y="515"/>
                  </a:cubicBezTo>
                  <a:cubicBezTo>
                    <a:pt x="142" y="514"/>
                    <a:pt x="142" y="514"/>
                    <a:pt x="142" y="514"/>
                  </a:cubicBezTo>
                  <a:cubicBezTo>
                    <a:pt x="115" y="486"/>
                    <a:pt x="115" y="486"/>
                    <a:pt x="115" y="486"/>
                  </a:cubicBezTo>
                  <a:cubicBezTo>
                    <a:pt x="115" y="455"/>
                    <a:pt x="115" y="455"/>
                    <a:pt x="115" y="455"/>
                  </a:cubicBezTo>
                  <a:cubicBezTo>
                    <a:pt x="114" y="445"/>
                    <a:pt x="114" y="445"/>
                    <a:pt x="114" y="445"/>
                  </a:cubicBezTo>
                  <a:cubicBezTo>
                    <a:pt x="125" y="430"/>
                    <a:pt x="125" y="430"/>
                    <a:pt x="125" y="430"/>
                  </a:cubicBezTo>
                  <a:cubicBezTo>
                    <a:pt x="148" y="399"/>
                    <a:pt x="148" y="399"/>
                    <a:pt x="148" y="399"/>
                  </a:cubicBezTo>
                  <a:cubicBezTo>
                    <a:pt x="161" y="383"/>
                    <a:pt x="185" y="381"/>
                    <a:pt x="200" y="396"/>
                  </a:cubicBezTo>
                  <a:cubicBezTo>
                    <a:pt x="206" y="402"/>
                    <a:pt x="206" y="402"/>
                    <a:pt x="206" y="402"/>
                  </a:cubicBezTo>
                  <a:cubicBezTo>
                    <a:pt x="214" y="435"/>
                    <a:pt x="214" y="435"/>
                    <a:pt x="214" y="435"/>
                  </a:cubicBezTo>
                  <a:cubicBezTo>
                    <a:pt x="264" y="410"/>
                    <a:pt x="264" y="410"/>
                    <a:pt x="264" y="410"/>
                  </a:cubicBezTo>
                  <a:cubicBezTo>
                    <a:pt x="265" y="366"/>
                    <a:pt x="265" y="366"/>
                    <a:pt x="265" y="366"/>
                  </a:cubicBezTo>
                  <a:cubicBezTo>
                    <a:pt x="216" y="196"/>
                    <a:pt x="216" y="196"/>
                    <a:pt x="216" y="196"/>
                  </a:cubicBezTo>
                  <a:lnTo>
                    <a:pt x="279" y="7"/>
                  </a:lnTo>
                  <a:close/>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6" name="Freeform 188">
              <a:extLst>
                <a:ext uri="{FF2B5EF4-FFF2-40B4-BE49-F238E27FC236}">
                  <a16:creationId xmlns:a16="http://schemas.microsoft.com/office/drawing/2014/main" id="{CAAE69BA-AB34-48BB-A2E6-C25684BCA5DD}"/>
                </a:ext>
              </a:extLst>
            </p:cNvPr>
            <p:cNvSpPr>
              <a:spLocks noEditPoints="1"/>
            </p:cNvSpPr>
            <p:nvPr/>
          </p:nvSpPr>
          <p:spPr bwMode="auto">
            <a:xfrm>
              <a:off x="10151318" y="2853216"/>
              <a:ext cx="285279" cy="447176"/>
            </a:xfrm>
            <a:custGeom>
              <a:avLst/>
              <a:gdLst>
                <a:gd name="T0" fmla="*/ 319 w 322"/>
                <a:gd name="T1" fmla="*/ 351 h 504"/>
                <a:gd name="T2" fmla="*/ 322 w 322"/>
                <a:gd name="T3" fmla="*/ 315 h 504"/>
                <a:gd name="T4" fmla="*/ 319 w 322"/>
                <a:gd name="T5" fmla="*/ 308 h 504"/>
                <a:gd name="T6" fmla="*/ 295 w 322"/>
                <a:gd name="T7" fmla="*/ 273 h 504"/>
                <a:gd name="T8" fmla="*/ 290 w 322"/>
                <a:gd name="T9" fmla="*/ 268 h 504"/>
                <a:gd name="T10" fmla="*/ 248 w 322"/>
                <a:gd name="T11" fmla="*/ 252 h 504"/>
                <a:gd name="T12" fmla="*/ 158 w 322"/>
                <a:gd name="T13" fmla="*/ 112 h 504"/>
                <a:gd name="T14" fmla="*/ 158 w 322"/>
                <a:gd name="T15" fmla="*/ 111 h 504"/>
                <a:gd name="T16" fmla="*/ 129 w 322"/>
                <a:gd name="T17" fmla="*/ 0 h 504"/>
                <a:gd name="T18" fmla="*/ 0 w 322"/>
                <a:gd name="T19" fmla="*/ 15 h 504"/>
                <a:gd name="T20" fmla="*/ 40 w 322"/>
                <a:gd name="T21" fmla="*/ 118 h 504"/>
                <a:gd name="T22" fmla="*/ 12 w 322"/>
                <a:gd name="T23" fmla="*/ 302 h 504"/>
                <a:gd name="T24" fmla="*/ 27 w 322"/>
                <a:gd name="T25" fmla="*/ 394 h 504"/>
                <a:gd name="T26" fmla="*/ 38 w 322"/>
                <a:gd name="T27" fmla="*/ 406 h 504"/>
                <a:gd name="T28" fmla="*/ 70 w 322"/>
                <a:gd name="T29" fmla="*/ 378 h 504"/>
                <a:gd name="T30" fmla="*/ 75 w 322"/>
                <a:gd name="T31" fmla="*/ 330 h 504"/>
                <a:gd name="T32" fmla="*/ 81 w 322"/>
                <a:gd name="T33" fmla="*/ 323 h 504"/>
                <a:gd name="T34" fmla="*/ 132 w 322"/>
                <a:gd name="T35" fmla="*/ 320 h 504"/>
                <a:gd name="T36" fmla="*/ 168 w 322"/>
                <a:gd name="T37" fmla="*/ 357 h 504"/>
                <a:gd name="T38" fmla="*/ 171 w 322"/>
                <a:gd name="T39" fmla="*/ 358 h 504"/>
                <a:gd name="T40" fmla="*/ 176 w 322"/>
                <a:gd name="T41" fmla="*/ 401 h 504"/>
                <a:gd name="T42" fmla="*/ 154 w 322"/>
                <a:gd name="T43" fmla="*/ 433 h 504"/>
                <a:gd name="T44" fmla="*/ 133 w 322"/>
                <a:gd name="T45" fmla="*/ 440 h 504"/>
                <a:gd name="T46" fmla="*/ 115 w 322"/>
                <a:gd name="T47" fmla="*/ 470 h 504"/>
                <a:gd name="T48" fmla="*/ 115 w 322"/>
                <a:gd name="T49" fmla="*/ 473 h 504"/>
                <a:gd name="T50" fmla="*/ 156 w 322"/>
                <a:gd name="T51" fmla="*/ 468 h 504"/>
                <a:gd name="T52" fmla="*/ 163 w 322"/>
                <a:gd name="T53" fmla="*/ 465 h 504"/>
                <a:gd name="T54" fmla="*/ 213 w 322"/>
                <a:gd name="T55" fmla="*/ 428 h 504"/>
                <a:gd name="T56" fmla="*/ 220 w 322"/>
                <a:gd name="T57" fmla="*/ 415 h 504"/>
                <a:gd name="T58" fmla="*/ 217 w 322"/>
                <a:gd name="T59" fmla="*/ 372 h 504"/>
                <a:gd name="T60" fmla="*/ 229 w 322"/>
                <a:gd name="T61" fmla="*/ 387 h 504"/>
                <a:gd name="T62" fmla="*/ 241 w 322"/>
                <a:gd name="T63" fmla="*/ 444 h 504"/>
                <a:gd name="T64" fmla="*/ 238 w 322"/>
                <a:gd name="T65" fmla="*/ 481 h 504"/>
                <a:gd name="T66" fmla="*/ 254 w 322"/>
                <a:gd name="T67" fmla="*/ 502 h 504"/>
                <a:gd name="T68" fmla="*/ 264 w 322"/>
                <a:gd name="T69" fmla="*/ 504 h 504"/>
                <a:gd name="T70" fmla="*/ 278 w 322"/>
                <a:gd name="T71" fmla="*/ 444 h 504"/>
                <a:gd name="T72" fmla="*/ 278 w 322"/>
                <a:gd name="T73" fmla="*/ 437 h 504"/>
                <a:gd name="T74" fmla="*/ 270 w 322"/>
                <a:gd name="T75" fmla="*/ 371 h 504"/>
                <a:gd name="T76" fmla="*/ 267 w 322"/>
                <a:gd name="T77" fmla="*/ 364 h 504"/>
                <a:gd name="T78" fmla="*/ 245 w 322"/>
                <a:gd name="T79" fmla="*/ 330 h 504"/>
                <a:gd name="T80" fmla="*/ 268 w 322"/>
                <a:gd name="T81" fmla="*/ 353 h 504"/>
                <a:gd name="T82" fmla="*/ 285 w 322"/>
                <a:gd name="T83" fmla="*/ 391 h 504"/>
                <a:gd name="T84" fmla="*/ 291 w 322"/>
                <a:gd name="T85" fmla="*/ 422 h 504"/>
                <a:gd name="T86" fmla="*/ 311 w 322"/>
                <a:gd name="T87" fmla="*/ 439 h 504"/>
                <a:gd name="T88" fmla="*/ 317 w 322"/>
                <a:gd name="T89" fmla="*/ 439 h 504"/>
                <a:gd name="T90" fmla="*/ 317 w 322"/>
                <a:gd name="T91" fmla="*/ 392 h 504"/>
                <a:gd name="T92" fmla="*/ 317 w 322"/>
                <a:gd name="T93" fmla="*/ 388 h 504"/>
                <a:gd name="T94" fmla="*/ 304 w 322"/>
                <a:gd name="T95" fmla="*/ 347 h 504"/>
                <a:gd name="T96" fmla="*/ 316 w 322"/>
                <a:gd name="T97" fmla="*/ 351 h 504"/>
                <a:gd name="T98" fmla="*/ 319 w 322"/>
                <a:gd name="T99" fmla="*/ 351 h 504"/>
                <a:gd name="T100" fmla="*/ 263 w 322"/>
                <a:gd name="T101" fmla="*/ 293 h 504"/>
                <a:gd name="T102" fmla="*/ 271 w 322"/>
                <a:gd name="T103" fmla="*/ 296 h 504"/>
                <a:gd name="T104" fmla="*/ 294 w 322"/>
                <a:gd name="T105" fmla="*/ 317 h 504"/>
                <a:gd name="T106" fmla="*/ 295 w 322"/>
                <a:gd name="T107" fmla="*/ 325 h 504"/>
                <a:gd name="T108" fmla="*/ 263 w 322"/>
                <a:gd name="T109" fmla="*/ 29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04">
                  <a:moveTo>
                    <a:pt x="319" y="351"/>
                  </a:moveTo>
                  <a:cubicBezTo>
                    <a:pt x="322" y="315"/>
                    <a:pt x="322" y="315"/>
                    <a:pt x="322" y="315"/>
                  </a:cubicBezTo>
                  <a:cubicBezTo>
                    <a:pt x="322" y="313"/>
                    <a:pt x="321" y="310"/>
                    <a:pt x="319" y="308"/>
                  </a:cubicBezTo>
                  <a:cubicBezTo>
                    <a:pt x="295" y="273"/>
                    <a:pt x="295" y="273"/>
                    <a:pt x="295" y="273"/>
                  </a:cubicBezTo>
                  <a:cubicBezTo>
                    <a:pt x="294" y="271"/>
                    <a:pt x="292" y="269"/>
                    <a:pt x="290" y="268"/>
                  </a:cubicBezTo>
                  <a:cubicBezTo>
                    <a:pt x="248" y="252"/>
                    <a:pt x="248" y="252"/>
                    <a:pt x="248" y="252"/>
                  </a:cubicBezTo>
                  <a:cubicBezTo>
                    <a:pt x="158" y="112"/>
                    <a:pt x="158" y="112"/>
                    <a:pt x="158" y="112"/>
                  </a:cubicBezTo>
                  <a:cubicBezTo>
                    <a:pt x="158" y="111"/>
                    <a:pt x="158" y="111"/>
                    <a:pt x="158" y="111"/>
                  </a:cubicBezTo>
                  <a:cubicBezTo>
                    <a:pt x="129" y="0"/>
                    <a:pt x="129" y="0"/>
                    <a:pt x="129" y="0"/>
                  </a:cubicBezTo>
                  <a:cubicBezTo>
                    <a:pt x="0" y="15"/>
                    <a:pt x="0" y="15"/>
                    <a:pt x="0" y="15"/>
                  </a:cubicBezTo>
                  <a:cubicBezTo>
                    <a:pt x="40" y="118"/>
                    <a:pt x="40" y="118"/>
                    <a:pt x="40" y="118"/>
                  </a:cubicBezTo>
                  <a:cubicBezTo>
                    <a:pt x="12" y="302"/>
                    <a:pt x="12" y="302"/>
                    <a:pt x="12" y="302"/>
                  </a:cubicBezTo>
                  <a:cubicBezTo>
                    <a:pt x="27" y="394"/>
                    <a:pt x="27" y="394"/>
                    <a:pt x="27" y="394"/>
                  </a:cubicBezTo>
                  <a:cubicBezTo>
                    <a:pt x="38" y="406"/>
                    <a:pt x="38" y="406"/>
                    <a:pt x="38" y="406"/>
                  </a:cubicBezTo>
                  <a:cubicBezTo>
                    <a:pt x="47" y="395"/>
                    <a:pt x="58" y="386"/>
                    <a:pt x="70" y="378"/>
                  </a:cubicBezTo>
                  <a:cubicBezTo>
                    <a:pt x="75" y="330"/>
                    <a:pt x="75" y="330"/>
                    <a:pt x="75" y="330"/>
                  </a:cubicBezTo>
                  <a:cubicBezTo>
                    <a:pt x="81" y="323"/>
                    <a:pt x="81" y="323"/>
                    <a:pt x="81" y="323"/>
                  </a:cubicBezTo>
                  <a:cubicBezTo>
                    <a:pt x="93" y="306"/>
                    <a:pt x="117" y="305"/>
                    <a:pt x="132" y="320"/>
                  </a:cubicBezTo>
                  <a:cubicBezTo>
                    <a:pt x="168" y="357"/>
                    <a:pt x="168" y="357"/>
                    <a:pt x="168" y="357"/>
                  </a:cubicBezTo>
                  <a:cubicBezTo>
                    <a:pt x="169" y="357"/>
                    <a:pt x="170" y="357"/>
                    <a:pt x="171" y="358"/>
                  </a:cubicBezTo>
                  <a:cubicBezTo>
                    <a:pt x="176" y="401"/>
                    <a:pt x="176" y="401"/>
                    <a:pt x="176" y="401"/>
                  </a:cubicBezTo>
                  <a:cubicBezTo>
                    <a:pt x="154" y="433"/>
                    <a:pt x="154" y="433"/>
                    <a:pt x="154" y="433"/>
                  </a:cubicBezTo>
                  <a:cubicBezTo>
                    <a:pt x="133" y="440"/>
                    <a:pt x="133" y="440"/>
                    <a:pt x="133" y="440"/>
                  </a:cubicBezTo>
                  <a:cubicBezTo>
                    <a:pt x="120" y="444"/>
                    <a:pt x="112" y="457"/>
                    <a:pt x="115" y="470"/>
                  </a:cubicBezTo>
                  <a:cubicBezTo>
                    <a:pt x="115" y="473"/>
                    <a:pt x="115" y="473"/>
                    <a:pt x="115" y="473"/>
                  </a:cubicBezTo>
                  <a:cubicBezTo>
                    <a:pt x="156" y="468"/>
                    <a:pt x="156" y="468"/>
                    <a:pt x="156" y="468"/>
                  </a:cubicBezTo>
                  <a:cubicBezTo>
                    <a:pt x="159" y="467"/>
                    <a:pt x="161" y="466"/>
                    <a:pt x="163" y="465"/>
                  </a:cubicBezTo>
                  <a:cubicBezTo>
                    <a:pt x="213" y="428"/>
                    <a:pt x="213" y="428"/>
                    <a:pt x="213" y="428"/>
                  </a:cubicBezTo>
                  <a:cubicBezTo>
                    <a:pt x="217" y="426"/>
                    <a:pt x="220" y="420"/>
                    <a:pt x="220" y="415"/>
                  </a:cubicBezTo>
                  <a:cubicBezTo>
                    <a:pt x="217" y="372"/>
                    <a:pt x="217" y="372"/>
                    <a:pt x="217" y="372"/>
                  </a:cubicBezTo>
                  <a:cubicBezTo>
                    <a:pt x="229" y="387"/>
                    <a:pt x="229" y="387"/>
                    <a:pt x="229" y="387"/>
                  </a:cubicBezTo>
                  <a:cubicBezTo>
                    <a:pt x="241" y="444"/>
                    <a:pt x="241" y="444"/>
                    <a:pt x="241" y="444"/>
                  </a:cubicBezTo>
                  <a:cubicBezTo>
                    <a:pt x="238" y="481"/>
                    <a:pt x="238" y="481"/>
                    <a:pt x="238" y="481"/>
                  </a:cubicBezTo>
                  <a:cubicBezTo>
                    <a:pt x="238" y="491"/>
                    <a:pt x="245" y="500"/>
                    <a:pt x="254" y="502"/>
                  </a:cubicBezTo>
                  <a:cubicBezTo>
                    <a:pt x="264" y="504"/>
                    <a:pt x="264" y="504"/>
                    <a:pt x="264" y="504"/>
                  </a:cubicBezTo>
                  <a:cubicBezTo>
                    <a:pt x="278" y="444"/>
                    <a:pt x="278" y="444"/>
                    <a:pt x="278" y="444"/>
                  </a:cubicBezTo>
                  <a:cubicBezTo>
                    <a:pt x="278" y="441"/>
                    <a:pt x="278" y="439"/>
                    <a:pt x="278" y="437"/>
                  </a:cubicBezTo>
                  <a:cubicBezTo>
                    <a:pt x="270" y="371"/>
                    <a:pt x="270" y="371"/>
                    <a:pt x="270" y="371"/>
                  </a:cubicBezTo>
                  <a:cubicBezTo>
                    <a:pt x="269" y="369"/>
                    <a:pt x="269" y="366"/>
                    <a:pt x="267" y="364"/>
                  </a:cubicBezTo>
                  <a:cubicBezTo>
                    <a:pt x="245" y="330"/>
                    <a:pt x="245" y="330"/>
                    <a:pt x="245" y="330"/>
                  </a:cubicBezTo>
                  <a:cubicBezTo>
                    <a:pt x="268" y="353"/>
                    <a:pt x="268" y="353"/>
                    <a:pt x="268" y="353"/>
                  </a:cubicBezTo>
                  <a:cubicBezTo>
                    <a:pt x="285" y="391"/>
                    <a:pt x="285" y="391"/>
                    <a:pt x="285" y="391"/>
                  </a:cubicBezTo>
                  <a:cubicBezTo>
                    <a:pt x="291" y="422"/>
                    <a:pt x="291" y="422"/>
                    <a:pt x="291" y="422"/>
                  </a:cubicBezTo>
                  <a:cubicBezTo>
                    <a:pt x="292" y="432"/>
                    <a:pt x="301" y="439"/>
                    <a:pt x="311" y="439"/>
                  </a:cubicBezTo>
                  <a:cubicBezTo>
                    <a:pt x="317" y="439"/>
                    <a:pt x="317" y="439"/>
                    <a:pt x="317" y="439"/>
                  </a:cubicBezTo>
                  <a:cubicBezTo>
                    <a:pt x="317" y="392"/>
                    <a:pt x="317" y="392"/>
                    <a:pt x="317" y="392"/>
                  </a:cubicBezTo>
                  <a:cubicBezTo>
                    <a:pt x="317" y="391"/>
                    <a:pt x="317" y="389"/>
                    <a:pt x="317" y="388"/>
                  </a:cubicBezTo>
                  <a:cubicBezTo>
                    <a:pt x="304" y="347"/>
                    <a:pt x="304" y="347"/>
                    <a:pt x="304" y="347"/>
                  </a:cubicBezTo>
                  <a:cubicBezTo>
                    <a:pt x="308" y="350"/>
                    <a:pt x="312" y="351"/>
                    <a:pt x="316" y="351"/>
                  </a:cubicBezTo>
                  <a:lnTo>
                    <a:pt x="319" y="351"/>
                  </a:lnTo>
                  <a:close/>
                  <a:moveTo>
                    <a:pt x="263" y="293"/>
                  </a:moveTo>
                  <a:cubicBezTo>
                    <a:pt x="271" y="296"/>
                    <a:pt x="271" y="296"/>
                    <a:pt x="271" y="296"/>
                  </a:cubicBezTo>
                  <a:cubicBezTo>
                    <a:pt x="294" y="317"/>
                    <a:pt x="294" y="317"/>
                    <a:pt x="294" y="317"/>
                  </a:cubicBezTo>
                  <a:cubicBezTo>
                    <a:pt x="295" y="325"/>
                    <a:pt x="295" y="325"/>
                    <a:pt x="295" y="325"/>
                  </a:cubicBezTo>
                  <a:lnTo>
                    <a:pt x="263" y="293"/>
                  </a:lnTo>
                  <a:close/>
                </a:path>
              </a:pathLst>
            </a:custGeom>
            <a:solidFill>
              <a:srgbClr val="8F5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7" name="Freeform 189">
              <a:extLst>
                <a:ext uri="{FF2B5EF4-FFF2-40B4-BE49-F238E27FC236}">
                  <a16:creationId xmlns:a16="http://schemas.microsoft.com/office/drawing/2014/main" id="{3520C0CA-A91B-4CFE-9682-BF3E94286426}"/>
                </a:ext>
              </a:extLst>
            </p:cNvPr>
            <p:cNvSpPr>
              <a:spLocks/>
            </p:cNvSpPr>
            <p:nvPr/>
          </p:nvSpPr>
          <p:spPr bwMode="auto">
            <a:xfrm>
              <a:off x="10175472" y="2915233"/>
              <a:ext cx="195844" cy="161244"/>
            </a:xfrm>
            <a:custGeom>
              <a:avLst/>
              <a:gdLst>
                <a:gd name="T0" fmla="*/ 13 w 221"/>
                <a:gd name="T1" fmla="*/ 48 h 182"/>
                <a:gd name="T2" fmla="*/ 88 w 221"/>
                <a:gd name="T3" fmla="*/ 67 h 182"/>
                <a:gd name="T4" fmla="*/ 221 w 221"/>
                <a:gd name="T5" fmla="*/ 182 h 182"/>
                <a:gd name="T6" fmla="*/ 131 w 221"/>
                <a:gd name="T7" fmla="*/ 41 h 182"/>
                <a:gd name="T8" fmla="*/ 120 w 221"/>
                <a:gd name="T9" fmla="*/ 0 h 182"/>
                <a:gd name="T10" fmla="*/ 0 w 221"/>
                <a:gd name="T11" fmla="*/ 21 h 182"/>
                <a:gd name="T12" fmla="*/ 13 w 221"/>
                <a:gd name="T13" fmla="*/ 48 h 182"/>
              </a:gdLst>
              <a:ahLst/>
              <a:cxnLst>
                <a:cxn ang="0">
                  <a:pos x="T0" y="T1"/>
                </a:cxn>
                <a:cxn ang="0">
                  <a:pos x="T2" y="T3"/>
                </a:cxn>
                <a:cxn ang="0">
                  <a:pos x="T4" y="T5"/>
                </a:cxn>
                <a:cxn ang="0">
                  <a:pos x="T6" y="T7"/>
                </a:cxn>
                <a:cxn ang="0">
                  <a:pos x="T8" y="T9"/>
                </a:cxn>
                <a:cxn ang="0">
                  <a:pos x="T10" y="T11"/>
                </a:cxn>
                <a:cxn ang="0">
                  <a:pos x="T12" y="T13"/>
                </a:cxn>
              </a:cxnLst>
              <a:rect l="0" t="0" r="r" b="b"/>
              <a:pathLst>
                <a:path w="221" h="182">
                  <a:moveTo>
                    <a:pt x="13" y="48"/>
                  </a:moveTo>
                  <a:cubicBezTo>
                    <a:pt x="13" y="48"/>
                    <a:pt x="47" y="68"/>
                    <a:pt x="88" y="67"/>
                  </a:cubicBezTo>
                  <a:cubicBezTo>
                    <a:pt x="132" y="144"/>
                    <a:pt x="221" y="182"/>
                    <a:pt x="221" y="182"/>
                  </a:cubicBezTo>
                  <a:cubicBezTo>
                    <a:pt x="131" y="41"/>
                    <a:pt x="131" y="41"/>
                    <a:pt x="131" y="41"/>
                  </a:cubicBezTo>
                  <a:cubicBezTo>
                    <a:pt x="120" y="0"/>
                    <a:pt x="120" y="0"/>
                    <a:pt x="120" y="0"/>
                  </a:cubicBezTo>
                  <a:cubicBezTo>
                    <a:pt x="0" y="21"/>
                    <a:pt x="0" y="21"/>
                    <a:pt x="0" y="21"/>
                  </a:cubicBezTo>
                  <a:lnTo>
                    <a:pt x="13" y="48"/>
                  </a:lnTo>
                  <a:close/>
                </a:path>
              </a:pathLst>
            </a:custGeom>
            <a:solidFill>
              <a:srgbClr val="714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190">
              <a:extLst>
                <a:ext uri="{FF2B5EF4-FFF2-40B4-BE49-F238E27FC236}">
                  <a16:creationId xmlns:a16="http://schemas.microsoft.com/office/drawing/2014/main" id="{EE269D99-390A-4B69-A3A6-B7ED72B63E80}"/>
                </a:ext>
              </a:extLst>
            </p:cNvPr>
            <p:cNvSpPr>
              <a:spLocks/>
            </p:cNvSpPr>
            <p:nvPr/>
          </p:nvSpPr>
          <p:spPr bwMode="auto">
            <a:xfrm>
              <a:off x="10250545" y="3224666"/>
              <a:ext cx="93352" cy="48308"/>
            </a:xfrm>
            <a:custGeom>
              <a:avLst/>
              <a:gdLst>
                <a:gd name="T0" fmla="*/ 97 w 105"/>
                <a:gd name="T1" fmla="*/ 4 h 54"/>
                <a:gd name="T2" fmla="*/ 68 w 105"/>
                <a:gd name="T3" fmla="*/ 9 h 54"/>
                <a:gd name="T4" fmla="*/ 55 w 105"/>
                <a:gd name="T5" fmla="*/ 19 h 54"/>
                <a:gd name="T6" fmla="*/ 36 w 105"/>
                <a:gd name="T7" fmla="*/ 23 h 54"/>
                <a:gd name="T8" fmla="*/ 21 w 105"/>
                <a:gd name="T9" fmla="*/ 21 h 54"/>
                <a:gd name="T10" fmla="*/ 21 w 105"/>
                <a:gd name="T11" fmla="*/ 21 h 54"/>
                <a:gd name="T12" fmla="*/ 3 w 105"/>
                <a:gd name="T13" fmla="*/ 51 h 54"/>
                <a:gd name="T14" fmla="*/ 3 w 105"/>
                <a:gd name="T15" fmla="*/ 54 h 54"/>
                <a:gd name="T16" fmla="*/ 44 w 105"/>
                <a:gd name="T17" fmla="*/ 49 h 54"/>
                <a:gd name="T18" fmla="*/ 51 w 105"/>
                <a:gd name="T19" fmla="*/ 46 h 54"/>
                <a:gd name="T20" fmla="*/ 101 w 105"/>
                <a:gd name="T21" fmla="*/ 9 h 54"/>
                <a:gd name="T22" fmla="*/ 105 w 105"/>
                <a:gd name="T23" fmla="*/ 6 h 54"/>
                <a:gd name="T24" fmla="*/ 97 w 105"/>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54">
                  <a:moveTo>
                    <a:pt x="97" y="4"/>
                  </a:moveTo>
                  <a:cubicBezTo>
                    <a:pt x="87" y="0"/>
                    <a:pt x="76" y="2"/>
                    <a:pt x="68" y="9"/>
                  </a:cubicBezTo>
                  <a:cubicBezTo>
                    <a:pt x="55" y="19"/>
                    <a:pt x="55" y="19"/>
                    <a:pt x="55" y="19"/>
                  </a:cubicBezTo>
                  <a:cubicBezTo>
                    <a:pt x="49" y="23"/>
                    <a:pt x="42" y="25"/>
                    <a:pt x="36" y="23"/>
                  </a:cubicBezTo>
                  <a:cubicBezTo>
                    <a:pt x="21" y="21"/>
                    <a:pt x="21" y="21"/>
                    <a:pt x="21" y="21"/>
                  </a:cubicBezTo>
                  <a:cubicBezTo>
                    <a:pt x="21" y="21"/>
                    <a:pt x="21" y="21"/>
                    <a:pt x="21" y="21"/>
                  </a:cubicBezTo>
                  <a:cubicBezTo>
                    <a:pt x="8" y="25"/>
                    <a:pt x="0" y="38"/>
                    <a:pt x="3" y="51"/>
                  </a:cubicBezTo>
                  <a:cubicBezTo>
                    <a:pt x="3" y="54"/>
                    <a:pt x="3" y="54"/>
                    <a:pt x="3" y="54"/>
                  </a:cubicBezTo>
                  <a:cubicBezTo>
                    <a:pt x="44" y="49"/>
                    <a:pt x="44" y="49"/>
                    <a:pt x="44" y="49"/>
                  </a:cubicBezTo>
                  <a:cubicBezTo>
                    <a:pt x="47" y="48"/>
                    <a:pt x="49" y="47"/>
                    <a:pt x="51" y="46"/>
                  </a:cubicBezTo>
                  <a:cubicBezTo>
                    <a:pt x="101" y="9"/>
                    <a:pt x="101" y="9"/>
                    <a:pt x="101" y="9"/>
                  </a:cubicBezTo>
                  <a:cubicBezTo>
                    <a:pt x="102" y="9"/>
                    <a:pt x="104" y="7"/>
                    <a:pt x="105" y="6"/>
                  </a:cubicBezTo>
                  <a:lnTo>
                    <a:pt x="97" y="4"/>
                  </a:lnTo>
                  <a:close/>
                </a:path>
              </a:pathLst>
            </a:custGeom>
            <a:solidFill>
              <a:srgbClr val="714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191">
              <a:extLst>
                <a:ext uri="{FF2B5EF4-FFF2-40B4-BE49-F238E27FC236}">
                  <a16:creationId xmlns:a16="http://schemas.microsoft.com/office/drawing/2014/main" id="{2890375C-08E5-44A9-BBD7-F96F44F9A88A}"/>
                </a:ext>
              </a:extLst>
            </p:cNvPr>
            <p:cNvSpPr>
              <a:spLocks/>
            </p:cNvSpPr>
            <p:nvPr/>
          </p:nvSpPr>
          <p:spPr bwMode="auto">
            <a:xfrm>
              <a:off x="10151318" y="2857786"/>
              <a:ext cx="148189" cy="89435"/>
            </a:xfrm>
            <a:custGeom>
              <a:avLst/>
              <a:gdLst>
                <a:gd name="T0" fmla="*/ 154 w 167"/>
                <a:gd name="T1" fmla="*/ 25 h 101"/>
                <a:gd name="T2" fmla="*/ 167 w 167"/>
                <a:gd name="T3" fmla="*/ 84 h 101"/>
                <a:gd name="T4" fmla="*/ 165 w 167"/>
                <a:gd name="T5" fmla="*/ 84 h 101"/>
                <a:gd name="T6" fmla="*/ 25 w 167"/>
                <a:gd name="T7" fmla="*/ 92 h 101"/>
                <a:gd name="T8" fmla="*/ 0 w 167"/>
                <a:gd name="T9" fmla="*/ 25 h 101"/>
                <a:gd name="T10" fmla="*/ 75 w 167"/>
                <a:gd name="T11" fmla="*/ 0 h 101"/>
                <a:gd name="T12" fmla="*/ 154 w 167"/>
                <a:gd name="T13" fmla="*/ 25 h 101"/>
              </a:gdLst>
              <a:ahLst/>
              <a:cxnLst>
                <a:cxn ang="0">
                  <a:pos x="T0" y="T1"/>
                </a:cxn>
                <a:cxn ang="0">
                  <a:pos x="T2" y="T3"/>
                </a:cxn>
                <a:cxn ang="0">
                  <a:pos x="T4" y="T5"/>
                </a:cxn>
                <a:cxn ang="0">
                  <a:pos x="T6" y="T7"/>
                </a:cxn>
                <a:cxn ang="0">
                  <a:pos x="T8" y="T9"/>
                </a:cxn>
                <a:cxn ang="0">
                  <a:pos x="T10" y="T11"/>
                </a:cxn>
                <a:cxn ang="0">
                  <a:pos x="T12" y="T13"/>
                </a:cxn>
              </a:cxnLst>
              <a:rect l="0" t="0" r="r" b="b"/>
              <a:pathLst>
                <a:path w="167" h="101">
                  <a:moveTo>
                    <a:pt x="154" y="25"/>
                  </a:moveTo>
                  <a:cubicBezTo>
                    <a:pt x="167" y="84"/>
                    <a:pt x="167" y="84"/>
                    <a:pt x="167" y="84"/>
                  </a:cubicBezTo>
                  <a:cubicBezTo>
                    <a:pt x="165" y="84"/>
                    <a:pt x="165" y="84"/>
                    <a:pt x="165" y="84"/>
                  </a:cubicBezTo>
                  <a:cubicBezTo>
                    <a:pt x="119" y="98"/>
                    <a:pt x="71" y="101"/>
                    <a:pt x="25" y="92"/>
                  </a:cubicBezTo>
                  <a:cubicBezTo>
                    <a:pt x="0" y="25"/>
                    <a:pt x="0" y="25"/>
                    <a:pt x="0" y="25"/>
                  </a:cubicBezTo>
                  <a:cubicBezTo>
                    <a:pt x="75" y="0"/>
                    <a:pt x="75" y="0"/>
                    <a:pt x="75" y="0"/>
                  </a:cubicBezTo>
                  <a:lnTo>
                    <a:pt x="15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192">
              <a:extLst>
                <a:ext uri="{FF2B5EF4-FFF2-40B4-BE49-F238E27FC236}">
                  <a16:creationId xmlns:a16="http://schemas.microsoft.com/office/drawing/2014/main" id="{CF98AD32-96ED-4B25-9CD4-CCBD0B242AF5}"/>
                </a:ext>
              </a:extLst>
            </p:cNvPr>
            <p:cNvSpPr>
              <a:spLocks/>
            </p:cNvSpPr>
            <p:nvPr/>
          </p:nvSpPr>
          <p:spPr bwMode="auto">
            <a:xfrm>
              <a:off x="10195709" y="2868231"/>
              <a:ext cx="103797" cy="73768"/>
            </a:xfrm>
            <a:custGeom>
              <a:avLst/>
              <a:gdLst>
                <a:gd name="T0" fmla="*/ 68 w 117"/>
                <a:gd name="T1" fmla="*/ 83 h 83"/>
                <a:gd name="T2" fmla="*/ 115 w 117"/>
                <a:gd name="T3" fmla="*/ 72 h 83"/>
                <a:gd name="T4" fmla="*/ 117 w 117"/>
                <a:gd name="T5" fmla="*/ 72 h 83"/>
                <a:gd name="T6" fmla="*/ 104 w 117"/>
                <a:gd name="T7" fmla="*/ 13 h 83"/>
                <a:gd name="T8" fmla="*/ 61 w 117"/>
                <a:gd name="T9" fmla="*/ 0 h 83"/>
                <a:gd name="T10" fmla="*/ 0 w 117"/>
                <a:gd name="T11" fmla="*/ 29 h 83"/>
                <a:gd name="T12" fmla="*/ 68 w 11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7" h="83">
                  <a:moveTo>
                    <a:pt x="68" y="83"/>
                  </a:moveTo>
                  <a:cubicBezTo>
                    <a:pt x="84" y="80"/>
                    <a:pt x="99" y="77"/>
                    <a:pt x="115" y="72"/>
                  </a:cubicBezTo>
                  <a:cubicBezTo>
                    <a:pt x="117" y="72"/>
                    <a:pt x="117" y="72"/>
                    <a:pt x="117" y="72"/>
                  </a:cubicBezTo>
                  <a:cubicBezTo>
                    <a:pt x="104" y="13"/>
                    <a:pt x="104" y="13"/>
                    <a:pt x="104" y="13"/>
                  </a:cubicBezTo>
                  <a:cubicBezTo>
                    <a:pt x="61" y="0"/>
                    <a:pt x="61" y="0"/>
                    <a:pt x="61" y="0"/>
                  </a:cubicBezTo>
                  <a:cubicBezTo>
                    <a:pt x="0" y="29"/>
                    <a:pt x="0" y="29"/>
                    <a:pt x="0" y="29"/>
                  </a:cubicBezTo>
                  <a:lnTo>
                    <a:pt x="68" y="8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1" name="Freeform 193">
              <a:extLst>
                <a:ext uri="{FF2B5EF4-FFF2-40B4-BE49-F238E27FC236}">
                  <a16:creationId xmlns:a16="http://schemas.microsoft.com/office/drawing/2014/main" id="{2329CD95-B1CF-4C84-80DF-C89FAB509C25}"/>
                </a:ext>
              </a:extLst>
            </p:cNvPr>
            <p:cNvSpPr>
              <a:spLocks/>
            </p:cNvSpPr>
            <p:nvPr/>
          </p:nvSpPr>
          <p:spPr bwMode="auto">
            <a:xfrm>
              <a:off x="10062535" y="2637788"/>
              <a:ext cx="242846" cy="275487"/>
            </a:xfrm>
            <a:custGeom>
              <a:avLst/>
              <a:gdLst>
                <a:gd name="T0" fmla="*/ 93 w 275"/>
                <a:gd name="T1" fmla="*/ 283 h 311"/>
                <a:gd name="T2" fmla="*/ 94 w 275"/>
                <a:gd name="T3" fmla="*/ 283 h 311"/>
                <a:gd name="T4" fmla="*/ 275 w 275"/>
                <a:gd name="T5" fmla="*/ 283 h 311"/>
                <a:gd name="T6" fmla="*/ 225 w 275"/>
                <a:gd name="T7" fmla="*/ 0 h 311"/>
                <a:gd name="T8" fmla="*/ 0 w 275"/>
                <a:gd name="T9" fmla="*/ 0 h 311"/>
                <a:gd name="T10" fmla="*/ 93 w 275"/>
                <a:gd name="T11" fmla="*/ 283 h 311"/>
              </a:gdLst>
              <a:ahLst/>
              <a:cxnLst>
                <a:cxn ang="0">
                  <a:pos x="T0" y="T1"/>
                </a:cxn>
                <a:cxn ang="0">
                  <a:pos x="T2" y="T3"/>
                </a:cxn>
                <a:cxn ang="0">
                  <a:pos x="T4" y="T5"/>
                </a:cxn>
                <a:cxn ang="0">
                  <a:pos x="T6" y="T7"/>
                </a:cxn>
                <a:cxn ang="0">
                  <a:pos x="T8" y="T9"/>
                </a:cxn>
                <a:cxn ang="0">
                  <a:pos x="T10" y="T11"/>
                </a:cxn>
              </a:cxnLst>
              <a:rect l="0" t="0" r="r" b="b"/>
              <a:pathLst>
                <a:path w="275" h="311">
                  <a:moveTo>
                    <a:pt x="93" y="283"/>
                  </a:moveTo>
                  <a:cubicBezTo>
                    <a:pt x="94" y="283"/>
                    <a:pt x="94" y="283"/>
                    <a:pt x="94" y="283"/>
                  </a:cubicBezTo>
                  <a:cubicBezTo>
                    <a:pt x="151" y="311"/>
                    <a:pt x="218" y="311"/>
                    <a:pt x="275" y="283"/>
                  </a:cubicBezTo>
                  <a:cubicBezTo>
                    <a:pt x="225" y="0"/>
                    <a:pt x="225" y="0"/>
                    <a:pt x="225" y="0"/>
                  </a:cubicBezTo>
                  <a:cubicBezTo>
                    <a:pt x="0" y="0"/>
                    <a:pt x="0" y="0"/>
                    <a:pt x="0" y="0"/>
                  </a:cubicBezTo>
                  <a:lnTo>
                    <a:pt x="93" y="28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2" name="Freeform 194">
              <a:extLst>
                <a:ext uri="{FF2B5EF4-FFF2-40B4-BE49-F238E27FC236}">
                  <a16:creationId xmlns:a16="http://schemas.microsoft.com/office/drawing/2014/main" id="{3D20BC61-C66A-48C1-9E2C-F11C399F0F77}"/>
                </a:ext>
              </a:extLst>
            </p:cNvPr>
            <p:cNvSpPr>
              <a:spLocks/>
            </p:cNvSpPr>
            <p:nvPr/>
          </p:nvSpPr>
          <p:spPr bwMode="auto">
            <a:xfrm>
              <a:off x="10063841" y="2645622"/>
              <a:ext cx="161245" cy="261777"/>
            </a:xfrm>
            <a:custGeom>
              <a:avLst/>
              <a:gdLst>
                <a:gd name="T0" fmla="*/ 158 w 182"/>
                <a:gd name="T1" fmla="*/ 0 h 295"/>
                <a:gd name="T2" fmla="*/ 0 w 182"/>
                <a:gd name="T3" fmla="*/ 0 h 295"/>
                <a:gd name="T4" fmla="*/ 91 w 182"/>
                <a:gd name="T5" fmla="*/ 274 h 295"/>
                <a:gd name="T6" fmla="*/ 91 w 182"/>
                <a:gd name="T7" fmla="*/ 274 h 295"/>
                <a:gd name="T8" fmla="*/ 182 w 182"/>
                <a:gd name="T9" fmla="*/ 295 h 295"/>
                <a:gd name="T10" fmla="*/ 158 w 182"/>
                <a:gd name="T11" fmla="*/ 0 h 295"/>
              </a:gdLst>
              <a:ahLst/>
              <a:cxnLst>
                <a:cxn ang="0">
                  <a:pos x="T0" y="T1"/>
                </a:cxn>
                <a:cxn ang="0">
                  <a:pos x="T2" y="T3"/>
                </a:cxn>
                <a:cxn ang="0">
                  <a:pos x="T4" y="T5"/>
                </a:cxn>
                <a:cxn ang="0">
                  <a:pos x="T6" y="T7"/>
                </a:cxn>
                <a:cxn ang="0">
                  <a:pos x="T8" y="T9"/>
                </a:cxn>
                <a:cxn ang="0">
                  <a:pos x="T10" y="T11"/>
                </a:cxn>
              </a:cxnLst>
              <a:rect l="0" t="0" r="r" b="b"/>
              <a:pathLst>
                <a:path w="182" h="295">
                  <a:moveTo>
                    <a:pt x="158" y="0"/>
                  </a:moveTo>
                  <a:cubicBezTo>
                    <a:pt x="0" y="0"/>
                    <a:pt x="0" y="0"/>
                    <a:pt x="0" y="0"/>
                  </a:cubicBezTo>
                  <a:cubicBezTo>
                    <a:pt x="91" y="274"/>
                    <a:pt x="91" y="274"/>
                    <a:pt x="91" y="274"/>
                  </a:cubicBezTo>
                  <a:cubicBezTo>
                    <a:pt x="91" y="274"/>
                    <a:pt x="91" y="274"/>
                    <a:pt x="91" y="274"/>
                  </a:cubicBezTo>
                  <a:cubicBezTo>
                    <a:pt x="120" y="288"/>
                    <a:pt x="151" y="295"/>
                    <a:pt x="182" y="295"/>
                  </a:cubicBezTo>
                  <a:lnTo>
                    <a:pt x="158"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3" name="Oval 195">
              <a:extLst>
                <a:ext uri="{FF2B5EF4-FFF2-40B4-BE49-F238E27FC236}">
                  <a16:creationId xmlns:a16="http://schemas.microsoft.com/office/drawing/2014/main" id="{DA0A8C23-09D4-4082-A1C2-950C195E2C63}"/>
                </a:ext>
              </a:extLst>
            </p:cNvPr>
            <p:cNvSpPr>
              <a:spLocks noChangeArrowheads="1"/>
            </p:cNvSpPr>
            <p:nvPr/>
          </p:nvSpPr>
          <p:spPr bwMode="auto">
            <a:xfrm>
              <a:off x="10155888" y="2848646"/>
              <a:ext cx="26112" cy="24807"/>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4" name="Freeform 196">
              <a:extLst>
                <a:ext uri="{FF2B5EF4-FFF2-40B4-BE49-F238E27FC236}">
                  <a16:creationId xmlns:a16="http://schemas.microsoft.com/office/drawing/2014/main" id="{7750D3B7-0023-4C62-AC0C-EEC06DE6FBCD}"/>
                </a:ext>
              </a:extLst>
            </p:cNvPr>
            <p:cNvSpPr>
              <a:spLocks/>
            </p:cNvSpPr>
            <p:nvPr/>
          </p:nvSpPr>
          <p:spPr bwMode="auto">
            <a:xfrm>
              <a:off x="9514173" y="3095409"/>
              <a:ext cx="130562" cy="373409"/>
            </a:xfrm>
            <a:custGeom>
              <a:avLst/>
              <a:gdLst>
                <a:gd name="T0" fmla="*/ 85 w 147"/>
                <a:gd name="T1" fmla="*/ 395 h 421"/>
                <a:gd name="T2" fmla="*/ 85 w 147"/>
                <a:gd name="T3" fmla="*/ 421 h 421"/>
                <a:gd name="T4" fmla="*/ 107 w 147"/>
                <a:gd name="T5" fmla="*/ 410 h 421"/>
                <a:gd name="T6" fmla="*/ 108 w 147"/>
                <a:gd name="T7" fmla="*/ 366 h 421"/>
                <a:gd name="T8" fmla="*/ 59 w 147"/>
                <a:gd name="T9" fmla="*/ 196 h 421"/>
                <a:gd name="T10" fmla="*/ 147 w 147"/>
                <a:gd name="T11" fmla="*/ 0 h 421"/>
                <a:gd name="T12" fmla="*/ 0 w 147"/>
                <a:gd name="T13" fmla="*/ 0 h 421"/>
                <a:gd name="T14" fmla="*/ 42 w 147"/>
                <a:gd name="T15" fmla="*/ 50 h 421"/>
                <a:gd name="T16" fmla="*/ 45 w 147"/>
                <a:gd name="T17" fmla="*/ 63 h 421"/>
                <a:gd name="T18" fmla="*/ 13 w 147"/>
                <a:gd name="T19" fmla="*/ 154 h 421"/>
                <a:gd name="T20" fmla="*/ 29 w 147"/>
                <a:gd name="T21" fmla="*/ 285 h 421"/>
                <a:gd name="T22" fmla="*/ 79 w 147"/>
                <a:gd name="T23" fmla="*/ 371 h 421"/>
                <a:gd name="T24" fmla="*/ 85 w 147"/>
                <a:gd name="T25" fmla="*/ 3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421">
                  <a:moveTo>
                    <a:pt x="85" y="395"/>
                  </a:moveTo>
                  <a:cubicBezTo>
                    <a:pt x="85" y="421"/>
                    <a:pt x="85" y="421"/>
                    <a:pt x="85" y="421"/>
                  </a:cubicBezTo>
                  <a:cubicBezTo>
                    <a:pt x="107" y="410"/>
                    <a:pt x="107" y="410"/>
                    <a:pt x="107" y="410"/>
                  </a:cubicBezTo>
                  <a:cubicBezTo>
                    <a:pt x="108" y="366"/>
                    <a:pt x="108" y="366"/>
                    <a:pt x="108" y="366"/>
                  </a:cubicBezTo>
                  <a:cubicBezTo>
                    <a:pt x="59" y="196"/>
                    <a:pt x="59" y="196"/>
                    <a:pt x="59" y="196"/>
                  </a:cubicBezTo>
                  <a:cubicBezTo>
                    <a:pt x="147" y="0"/>
                    <a:pt x="147" y="0"/>
                    <a:pt x="147" y="0"/>
                  </a:cubicBezTo>
                  <a:cubicBezTo>
                    <a:pt x="0" y="0"/>
                    <a:pt x="0" y="0"/>
                    <a:pt x="0" y="0"/>
                  </a:cubicBezTo>
                  <a:cubicBezTo>
                    <a:pt x="42" y="50"/>
                    <a:pt x="42" y="50"/>
                    <a:pt x="42" y="50"/>
                  </a:cubicBezTo>
                  <a:cubicBezTo>
                    <a:pt x="46" y="53"/>
                    <a:pt x="47" y="58"/>
                    <a:pt x="45" y="63"/>
                  </a:cubicBezTo>
                  <a:cubicBezTo>
                    <a:pt x="13" y="154"/>
                    <a:pt x="13" y="154"/>
                    <a:pt x="13" y="154"/>
                  </a:cubicBezTo>
                  <a:cubicBezTo>
                    <a:pt x="3" y="198"/>
                    <a:pt x="9" y="244"/>
                    <a:pt x="29" y="285"/>
                  </a:cubicBezTo>
                  <a:cubicBezTo>
                    <a:pt x="79" y="371"/>
                    <a:pt x="79" y="371"/>
                    <a:pt x="79" y="371"/>
                  </a:cubicBezTo>
                  <a:cubicBezTo>
                    <a:pt x="83" y="378"/>
                    <a:pt x="85" y="387"/>
                    <a:pt x="85" y="395"/>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5" name="Freeform 197">
              <a:extLst>
                <a:ext uri="{FF2B5EF4-FFF2-40B4-BE49-F238E27FC236}">
                  <a16:creationId xmlns:a16="http://schemas.microsoft.com/office/drawing/2014/main" id="{3FB58AB2-A824-4055-BC06-A3D8D8EA1270}"/>
                </a:ext>
              </a:extLst>
            </p:cNvPr>
            <p:cNvSpPr>
              <a:spLocks/>
            </p:cNvSpPr>
            <p:nvPr/>
          </p:nvSpPr>
          <p:spPr bwMode="auto">
            <a:xfrm>
              <a:off x="9376430" y="3465554"/>
              <a:ext cx="162550" cy="152758"/>
            </a:xfrm>
            <a:custGeom>
              <a:avLst/>
              <a:gdLst>
                <a:gd name="T0" fmla="*/ 180 w 184"/>
                <a:gd name="T1" fmla="*/ 114 h 172"/>
                <a:gd name="T2" fmla="*/ 147 w 184"/>
                <a:gd name="T3" fmla="*/ 113 h 172"/>
                <a:gd name="T4" fmla="*/ 134 w 184"/>
                <a:gd name="T5" fmla="*/ 107 h 172"/>
                <a:gd name="T6" fmla="*/ 106 w 184"/>
                <a:gd name="T7" fmla="*/ 82 h 172"/>
                <a:gd name="T8" fmla="*/ 100 w 184"/>
                <a:gd name="T9" fmla="*/ 71 h 172"/>
                <a:gd name="T10" fmla="*/ 92 w 184"/>
                <a:gd name="T11" fmla="*/ 33 h 172"/>
                <a:gd name="T12" fmla="*/ 68 w 184"/>
                <a:gd name="T13" fmla="*/ 22 h 172"/>
                <a:gd name="T14" fmla="*/ 65 w 184"/>
                <a:gd name="T15" fmla="*/ 23 h 172"/>
                <a:gd name="T16" fmla="*/ 67 w 184"/>
                <a:gd name="T17" fmla="*/ 42 h 172"/>
                <a:gd name="T18" fmla="*/ 61 w 184"/>
                <a:gd name="T19" fmla="*/ 49 h 172"/>
                <a:gd name="T20" fmla="*/ 50 w 184"/>
                <a:gd name="T21" fmla="*/ 51 h 172"/>
                <a:gd name="T22" fmla="*/ 39 w 184"/>
                <a:gd name="T23" fmla="*/ 42 h 172"/>
                <a:gd name="T24" fmla="*/ 34 w 184"/>
                <a:gd name="T25" fmla="*/ 44 h 172"/>
                <a:gd name="T26" fmla="*/ 30 w 184"/>
                <a:gd name="T27" fmla="*/ 46 h 172"/>
                <a:gd name="T28" fmla="*/ 7 w 184"/>
                <a:gd name="T29" fmla="*/ 34 h 172"/>
                <a:gd name="T30" fmla="*/ 3 w 184"/>
                <a:gd name="T31" fmla="*/ 15 h 172"/>
                <a:gd name="T32" fmla="*/ 2 w 184"/>
                <a:gd name="T33" fmla="*/ 0 h 172"/>
                <a:gd name="T34" fmla="*/ 0 w 184"/>
                <a:gd name="T35" fmla="*/ 34 h 172"/>
                <a:gd name="T36" fmla="*/ 7 w 184"/>
                <a:gd name="T37" fmla="*/ 96 h 172"/>
                <a:gd name="T38" fmla="*/ 8 w 184"/>
                <a:gd name="T39" fmla="*/ 101 h 172"/>
                <a:gd name="T40" fmla="*/ 27 w 184"/>
                <a:gd name="T41" fmla="*/ 144 h 172"/>
                <a:gd name="T42" fmla="*/ 33 w 184"/>
                <a:gd name="T43" fmla="*/ 141 h 172"/>
                <a:gd name="T44" fmla="*/ 41 w 184"/>
                <a:gd name="T45" fmla="*/ 135 h 172"/>
                <a:gd name="T46" fmla="*/ 28 w 184"/>
                <a:gd name="T47" fmla="*/ 110 h 172"/>
                <a:gd name="T48" fmla="*/ 42 w 184"/>
                <a:gd name="T49" fmla="*/ 103 h 172"/>
                <a:gd name="T50" fmla="*/ 38 w 184"/>
                <a:gd name="T51" fmla="*/ 87 h 172"/>
                <a:gd name="T52" fmla="*/ 38 w 184"/>
                <a:gd name="T53" fmla="*/ 65 h 172"/>
                <a:gd name="T54" fmla="*/ 57 w 184"/>
                <a:gd name="T55" fmla="*/ 118 h 172"/>
                <a:gd name="T56" fmla="*/ 61 w 184"/>
                <a:gd name="T57" fmla="*/ 124 h 172"/>
                <a:gd name="T58" fmla="*/ 101 w 184"/>
                <a:gd name="T59" fmla="*/ 172 h 172"/>
                <a:gd name="T60" fmla="*/ 108 w 184"/>
                <a:gd name="T61" fmla="*/ 165 h 172"/>
                <a:gd name="T62" fmla="*/ 113 w 184"/>
                <a:gd name="T63" fmla="*/ 139 h 172"/>
                <a:gd name="T64" fmla="*/ 93 w 184"/>
                <a:gd name="T65" fmla="*/ 108 h 172"/>
                <a:gd name="T66" fmla="*/ 93 w 184"/>
                <a:gd name="T67" fmla="*/ 107 h 172"/>
                <a:gd name="T68" fmla="*/ 135 w 184"/>
                <a:gd name="T69" fmla="*/ 130 h 172"/>
                <a:gd name="T70" fmla="*/ 142 w 184"/>
                <a:gd name="T71" fmla="*/ 132 h 172"/>
                <a:gd name="T72" fmla="*/ 184 w 184"/>
                <a:gd name="T73" fmla="*/ 132 h 172"/>
                <a:gd name="T74" fmla="*/ 184 w 184"/>
                <a:gd name="T75" fmla="*/ 129 h 172"/>
                <a:gd name="T76" fmla="*/ 180 w 184"/>
                <a:gd name="T77" fmla="*/ 11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4" h="172">
                  <a:moveTo>
                    <a:pt x="180" y="114"/>
                  </a:moveTo>
                  <a:cubicBezTo>
                    <a:pt x="147" y="113"/>
                    <a:pt x="147" y="113"/>
                    <a:pt x="147" y="113"/>
                  </a:cubicBezTo>
                  <a:cubicBezTo>
                    <a:pt x="142" y="112"/>
                    <a:pt x="137" y="111"/>
                    <a:pt x="134" y="107"/>
                  </a:cubicBezTo>
                  <a:cubicBezTo>
                    <a:pt x="106" y="82"/>
                    <a:pt x="106" y="82"/>
                    <a:pt x="106" y="82"/>
                  </a:cubicBezTo>
                  <a:cubicBezTo>
                    <a:pt x="103" y="79"/>
                    <a:pt x="101" y="75"/>
                    <a:pt x="100" y="71"/>
                  </a:cubicBezTo>
                  <a:cubicBezTo>
                    <a:pt x="92" y="33"/>
                    <a:pt x="92" y="33"/>
                    <a:pt x="92" y="33"/>
                  </a:cubicBezTo>
                  <a:cubicBezTo>
                    <a:pt x="89" y="22"/>
                    <a:pt x="78" y="17"/>
                    <a:pt x="68" y="22"/>
                  </a:cubicBezTo>
                  <a:cubicBezTo>
                    <a:pt x="65" y="23"/>
                    <a:pt x="65" y="23"/>
                    <a:pt x="65" y="23"/>
                  </a:cubicBezTo>
                  <a:cubicBezTo>
                    <a:pt x="67" y="42"/>
                    <a:pt x="67" y="42"/>
                    <a:pt x="67" y="42"/>
                  </a:cubicBezTo>
                  <a:cubicBezTo>
                    <a:pt x="61" y="49"/>
                    <a:pt x="61" y="49"/>
                    <a:pt x="61" y="49"/>
                  </a:cubicBezTo>
                  <a:cubicBezTo>
                    <a:pt x="58" y="52"/>
                    <a:pt x="54" y="53"/>
                    <a:pt x="50" y="51"/>
                  </a:cubicBezTo>
                  <a:cubicBezTo>
                    <a:pt x="39" y="42"/>
                    <a:pt x="39" y="42"/>
                    <a:pt x="39" y="42"/>
                  </a:cubicBezTo>
                  <a:cubicBezTo>
                    <a:pt x="34" y="44"/>
                    <a:pt x="34" y="44"/>
                    <a:pt x="34" y="44"/>
                  </a:cubicBezTo>
                  <a:cubicBezTo>
                    <a:pt x="30" y="46"/>
                    <a:pt x="30" y="46"/>
                    <a:pt x="30" y="46"/>
                  </a:cubicBezTo>
                  <a:cubicBezTo>
                    <a:pt x="20" y="50"/>
                    <a:pt x="9" y="44"/>
                    <a:pt x="7" y="34"/>
                  </a:cubicBezTo>
                  <a:cubicBezTo>
                    <a:pt x="3" y="15"/>
                    <a:pt x="3" y="15"/>
                    <a:pt x="3" y="15"/>
                  </a:cubicBezTo>
                  <a:cubicBezTo>
                    <a:pt x="2" y="10"/>
                    <a:pt x="2" y="5"/>
                    <a:pt x="2" y="0"/>
                  </a:cubicBezTo>
                  <a:cubicBezTo>
                    <a:pt x="0" y="34"/>
                    <a:pt x="0" y="34"/>
                    <a:pt x="0" y="34"/>
                  </a:cubicBezTo>
                  <a:cubicBezTo>
                    <a:pt x="7" y="96"/>
                    <a:pt x="7" y="96"/>
                    <a:pt x="7" y="96"/>
                  </a:cubicBezTo>
                  <a:cubicBezTo>
                    <a:pt x="7" y="98"/>
                    <a:pt x="8" y="99"/>
                    <a:pt x="8" y="101"/>
                  </a:cubicBezTo>
                  <a:cubicBezTo>
                    <a:pt x="27" y="144"/>
                    <a:pt x="27" y="144"/>
                    <a:pt x="27" y="144"/>
                  </a:cubicBezTo>
                  <a:cubicBezTo>
                    <a:pt x="33" y="141"/>
                    <a:pt x="33" y="141"/>
                    <a:pt x="33" y="141"/>
                  </a:cubicBezTo>
                  <a:cubicBezTo>
                    <a:pt x="36" y="140"/>
                    <a:pt x="39" y="138"/>
                    <a:pt x="41" y="135"/>
                  </a:cubicBezTo>
                  <a:cubicBezTo>
                    <a:pt x="28" y="110"/>
                    <a:pt x="28" y="110"/>
                    <a:pt x="28" y="110"/>
                  </a:cubicBezTo>
                  <a:cubicBezTo>
                    <a:pt x="42" y="103"/>
                    <a:pt x="42" y="103"/>
                    <a:pt x="42" y="103"/>
                  </a:cubicBezTo>
                  <a:cubicBezTo>
                    <a:pt x="38" y="87"/>
                    <a:pt x="38" y="87"/>
                    <a:pt x="38" y="87"/>
                  </a:cubicBezTo>
                  <a:cubicBezTo>
                    <a:pt x="38" y="65"/>
                    <a:pt x="38" y="65"/>
                    <a:pt x="38" y="65"/>
                  </a:cubicBezTo>
                  <a:cubicBezTo>
                    <a:pt x="57" y="118"/>
                    <a:pt x="57" y="118"/>
                    <a:pt x="57" y="118"/>
                  </a:cubicBezTo>
                  <a:cubicBezTo>
                    <a:pt x="58" y="120"/>
                    <a:pt x="59" y="122"/>
                    <a:pt x="61" y="124"/>
                  </a:cubicBezTo>
                  <a:cubicBezTo>
                    <a:pt x="101" y="172"/>
                    <a:pt x="101" y="172"/>
                    <a:pt x="101" y="172"/>
                  </a:cubicBezTo>
                  <a:cubicBezTo>
                    <a:pt x="108" y="165"/>
                    <a:pt x="108" y="165"/>
                    <a:pt x="108" y="165"/>
                  </a:cubicBezTo>
                  <a:cubicBezTo>
                    <a:pt x="116" y="159"/>
                    <a:pt x="118" y="148"/>
                    <a:pt x="113" y="139"/>
                  </a:cubicBezTo>
                  <a:cubicBezTo>
                    <a:pt x="93" y="108"/>
                    <a:pt x="93" y="108"/>
                    <a:pt x="93" y="108"/>
                  </a:cubicBezTo>
                  <a:cubicBezTo>
                    <a:pt x="93" y="107"/>
                    <a:pt x="93" y="107"/>
                    <a:pt x="93" y="107"/>
                  </a:cubicBezTo>
                  <a:cubicBezTo>
                    <a:pt x="135" y="130"/>
                    <a:pt x="135" y="130"/>
                    <a:pt x="135" y="130"/>
                  </a:cubicBezTo>
                  <a:cubicBezTo>
                    <a:pt x="138" y="131"/>
                    <a:pt x="140" y="132"/>
                    <a:pt x="142" y="132"/>
                  </a:cubicBezTo>
                  <a:cubicBezTo>
                    <a:pt x="184" y="132"/>
                    <a:pt x="184" y="132"/>
                    <a:pt x="184" y="132"/>
                  </a:cubicBezTo>
                  <a:cubicBezTo>
                    <a:pt x="184" y="129"/>
                    <a:pt x="184" y="129"/>
                    <a:pt x="184" y="129"/>
                  </a:cubicBezTo>
                  <a:cubicBezTo>
                    <a:pt x="184" y="124"/>
                    <a:pt x="183" y="118"/>
                    <a:pt x="180" y="114"/>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198">
              <a:extLst>
                <a:ext uri="{FF2B5EF4-FFF2-40B4-BE49-F238E27FC236}">
                  <a16:creationId xmlns:a16="http://schemas.microsoft.com/office/drawing/2014/main" id="{80D0736C-0051-49D8-86D5-492832CD7DB9}"/>
                </a:ext>
              </a:extLst>
            </p:cNvPr>
            <p:cNvSpPr>
              <a:spLocks/>
            </p:cNvSpPr>
            <p:nvPr/>
          </p:nvSpPr>
          <p:spPr bwMode="auto">
            <a:xfrm>
              <a:off x="10492086" y="4216288"/>
              <a:ext cx="178870" cy="77032"/>
            </a:xfrm>
            <a:custGeom>
              <a:avLst/>
              <a:gdLst>
                <a:gd name="T0" fmla="*/ 22 w 202"/>
                <a:gd name="T1" fmla="*/ 0 h 87"/>
                <a:gd name="T2" fmla="*/ 0 w 202"/>
                <a:gd name="T3" fmla="*/ 43 h 87"/>
                <a:gd name="T4" fmla="*/ 202 w 202"/>
                <a:gd name="T5" fmla="*/ 87 h 87"/>
                <a:gd name="T6" fmla="*/ 202 w 202"/>
                <a:gd name="T7" fmla="*/ 41 h 87"/>
                <a:gd name="T8" fmla="*/ 202 w 202"/>
                <a:gd name="T9" fmla="*/ 26 h 87"/>
                <a:gd name="T10" fmla="*/ 22 w 202"/>
                <a:gd name="T11" fmla="*/ 0 h 87"/>
              </a:gdLst>
              <a:ahLst/>
              <a:cxnLst>
                <a:cxn ang="0">
                  <a:pos x="T0" y="T1"/>
                </a:cxn>
                <a:cxn ang="0">
                  <a:pos x="T2" y="T3"/>
                </a:cxn>
                <a:cxn ang="0">
                  <a:pos x="T4" y="T5"/>
                </a:cxn>
                <a:cxn ang="0">
                  <a:pos x="T6" y="T7"/>
                </a:cxn>
                <a:cxn ang="0">
                  <a:pos x="T8" y="T9"/>
                </a:cxn>
                <a:cxn ang="0">
                  <a:pos x="T10" y="T11"/>
                </a:cxn>
              </a:cxnLst>
              <a:rect l="0" t="0" r="r" b="b"/>
              <a:pathLst>
                <a:path w="202" h="87">
                  <a:moveTo>
                    <a:pt x="22" y="0"/>
                  </a:moveTo>
                  <a:cubicBezTo>
                    <a:pt x="13" y="13"/>
                    <a:pt x="5" y="28"/>
                    <a:pt x="0" y="43"/>
                  </a:cubicBezTo>
                  <a:cubicBezTo>
                    <a:pt x="202" y="87"/>
                    <a:pt x="202" y="87"/>
                    <a:pt x="202" y="87"/>
                  </a:cubicBezTo>
                  <a:cubicBezTo>
                    <a:pt x="202" y="41"/>
                    <a:pt x="202" y="41"/>
                    <a:pt x="202" y="41"/>
                  </a:cubicBezTo>
                  <a:cubicBezTo>
                    <a:pt x="202" y="26"/>
                    <a:pt x="202" y="26"/>
                    <a:pt x="202" y="26"/>
                  </a:cubicBezTo>
                  <a:lnTo>
                    <a:pt x="22"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4" name="TextBox 163">
            <a:extLst>
              <a:ext uri="{FF2B5EF4-FFF2-40B4-BE49-F238E27FC236}">
                <a16:creationId xmlns:a16="http://schemas.microsoft.com/office/drawing/2014/main" id="{283083A1-F4DD-4C1A-BA65-DE5AA4FA19BE}"/>
              </a:ext>
            </a:extLst>
          </p:cNvPr>
          <p:cNvSpPr txBox="1"/>
          <p:nvPr/>
        </p:nvSpPr>
        <p:spPr>
          <a:xfrm>
            <a:off x="599058"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Containerized User Profiles (FSLogix) with fast VHD load times</a:t>
            </a:r>
          </a:p>
        </p:txBody>
      </p:sp>
      <p:sp>
        <p:nvSpPr>
          <p:cNvPr id="167" name="TextBox 166">
            <a:extLst>
              <a:ext uri="{FF2B5EF4-FFF2-40B4-BE49-F238E27FC236}">
                <a16:creationId xmlns:a16="http://schemas.microsoft.com/office/drawing/2014/main" id="{3C5CE8C7-26DA-4B5D-B904-E771A2E8C6C6}"/>
              </a:ext>
            </a:extLst>
          </p:cNvPr>
          <p:cNvSpPr txBox="1"/>
          <p:nvPr/>
        </p:nvSpPr>
        <p:spPr>
          <a:xfrm>
            <a:off x="4394427"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74862" marR="0" lvl="0" indent="-174862" algn="l" defTabSz="932597"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zh-CN" sz="1224" b="0" i="0" u="none" strike="noStrike" kern="1200" cap="none" spc="0" normalizeH="0" baseline="0" noProof="0">
                <a:ln>
                  <a:noFill/>
                </a:ln>
                <a:solidFill>
                  <a:srgbClr val="000000"/>
                </a:solidFill>
                <a:effectLst/>
                <a:uLnTx/>
                <a:uFillTx/>
                <a:latin typeface="Segoe UI"/>
                <a:ea typeface="+mn-ea"/>
                <a:cs typeface="+mn-cs"/>
              </a:rPr>
              <a:t>Uncompromised O365 email and calendar performance, Real-time Outlook search</a:t>
            </a:r>
          </a:p>
          <a:p>
            <a:pPr marL="174862" marR="0" lvl="0" indent="-174862" algn="l" defTabSz="932597"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zh-CN" sz="1224" b="0" i="0" u="none" strike="noStrike" kern="1200" cap="none" spc="0" normalizeH="0" baseline="0" noProof="0">
                <a:ln>
                  <a:noFill/>
                </a:ln>
                <a:solidFill>
                  <a:srgbClr val="000000"/>
                </a:solidFill>
                <a:effectLst/>
                <a:uLnTx/>
                <a:uFillTx/>
                <a:latin typeface="Segoe UI"/>
                <a:ea typeface="+mn-ea"/>
                <a:cs typeface="+mn-cs"/>
              </a:rPr>
              <a:t>Persistent and non persistent environments</a:t>
            </a:r>
          </a:p>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endParaRPr kumimoji="0" lang="en-US" sz="1224" b="0" i="0" u="none" strike="noStrike" kern="1200" cap="none" spc="0" normalizeH="0" baseline="0" noProof="0">
              <a:ln>
                <a:noFill/>
              </a:ln>
              <a:solidFill>
                <a:srgbClr val="000000"/>
              </a:solidFill>
              <a:effectLst/>
              <a:uLnTx/>
              <a:uFillTx/>
              <a:latin typeface="Segoe UI"/>
              <a:ea typeface="+mn-ea"/>
              <a:cs typeface="+mn-cs"/>
            </a:endParaRPr>
          </a:p>
        </p:txBody>
      </p:sp>
      <p:sp>
        <p:nvSpPr>
          <p:cNvPr id="170" name="TextBox 169">
            <a:extLst>
              <a:ext uri="{FF2B5EF4-FFF2-40B4-BE49-F238E27FC236}">
                <a16:creationId xmlns:a16="http://schemas.microsoft.com/office/drawing/2014/main" id="{096E5E1E-C049-4754-8998-FCBFECFC2C72}"/>
              </a:ext>
            </a:extLst>
          </p:cNvPr>
          <p:cNvSpPr txBox="1"/>
          <p:nvPr/>
        </p:nvSpPr>
        <p:spPr>
          <a:xfrm>
            <a:off x="8192145"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31" normalizeH="0" baseline="0" noProof="0">
                <a:ln>
                  <a:noFill/>
                </a:ln>
                <a:solidFill>
                  <a:srgbClr val="243A5E"/>
                </a:solidFill>
                <a:effectLst/>
                <a:uLnTx/>
                <a:uFillTx/>
                <a:latin typeface="Segoe UI"/>
                <a:ea typeface="+mn-ea"/>
                <a:cs typeface="Segoe UI" pitchFamily="34" charset="0"/>
              </a:rPr>
              <a:t>Best conferencing and media experience</a:t>
            </a:r>
            <a:endParaRPr kumimoji="0" lang="en-US" sz="1224" b="0" i="0" u="none" strike="noStrike" kern="1200" cap="none" spc="-31" normalizeH="0" baseline="0" noProof="0">
              <a:ln>
                <a:noFill/>
              </a:ln>
              <a:solidFill>
                <a:srgbClr val="000000"/>
              </a:solidFill>
              <a:effectLst/>
              <a:uLnTx/>
              <a:uFillTx/>
              <a:latin typeface="Segoe UI"/>
              <a:ea typeface="+mn-ea"/>
              <a:cs typeface="Segoe UI" pitchFamily="34" charset="0"/>
            </a:endParaRPr>
          </a:p>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Multimedia redirection capability, high-performance, low latency audio &amp; video calling</a:t>
            </a:r>
          </a:p>
        </p:txBody>
      </p:sp>
      <p:sp>
        <p:nvSpPr>
          <p:cNvPr id="150" name="TextBox 149">
            <a:extLst>
              <a:ext uri="{FF2B5EF4-FFF2-40B4-BE49-F238E27FC236}">
                <a16:creationId xmlns:a16="http://schemas.microsoft.com/office/drawing/2014/main" id="{02AF0CF8-12F2-47D7-AFE6-E039406BC803}"/>
              </a:ext>
            </a:extLst>
          </p:cNvPr>
          <p:cNvSpPr txBox="1"/>
          <p:nvPr/>
        </p:nvSpPr>
        <p:spPr>
          <a:xfrm>
            <a:off x="599058"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Connect from any device of your choice (Windows, MacOS / iOS, HTML5, Android, Linux</a:t>
            </a:r>
            <a:r>
              <a:rPr kumimoji="0" lang="en-US" sz="1224" b="0" i="0" u="none" strike="noStrike" kern="1200" cap="none" spc="0" normalizeH="0" baseline="30000" noProof="0">
                <a:ln>
                  <a:noFill/>
                </a:ln>
                <a:solidFill>
                  <a:srgbClr val="000000"/>
                </a:solidFill>
                <a:effectLst/>
                <a:uLnTx/>
                <a:uFillTx/>
                <a:latin typeface="Segoe UI"/>
                <a:ea typeface="+mn-ea"/>
                <a:cs typeface="+mn-cs"/>
              </a:rPr>
              <a:t>*</a:t>
            </a:r>
            <a:r>
              <a:rPr kumimoji="0" lang="en-US" sz="1224" b="0" i="0" u="none" strike="noStrike" kern="1200" cap="none" spc="0" normalizeH="0" baseline="0" noProof="0">
                <a:ln>
                  <a:noFill/>
                </a:ln>
                <a:solidFill>
                  <a:srgbClr val="000000"/>
                </a:solidFill>
                <a:effectLst/>
                <a:uLnTx/>
                <a:uFillTx/>
                <a:latin typeface="Segoe UI"/>
                <a:ea typeface="+mn-ea"/>
                <a:cs typeface="+mn-cs"/>
              </a:rPr>
              <a:t>)</a:t>
            </a:r>
          </a:p>
          <a:p>
            <a:pPr marL="0" marR="0" lvl="0" indent="0" algn="l" defTabSz="932597" rtl="0" eaLnBrk="1" fontAlgn="base" latinLnBrk="0" hangingPunct="1">
              <a:lnSpc>
                <a:spcPct val="100000"/>
              </a:lnSpc>
              <a:spcBef>
                <a:spcPts val="612"/>
              </a:spcBef>
              <a:spcAft>
                <a:spcPts val="0"/>
              </a:spcAft>
              <a:buClrTx/>
              <a:buSzTx/>
              <a:buFontTx/>
              <a:buNone/>
              <a:tabLst/>
              <a:defRPr/>
            </a:pPr>
            <a:r>
              <a:rPr kumimoji="0" lang="en-US" sz="816" b="0" i="0" u="none" strike="noStrike" kern="1200" cap="none" spc="0" normalizeH="0" baseline="0" noProof="0">
                <a:ln>
                  <a:noFill/>
                </a:ln>
                <a:solidFill>
                  <a:srgbClr val="000000"/>
                </a:solidFill>
                <a:effectLst/>
                <a:uLnTx/>
                <a:uFillTx/>
                <a:latin typeface="Segoe UI"/>
                <a:ea typeface="+mn-ea"/>
                <a:cs typeface="+mn-cs"/>
              </a:rPr>
              <a:t>* Coming soon</a:t>
            </a:r>
          </a:p>
        </p:txBody>
      </p:sp>
      <p:sp>
        <p:nvSpPr>
          <p:cNvPr id="155" name="TextBox 154">
            <a:extLst>
              <a:ext uri="{FF2B5EF4-FFF2-40B4-BE49-F238E27FC236}">
                <a16:creationId xmlns:a16="http://schemas.microsoft.com/office/drawing/2014/main" id="{40945598-40BC-4D8D-8114-96F3BCD825C3}"/>
              </a:ext>
            </a:extLst>
          </p:cNvPr>
          <p:cNvSpPr txBox="1"/>
          <p:nvPr/>
        </p:nvSpPr>
        <p:spPr>
          <a:xfrm>
            <a:off x="4394427"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Like-local Windows experience</a:t>
            </a:r>
          </a:p>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Extensive support for devices</a:t>
            </a:r>
          </a:p>
        </p:txBody>
      </p:sp>
      <p:sp>
        <p:nvSpPr>
          <p:cNvPr id="159" name="TextBox 158">
            <a:extLst>
              <a:ext uri="{FF2B5EF4-FFF2-40B4-BE49-F238E27FC236}">
                <a16:creationId xmlns:a16="http://schemas.microsoft.com/office/drawing/2014/main" id="{BCFE588E-6620-4212-A5CA-BD8FE2345E68}"/>
              </a:ext>
            </a:extLst>
          </p:cNvPr>
          <p:cNvSpPr txBox="1"/>
          <p:nvPr/>
        </p:nvSpPr>
        <p:spPr>
          <a:xfrm>
            <a:off x="8192145"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Support for Windows Hello for Business</a:t>
            </a:r>
          </a:p>
          <a:p>
            <a:pPr marL="199149" marR="0" lvl="1" indent="-199149" algn="l" defTabSz="932563" rtl="0" eaLnBrk="1" fontAlgn="auto" latinLnBrk="0" hangingPunct="1">
              <a:lnSpc>
                <a:spcPct val="100000"/>
              </a:lnSpc>
              <a:spcBef>
                <a:spcPts val="612"/>
              </a:spcBef>
              <a:spcAft>
                <a:spcPts val="0"/>
              </a:spcAft>
              <a:buClrTx/>
              <a:buSzPct val="100000"/>
              <a:buFont typeface="Arial" panose="020B0604020202020204" pitchFamily="34" charset="0"/>
              <a:buChar char="•"/>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Dynamically adapting bandwidth utilization</a:t>
            </a:r>
          </a:p>
        </p:txBody>
      </p:sp>
      <p:grpSp>
        <p:nvGrpSpPr>
          <p:cNvPr id="615" name="Group 614">
            <a:extLst>
              <a:ext uri="{FF2B5EF4-FFF2-40B4-BE49-F238E27FC236}">
                <a16:creationId xmlns:a16="http://schemas.microsoft.com/office/drawing/2014/main" id="{B2930BD4-BC19-49BF-9FE3-8BEAEC20427C}"/>
              </a:ext>
            </a:extLst>
          </p:cNvPr>
          <p:cNvGrpSpPr/>
          <p:nvPr/>
        </p:nvGrpSpPr>
        <p:grpSpPr>
          <a:xfrm>
            <a:off x="1971044" y="4289975"/>
            <a:ext cx="905266" cy="934608"/>
            <a:chOff x="8233541" y="2400232"/>
            <a:chExt cx="3566947" cy="3682563"/>
          </a:xfrm>
        </p:grpSpPr>
        <p:sp>
          <p:nvSpPr>
            <p:cNvPr id="616" name="Freeform: Shape 615">
              <a:extLst>
                <a:ext uri="{FF2B5EF4-FFF2-40B4-BE49-F238E27FC236}">
                  <a16:creationId xmlns:a16="http://schemas.microsoft.com/office/drawing/2014/main" id="{238A8795-604B-4383-B3C7-3DD496CB58C1}"/>
                </a:ext>
              </a:extLst>
            </p:cNvPr>
            <p:cNvSpPr/>
            <p:nvPr/>
          </p:nvSpPr>
          <p:spPr bwMode="auto">
            <a:xfrm>
              <a:off x="8747760" y="2913888"/>
              <a:ext cx="1322832" cy="2371344"/>
            </a:xfrm>
            <a:custGeom>
              <a:avLst/>
              <a:gdLst>
                <a:gd name="connsiteX0" fmla="*/ 0 w 1322832"/>
                <a:gd name="connsiteY0" fmla="*/ 2371344 h 2371344"/>
                <a:gd name="connsiteX1" fmla="*/ 0 w 1322832"/>
                <a:gd name="connsiteY1" fmla="*/ 1414272 h 2371344"/>
                <a:gd name="connsiteX2" fmla="*/ 1322832 w 1322832"/>
                <a:gd name="connsiteY2" fmla="*/ 1414272 h 2371344"/>
                <a:gd name="connsiteX3" fmla="*/ 1322832 w 1322832"/>
                <a:gd name="connsiteY3" fmla="*/ 0 h 2371344"/>
              </a:gdLst>
              <a:ahLst/>
              <a:cxnLst>
                <a:cxn ang="0">
                  <a:pos x="connsiteX0" y="connsiteY0"/>
                </a:cxn>
                <a:cxn ang="0">
                  <a:pos x="connsiteX1" y="connsiteY1"/>
                </a:cxn>
                <a:cxn ang="0">
                  <a:pos x="connsiteX2" y="connsiteY2"/>
                </a:cxn>
                <a:cxn ang="0">
                  <a:pos x="connsiteX3" y="connsiteY3"/>
                </a:cxn>
              </a:cxnLst>
              <a:rect l="l" t="t" r="r" b="b"/>
              <a:pathLst>
                <a:path w="1322832" h="2371344">
                  <a:moveTo>
                    <a:pt x="0" y="2371344"/>
                  </a:moveTo>
                  <a:lnTo>
                    <a:pt x="0" y="1414272"/>
                  </a:lnTo>
                  <a:lnTo>
                    <a:pt x="1322832" y="1414272"/>
                  </a:lnTo>
                  <a:lnTo>
                    <a:pt x="1322832"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617" name="Freeform: Shape 616">
              <a:extLst>
                <a:ext uri="{FF2B5EF4-FFF2-40B4-BE49-F238E27FC236}">
                  <a16:creationId xmlns:a16="http://schemas.microsoft.com/office/drawing/2014/main" id="{C2724289-59DE-4B54-808F-63A8448F9F11}"/>
                </a:ext>
              </a:extLst>
            </p:cNvPr>
            <p:cNvSpPr/>
            <p:nvPr/>
          </p:nvSpPr>
          <p:spPr bwMode="auto">
            <a:xfrm>
              <a:off x="9265920" y="3712464"/>
              <a:ext cx="926592" cy="1011936"/>
            </a:xfrm>
            <a:custGeom>
              <a:avLst/>
              <a:gdLst>
                <a:gd name="connsiteX0" fmla="*/ 0 w 877824"/>
                <a:gd name="connsiteY0" fmla="*/ 0 h 1011936"/>
                <a:gd name="connsiteX1" fmla="*/ 877824 w 877824"/>
                <a:gd name="connsiteY1" fmla="*/ 0 h 1011936"/>
                <a:gd name="connsiteX2" fmla="*/ 877824 w 877824"/>
                <a:gd name="connsiteY2" fmla="*/ 1011936 h 1011936"/>
              </a:gdLst>
              <a:ahLst/>
              <a:cxnLst>
                <a:cxn ang="0">
                  <a:pos x="connsiteX0" y="connsiteY0"/>
                </a:cxn>
                <a:cxn ang="0">
                  <a:pos x="connsiteX1" y="connsiteY1"/>
                </a:cxn>
                <a:cxn ang="0">
                  <a:pos x="connsiteX2" y="connsiteY2"/>
                </a:cxn>
              </a:cxnLst>
              <a:rect l="l" t="t" r="r" b="b"/>
              <a:pathLst>
                <a:path w="877824" h="1011936">
                  <a:moveTo>
                    <a:pt x="0" y="0"/>
                  </a:moveTo>
                  <a:lnTo>
                    <a:pt x="877824" y="0"/>
                  </a:lnTo>
                  <a:lnTo>
                    <a:pt x="877824" y="1011936"/>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618" name="Freeform: Shape 617">
              <a:extLst>
                <a:ext uri="{FF2B5EF4-FFF2-40B4-BE49-F238E27FC236}">
                  <a16:creationId xmlns:a16="http://schemas.microsoft.com/office/drawing/2014/main" id="{32B2F7FA-B5C4-476E-842A-70ED9A009646}"/>
                </a:ext>
              </a:extLst>
            </p:cNvPr>
            <p:cNvSpPr/>
            <p:nvPr/>
          </p:nvSpPr>
          <p:spPr bwMode="auto">
            <a:xfrm>
              <a:off x="11033934" y="3992880"/>
              <a:ext cx="284114" cy="886986"/>
            </a:xfrm>
            <a:custGeom>
              <a:avLst/>
              <a:gdLst>
                <a:gd name="connsiteX0" fmla="*/ 0 w 320040"/>
                <a:gd name="connsiteY0" fmla="*/ 0 h 960120"/>
                <a:gd name="connsiteX1" fmla="*/ 0 w 320040"/>
                <a:gd name="connsiteY1" fmla="*/ 472440 h 960120"/>
                <a:gd name="connsiteX2" fmla="*/ 320040 w 320040"/>
                <a:gd name="connsiteY2" fmla="*/ 472440 h 960120"/>
                <a:gd name="connsiteX3" fmla="*/ 320040 w 320040"/>
                <a:gd name="connsiteY3" fmla="*/ 960120 h 960120"/>
              </a:gdLst>
              <a:ahLst/>
              <a:cxnLst>
                <a:cxn ang="0">
                  <a:pos x="connsiteX0" y="connsiteY0"/>
                </a:cxn>
                <a:cxn ang="0">
                  <a:pos x="connsiteX1" y="connsiteY1"/>
                </a:cxn>
                <a:cxn ang="0">
                  <a:pos x="connsiteX2" y="connsiteY2"/>
                </a:cxn>
                <a:cxn ang="0">
                  <a:pos x="connsiteX3" y="connsiteY3"/>
                </a:cxn>
              </a:cxnLst>
              <a:rect l="l" t="t" r="r" b="b"/>
              <a:pathLst>
                <a:path w="320040" h="960120">
                  <a:moveTo>
                    <a:pt x="0" y="0"/>
                  </a:moveTo>
                  <a:lnTo>
                    <a:pt x="0" y="472440"/>
                  </a:lnTo>
                  <a:lnTo>
                    <a:pt x="320040" y="472440"/>
                  </a:lnTo>
                  <a:lnTo>
                    <a:pt x="320040" y="96012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Rounded Corners 618">
              <a:extLst>
                <a:ext uri="{FF2B5EF4-FFF2-40B4-BE49-F238E27FC236}">
                  <a16:creationId xmlns:a16="http://schemas.microsoft.com/office/drawing/2014/main" id="{682A1513-36D9-4100-A019-08CE1A5B4C90}"/>
                </a:ext>
              </a:extLst>
            </p:cNvPr>
            <p:cNvSpPr/>
            <p:nvPr/>
          </p:nvSpPr>
          <p:spPr bwMode="auto">
            <a:xfrm>
              <a:off x="8233541" y="5966692"/>
              <a:ext cx="3566947" cy="116103"/>
            </a:xfrm>
            <a:prstGeom prst="roundRect">
              <a:avLst>
                <a:gd name="adj" fmla="val 5000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620" name="Group 619">
              <a:extLst>
                <a:ext uri="{FF2B5EF4-FFF2-40B4-BE49-F238E27FC236}">
                  <a16:creationId xmlns:a16="http://schemas.microsoft.com/office/drawing/2014/main" id="{BEA6FAA0-50C6-492E-9C13-B49ABD0A499B}"/>
                </a:ext>
              </a:extLst>
            </p:cNvPr>
            <p:cNvGrpSpPr/>
            <p:nvPr/>
          </p:nvGrpSpPr>
          <p:grpSpPr>
            <a:xfrm>
              <a:off x="8695905" y="4819437"/>
              <a:ext cx="633514" cy="1182271"/>
              <a:chOff x="-1715013" y="6027509"/>
              <a:chExt cx="843819" cy="1574747"/>
            </a:xfrm>
          </p:grpSpPr>
          <p:grpSp>
            <p:nvGrpSpPr>
              <p:cNvPr id="881" name="Group 880">
                <a:extLst>
                  <a:ext uri="{FF2B5EF4-FFF2-40B4-BE49-F238E27FC236}">
                    <a16:creationId xmlns:a16="http://schemas.microsoft.com/office/drawing/2014/main" id="{95CC8853-448B-4CBA-AF7D-3F3FEC395BAA}"/>
                  </a:ext>
                </a:extLst>
              </p:cNvPr>
              <p:cNvGrpSpPr/>
              <p:nvPr/>
            </p:nvGrpSpPr>
            <p:grpSpPr>
              <a:xfrm>
                <a:off x="-1366721" y="6703228"/>
                <a:ext cx="470919" cy="899028"/>
                <a:chOff x="3119809" y="5200964"/>
                <a:chExt cx="401638" cy="766764"/>
              </a:xfrm>
            </p:grpSpPr>
            <p:grpSp>
              <p:nvGrpSpPr>
                <p:cNvPr id="908" name="Group 907">
                  <a:extLst>
                    <a:ext uri="{FF2B5EF4-FFF2-40B4-BE49-F238E27FC236}">
                      <a16:creationId xmlns:a16="http://schemas.microsoft.com/office/drawing/2014/main" id="{1C1E63DB-CB44-4765-99C0-F72CE21E6525}"/>
                    </a:ext>
                  </a:extLst>
                </p:cNvPr>
                <p:cNvGrpSpPr/>
                <p:nvPr/>
              </p:nvGrpSpPr>
              <p:grpSpPr>
                <a:xfrm>
                  <a:off x="3247180" y="5200964"/>
                  <a:ext cx="200026" cy="365126"/>
                  <a:chOff x="3321421" y="5200965"/>
                  <a:chExt cx="200026" cy="365126"/>
                </a:xfrm>
              </p:grpSpPr>
              <p:sp>
                <p:nvSpPr>
                  <p:cNvPr id="915" name="Freeform 76">
                    <a:extLst>
                      <a:ext uri="{FF2B5EF4-FFF2-40B4-BE49-F238E27FC236}">
                        <a16:creationId xmlns:a16="http://schemas.microsoft.com/office/drawing/2014/main" id="{D3B8C3DE-01E4-4075-9783-DF2C0496C0BA}"/>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6" name="Freeform 73">
                    <a:extLst>
                      <a:ext uri="{FF2B5EF4-FFF2-40B4-BE49-F238E27FC236}">
                        <a16:creationId xmlns:a16="http://schemas.microsoft.com/office/drawing/2014/main" id="{72DBEE5F-6A68-446E-A6A9-4D72CF4731B7}"/>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7" name="Freeform 74">
                    <a:extLst>
                      <a:ext uri="{FF2B5EF4-FFF2-40B4-BE49-F238E27FC236}">
                        <a16:creationId xmlns:a16="http://schemas.microsoft.com/office/drawing/2014/main" id="{C398098D-B672-42CE-A57D-3EF623ED6E61}"/>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8" name="Freeform 75">
                    <a:extLst>
                      <a:ext uri="{FF2B5EF4-FFF2-40B4-BE49-F238E27FC236}">
                        <a16:creationId xmlns:a16="http://schemas.microsoft.com/office/drawing/2014/main" id="{7E0E7F31-34A1-4CE8-ADD2-41B107834C8F}"/>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909" name="Freeform 67">
                  <a:extLst>
                    <a:ext uri="{FF2B5EF4-FFF2-40B4-BE49-F238E27FC236}">
                      <a16:creationId xmlns:a16="http://schemas.microsoft.com/office/drawing/2014/main" id="{DDB79DA4-ADB0-45D9-943D-C80F10568D7A}"/>
                    </a:ext>
                  </a:extLst>
                </p:cNvPr>
                <p:cNvSpPr>
                  <a:spLocks/>
                </p:cNvSpPr>
                <p:nvPr/>
              </p:nvSpPr>
              <p:spPr bwMode="auto">
                <a:xfrm flipH="1">
                  <a:off x="3299196" y="5566090"/>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0" name="Freeform 68">
                  <a:extLst>
                    <a:ext uri="{FF2B5EF4-FFF2-40B4-BE49-F238E27FC236}">
                      <a16:creationId xmlns:a16="http://schemas.microsoft.com/office/drawing/2014/main" id="{D377A777-9853-438B-BB0D-8F084973C1C3}"/>
                    </a:ext>
                  </a:extLst>
                </p:cNvPr>
                <p:cNvSpPr>
                  <a:spLocks/>
                </p:cNvSpPr>
                <p:nvPr/>
              </p:nvSpPr>
              <p:spPr bwMode="auto">
                <a:xfrm flipH="1">
                  <a:off x="3119809" y="5524815"/>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1" name="Freeform 69">
                  <a:extLst>
                    <a:ext uri="{FF2B5EF4-FFF2-40B4-BE49-F238E27FC236}">
                      <a16:creationId xmlns:a16="http://schemas.microsoft.com/office/drawing/2014/main" id="{D50E728D-A868-4164-B6E9-0A7ED5E204C8}"/>
                    </a:ext>
                  </a:extLst>
                </p:cNvPr>
                <p:cNvSpPr>
                  <a:spLocks/>
                </p:cNvSpPr>
                <p:nvPr/>
              </p:nvSpPr>
              <p:spPr bwMode="auto">
                <a:xfrm flipH="1">
                  <a:off x="3119809" y="5524815"/>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2" name="Freeform 70">
                  <a:extLst>
                    <a:ext uri="{FF2B5EF4-FFF2-40B4-BE49-F238E27FC236}">
                      <a16:creationId xmlns:a16="http://schemas.microsoft.com/office/drawing/2014/main" id="{0F67BE35-1623-4605-A147-F67614770554}"/>
                    </a:ext>
                  </a:extLst>
                </p:cNvPr>
                <p:cNvSpPr>
                  <a:spLocks/>
                </p:cNvSpPr>
                <p:nvPr/>
              </p:nvSpPr>
              <p:spPr bwMode="auto">
                <a:xfrm flipH="1">
                  <a:off x="3170609" y="5832790"/>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3" name="Oval 71">
                  <a:extLst>
                    <a:ext uri="{FF2B5EF4-FFF2-40B4-BE49-F238E27FC236}">
                      <a16:creationId xmlns:a16="http://schemas.microsoft.com/office/drawing/2014/main" id="{A77E99E5-E6E3-4F2B-9FB2-46A368E181AE}"/>
                    </a:ext>
                  </a:extLst>
                </p:cNvPr>
                <p:cNvSpPr>
                  <a:spLocks noChangeArrowheads="1"/>
                </p:cNvSpPr>
                <p:nvPr/>
              </p:nvSpPr>
              <p:spPr bwMode="auto">
                <a:xfrm flipH="1">
                  <a:off x="341984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14" name="Oval 72">
                  <a:extLst>
                    <a:ext uri="{FF2B5EF4-FFF2-40B4-BE49-F238E27FC236}">
                      <a16:creationId xmlns:a16="http://schemas.microsoft.com/office/drawing/2014/main" id="{6B7DBC06-4127-466F-9671-547E0AE9B840}"/>
                    </a:ext>
                  </a:extLst>
                </p:cNvPr>
                <p:cNvSpPr>
                  <a:spLocks noChangeArrowheads="1"/>
                </p:cNvSpPr>
                <p:nvPr/>
              </p:nvSpPr>
              <p:spPr bwMode="auto">
                <a:xfrm flipH="1">
                  <a:off x="317219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2" name="Freeform 222">
                <a:extLst>
                  <a:ext uri="{FF2B5EF4-FFF2-40B4-BE49-F238E27FC236}">
                    <a16:creationId xmlns:a16="http://schemas.microsoft.com/office/drawing/2014/main" id="{6895DC0F-CD42-46F6-805C-C870FB99DA7E}"/>
                  </a:ext>
                </a:extLst>
              </p:cNvPr>
              <p:cNvSpPr>
                <a:spLocks/>
              </p:cNvSpPr>
              <p:nvPr/>
            </p:nvSpPr>
            <p:spPr bwMode="auto">
              <a:xfrm>
                <a:off x="-1715013" y="7508807"/>
                <a:ext cx="203143" cy="80363"/>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3" name="Freeform 224">
                <a:extLst>
                  <a:ext uri="{FF2B5EF4-FFF2-40B4-BE49-F238E27FC236}">
                    <a16:creationId xmlns:a16="http://schemas.microsoft.com/office/drawing/2014/main" id="{216A1FBA-7768-4962-87CD-9E2D4A015888}"/>
                  </a:ext>
                </a:extLst>
              </p:cNvPr>
              <p:cNvSpPr>
                <a:spLocks/>
              </p:cNvSpPr>
              <p:nvPr/>
            </p:nvSpPr>
            <p:spPr bwMode="auto">
              <a:xfrm>
                <a:off x="-1607862" y="6914647"/>
                <a:ext cx="477718" cy="598050"/>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4" name="Freeform 225">
                <a:extLst>
                  <a:ext uri="{FF2B5EF4-FFF2-40B4-BE49-F238E27FC236}">
                    <a16:creationId xmlns:a16="http://schemas.microsoft.com/office/drawing/2014/main" id="{DE328442-8AA4-4944-8B5E-4B2FFB24DF6B}"/>
                  </a:ext>
                </a:extLst>
              </p:cNvPr>
              <p:cNvSpPr>
                <a:spLocks/>
              </p:cNvSpPr>
              <p:nvPr/>
            </p:nvSpPr>
            <p:spPr bwMode="auto">
              <a:xfrm>
                <a:off x="-1451599" y="6923577"/>
                <a:ext cx="479950" cy="596393"/>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5" name="Freeform 226">
                <a:extLst>
                  <a:ext uri="{FF2B5EF4-FFF2-40B4-BE49-F238E27FC236}">
                    <a16:creationId xmlns:a16="http://schemas.microsoft.com/office/drawing/2014/main" id="{AB179662-EAA8-4D39-9FB6-6463CF17EB6C}"/>
                  </a:ext>
                </a:extLst>
              </p:cNvPr>
              <p:cNvSpPr>
                <a:spLocks/>
              </p:cNvSpPr>
              <p:nvPr/>
            </p:nvSpPr>
            <p:spPr bwMode="auto">
              <a:xfrm>
                <a:off x="-1558750" y="7508807"/>
                <a:ext cx="200909" cy="80363"/>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6" name="Freeform 228">
                <a:extLst>
                  <a:ext uri="{FF2B5EF4-FFF2-40B4-BE49-F238E27FC236}">
                    <a16:creationId xmlns:a16="http://schemas.microsoft.com/office/drawing/2014/main" id="{24D31700-172F-4858-822C-55D04CDA5869}"/>
                  </a:ext>
                </a:extLst>
              </p:cNvPr>
              <p:cNvSpPr>
                <a:spLocks/>
              </p:cNvSpPr>
              <p:nvPr/>
            </p:nvSpPr>
            <p:spPr bwMode="auto">
              <a:xfrm>
                <a:off x="-1656973" y="6626679"/>
                <a:ext cx="450930" cy="279042"/>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7" name="Freeform 229">
                <a:extLst>
                  <a:ext uri="{FF2B5EF4-FFF2-40B4-BE49-F238E27FC236}">
                    <a16:creationId xmlns:a16="http://schemas.microsoft.com/office/drawing/2014/main" id="{36DF8F26-68B0-4C9E-BC9E-CEFCCAAFAA9A}"/>
                  </a:ext>
                </a:extLst>
              </p:cNvPr>
              <p:cNvSpPr>
                <a:spLocks/>
              </p:cNvSpPr>
              <p:nvPr/>
            </p:nvSpPr>
            <p:spPr bwMode="auto">
              <a:xfrm>
                <a:off x="-1192649" y="6302991"/>
                <a:ext cx="209838" cy="348243"/>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8" name="Freeform 230">
                <a:extLst>
                  <a:ext uri="{FF2B5EF4-FFF2-40B4-BE49-F238E27FC236}">
                    <a16:creationId xmlns:a16="http://schemas.microsoft.com/office/drawing/2014/main" id="{3CF5E538-E564-4932-8123-C4EC2391F21A}"/>
                  </a:ext>
                </a:extLst>
              </p:cNvPr>
              <p:cNvSpPr>
                <a:spLocks/>
              </p:cNvSpPr>
              <p:nvPr/>
            </p:nvSpPr>
            <p:spPr bwMode="auto">
              <a:xfrm>
                <a:off x="-1152467" y="6302991"/>
                <a:ext cx="109385" cy="104920"/>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89" name="Freeform 231">
                <a:extLst>
                  <a:ext uri="{FF2B5EF4-FFF2-40B4-BE49-F238E27FC236}">
                    <a16:creationId xmlns:a16="http://schemas.microsoft.com/office/drawing/2014/main" id="{6181AA73-9E52-4113-BD34-5E910E6DD963}"/>
                  </a:ext>
                </a:extLst>
              </p:cNvPr>
              <p:cNvSpPr>
                <a:spLocks/>
              </p:cNvSpPr>
              <p:nvPr/>
            </p:nvSpPr>
            <p:spPr bwMode="auto">
              <a:xfrm>
                <a:off x="-1192649" y="6419071"/>
                <a:ext cx="29021" cy="185284"/>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0" name="Rectangle 232">
                <a:extLst>
                  <a:ext uri="{FF2B5EF4-FFF2-40B4-BE49-F238E27FC236}">
                    <a16:creationId xmlns:a16="http://schemas.microsoft.com/office/drawing/2014/main" id="{D7A50488-5535-4025-BE44-B98810FE1B30}"/>
                  </a:ext>
                </a:extLst>
              </p:cNvPr>
              <p:cNvSpPr>
                <a:spLocks noChangeArrowheads="1"/>
              </p:cNvSpPr>
              <p:nvPr/>
            </p:nvSpPr>
            <p:spPr bwMode="auto">
              <a:xfrm>
                <a:off x="-1284175" y="6878930"/>
                <a:ext cx="312525" cy="55809"/>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233">
                <a:extLst>
                  <a:ext uri="{FF2B5EF4-FFF2-40B4-BE49-F238E27FC236}">
                    <a16:creationId xmlns:a16="http://schemas.microsoft.com/office/drawing/2014/main" id="{8B49E8E7-3533-487A-AD9E-C73D3F28B355}"/>
                  </a:ext>
                </a:extLst>
              </p:cNvPr>
              <p:cNvSpPr>
                <a:spLocks/>
              </p:cNvSpPr>
              <p:nvPr/>
            </p:nvSpPr>
            <p:spPr bwMode="auto">
              <a:xfrm>
                <a:off x="-1293104" y="6914648"/>
                <a:ext cx="323688" cy="158496"/>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2" name="Freeform 234">
                <a:extLst>
                  <a:ext uri="{FF2B5EF4-FFF2-40B4-BE49-F238E27FC236}">
                    <a16:creationId xmlns:a16="http://schemas.microsoft.com/office/drawing/2014/main" id="{55441D41-3644-43DE-8551-A10522A42714}"/>
                  </a:ext>
                </a:extLst>
              </p:cNvPr>
              <p:cNvSpPr>
                <a:spLocks/>
              </p:cNvSpPr>
              <p:nvPr/>
            </p:nvSpPr>
            <p:spPr bwMode="auto">
              <a:xfrm>
                <a:off x="-1308730" y="6418197"/>
                <a:ext cx="437536" cy="496453"/>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 name="connsiteX0" fmla="*/ 7342 w 10000"/>
                  <a:gd name="connsiteY0" fmla="*/ 0 h 10000"/>
                  <a:gd name="connsiteX1" fmla="*/ 6245 w 10000"/>
                  <a:gd name="connsiteY1" fmla="*/ 0 h 10000"/>
                  <a:gd name="connsiteX2" fmla="*/ 3038 w 10000"/>
                  <a:gd name="connsiteY2" fmla="*/ 0 h 10000"/>
                  <a:gd name="connsiteX3" fmla="*/ 2827 w 10000"/>
                  <a:gd name="connsiteY3" fmla="*/ 0 h 10000"/>
                  <a:gd name="connsiteX4" fmla="*/ 0 w 10000"/>
                  <a:gd name="connsiteY4" fmla="*/ 2454 h 10000"/>
                  <a:gd name="connsiteX5" fmla="*/ 0 w 10000"/>
                  <a:gd name="connsiteY5" fmla="*/ 4164 h 10000"/>
                  <a:gd name="connsiteX6" fmla="*/ 549 w 10000"/>
                  <a:gd name="connsiteY6" fmla="*/ 4164 h 10000"/>
                  <a:gd name="connsiteX7" fmla="*/ 549 w 10000"/>
                  <a:gd name="connsiteY7" fmla="*/ 10000 h 10000"/>
                  <a:gd name="connsiteX8" fmla="*/ 7722 w 10000"/>
                  <a:gd name="connsiteY8" fmla="*/ 10000 h 10000"/>
                  <a:gd name="connsiteX9" fmla="*/ 7722 w 10000"/>
                  <a:gd name="connsiteY9" fmla="*/ 4164 h 10000"/>
                  <a:gd name="connsiteX10" fmla="*/ 10000 w 10000"/>
                  <a:gd name="connsiteY10" fmla="*/ 4164 h 10000"/>
                  <a:gd name="connsiteX11" fmla="*/ 10000 w 10000"/>
                  <a:gd name="connsiteY11" fmla="*/ 2305 h 10000"/>
                  <a:gd name="connsiteX12" fmla="*/ 7342 w 10000"/>
                  <a:gd name="connsiteY12" fmla="*/ 0 h 10000"/>
                  <a:gd name="connsiteX0" fmla="*/ 7342 w 10000"/>
                  <a:gd name="connsiteY0" fmla="*/ 63 h 10063"/>
                  <a:gd name="connsiteX1" fmla="*/ 6245 w 10000"/>
                  <a:gd name="connsiteY1" fmla="*/ 63 h 10063"/>
                  <a:gd name="connsiteX2" fmla="*/ 3038 w 10000"/>
                  <a:gd name="connsiteY2" fmla="*/ 63 h 10063"/>
                  <a:gd name="connsiteX3" fmla="*/ 2827 w 10000"/>
                  <a:gd name="connsiteY3" fmla="*/ 63 h 10063"/>
                  <a:gd name="connsiteX4" fmla="*/ 0 w 10000"/>
                  <a:gd name="connsiteY4" fmla="*/ 2517 h 10063"/>
                  <a:gd name="connsiteX5" fmla="*/ 0 w 10000"/>
                  <a:gd name="connsiteY5" fmla="*/ 4227 h 10063"/>
                  <a:gd name="connsiteX6" fmla="*/ 549 w 10000"/>
                  <a:gd name="connsiteY6" fmla="*/ 4227 h 10063"/>
                  <a:gd name="connsiteX7" fmla="*/ 549 w 10000"/>
                  <a:gd name="connsiteY7" fmla="*/ 10063 h 10063"/>
                  <a:gd name="connsiteX8" fmla="*/ 7722 w 10000"/>
                  <a:gd name="connsiteY8" fmla="*/ 10063 h 10063"/>
                  <a:gd name="connsiteX9" fmla="*/ 7722 w 10000"/>
                  <a:gd name="connsiteY9" fmla="*/ 4227 h 10063"/>
                  <a:gd name="connsiteX10" fmla="*/ 10000 w 10000"/>
                  <a:gd name="connsiteY10" fmla="*/ 4227 h 10063"/>
                  <a:gd name="connsiteX11" fmla="*/ 10000 w 10000"/>
                  <a:gd name="connsiteY11" fmla="*/ 2368 h 10063"/>
                  <a:gd name="connsiteX12" fmla="*/ 7342 w 10000"/>
                  <a:gd name="connsiteY12" fmla="*/ 63 h 1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63">
                    <a:moveTo>
                      <a:pt x="7342" y="63"/>
                    </a:moveTo>
                    <a:cubicBezTo>
                      <a:pt x="6976" y="63"/>
                      <a:pt x="6582" y="-80"/>
                      <a:pt x="6245" y="63"/>
                    </a:cubicBezTo>
                    <a:cubicBezTo>
                      <a:pt x="4196" y="932"/>
                      <a:pt x="4107" y="63"/>
                      <a:pt x="3038" y="63"/>
                    </a:cubicBezTo>
                    <a:lnTo>
                      <a:pt x="2827" y="63"/>
                    </a:lnTo>
                    <a:cubicBezTo>
                      <a:pt x="1266" y="63"/>
                      <a:pt x="0" y="1178"/>
                      <a:pt x="0" y="2517"/>
                    </a:cubicBezTo>
                    <a:lnTo>
                      <a:pt x="0" y="4227"/>
                    </a:lnTo>
                    <a:lnTo>
                      <a:pt x="549" y="4227"/>
                    </a:lnTo>
                    <a:lnTo>
                      <a:pt x="549" y="10063"/>
                    </a:lnTo>
                    <a:lnTo>
                      <a:pt x="7722" y="10063"/>
                    </a:lnTo>
                    <a:lnTo>
                      <a:pt x="7722" y="4227"/>
                    </a:lnTo>
                    <a:lnTo>
                      <a:pt x="10000" y="4227"/>
                    </a:lnTo>
                    <a:lnTo>
                      <a:pt x="10000" y="2368"/>
                    </a:lnTo>
                    <a:cubicBezTo>
                      <a:pt x="9958" y="1104"/>
                      <a:pt x="8776" y="63"/>
                      <a:pt x="7342" y="63"/>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3" name="Freeform 235">
                <a:extLst>
                  <a:ext uri="{FF2B5EF4-FFF2-40B4-BE49-F238E27FC236}">
                    <a16:creationId xmlns:a16="http://schemas.microsoft.com/office/drawing/2014/main" id="{7DD8DFD1-073A-4844-A148-7772E8910216}"/>
                  </a:ext>
                </a:extLst>
              </p:cNvPr>
              <p:cNvSpPr>
                <a:spLocks/>
              </p:cNvSpPr>
              <p:nvPr/>
            </p:nvSpPr>
            <p:spPr bwMode="auto">
              <a:xfrm>
                <a:off x="-1284175" y="6626679"/>
                <a:ext cx="140637" cy="287971"/>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4" name="Freeform 236">
                <a:extLst>
                  <a:ext uri="{FF2B5EF4-FFF2-40B4-BE49-F238E27FC236}">
                    <a16:creationId xmlns:a16="http://schemas.microsoft.com/office/drawing/2014/main" id="{6ADDB3B1-96B7-49DC-BD44-49178448D293}"/>
                  </a:ext>
                </a:extLst>
              </p:cNvPr>
              <p:cNvSpPr>
                <a:spLocks/>
              </p:cNvSpPr>
              <p:nvPr/>
            </p:nvSpPr>
            <p:spPr bwMode="auto">
              <a:xfrm>
                <a:off x="-1319892" y="6626679"/>
                <a:ext cx="448698" cy="279042"/>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5" name="Freeform 237">
                <a:extLst>
                  <a:ext uri="{FF2B5EF4-FFF2-40B4-BE49-F238E27FC236}">
                    <a16:creationId xmlns:a16="http://schemas.microsoft.com/office/drawing/2014/main" id="{52A1AAD1-F11E-4A94-9589-7B3C467D1F2C}"/>
                  </a:ext>
                </a:extLst>
              </p:cNvPr>
              <p:cNvSpPr>
                <a:spLocks/>
              </p:cNvSpPr>
              <p:nvPr/>
            </p:nvSpPr>
            <p:spPr bwMode="auto">
              <a:xfrm>
                <a:off x="-969417" y="6626679"/>
                <a:ext cx="98223" cy="29021"/>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6" name="Freeform 238">
                <a:extLst>
                  <a:ext uri="{FF2B5EF4-FFF2-40B4-BE49-F238E27FC236}">
                    <a16:creationId xmlns:a16="http://schemas.microsoft.com/office/drawing/2014/main" id="{B107825F-B691-41AB-86BA-4A8D2C1A9FA1}"/>
                  </a:ext>
                </a:extLst>
              </p:cNvPr>
              <p:cNvSpPr>
                <a:spLocks/>
              </p:cNvSpPr>
              <p:nvPr/>
            </p:nvSpPr>
            <p:spPr bwMode="auto">
              <a:xfrm>
                <a:off x="-1701618" y="6615516"/>
                <a:ext cx="426375" cy="285737"/>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7" name="Freeform 239">
                <a:extLst>
                  <a:ext uri="{FF2B5EF4-FFF2-40B4-BE49-F238E27FC236}">
                    <a16:creationId xmlns:a16="http://schemas.microsoft.com/office/drawing/2014/main" id="{D35E2091-09CB-47E6-8AA7-87EE80CF8341}"/>
                  </a:ext>
                </a:extLst>
              </p:cNvPr>
              <p:cNvSpPr>
                <a:spLocks/>
              </p:cNvSpPr>
              <p:nvPr/>
            </p:nvSpPr>
            <p:spPr bwMode="auto">
              <a:xfrm>
                <a:off x="-1656973" y="6901254"/>
                <a:ext cx="381728" cy="22323"/>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8" name="Freeform 240">
                <a:extLst>
                  <a:ext uri="{FF2B5EF4-FFF2-40B4-BE49-F238E27FC236}">
                    <a16:creationId xmlns:a16="http://schemas.microsoft.com/office/drawing/2014/main" id="{D963A343-4DE0-41BF-8276-2BB023647DD2}"/>
                  </a:ext>
                </a:extLst>
              </p:cNvPr>
              <p:cNvSpPr>
                <a:spLocks/>
              </p:cNvSpPr>
              <p:nvPr/>
            </p:nvSpPr>
            <p:spPr bwMode="auto">
              <a:xfrm>
                <a:off x="-1275245" y="6901254"/>
                <a:ext cx="142869" cy="22323"/>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899" name="Oval 241">
                <a:extLst>
                  <a:ext uri="{FF2B5EF4-FFF2-40B4-BE49-F238E27FC236}">
                    <a16:creationId xmlns:a16="http://schemas.microsoft.com/office/drawing/2014/main" id="{BACDF70F-2726-4711-BE0A-CE58AD61FF7C}"/>
                  </a:ext>
                </a:extLst>
              </p:cNvPr>
              <p:cNvSpPr>
                <a:spLocks noChangeArrowheads="1"/>
              </p:cNvSpPr>
              <p:nvPr/>
            </p:nvSpPr>
            <p:spPr bwMode="auto">
              <a:xfrm>
                <a:off x="-1254114" y="6209233"/>
                <a:ext cx="73667" cy="7366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0" name="Oval 243">
                <a:extLst>
                  <a:ext uri="{FF2B5EF4-FFF2-40B4-BE49-F238E27FC236}">
                    <a16:creationId xmlns:a16="http://schemas.microsoft.com/office/drawing/2014/main" id="{3E56D410-EDBD-4493-8B8D-521BE8E9FF97}"/>
                  </a:ext>
                </a:extLst>
              </p:cNvPr>
              <p:cNvSpPr>
                <a:spLocks noChangeArrowheads="1"/>
              </p:cNvSpPr>
              <p:nvPr/>
            </p:nvSpPr>
            <p:spPr bwMode="auto">
              <a:xfrm>
                <a:off x="-1029393" y="6209233"/>
                <a:ext cx="73667" cy="73667"/>
              </a:xfrm>
              <a:prstGeom prst="ellipse">
                <a:avLst/>
              </a:prstGeom>
              <a:solidFill>
                <a:srgbClr val="D0B28D"/>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245">
                <a:extLst>
                  <a:ext uri="{FF2B5EF4-FFF2-40B4-BE49-F238E27FC236}">
                    <a16:creationId xmlns:a16="http://schemas.microsoft.com/office/drawing/2014/main" id="{90BE7F8D-DDAE-462D-9274-6F241CBF10E9}"/>
                  </a:ext>
                </a:extLst>
              </p:cNvPr>
              <p:cNvSpPr>
                <a:spLocks/>
              </p:cNvSpPr>
              <p:nvPr/>
            </p:nvSpPr>
            <p:spPr bwMode="auto">
              <a:xfrm>
                <a:off x="-1235775" y="6079800"/>
                <a:ext cx="250910" cy="305607"/>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 name="connsiteX0" fmla="*/ 9255 w 9255"/>
                  <a:gd name="connsiteY0" fmla="*/ 2433 h 10441"/>
                  <a:gd name="connsiteX1" fmla="*/ 3592 w 9255"/>
                  <a:gd name="connsiteY1" fmla="*/ 2 h 10441"/>
                  <a:gd name="connsiteX2" fmla="*/ 744 w 9255"/>
                  <a:gd name="connsiteY2" fmla="*/ 7276 h 10441"/>
                  <a:gd name="connsiteX3" fmla="*/ 2517 w 9255"/>
                  <a:gd name="connsiteY3" fmla="*/ 9603 h 10441"/>
                  <a:gd name="connsiteX4" fmla="*/ 3510 w 9255"/>
                  <a:gd name="connsiteY4" fmla="*/ 10232 h 10441"/>
                  <a:gd name="connsiteX5" fmla="*/ 6773 w 9255"/>
                  <a:gd name="connsiteY5" fmla="*/ 9854 h 10441"/>
                  <a:gd name="connsiteX6" fmla="*/ 8049 w 9255"/>
                  <a:gd name="connsiteY6" fmla="*/ 8974 h 10441"/>
                  <a:gd name="connsiteX7" fmla="*/ 9042 w 9255"/>
                  <a:gd name="connsiteY7" fmla="*/ 7150 h 10441"/>
                  <a:gd name="connsiteX8" fmla="*/ 9255 w 9255"/>
                  <a:gd name="connsiteY8" fmla="*/ 2433 h 10441"/>
                  <a:gd name="connsiteX0" fmla="*/ 10188 w 10188"/>
                  <a:gd name="connsiteY0" fmla="*/ 2343 h 10013"/>
                  <a:gd name="connsiteX1" fmla="*/ 4069 w 10188"/>
                  <a:gd name="connsiteY1" fmla="*/ 15 h 10013"/>
                  <a:gd name="connsiteX2" fmla="*/ 992 w 10188"/>
                  <a:gd name="connsiteY2" fmla="*/ 6982 h 10013"/>
                  <a:gd name="connsiteX3" fmla="*/ 2908 w 10188"/>
                  <a:gd name="connsiteY3" fmla="*/ 9210 h 10013"/>
                  <a:gd name="connsiteX4" fmla="*/ 3981 w 10188"/>
                  <a:gd name="connsiteY4" fmla="*/ 9813 h 10013"/>
                  <a:gd name="connsiteX5" fmla="*/ 7506 w 10188"/>
                  <a:gd name="connsiteY5" fmla="*/ 9451 h 10013"/>
                  <a:gd name="connsiteX6" fmla="*/ 8885 w 10188"/>
                  <a:gd name="connsiteY6" fmla="*/ 8608 h 10013"/>
                  <a:gd name="connsiteX7" fmla="*/ 9958 w 10188"/>
                  <a:gd name="connsiteY7" fmla="*/ 6861 h 10013"/>
                  <a:gd name="connsiteX8" fmla="*/ 10188 w 10188"/>
                  <a:gd name="connsiteY8" fmla="*/ 2343 h 10013"/>
                  <a:gd name="connsiteX0" fmla="*/ 10188 w 10223"/>
                  <a:gd name="connsiteY0" fmla="*/ 2343 h 10013"/>
                  <a:gd name="connsiteX1" fmla="*/ 4069 w 10223"/>
                  <a:gd name="connsiteY1" fmla="*/ 15 h 10013"/>
                  <a:gd name="connsiteX2" fmla="*/ 992 w 10223"/>
                  <a:gd name="connsiteY2" fmla="*/ 6982 h 10013"/>
                  <a:gd name="connsiteX3" fmla="*/ 2908 w 10223"/>
                  <a:gd name="connsiteY3" fmla="*/ 9210 h 10013"/>
                  <a:gd name="connsiteX4" fmla="*/ 3981 w 10223"/>
                  <a:gd name="connsiteY4" fmla="*/ 9813 h 10013"/>
                  <a:gd name="connsiteX5" fmla="*/ 7506 w 10223"/>
                  <a:gd name="connsiteY5" fmla="*/ 9451 h 10013"/>
                  <a:gd name="connsiteX6" fmla="*/ 8885 w 10223"/>
                  <a:gd name="connsiteY6" fmla="*/ 8608 h 10013"/>
                  <a:gd name="connsiteX7" fmla="*/ 9958 w 10223"/>
                  <a:gd name="connsiteY7" fmla="*/ 6861 h 10013"/>
                  <a:gd name="connsiteX8" fmla="*/ 10188 w 10223"/>
                  <a:gd name="connsiteY8" fmla="*/ 2343 h 10013"/>
                  <a:gd name="connsiteX0" fmla="*/ 10188 w 10223"/>
                  <a:gd name="connsiteY0" fmla="*/ 2343 h 10009"/>
                  <a:gd name="connsiteX1" fmla="*/ 4069 w 10223"/>
                  <a:gd name="connsiteY1" fmla="*/ 15 h 10009"/>
                  <a:gd name="connsiteX2" fmla="*/ 992 w 10223"/>
                  <a:gd name="connsiteY2" fmla="*/ 6982 h 10009"/>
                  <a:gd name="connsiteX3" fmla="*/ 3981 w 10223"/>
                  <a:gd name="connsiteY3" fmla="*/ 9813 h 10009"/>
                  <a:gd name="connsiteX4" fmla="*/ 7506 w 10223"/>
                  <a:gd name="connsiteY4" fmla="*/ 9451 h 10009"/>
                  <a:gd name="connsiteX5" fmla="*/ 8885 w 10223"/>
                  <a:gd name="connsiteY5" fmla="*/ 8608 h 10009"/>
                  <a:gd name="connsiteX6" fmla="*/ 9958 w 10223"/>
                  <a:gd name="connsiteY6" fmla="*/ 6861 h 10009"/>
                  <a:gd name="connsiteX7" fmla="*/ 10188 w 10223"/>
                  <a:gd name="connsiteY7" fmla="*/ 2343 h 10009"/>
                  <a:gd name="connsiteX0" fmla="*/ 10188 w 10380"/>
                  <a:gd name="connsiteY0" fmla="*/ 2343 h 10009"/>
                  <a:gd name="connsiteX1" fmla="*/ 4069 w 10380"/>
                  <a:gd name="connsiteY1" fmla="*/ 15 h 10009"/>
                  <a:gd name="connsiteX2" fmla="*/ 992 w 10380"/>
                  <a:gd name="connsiteY2" fmla="*/ 6982 h 10009"/>
                  <a:gd name="connsiteX3" fmla="*/ 3981 w 10380"/>
                  <a:gd name="connsiteY3" fmla="*/ 9813 h 10009"/>
                  <a:gd name="connsiteX4" fmla="*/ 7506 w 10380"/>
                  <a:gd name="connsiteY4" fmla="*/ 9451 h 10009"/>
                  <a:gd name="connsiteX5" fmla="*/ 8885 w 10380"/>
                  <a:gd name="connsiteY5" fmla="*/ 8608 h 10009"/>
                  <a:gd name="connsiteX6" fmla="*/ 9958 w 10380"/>
                  <a:gd name="connsiteY6" fmla="*/ 6861 h 10009"/>
                  <a:gd name="connsiteX7" fmla="*/ 10188 w 10380"/>
                  <a:gd name="connsiteY7" fmla="*/ 2343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0" h="10009">
                    <a:moveTo>
                      <a:pt x="10188" y="2343"/>
                    </a:moveTo>
                    <a:cubicBezTo>
                      <a:pt x="10691" y="-7"/>
                      <a:pt x="5755" y="-45"/>
                      <a:pt x="4069" y="15"/>
                    </a:cubicBezTo>
                    <a:cubicBezTo>
                      <a:pt x="-704" y="-297"/>
                      <a:pt x="-617" y="4151"/>
                      <a:pt x="992" y="6982"/>
                    </a:cubicBezTo>
                    <a:cubicBezTo>
                      <a:pt x="977" y="8615"/>
                      <a:pt x="2895" y="9402"/>
                      <a:pt x="3981" y="9813"/>
                    </a:cubicBezTo>
                    <a:cubicBezTo>
                      <a:pt x="5067" y="10224"/>
                      <a:pt x="6433" y="9934"/>
                      <a:pt x="7506" y="9451"/>
                    </a:cubicBezTo>
                    <a:cubicBezTo>
                      <a:pt x="7965" y="9210"/>
                      <a:pt x="8426" y="8909"/>
                      <a:pt x="8885" y="8608"/>
                    </a:cubicBezTo>
                    <a:cubicBezTo>
                      <a:pt x="9575" y="8187"/>
                      <a:pt x="9958" y="7524"/>
                      <a:pt x="9958" y="6861"/>
                    </a:cubicBezTo>
                    <a:cubicBezTo>
                      <a:pt x="10035" y="5355"/>
                      <a:pt x="10702" y="4161"/>
                      <a:pt x="10188" y="2343"/>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2" name="Freeform 248">
                <a:extLst>
                  <a:ext uri="{FF2B5EF4-FFF2-40B4-BE49-F238E27FC236}">
                    <a16:creationId xmlns:a16="http://schemas.microsoft.com/office/drawing/2014/main" id="{340A06CF-CDFD-484B-A8F6-AEF82CD645AA}"/>
                  </a:ext>
                </a:extLst>
              </p:cNvPr>
              <p:cNvSpPr>
                <a:spLocks/>
              </p:cNvSpPr>
              <p:nvPr/>
            </p:nvSpPr>
            <p:spPr bwMode="auto">
              <a:xfrm>
                <a:off x="-1139072" y="6231557"/>
                <a:ext cx="15627" cy="58040"/>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3" name="Oval 253">
                <a:extLst>
                  <a:ext uri="{FF2B5EF4-FFF2-40B4-BE49-F238E27FC236}">
                    <a16:creationId xmlns:a16="http://schemas.microsoft.com/office/drawing/2014/main" id="{E182B71C-CC81-4D05-88A5-42781E14C143}"/>
                  </a:ext>
                </a:extLst>
              </p:cNvPr>
              <p:cNvSpPr>
                <a:spLocks noChangeArrowheads="1"/>
              </p:cNvSpPr>
              <p:nvPr/>
            </p:nvSpPr>
            <p:spPr bwMode="auto">
              <a:xfrm>
                <a:off x="-1185953" y="6224860"/>
                <a:ext cx="22323" cy="200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4" name="Oval 254">
                <a:extLst>
                  <a:ext uri="{FF2B5EF4-FFF2-40B4-BE49-F238E27FC236}">
                    <a16:creationId xmlns:a16="http://schemas.microsoft.com/office/drawing/2014/main" id="{40248BD8-2CB7-47E0-BE83-0857A56AB539}"/>
                  </a:ext>
                </a:extLst>
              </p:cNvPr>
              <p:cNvSpPr>
                <a:spLocks noChangeArrowheads="1"/>
              </p:cNvSpPr>
              <p:nvPr/>
            </p:nvSpPr>
            <p:spPr bwMode="auto">
              <a:xfrm>
                <a:off x="-1076568" y="6224860"/>
                <a:ext cx="22323" cy="200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634">
                <a:extLst>
                  <a:ext uri="{FF2B5EF4-FFF2-40B4-BE49-F238E27FC236}">
                    <a16:creationId xmlns:a16="http://schemas.microsoft.com/office/drawing/2014/main" id="{CF94C4B4-0321-4551-B079-3A40F5261086}"/>
                  </a:ext>
                </a:extLst>
              </p:cNvPr>
              <p:cNvSpPr>
                <a:spLocks/>
              </p:cNvSpPr>
              <p:nvPr/>
            </p:nvSpPr>
            <p:spPr bwMode="auto">
              <a:xfrm>
                <a:off x="-1160504" y="6336278"/>
                <a:ext cx="103187" cy="9525"/>
              </a:xfrm>
              <a:custGeom>
                <a:avLst/>
                <a:gdLst>
                  <a:gd name="T0" fmla="*/ 32 w 64"/>
                  <a:gd name="T1" fmla="*/ 6 h 6"/>
                  <a:gd name="T2" fmla="*/ 64 w 64"/>
                  <a:gd name="T3" fmla="*/ 0 h 6"/>
                  <a:gd name="T4" fmla="*/ 32 w 64"/>
                  <a:gd name="T5" fmla="*/ 2 h 6"/>
                  <a:gd name="T6" fmla="*/ 0 w 64"/>
                  <a:gd name="T7" fmla="*/ 0 h 6"/>
                  <a:gd name="T8" fmla="*/ 32 w 64"/>
                  <a:gd name="T9" fmla="*/ 6 h 6"/>
                </a:gdLst>
                <a:ahLst/>
                <a:cxnLst>
                  <a:cxn ang="0">
                    <a:pos x="T0" y="T1"/>
                  </a:cxn>
                  <a:cxn ang="0">
                    <a:pos x="T2" y="T3"/>
                  </a:cxn>
                  <a:cxn ang="0">
                    <a:pos x="T4" y="T5"/>
                  </a:cxn>
                  <a:cxn ang="0">
                    <a:pos x="T6" y="T7"/>
                  </a:cxn>
                  <a:cxn ang="0">
                    <a:pos x="T8" y="T9"/>
                  </a:cxn>
                </a:cxnLst>
                <a:rect l="0" t="0" r="r" b="b"/>
                <a:pathLst>
                  <a:path w="64" h="6">
                    <a:moveTo>
                      <a:pt x="32" y="6"/>
                    </a:moveTo>
                    <a:cubicBezTo>
                      <a:pt x="47" y="6"/>
                      <a:pt x="54" y="2"/>
                      <a:pt x="64" y="0"/>
                    </a:cubicBezTo>
                    <a:cubicBezTo>
                      <a:pt x="59" y="1"/>
                      <a:pt x="47" y="2"/>
                      <a:pt x="32" y="2"/>
                    </a:cubicBezTo>
                    <a:cubicBezTo>
                      <a:pt x="16" y="2"/>
                      <a:pt x="5" y="1"/>
                      <a:pt x="0" y="0"/>
                    </a:cubicBezTo>
                    <a:cubicBezTo>
                      <a:pt x="10" y="2"/>
                      <a:pt x="17" y="6"/>
                      <a:pt x="3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6" name="Freeform 635">
                <a:extLst>
                  <a:ext uri="{FF2B5EF4-FFF2-40B4-BE49-F238E27FC236}">
                    <a16:creationId xmlns:a16="http://schemas.microsoft.com/office/drawing/2014/main" id="{26461A1F-E3BC-460D-B884-D831D83FB3CF}"/>
                  </a:ext>
                </a:extLst>
              </p:cNvPr>
              <p:cNvSpPr>
                <a:spLocks noEditPoints="1"/>
              </p:cNvSpPr>
              <p:nvPr/>
            </p:nvSpPr>
            <p:spPr bwMode="auto">
              <a:xfrm>
                <a:off x="-1163679" y="6334690"/>
                <a:ext cx="107950" cy="12700"/>
              </a:xfrm>
              <a:custGeom>
                <a:avLst/>
                <a:gdLst>
                  <a:gd name="T0" fmla="*/ 34 w 67"/>
                  <a:gd name="T1" fmla="*/ 8 h 8"/>
                  <a:gd name="T2" fmla="*/ 11 w 67"/>
                  <a:gd name="T3" fmla="*/ 5 h 8"/>
                  <a:gd name="T4" fmla="*/ 3 w 67"/>
                  <a:gd name="T5" fmla="*/ 2 h 8"/>
                  <a:gd name="T6" fmla="*/ 1 w 67"/>
                  <a:gd name="T7" fmla="*/ 2 h 8"/>
                  <a:gd name="T8" fmla="*/ 0 w 67"/>
                  <a:gd name="T9" fmla="*/ 1 h 8"/>
                  <a:gd name="T10" fmla="*/ 2 w 67"/>
                  <a:gd name="T11" fmla="*/ 0 h 8"/>
                  <a:gd name="T12" fmla="*/ 4 w 67"/>
                  <a:gd name="T13" fmla="*/ 0 h 8"/>
                  <a:gd name="T14" fmla="*/ 34 w 67"/>
                  <a:gd name="T15" fmla="*/ 2 h 8"/>
                  <a:gd name="T16" fmla="*/ 64 w 67"/>
                  <a:gd name="T17" fmla="*/ 0 h 8"/>
                  <a:gd name="T18" fmla="*/ 66 w 67"/>
                  <a:gd name="T19" fmla="*/ 0 h 8"/>
                  <a:gd name="T20" fmla="*/ 67 w 67"/>
                  <a:gd name="T21" fmla="*/ 1 h 8"/>
                  <a:gd name="T22" fmla="*/ 66 w 67"/>
                  <a:gd name="T23" fmla="*/ 2 h 8"/>
                  <a:gd name="T24" fmla="*/ 64 w 67"/>
                  <a:gd name="T25" fmla="*/ 2 h 8"/>
                  <a:gd name="T26" fmla="*/ 56 w 67"/>
                  <a:gd name="T27" fmla="*/ 5 h 8"/>
                  <a:gd name="T28" fmla="*/ 34 w 67"/>
                  <a:gd name="T29" fmla="*/ 8 h 8"/>
                  <a:gd name="T30" fmla="*/ 16 w 67"/>
                  <a:gd name="T31" fmla="*/ 4 h 8"/>
                  <a:gd name="T32" fmla="*/ 34 w 67"/>
                  <a:gd name="T33" fmla="*/ 6 h 8"/>
                  <a:gd name="T34" fmla="*/ 52 w 67"/>
                  <a:gd name="T35" fmla="*/ 4 h 8"/>
                  <a:gd name="T36" fmla="*/ 34 w 67"/>
                  <a:gd name="T37" fmla="*/ 4 h 8"/>
                  <a:gd name="T38" fmla="*/ 16 w 67"/>
                  <a:gd name="T3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8">
                    <a:moveTo>
                      <a:pt x="34" y="8"/>
                    </a:moveTo>
                    <a:cubicBezTo>
                      <a:pt x="24" y="8"/>
                      <a:pt x="18" y="6"/>
                      <a:pt x="11" y="5"/>
                    </a:cubicBezTo>
                    <a:cubicBezTo>
                      <a:pt x="9" y="4"/>
                      <a:pt x="6" y="3"/>
                      <a:pt x="3" y="2"/>
                    </a:cubicBezTo>
                    <a:cubicBezTo>
                      <a:pt x="2" y="2"/>
                      <a:pt x="2" y="2"/>
                      <a:pt x="1" y="2"/>
                    </a:cubicBezTo>
                    <a:cubicBezTo>
                      <a:pt x="1" y="2"/>
                      <a:pt x="0" y="1"/>
                      <a:pt x="0" y="1"/>
                    </a:cubicBezTo>
                    <a:cubicBezTo>
                      <a:pt x="1" y="0"/>
                      <a:pt x="1" y="0"/>
                      <a:pt x="2" y="0"/>
                    </a:cubicBezTo>
                    <a:cubicBezTo>
                      <a:pt x="2" y="0"/>
                      <a:pt x="3" y="0"/>
                      <a:pt x="4" y="0"/>
                    </a:cubicBezTo>
                    <a:cubicBezTo>
                      <a:pt x="9" y="1"/>
                      <a:pt x="20" y="2"/>
                      <a:pt x="34" y="2"/>
                    </a:cubicBezTo>
                    <a:cubicBezTo>
                      <a:pt x="47" y="2"/>
                      <a:pt x="58" y="1"/>
                      <a:pt x="64" y="0"/>
                    </a:cubicBezTo>
                    <a:cubicBezTo>
                      <a:pt x="65" y="0"/>
                      <a:pt x="65" y="0"/>
                      <a:pt x="66" y="0"/>
                    </a:cubicBezTo>
                    <a:cubicBezTo>
                      <a:pt x="67" y="0"/>
                      <a:pt x="67" y="0"/>
                      <a:pt x="67" y="1"/>
                    </a:cubicBezTo>
                    <a:cubicBezTo>
                      <a:pt x="67" y="1"/>
                      <a:pt x="67" y="2"/>
                      <a:pt x="66" y="2"/>
                    </a:cubicBezTo>
                    <a:cubicBezTo>
                      <a:pt x="66" y="2"/>
                      <a:pt x="65" y="2"/>
                      <a:pt x="64" y="2"/>
                    </a:cubicBezTo>
                    <a:cubicBezTo>
                      <a:pt x="62" y="3"/>
                      <a:pt x="59" y="4"/>
                      <a:pt x="56" y="5"/>
                    </a:cubicBezTo>
                    <a:cubicBezTo>
                      <a:pt x="50" y="6"/>
                      <a:pt x="43" y="8"/>
                      <a:pt x="34" y="8"/>
                    </a:cubicBezTo>
                    <a:close/>
                    <a:moveTo>
                      <a:pt x="16" y="4"/>
                    </a:moveTo>
                    <a:cubicBezTo>
                      <a:pt x="21" y="5"/>
                      <a:pt x="27" y="6"/>
                      <a:pt x="34" y="6"/>
                    </a:cubicBezTo>
                    <a:cubicBezTo>
                      <a:pt x="41" y="6"/>
                      <a:pt x="47" y="5"/>
                      <a:pt x="52" y="4"/>
                    </a:cubicBezTo>
                    <a:cubicBezTo>
                      <a:pt x="46" y="4"/>
                      <a:pt x="40" y="4"/>
                      <a:pt x="34" y="4"/>
                    </a:cubicBezTo>
                    <a:cubicBezTo>
                      <a:pt x="27" y="4"/>
                      <a:pt x="21" y="4"/>
                      <a:pt x="16" y="4"/>
                    </a:cubicBezTo>
                    <a:close/>
                  </a:path>
                </a:pathLst>
              </a:custGeom>
              <a:solidFill>
                <a:srgbClr val="BB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637">
                <a:extLst>
                  <a:ext uri="{FF2B5EF4-FFF2-40B4-BE49-F238E27FC236}">
                    <a16:creationId xmlns:a16="http://schemas.microsoft.com/office/drawing/2014/main" id="{72F33C24-8EF8-4929-962A-9CB371C83A88}"/>
                  </a:ext>
                </a:extLst>
              </p:cNvPr>
              <p:cNvSpPr>
                <a:spLocks/>
              </p:cNvSpPr>
              <p:nvPr/>
            </p:nvSpPr>
            <p:spPr bwMode="auto">
              <a:xfrm>
                <a:off x="-1235908" y="6027509"/>
                <a:ext cx="258762" cy="228600"/>
              </a:xfrm>
              <a:custGeom>
                <a:avLst/>
                <a:gdLst>
                  <a:gd name="T0" fmla="*/ 162 w 162"/>
                  <a:gd name="T1" fmla="*/ 74 h 143"/>
                  <a:gd name="T2" fmla="*/ 162 w 162"/>
                  <a:gd name="T3" fmla="*/ 143 h 143"/>
                  <a:gd name="T4" fmla="*/ 155 w 162"/>
                  <a:gd name="T5" fmla="*/ 143 h 143"/>
                  <a:gd name="T6" fmla="*/ 151 w 162"/>
                  <a:gd name="T7" fmla="*/ 60 h 143"/>
                  <a:gd name="T8" fmla="*/ 129 w 162"/>
                  <a:gd name="T9" fmla="*/ 64 h 143"/>
                  <a:gd name="T10" fmla="*/ 33 w 162"/>
                  <a:gd name="T11" fmla="*/ 64 h 143"/>
                  <a:gd name="T12" fmla="*/ 11 w 162"/>
                  <a:gd name="T13" fmla="*/ 60 h 143"/>
                  <a:gd name="T14" fmla="*/ 6 w 162"/>
                  <a:gd name="T15" fmla="*/ 142 h 143"/>
                  <a:gd name="T16" fmla="*/ 0 w 162"/>
                  <a:gd name="T17" fmla="*/ 142 h 143"/>
                  <a:gd name="T18" fmla="*/ 0 w 162"/>
                  <a:gd name="T19" fmla="*/ 74 h 143"/>
                  <a:gd name="T20" fmla="*/ 62 w 162"/>
                  <a:gd name="T21" fmla="*/ 0 h 143"/>
                  <a:gd name="T22" fmla="*/ 99 w 162"/>
                  <a:gd name="T23" fmla="*/ 0 h 143"/>
                  <a:gd name="T24" fmla="*/ 162 w 162"/>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3">
                    <a:moveTo>
                      <a:pt x="162" y="74"/>
                    </a:moveTo>
                    <a:cubicBezTo>
                      <a:pt x="162" y="143"/>
                      <a:pt x="162" y="143"/>
                      <a:pt x="162" y="143"/>
                    </a:cubicBezTo>
                    <a:cubicBezTo>
                      <a:pt x="155" y="143"/>
                      <a:pt x="155" y="143"/>
                      <a:pt x="155" y="143"/>
                    </a:cubicBezTo>
                    <a:cubicBezTo>
                      <a:pt x="151" y="60"/>
                      <a:pt x="151" y="60"/>
                      <a:pt x="151" y="60"/>
                    </a:cubicBezTo>
                    <a:cubicBezTo>
                      <a:pt x="129" y="64"/>
                      <a:pt x="129" y="64"/>
                      <a:pt x="129" y="64"/>
                    </a:cubicBezTo>
                    <a:cubicBezTo>
                      <a:pt x="97" y="68"/>
                      <a:pt x="65" y="68"/>
                      <a:pt x="33" y="64"/>
                    </a:cubicBezTo>
                    <a:cubicBezTo>
                      <a:pt x="11" y="60"/>
                      <a:pt x="11" y="60"/>
                      <a:pt x="11" y="60"/>
                    </a:cubicBezTo>
                    <a:cubicBezTo>
                      <a:pt x="6" y="142"/>
                      <a:pt x="6" y="142"/>
                      <a:pt x="6" y="142"/>
                    </a:cubicBezTo>
                    <a:cubicBezTo>
                      <a:pt x="0" y="142"/>
                      <a:pt x="0" y="142"/>
                      <a:pt x="0" y="142"/>
                    </a:cubicBezTo>
                    <a:cubicBezTo>
                      <a:pt x="0" y="74"/>
                      <a:pt x="0" y="74"/>
                      <a:pt x="0" y="74"/>
                    </a:cubicBezTo>
                    <a:cubicBezTo>
                      <a:pt x="0" y="33"/>
                      <a:pt x="28" y="0"/>
                      <a:pt x="62" y="0"/>
                    </a:cubicBezTo>
                    <a:cubicBezTo>
                      <a:pt x="99" y="0"/>
                      <a:pt x="99" y="0"/>
                      <a:pt x="99" y="0"/>
                    </a:cubicBezTo>
                    <a:cubicBezTo>
                      <a:pt x="134" y="0"/>
                      <a:pt x="162" y="33"/>
                      <a:pt x="162" y="7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1" name="Group 620">
              <a:extLst>
                <a:ext uri="{FF2B5EF4-FFF2-40B4-BE49-F238E27FC236}">
                  <a16:creationId xmlns:a16="http://schemas.microsoft.com/office/drawing/2014/main" id="{D196F4E5-4F73-4D13-91FD-754E37999E21}"/>
                </a:ext>
              </a:extLst>
            </p:cNvPr>
            <p:cNvGrpSpPr/>
            <p:nvPr/>
          </p:nvGrpSpPr>
          <p:grpSpPr>
            <a:xfrm>
              <a:off x="9706702" y="4439920"/>
              <a:ext cx="534367" cy="1584360"/>
              <a:chOff x="1406601" y="1277986"/>
              <a:chExt cx="438931" cy="1301399"/>
            </a:xfrm>
          </p:grpSpPr>
          <p:sp>
            <p:nvSpPr>
              <p:cNvPr id="733" name="Freeform 6">
                <a:extLst>
                  <a:ext uri="{FF2B5EF4-FFF2-40B4-BE49-F238E27FC236}">
                    <a16:creationId xmlns:a16="http://schemas.microsoft.com/office/drawing/2014/main" id="{C738A312-71F8-46E2-AFB1-09D37443FC2C}"/>
                  </a:ext>
                </a:extLst>
              </p:cNvPr>
              <p:cNvSpPr>
                <a:spLocks/>
              </p:cNvSpPr>
              <p:nvPr/>
            </p:nvSpPr>
            <p:spPr bwMode="auto">
              <a:xfrm>
                <a:off x="1522286" y="2469143"/>
                <a:ext cx="64723" cy="66955"/>
              </a:xfrm>
              <a:custGeom>
                <a:avLst/>
                <a:gdLst>
                  <a:gd name="T0" fmla="*/ 87 w 87"/>
                  <a:gd name="T1" fmla="*/ 87 h 90"/>
                  <a:gd name="T2" fmla="*/ 4 w 87"/>
                  <a:gd name="T3" fmla="*/ 90 h 90"/>
                  <a:gd name="T4" fmla="*/ 0 w 87"/>
                  <a:gd name="T5" fmla="*/ 0 h 90"/>
                  <a:gd name="T6" fmla="*/ 77 w 87"/>
                  <a:gd name="T7" fmla="*/ 0 h 90"/>
                  <a:gd name="T8" fmla="*/ 87 w 87"/>
                  <a:gd name="T9" fmla="*/ 87 h 90"/>
                </a:gdLst>
                <a:ahLst/>
                <a:cxnLst>
                  <a:cxn ang="0">
                    <a:pos x="T0" y="T1"/>
                  </a:cxn>
                  <a:cxn ang="0">
                    <a:pos x="T2" y="T3"/>
                  </a:cxn>
                  <a:cxn ang="0">
                    <a:pos x="T4" y="T5"/>
                  </a:cxn>
                  <a:cxn ang="0">
                    <a:pos x="T6" y="T7"/>
                  </a:cxn>
                  <a:cxn ang="0">
                    <a:pos x="T8" y="T9"/>
                  </a:cxn>
                </a:cxnLst>
                <a:rect l="0" t="0" r="r" b="b"/>
                <a:pathLst>
                  <a:path w="87" h="90">
                    <a:moveTo>
                      <a:pt x="87" y="87"/>
                    </a:moveTo>
                    <a:lnTo>
                      <a:pt x="4" y="90"/>
                    </a:lnTo>
                    <a:lnTo>
                      <a:pt x="0" y="0"/>
                    </a:lnTo>
                    <a:lnTo>
                      <a:pt x="77" y="0"/>
                    </a:lnTo>
                    <a:lnTo>
                      <a:pt x="87" y="8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34" name="Freeform 10">
                <a:extLst>
                  <a:ext uri="{FF2B5EF4-FFF2-40B4-BE49-F238E27FC236}">
                    <a16:creationId xmlns:a16="http://schemas.microsoft.com/office/drawing/2014/main" id="{127C213B-93A0-4C27-9AE2-D7D96989CF1A}"/>
                  </a:ext>
                </a:extLst>
              </p:cNvPr>
              <p:cNvSpPr>
                <a:spLocks/>
              </p:cNvSpPr>
              <p:nvPr/>
            </p:nvSpPr>
            <p:spPr bwMode="auto">
              <a:xfrm>
                <a:off x="1643177" y="2469795"/>
                <a:ext cx="58772" cy="69932"/>
              </a:xfrm>
              <a:custGeom>
                <a:avLst/>
                <a:gdLst>
                  <a:gd name="T0" fmla="*/ 0 w 79"/>
                  <a:gd name="T1" fmla="*/ 89 h 94"/>
                  <a:gd name="T2" fmla="*/ 76 w 79"/>
                  <a:gd name="T3" fmla="*/ 94 h 94"/>
                  <a:gd name="T4" fmla="*/ 79 w 79"/>
                  <a:gd name="T5" fmla="*/ 0 h 94"/>
                  <a:gd name="T6" fmla="*/ 8 w 79"/>
                  <a:gd name="T7" fmla="*/ 0 h 94"/>
                  <a:gd name="T8" fmla="*/ 0 w 79"/>
                  <a:gd name="T9" fmla="*/ 89 h 94"/>
                </a:gdLst>
                <a:ahLst/>
                <a:cxnLst>
                  <a:cxn ang="0">
                    <a:pos x="T0" y="T1"/>
                  </a:cxn>
                  <a:cxn ang="0">
                    <a:pos x="T2" y="T3"/>
                  </a:cxn>
                  <a:cxn ang="0">
                    <a:pos x="T4" y="T5"/>
                  </a:cxn>
                  <a:cxn ang="0">
                    <a:pos x="T6" y="T7"/>
                  </a:cxn>
                  <a:cxn ang="0">
                    <a:pos x="T8" y="T9"/>
                  </a:cxn>
                </a:cxnLst>
                <a:rect l="0" t="0" r="r" b="b"/>
                <a:pathLst>
                  <a:path w="79" h="94">
                    <a:moveTo>
                      <a:pt x="0" y="89"/>
                    </a:moveTo>
                    <a:lnTo>
                      <a:pt x="76" y="94"/>
                    </a:lnTo>
                    <a:lnTo>
                      <a:pt x="79" y="0"/>
                    </a:lnTo>
                    <a:lnTo>
                      <a:pt x="8" y="0"/>
                    </a:lnTo>
                    <a:lnTo>
                      <a:pt x="0" y="8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1" name="Freeform 5">
                <a:extLst>
                  <a:ext uri="{FF2B5EF4-FFF2-40B4-BE49-F238E27FC236}">
                    <a16:creationId xmlns:a16="http://schemas.microsoft.com/office/drawing/2014/main" id="{A49B6969-13D4-49B5-908D-DAEBE15C45CA}"/>
                  </a:ext>
                </a:extLst>
              </p:cNvPr>
              <p:cNvSpPr>
                <a:spLocks noEditPoints="1"/>
              </p:cNvSpPr>
              <p:nvPr/>
            </p:nvSpPr>
            <p:spPr bwMode="auto">
              <a:xfrm>
                <a:off x="1406601" y="1753368"/>
                <a:ext cx="157717" cy="175572"/>
              </a:xfrm>
              <a:custGeom>
                <a:avLst/>
                <a:gdLst>
                  <a:gd name="T0" fmla="*/ 142 w 178"/>
                  <a:gd name="T1" fmla="*/ 199 h 199"/>
                  <a:gd name="T2" fmla="*/ 109 w 178"/>
                  <a:gd name="T3" fmla="*/ 171 h 199"/>
                  <a:gd name="T4" fmla="*/ 60 w 178"/>
                  <a:gd name="T5" fmla="*/ 117 h 199"/>
                  <a:gd name="T6" fmla="*/ 3 w 178"/>
                  <a:gd name="T7" fmla="*/ 42 h 199"/>
                  <a:gd name="T8" fmla="*/ 31 w 178"/>
                  <a:gd name="T9" fmla="*/ 3 h 199"/>
                  <a:gd name="T10" fmla="*/ 69 w 178"/>
                  <a:gd name="T11" fmla="*/ 27 h 199"/>
                  <a:gd name="T12" fmla="*/ 108 w 178"/>
                  <a:gd name="T13" fmla="*/ 69 h 199"/>
                  <a:gd name="T14" fmla="*/ 176 w 178"/>
                  <a:gd name="T15" fmla="*/ 161 h 199"/>
                  <a:gd name="T16" fmla="*/ 146 w 178"/>
                  <a:gd name="T17" fmla="*/ 198 h 199"/>
                  <a:gd name="T18" fmla="*/ 142 w 178"/>
                  <a:gd name="T19" fmla="*/ 199 h 199"/>
                  <a:gd name="T20" fmla="*/ 109 w 178"/>
                  <a:gd name="T21" fmla="*/ 171 h 199"/>
                  <a:gd name="T22" fmla="*/ 109 w 178"/>
                  <a:gd name="T23" fmla="*/ 171 h 199"/>
                  <a:gd name="T24" fmla="*/ 108 w 178"/>
                  <a:gd name="T25" fmla="*/ 169 h 199"/>
                  <a:gd name="T26" fmla="*/ 108 w 178"/>
                  <a:gd name="T27" fmla="*/ 169 h 199"/>
                  <a:gd name="T28" fmla="*/ 108 w 178"/>
                  <a:gd name="T29" fmla="*/ 169 h 199"/>
                  <a:gd name="T30" fmla="*/ 70 w 178"/>
                  <a:gd name="T31" fmla="*/ 31 h 199"/>
                  <a:gd name="T32" fmla="*/ 70 w 178"/>
                  <a:gd name="T33" fmla="*/ 31 h 199"/>
                  <a:gd name="T34" fmla="*/ 70 w 178"/>
                  <a:gd name="T35" fmla="*/ 3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99">
                    <a:moveTo>
                      <a:pt x="142" y="199"/>
                    </a:moveTo>
                    <a:cubicBezTo>
                      <a:pt x="126" y="199"/>
                      <a:pt x="112" y="187"/>
                      <a:pt x="109" y="171"/>
                    </a:cubicBezTo>
                    <a:cubicBezTo>
                      <a:pt x="104" y="160"/>
                      <a:pt x="77" y="133"/>
                      <a:pt x="60" y="117"/>
                    </a:cubicBezTo>
                    <a:cubicBezTo>
                      <a:pt x="25" y="82"/>
                      <a:pt x="7" y="63"/>
                      <a:pt x="3" y="42"/>
                    </a:cubicBezTo>
                    <a:cubicBezTo>
                      <a:pt x="0" y="23"/>
                      <a:pt x="13" y="6"/>
                      <a:pt x="31" y="3"/>
                    </a:cubicBezTo>
                    <a:cubicBezTo>
                      <a:pt x="48" y="0"/>
                      <a:pt x="65" y="11"/>
                      <a:pt x="69" y="27"/>
                    </a:cubicBezTo>
                    <a:cubicBezTo>
                      <a:pt x="74" y="35"/>
                      <a:pt x="94" y="55"/>
                      <a:pt x="108" y="69"/>
                    </a:cubicBezTo>
                    <a:cubicBezTo>
                      <a:pt x="148" y="108"/>
                      <a:pt x="173" y="134"/>
                      <a:pt x="176" y="161"/>
                    </a:cubicBezTo>
                    <a:cubicBezTo>
                      <a:pt x="178" y="179"/>
                      <a:pt x="165" y="196"/>
                      <a:pt x="146" y="198"/>
                    </a:cubicBezTo>
                    <a:cubicBezTo>
                      <a:pt x="145" y="199"/>
                      <a:pt x="143" y="199"/>
                      <a:pt x="142" y="199"/>
                    </a:cubicBezTo>
                    <a:close/>
                    <a:moveTo>
                      <a:pt x="109" y="171"/>
                    </a:moveTo>
                    <a:cubicBezTo>
                      <a:pt x="109" y="171"/>
                      <a:pt x="109" y="171"/>
                      <a:pt x="109" y="171"/>
                    </a:cubicBezTo>
                    <a:close/>
                    <a:moveTo>
                      <a:pt x="108" y="169"/>
                    </a:moveTo>
                    <a:cubicBezTo>
                      <a:pt x="108" y="169"/>
                      <a:pt x="108" y="169"/>
                      <a:pt x="108" y="169"/>
                    </a:cubicBezTo>
                    <a:cubicBezTo>
                      <a:pt x="108" y="169"/>
                      <a:pt x="108" y="169"/>
                      <a:pt x="108" y="169"/>
                    </a:cubicBezTo>
                    <a:close/>
                    <a:moveTo>
                      <a:pt x="70" y="31"/>
                    </a:moveTo>
                    <a:cubicBezTo>
                      <a:pt x="70" y="31"/>
                      <a:pt x="70" y="31"/>
                      <a:pt x="70" y="31"/>
                    </a:cubicBezTo>
                    <a:cubicBezTo>
                      <a:pt x="70" y="31"/>
                      <a:pt x="70" y="31"/>
                      <a:pt x="70" y="31"/>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2" name="Freeform 7">
                <a:extLst>
                  <a:ext uri="{FF2B5EF4-FFF2-40B4-BE49-F238E27FC236}">
                    <a16:creationId xmlns:a16="http://schemas.microsoft.com/office/drawing/2014/main" id="{09F17697-EC07-4D1F-A0C0-0926F9F4DE0C}"/>
                  </a:ext>
                </a:extLst>
              </p:cNvPr>
              <p:cNvSpPr>
                <a:spLocks/>
              </p:cNvSpPr>
              <p:nvPr/>
            </p:nvSpPr>
            <p:spPr bwMode="auto">
              <a:xfrm>
                <a:off x="1422822" y="2512430"/>
                <a:ext cx="168876" cy="66955"/>
              </a:xfrm>
              <a:custGeom>
                <a:avLst/>
                <a:gdLst>
                  <a:gd name="T0" fmla="*/ 191 w 191"/>
                  <a:gd name="T1" fmla="*/ 70 h 76"/>
                  <a:gd name="T2" fmla="*/ 133 w 191"/>
                  <a:gd name="T3" fmla="*/ 73 h 76"/>
                  <a:gd name="T4" fmla="*/ 130 w 191"/>
                  <a:gd name="T5" fmla="*/ 64 h 76"/>
                  <a:gd name="T6" fmla="*/ 55 w 191"/>
                  <a:gd name="T7" fmla="*/ 76 h 76"/>
                  <a:gd name="T8" fmla="*/ 6 w 191"/>
                  <a:gd name="T9" fmla="*/ 70 h 76"/>
                  <a:gd name="T10" fmla="*/ 0 w 191"/>
                  <a:gd name="T11" fmla="*/ 64 h 76"/>
                  <a:gd name="T12" fmla="*/ 115 w 191"/>
                  <a:gd name="T13" fmla="*/ 0 h 76"/>
                  <a:gd name="T14" fmla="*/ 118 w 191"/>
                  <a:gd name="T15" fmla="*/ 0 h 76"/>
                  <a:gd name="T16" fmla="*/ 148 w 191"/>
                  <a:gd name="T17" fmla="*/ 18 h 76"/>
                  <a:gd name="T18" fmla="*/ 182 w 191"/>
                  <a:gd name="T19" fmla="*/ 0 h 76"/>
                  <a:gd name="T20" fmla="*/ 191 w 191"/>
                  <a:gd name="T2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76">
                    <a:moveTo>
                      <a:pt x="191" y="70"/>
                    </a:moveTo>
                    <a:cubicBezTo>
                      <a:pt x="133" y="73"/>
                      <a:pt x="133" y="73"/>
                      <a:pt x="133" y="73"/>
                    </a:cubicBezTo>
                    <a:cubicBezTo>
                      <a:pt x="130" y="64"/>
                      <a:pt x="130" y="64"/>
                      <a:pt x="130" y="64"/>
                    </a:cubicBezTo>
                    <a:cubicBezTo>
                      <a:pt x="115" y="67"/>
                      <a:pt x="73" y="73"/>
                      <a:pt x="55" y="76"/>
                    </a:cubicBezTo>
                    <a:cubicBezTo>
                      <a:pt x="40" y="76"/>
                      <a:pt x="15" y="76"/>
                      <a:pt x="6" y="70"/>
                    </a:cubicBezTo>
                    <a:cubicBezTo>
                      <a:pt x="3" y="70"/>
                      <a:pt x="0" y="67"/>
                      <a:pt x="0" y="64"/>
                    </a:cubicBezTo>
                    <a:cubicBezTo>
                      <a:pt x="3" y="40"/>
                      <a:pt x="94" y="28"/>
                      <a:pt x="115" y="0"/>
                    </a:cubicBezTo>
                    <a:cubicBezTo>
                      <a:pt x="118" y="0"/>
                      <a:pt x="118" y="0"/>
                      <a:pt x="118" y="0"/>
                    </a:cubicBezTo>
                    <a:cubicBezTo>
                      <a:pt x="124" y="6"/>
                      <a:pt x="133" y="18"/>
                      <a:pt x="148" y="18"/>
                    </a:cubicBezTo>
                    <a:cubicBezTo>
                      <a:pt x="160" y="18"/>
                      <a:pt x="176" y="3"/>
                      <a:pt x="182" y="0"/>
                    </a:cubicBezTo>
                    <a:cubicBezTo>
                      <a:pt x="188" y="6"/>
                      <a:pt x="191" y="67"/>
                      <a:pt x="191"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3" name="Freeform: Shape 812">
                <a:extLst>
                  <a:ext uri="{FF2B5EF4-FFF2-40B4-BE49-F238E27FC236}">
                    <a16:creationId xmlns:a16="http://schemas.microsoft.com/office/drawing/2014/main" id="{9E4D7A7A-97A4-4FC0-B7BC-F8ECADC915A4}"/>
                  </a:ext>
                </a:extLst>
              </p:cNvPr>
              <p:cNvSpPr>
                <a:spLocks/>
              </p:cNvSpPr>
              <p:nvPr/>
            </p:nvSpPr>
            <p:spPr bwMode="auto">
              <a:xfrm>
                <a:off x="1488443" y="1815116"/>
                <a:ext cx="139856" cy="697314"/>
              </a:xfrm>
              <a:custGeom>
                <a:avLst/>
                <a:gdLst>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16679 w 857825"/>
                  <a:gd name="connsiteY4" fmla="*/ 4277073 h 4277073"/>
                  <a:gd name="connsiteX5" fmla="*/ 11586 w 857825"/>
                  <a:gd name="connsiteY5" fmla="*/ 2433974 h 4277073"/>
                  <a:gd name="connsiteX6" fmla="*/ 17752 w 857825"/>
                  <a:gd name="connsiteY6" fmla="*/ 2433813 h 4277073"/>
                  <a:gd name="connsiteX7" fmla="*/ 15344 w 857825"/>
                  <a:gd name="connsiteY7" fmla="*/ 1925340 h 4277073"/>
                  <a:gd name="connsiteX8" fmla="*/ 0 w 857825"/>
                  <a:gd name="connsiteY8" fmla="*/ 0 h 4277073"/>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16679 w 857825"/>
                  <a:gd name="connsiteY4" fmla="*/ 4277073 h 4277073"/>
                  <a:gd name="connsiteX5" fmla="*/ 11586 w 857825"/>
                  <a:gd name="connsiteY5" fmla="*/ 2433974 h 4277073"/>
                  <a:gd name="connsiteX6" fmla="*/ 15344 w 857825"/>
                  <a:gd name="connsiteY6" fmla="*/ 1925340 h 4277073"/>
                  <a:gd name="connsiteX7" fmla="*/ 0 w 857825"/>
                  <a:gd name="connsiteY7" fmla="*/ 0 h 4277073"/>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51734 w 857825"/>
                  <a:gd name="connsiteY4" fmla="*/ 4277073 h 4277073"/>
                  <a:gd name="connsiteX5" fmla="*/ 11586 w 857825"/>
                  <a:gd name="connsiteY5" fmla="*/ 2433974 h 4277073"/>
                  <a:gd name="connsiteX6" fmla="*/ 15344 w 857825"/>
                  <a:gd name="connsiteY6" fmla="*/ 1925340 h 4277073"/>
                  <a:gd name="connsiteX7" fmla="*/ 0 w 857825"/>
                  <a:gd name="connsiteY7" fmla="*/ 0 h 427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25" h="4277073">
                    <a:moveTo>
                      <a:pt x="0" y="0"/>
                    </a:moveTo>
                    <a:lnTo>
                      <a:pt x="857825" y="605806"/>
                    </a:lnTo>
                    <a:lnTo>
                      <a:pt x="576039" y="2488265"/>
                    </a:lnTo>
                    <a:lnTo>
                      <a:pt x="590878" y="4252922"/>
                    </a:lnTo>
                    <a:lnTo>
                      <a:pt x="151734" y="4277073"/>
                    </a:lnTo>
                    <a:lnTo>
                      <a:pt x="11586" y="2433974"/>
                    </a:lnTo>
                    <a:cubicBezTo>
                      <a:pt x="12839" y="2264429"/>
                      <a:pt x="14091" y="2094885"/>
                      <a:pt x="15344" y="1925340"/>
                    </a:cubicBezTo>
                    <a:cubicBezTo>
                      <a:pt x="10230" y="1283560"/>
                      <a:pt x="193" y="588855"/>
                      <a:pt x="0"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4" name="Freeform 11">
                <a:extLst>
                  <a:ext uri="{FF2B5EF4-FFF2-40B4-BE49-F238E27FC236}">
                    <a16:creationId xmlns:a16="http://schemas.microsoft.com/office/drawing/2014/main" id="{F8B77154-787E-466E-A65A-22A26354F05A}"/>
                  </a:ext>
                </a:extLst>
              </p:cNvPr>
              <p:cNvSpPr>
                <a:spLocks/>
              </p:cNvSpPr>
              <p:nvPr/>
            </p:nvSpPr>
            <p:spPr bwMode="auto">
              <a:xfrm>
                <a:off x="1634995" y="2510199"/>
                <a:ext cx="174083" cy="69186"/>
              </a:xfrm>
              <a:custGeom>
                <a:avLst/>
                <a:gdLst>
                  <a:gd name="T0" fmla="*/ 0 w 197"/>
                  <a:gd name="T1" fmla="*/ 73 h 79"/>
                  <a:gd name="T2" fmla="*/ 59 w 197"/>
                  <a:gd name="T3" fmla="*/ 76 h 79"/>
                  <a:gd name="T4" fmla="*/ 63 w 197"/>
                  <a:gd name="T5" fmla="*/ 66 h 79"/>
                  <a:gd name="T6" fmla="*/ 144 w 197"/>
                  <a:gd name="T7" fmla="*/ 79 h 79"/>
                  <a:gd name="T8" fmla="*/ 193 w 197"/>
                  <a:gd name="T9" fmla="*/ 73 h 79"/>
                  <a:gd name="T10" fmla="*/ 197 w 197"/>
                  <a:gd name="T11" fmla="*/ 66 h 79"/>
                  <a:gd name="T12" fmla="*/ 78 w 197"/>
                  <a:gd name="T13" fmla="*/ 0 h 79"/>
                  <a:gd name="T14" fmla="*/ 75 w 197"/>
                  <a:gd name="T15" fmla="*/ 0 h 79"/>
                  <a:gd name="T16" fmla="*/ 47 w 197"/>
                  <a:gd name="T17" fmla="*/ 19 h 79"/>
                  <a:gd name="T18" fmla="*/ 13 w 197"/>
                  <a:gd name="T19" fmla="*/ 0 h 79"/>
                  <a:gd name="T20" fmla="*/ 0 w 197"/>
                  <a:gd name="T21" fmla="*/ 7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79">
                    <a:moveTo>
                      <a:pt x="0" y="73"/>
                    </a:moveTo>
                    <a:cubicBezTo>
                      <a:pt x="59" y="76"/>
                      <a:pt x="59" y="76"/>
                      <a:pt x="59" y="76"/>
                    </a:cubicBezTo>
                    <a:cubicBezTo>
                      <a:pt x="63" y="66"/>
                      <a:pt x="63" y="66"/>
                      <a:pt x="63" y="66"/>
                    </a:cubicBezTo>
                    <a:cubicBezTo>
                      <a:pt x="81" y="69"/>
                      <a:pt x="122" y="76"/>
                      <a:pt x="144" y="79"/>
                    </a:cubicBezTo>
                    <a:cubicBezTo>
                      <a:pt x="159" y="79"/>
                      <a:pt x="181" y="79"/>
                      <a:pt x="193" y="73"/>
                    </a:cubicBezTo>
                    <a:cubicBezTo>
                      <a:pt x="193" y="73"/>
                      <a:pt x="197" y="69"/>
                      <a:pt x="197" y="66"/>
                    </a:cubicBezTo>
                    <a:cubicBezTo>
                      <a:pt x="197" y="41"/>
                      <a:pt x="103" y="29"/>
                      <a:pt x="78" y="0"/>
                    </a:cubicBezTo>
                    <a:cubicBezTo>
                      <a:pt x="75" y="0"/>
                      <a:pt x="75" y="0"/>
                      <a:pt x="75" y="0"/>
                    </a:cubicBezTo>
                    <a:cubicBezTo>
                      <a:pt x="69" y="7"/>
                      <a:pt x="63" y="19"/>
                      <a:pt x="47" y="19"/>
                    </a:cubicBezTo>
                    <a:cubicBezTo>
                      <a:pt x="31" y="19"/>
                      <a:pt x="19" y="4"/>
                      <a:pt x="13" y="0"/>
                    </a:cubicBezTo>
                    <a:cubicBezTo>
                      <a:pt x="3" y="7"/>
                      <a:pt x="0" y="69"/>
                      <a:pt x="0" y="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5" name="Freeform: Shape 814">
                <a:extLst>
                  <a:ext uri="{FF2B5EF4-FFF2-40B4-BE49-F238E27FC236}">
                    <a16:creationId xmlns:a16="http://schemas.microsoft.com/office/drawing/2014/main" id="{A0C410EF-1EDC-4452-B249-871B1A1E16EB}"/>
                  </a:ext>
                </a:extLst>
              </p:cNvPr>
              <p:cNvSpPr>
                <a:spLocks/>
              </p:cNvSpPr>
              <p:nvPr/>
            </p:nvSpPr>
            <p:spPr bwMode="auto">
              <a:xfrm>
                <a:off x="1563575" y="1836475"/>
                <a:ext cx="157064" cy="666145"/>
              </a:xfrm>
              <a:custGeom>
                <a:avLst/>
                <a:gdLst>
                  <a:gd name="connsiteX0" fmla="*/ 930855 w 981069"/>
                  <a:gd name="connsiteY0" fmla="*/ 0 h 4085895"/>
                  <a:gd name="connsiteX1" fmla="*/ 961220 w 981069"/>
                  <a:gd name="connsiteY1" fmla="*/ 2159419 h 4085895"/>
                  <a:gd name="connsiteX2" fmla="*/ 962788 w 981069"/>
                  <a:gd name="connsiteY2" fmla="*/ 2159338 h 4085895"/>
                  <a:gd name="connsiteX3" fmla="*/ 981069 w 981069"/>
                  <a:gd name="connsiteY3" fmla="*/ 4060972 h 4085895"/>
                  <a:gd name="connsiteX4" fmla="*/ 488227 w 981069"/>
                  <a:gd name="connsiteY4" fmla="*/ 4085895 h 4085895"/>
                  <a:gd name="connsiteX5" fmla="*/ 403764 w 981069"/>
                  <a:gd name="connsiteY5" fmla="*/ 2329450 h 4085895"/>
                  <a:gd name="connsiteX6" fmla="*/ 402459 w 981069"/>
                  <a:gd name="connsiteY6" fmla="*/ 2329581 h 4085895"/>
                  <a:gd name="connsiteX7" fmla="*/ 0 w 981069"/>
                  <a:gd name="connsiteY7" fmla="*/ 619903 h 4085895"/>
                  <a:gd name="connsiteX0" fmla="*/ 930855 w 963373"/>
                  <a:gd name="connsiteY0" fmla="*/ 0 h 4085895"/>
                  <a:gd name="connsiteX1" fmla="*/ 961220 w 963373"/>
                  <a:gd name="connsiteY1" fmla="*/ 2159419 h 4085895"/>
                  <a:gd name="connsiteX2" fmla="*/ 962788 w 963373"/>
                  <a:gd name="connsiteY2" fmla="*/ 2159338 h 4085895"/>
                  <a:gd name="connsiteX3" fmla="*/ 899277 w 963373"/>
                  <a:gd name="connsiteY3" fmla="*/ 4072659 h 4085895"/>
                  <a:gd name="connsiteX4" fmla="*/ 488227 w 963373"/>
                  <a:gd name="connsiteY4" fmla="*/ 4085895 h 4085895"/>
                  <a:gd name="connsiteX5" fmla="*/ 403764 w 963373"/>
                  <a:gd name="connsiteY5" fmla="*/ 2329450 h 4085895"/>
                  <a:gd name="connsiteX6" fmla="*/ 402459 w 963373"/>
                  <a:gd name="connsiteY6" fmla="*/ 2329581 h 4085895"/>
                  <a:gd name="connsiteX7" fmla="*/ 0 w 963373"/>
                  <a:gd name="connsiteY7" fmla="*/ 619903 h 4085895"/>
                  <a:gd name="connsiteX8" fmla="*/ 930855 w 963373"/>
                  <a:gd name="connsiteY8" fmla="*/ 0 h 40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373" h="4085895">
                    <a:moveTo>
                      <a:pt x="930855" y="0"/>
                    </a:moveTo>
                    <a:lnTo>
                      <a:pt x="961220" y="2159419"/>
                    </a:lnTo>
                    <a:lnTo>
                      <a:pt x="962788" y="2159338"/>
                    </a:lnTo>
                    <a:cubicBezTo>
                      <a:pt x="970965" y="2792194"/>
                      <a:pt x="891100" y="3439804"/>
                      <a:pt x="899277" y="4072659"/>
                    </a:cubicBezTo>
                    <a:lnTo>
                      <a:pt x="488227" y="4085895"/>
                    </a:lnTo>
                    <a:lnTo>
                      <a:pt x="403764" y="2329450"/>
                    </a:lnTo>
                    <a:lnTo>
                      <a:pt x="402459" y="2329581"/>
                    </a:lnTo>
                    <a:lnTo>
                      <a:pt x="0" y="619903"/>
                    </a:lnTo>
                    <a:lnTo>
                      <a:pt x="93085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6" name="Freeform 14">
                <a:extLst>
                  <a:ext uri="{FF2B5EF4-FFF2-40B4-BE49-F238E27FC236}">
                    <a16:creationId xmlns:a16="http://schemas.microsoft.com/office/drawing/2014/main" id="{ADE7834F-EFE0-4E97-9AB0-3787B196EDEF}"/>
                  </a:ext>
                </a:extLst>
              </p:cNvPr>
              <p:cNvSpPr>
                <a:spLocks/>
              </p:cNvSpPr>
              <p:nvPr/>
            </p:nvSpPr>
            <p:spPr bwMode="auto">
              <a:xfrm>
                <a:off x="1690046" y="1585236"/>
                <a:ext cx="119031" cy="245503"/>
              </a:xfrm>
              <a:custGeom>
                <a:avLst/>
                <a:gdLst>
                  <a:gd name="T0" fmla="*/ 99 w 135"/>
                  <a:gd name="T1" fmla="*/ 279 h 279"/>
                  <a:gd name="T2" fmla="*/ 65 w 135"/>
                  <a:gd name="T3" fmla="*/ 251 h 279"/>
                  <a:gd name="T4" fmla="*/ 15 w 135"/>
                  <a:gd name="T5" fmla="*/ 77 h 279"/>
                  <a:gd name="T6" fmla="*/ 6 w 135"/>
                  <a:gd name="T7" fmla="*/ 48 h 279"/>
                  <a:gd name="T8" fmla="*/ 27 w 135"/>
                  <a:gd name="T9" fmla="*/ 5 h 279"/>
                  <a:gd name="T10" fmla="*/ 70 w 135"/>
                  <a:gd name="T11" fmla="*/ 27 h 279"/>
                  <a:gd name="T12" fmla="*/ 80 w 135"/>
                  <a:gd name="T13" fmla="*/ 55 h 279"/>
                  <a:gd name="T14" fmla="*/ 132 w 135"/>
                  <a:gd name="T15" fmla="*/ 239 h 279"/>
                  <a:gd name="T16" fmla="*/ 105 w 135"/>
                  <a:gd name="T17" fmla="*/ 278 h 279"/>
                  <a:gd name="T18" fmla="*/ 99 w 135"/>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79">
                    <a:moveTo>
                      <a:pt x="99" y="279"/>
                    </a:moveTo>
                    <a:cubicBezTo>
                      <a:pt x="83" y="279"/>
                      <a:pt x="68" y="267"/>
                      <a:pt x="65" y="251"/>
                    </a:cubicBezTo>
                    <a:cubicBezTo>
                      <a:pt x="53" y="188"/>
                      <a:pt x="32" y="124"/>
                      <a:pt x="15" y="77"/>
                    </a:cubicBezTo>
                    <a:cubicBezTo>
                      <a:pt x="12" y="67"/>
                      <a:pt x="8" y="57"/>
                      <a:pt x="6" y="48"/>
                    </a:cubicBezTo>
                    <a:cubicBezTo>
                      <a:pt x="0" y="31"/>
                      <a:pt x="9" y="11"/>
                      <a:pt x="27" y="5"/>
                    </a:cubicBezTo>
                    <a:cubicBezTo>
                      <a:pt x="45" y="0"/>
                      <a:pt x="64" y="9"/>
                      <a:pt x="70" y="27"/>
                    </a:cubicBezTo>
                    <a:cubicBezTo>
                      <a:pt x="73" y="36"/>
                      <a:pt x="76" y="45"/>
                      <a:pt x="80" y="55"/>
                    </a:cubicBezTo>
                    <a:cubicBezTo>
                      <a:pt x="96" y="104"/>
                      <a:pt x="119" y="170"/>
                      <a:pt x="132" y="239"/>
                    </a:cubicBezTo>
                    <a:cubicBezTo>
                      <a:pt x="135" y="257"/>
                      <a:pt x="123" y="275"/>
                      <a:pt x="105" y="278"/>
                    </a:cubicBezTo>
                    <a:cubicBezTo>
                      <a:pt x="103" y="279"/>
                      <a:pt x="101" y="279"/>
                      <a:pt x="99" y="279"/>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7" name="Freeform 15">
                <a:extLst>
                  <a:ext uri="{FF2B5EF4-FFF2-40B4-BE49-F238E27FC236}">
                    <a16:creationId xmlns:a16="http://schemas.microsoft.com/office/drawing/2014/main" id="{F3230043-973C-4CAD-8610-C398942B7ECA}"/>
                  </a:ext>
                </a:extLst>
              </p:cNvPr>
              <p:cNvSpPr>
                <a:spLocks/>
              </p:cNvSpPr>
              <p:nvPr/>
            </p:nvSpPr>
            <p:spPr bwMode="auto">
              <a:xfrm>
                <a:off x="1579198" y="1548039"/>
                <a:ext cx="35709" cy="30502"/>
              </a:xfrm>
              <a:custGeom>
                <a:avLst/>
                <a:gdLst>
                  <a:gd name="T0" fmla="*/ 48 w 48"/>
                  <a:gd name="T1" fmla="*/ 30 h 41"/>
                  <a:gd name="T2" fmla="*/ 44 w 48"/>
                  <a:gd name="T3" fmla="*/ 0 h 41"/>
                  <a:gd name="T4" fmla="*/ 0 w 48"/>
                  <a:gd name="T5" fmla="*/ 9 h 41"/>
                  <a:gd name="T6" fmla="*/ 0 w 48"/>
                  <a:gd name="T7" fmla="*/ 34 h 41"/>
                  <a:gd name="T8" fmla="*/ 44 w 48"/>
                  <a:gd name="T9" fmla="*/ 41 h 41"/>
                  <a:gd name="T10" fmla="*/ 48 w 48"/>
                  <a:gd name="T11" fmla="*/ 30 h 41"/>
                </a:gdLst>
                <a:ahLst/>
                <a:cxnLst>
                  <a:cxn ang="0">
                    <a:pos x="T0" y="T1"/>
                  </a:cxn>
                  <a:cxn ang="0">
                    <a:pos x="T2" y="T3"/>
                  </a:cxn>
                  <a:cxn ang="0">
                    <a:pos x="T4" y="T5"/>
                  </a:cxn>
                  <a:cxn ang="0">
                    <a:pos x="T6" y="T7"/>
                  </a:cxn>
                  <a:cxn ang="0">
                    <a:pos x="T8" y="T9"/>
                  </a:cxn>
                  <a:cxn ang="0">
                    <a:pos x="T10" y="T11"/>
                  </a:cxn>
                </a:cxnLst>
                <a:rect l="0" t="0" r="r" b="b"/>
                <a:pathLst>
                  <a:path w="48" h="41">
                    <a:moveTo>
                      <a:pt x="48" y="30"/>
                    </a:moveTo>
                    <a:lnTo>
                      <a:pt x="44" y="0"/>
                    </a:lnTo>
                    <a:lnTo>
                      <a:pt x="0" y="9"/>
                    </a:lnTo>
                    <a:lnTo>
                      <a:pt x="0" y="34"/>
                    </a:lnTo>
                    <a:lnTo>
                      <a:pt x="44" y="41"/>
                    </a:lnTo>
                    <a:lnTo>
                      <a:pt x="48" y="30"/>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8" name="Freeform 16">
                <a:extLst>
                  <a:ext uri="{FF2B5EF4-FFF2-40B4-BE49-F238E27FC236}">
                    <a16:creationId xmlns:a16="http://schemas.microsoft.com/office/drawing/2014/main" id="{2C9D8129-C9AB-47C4-80AD-C64636E4CE57}"/>
                  </a:ext>
                </a:extLst>
              </p:cNvPr>
              <p:cNvSpPr>
                <a:spLocks/>
              </p:cNvSpPr>
              <p:nvPr/>
            </p:nvSpPr>
            <p:spPr bwMode="auto">
              <a:xfrm>
                <a:off x="1408089" y="1562174"/>
                <a:ext cx="85554" cy="252943"/>
              </a:xfrm>
              <a:custGeom>
                <a:avLst/>
                <a:gdLst>
                  <a:gd name="T0" fmla="*/ 36 w 97"/>
                  <a:gd name="T1" fmla="*/ 287 h 287"/>
                  <a:gd name="T2" fmla="*/ 32 w 97"/>
                  <a:gd name="T3" fmla="*/ 287 h 287"/>
                  <a:gd name="T4" fmla="*/ 2 w 97"/>
                  <a:gd name="T5" fmla="*/ 249 h 287"/>
                  <a:gd name="T6" fmla="*/ 7 w 97"/>
                  <a:gd name="T7" fmla="*/ 204 h 287"/>
                  <a:gd name="T8" fmla="*/ 27 w 97"/>
                  <a:gd name="T9" fmla="*/ 31 h 287"/>
                  <a:gd name="T10" fmla="*/ 66 w 97"/>
                  <a:gd name="T11" fmla="*/ 3 h 287"/>
                  <a:gd name="T12" fmla="*/ 94 w 97"/>
                  <a:gd name="T13" fmla="*/ 42 h 287"/>
                  <a:gd name="T14" fmla="*/ 74 w 97"/>
                  <a:gd name="T15" fmla="*/ 212 h 287"/>
                  <a:gd name="T16" fmla="*/ 69 w 97"/>
                  <a:gd name="T17" fmla="*/ 257 h 287"/>
                  <a:gd name="T18" fmla="*/ 36 w 97"/>
                  <a:gd name="T19"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87">
                    <a:moveTo>
                      <a:pt x="36" y="287"/>
                    </a:moveTo>
                    <a:cubicBezTo>
                      <a:pt x="34" y="287"/>
                      <a:pt x="33" y="287"/>
                      <a:pt x="32" y="287"/>
                    </a:cubicBezTo>
                    <a:cubicBezTo>
                      <a:pt x="13" y="285"/>
                      <a:pt x="0" y="268"/>
                      <a:pt x="2" y="249"/>
                    </a:cubicBezTo>
                    <a:cubicBezTo>
                      <a:pt x="3" y="241"/>
                      <a:pt x="5" y="225"/>
                      <a:pt x="7" y="204"/>
                    </a:cubicBezTo>
                    <a:cubicBezTo>
                      <a:pt x="16" y="123"/>
                      <a:pt x="24" y="49"/>
                      <a:pt x="27" y="31"/>
                    </a:cubicBezTo>
                    <a:cubicBezTo>
                      <a:pt x="30" y="12"/>
                      <a:pt x="48" y="0"/>
                      <a:pt x="66" y="3"/>
                    </a:cubicBezTo>
                    <a:cubicBezTo>
                      <a:pt x="85" y="6"/>
                      <a:pt x="97" y="23"/>
                      <a:pt x="94" y="42"/>
                    </a:cubicBezTo>
                    <a:cubicBezTo>
                      <a:pt x="91" y="59"/>
                      <a:pt x="81" y="155"/>
                      <a:pt x="74" y="212"/>
                    </a:cubicBezTo>
                    <a:cubicBezTo>
                      <a:pt x="72" y="232"/>
                      <a:pt x="70" y="249"/>
                      <a:pt x="69" y="257"/>
                    </a:cubicBezTo>
                    <a:cubicBezTo>
                      <a:pt x="67" y="275"/>
                      <a:pt x="53" y="287"/>
                      <a:pt x="36" y="287"/>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19" name="Freeform 17">
                <a:extLst>
                  <a:ext uri="{FF2B5EF4-FFF2-40B4-BE49-F238E27FC236}">
                    <a16:creationId xmlns:a16="http://schemas.microsoft.com/office/drawing/2014/main" id="{8E8CDD7C-EC8D-44D0-8804-5244F3678BEC}"/>
                  </a:ext>
                </a:extLst>
              </p:cNvPr>
              <p:cNvSpPr>
                <a:spLocks/>
              </p:cNvSpPr>
              <p:nvPr/>
            </p:nvSpPr>
            <p:spPr bwMode="auto">
              <a:xfrm>
                <a:off x="1601515" y="1507121"/>
                <a:ext cx="145813" cy="114568"/>
              </a:xfrm>
              <a:custGeom>
                <a:avLst/>
                <a:gdLst>
                  <a:gd name="T0" fmla="*/ 162 w 196"/>
                  <a:gd name="T1" fmla="*/ 154 h 154"/>
                  <a:gd name="T2" fmla="*/ 0 w 196"/>
                  <a:gd name="T3" fmla="*/ 92 h 154"/>
                  <a:gd name="T4" fmla="*/ 36 w 196"/>
                  <a:gd name="T5" fmla="*/ 0 h 154"/>
                  <a:gd name="T6" fmla="*/ 196 w 196"/>
                  <a:gd name="T7" fmla="*/ 61 h 154"/>
                  <a:gd name="T8" fmla="*/ 162 w 196"/>
                  <a:gd name="T9" fmla="*/ 154 h 154"/>
                </a:gdLst>
                <a:ahLst/>
                <a:cxnLst>
                  <a:cxn ang="0">
                    <a:pos x="T0" y="T1"/>
                  </a:cxn>
                  <a:cxn ang="0">
                    <a:pos x="T2" y="T3"/>
                  </a:cxn>
                  <a:cxn ang="0">
                    <a:pos x="T4" y="T5"/>
                  </a:cxn>
                  <a:cxn ang="0">
                    <a:pos x="T6" y="T7"/>
                  </a:cxn>
                  <a:cxn ang="0">
                    <a:pos x="T8" y="T9"/>
                  </a:cxn>
                </a:cxnLst>
                <a:rect l="0" t="0" r="r" b="b"/>
                <a:pathLst>
                  <a:path w="196" h="154">
                    <a:moveTo>
                      <a:pt x="162" y="154"/>
                    </a:moveTo>
                    <a:lnTo>
                      <a:pt x="0" y="92"/>
                    </a:lnTo>
                    <a:lnTo>
                      <a:pt x="36" y="0"/>
                    </a:lnTo>
                    <a:lnTo>
                      <a:pt x="196" y="61"/>
                    </a:lnTo>
                    <a:lnTo>
                      <a:pt x="162" y="154"/>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0" name="Freeform 18">
                <a:extLst>
                  <a:ext uri="{FF2B5EF4-FFF2-40B4-BE49-F238E27FC236}">
                    <a16:creationId xmlns:a16="http://schemas.microsoft.com/office/drawing/2014/main" id="{6F2B7AE9-5068-4BDB-8501-36AA7EBBD9F5}"/>
                  </a:ext>
                </a:extLst>
              </p:cNvPr>
              <p:cNvSpPr>
                <a:spLocks/>
              </p:cNvSpPr>
              <p:nvPr/>
            </p:nvSpPr>
            <p:spPr bwMode="auto">
              <a:xfrm>
                <a:off x="1698229" y="1580772"/>
                <a:ext cx="95970" cy="139118"/>
              </a:xfrm>
              <a:custGeom>
                <a:avLst/>
                <a:gdLst>
                  <a:gd name="T0" fmla="*/ 26 w 109"/>
                  <a:gd name="T1" fmla="*/ 158 h 158"/>
                  <a:gd name="T2" fmla="*/ 8 w 109"/>
                  <a:gd name="T3" fmla="*/ 55 h 158"/>
                  <a:gd name="T4" fmla="*/ 0 w 109"/>
                  <a:gd name="T5" fmla="*/ 14 h 158"/>
                  <a:gd name="T6" fmla="*/ 83 w 109"/>
                  <a:gd name="T7" fmla="*/ 0 h 158"/>
                  <a:gd name="T8" fmla="*/ 90 w 109"/>
                  <a:gd name="T9" fmla="*/ 40 h 158"/>
                  <a:gd name="T10" fmla="*/ 109 w 109"/>
                  <a:gd name="T11" fmla="*/ 148 h 158"/>
                  <a:gd name="T12" fmla="*/ 26 w 1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109" h="158">
                    <a:moveTo>
                      <a:pt x="26" y="158"/>
                    </a:moveTo>
                    <a:cubicBezTo>
                      <a:pt x="23" y="138"/>
                      <a:pt x="14" y="90"/>
                      <a:pt x="8" y="55"/>
                    </a:cubicBezTo>
                    <a:cubicBezTo>
                      <a:pt x="5" y="37"/>
                      <a:pt x="2" y="22"/>
                      <a:pt x="0" y="14"/>
                    </a:cubicBezTo>
                    <a:cubicBezTo>
                      <a:pt x="83" y="0"/>
                      <a:pt x="83" y="0"/>
                      <a:pt x="83" y="0"/>
                    </a:cubicBezTo>
                    <a:cubicBezTo>
                      <a:pt x="84" y="8"/>
                      <a:pt x="87" y="22"/>
                      <a:pt x="90" y="40"/>
                    </a:cubicBezTo>
                    <a:cubicBezTo>
                      <a:pt x="97" y="78"/>
                      <a:pt x="106" y="126"/>
                      <a:pt x="109" y="148"/>
                    </a:cubicBezTo>
                    <a:lnTo>
                      <a:pt x="26" y="158"/>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1" name="Freeform 19">
                <a:extLst>
                  <a:ext uri="{FF2B5EF4-FFF2-40B4-BE49-F238E27FC236}">
                    <a16:creationId xmlns:a16="http://schemas.microsoft.com/office/drawing/2014/main" id="{3214C6BB-698F-498F-BB4E-A71DF35D06CD}"/>
                  </a:ext>
                </a:extLst>
              </p:cNvPr>
              <p:cNvSpPr>
                <a:spLocks/>
              </p:cNvSpPr>
              <p:nvPr/>
            </p:nvSpPr>
            <p:spPr bwMode="auto">
              <a:xfrm>
                <a:off x="1410321" y="1574820"/>
                <a:ext cx="95970" cy="136142"/>
              </a:xfrm>
              <a:custGeom>
                <a:avLst/>
                <a:gdLst>
                  <a:gd name="T0" fmla="*/ 83 w 108"/>
                  <a:gd name="T1" fmla="*/ 155 h 155"/>
                  <a:gd name="T2" fmla="*/ 0 w 108"/>
                  <a:gd name="T3" fmla="*/ 145 h 155"/>
                  <a:gd name="T4" fmla="*/ 18 w 108"/>
                  <a:gd name="T5" fmla="*/ 41 h 155"/>
                  <a:gd name="T6" fmla="*/ 26 w 108"/>
                  <a:gd name="T7" fmla="*/ 0 h 155"/>
                  <a:gd name="T8" fmla="*/ 108 w 108"/>
                  <a:gd name="T9" fmla="*/ 14 h 155"/>
                  <a:gd name="T10" fmla="*/ 100 w 108"/>
                  <a:gd name="T11" fmla="*/ 57 h 155"/>
                  <a:gd name="T12" fmla="*/ 83 w 108"/>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108" h="155">
                    <a:moveTo>
                      <a:pt x="83" y="155"/>
                    </a:moveTo>
                    <a:cubicBezTo>
                      <a:pt x="0" y="145"/>
                      <a:pt x="0" y="145"/>
                      <a:pt x="0" y="145"/>
                    </a:cubicBezTo>
                    <a:cubicBezTo>
                      <a:pt x="3" y="123"/>
                      <a:pt x="11" y="77"/>
                      <a:pt x="18" y="41"/>
                    </a:cubicBezTo>
                    <a:cubicBezTo>
                      <a:pt x="22" y="23"/>
                      <a:pt x="25" y="8"/>
                      <a:pt x="26" y="0"/>
                    </a:cubicBezTo>
                    <a:cubicBezTo>
                      <a:pt x="108" y="14"/>
                      <a:pt x="108" y="14"/>
                      <a:pt x="108" y="14"/>
                    </a:cubicBezTo>
                    <a:cubicBezTo>
                      <a:pt x="107" y="22"/>
                      <a:pt x="104" y="38"/>
                      <a:pt x="100" y="57"/>
                    </a:cubicBezTo>
                    <a:cubicBezTo>
                      <a:pt x="94" y="90"/>
                      <a:pt x="85" y="135"/>
                      <a:pt x="83" y="155"/>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2" name="Freeform 20">
                <a:extLst>
                  <a:ext uri="{FF2B5EF4-FFF2-40B4-BE49-F238E27FC236}">
                    <a16:creationId xmlns:a16="http://schemas.microsoft.com/office/drawing/2014/main" id="{4C919F9F-F1BD-4141-B07C-610365EBE4EA}"/>
                  </a:ext>
                </a:extLst>
              </p:cNvPr>
              <p:cNvSpPr>
                <a:spLocks/>
              </p:cNvSpPr>
              <p:nvPr/>
            </p:nvSpPr>
            <p:spPr bwMode="auto">
              <a:xfrm>
                <a:off x="1693765" y="1545807"/>
                <a:ext cx="81834" cy="81834"/>
              </a:xfrm>
              <a:custGeom>
                <a:avLst/>
                <a:gdLst>
                  <a:gd name="T0" fmla="*/ 6 w 93"/>
                  <a:gd name="T1" fmla="*/ 36 h 93"/>
                  <a:gd name="T2" fmla="*/ 36 w 93"/>
                  <a:gd name="T3" fmla="*/ 87 h 93"/>
                  <a:gd name="T4" fmla="*/ 87 w 93"/>
                  <a:gd name="T5" fmla="*/ 58 h 93"/>
                  <a:gd name="T6" fmla="*/ 57 w 93"/>
                  <a:gd name="T7" fmla="*/ 6 h 93"/>
                  <a:gd name="T8" fmla="*/ 6 w 93"/>
                  <a:gd name="T9" fmla="*/ 36 h 93"/>
                </a:gdLst>
                <a:ahLst/>
                <a:cxnLst>
                  <a:cxn ang="0">
                    <a:pos x="T0" y="T1"/>
                  </a:cxn>
                  <a:cxn ang="0">
                    <a:pos x="T2" y="T3"/>
                  </a:cxn>
                  <a:cxn ang="0">
                    <a:pos x="T4" y="T5"/>
                  </a:cxn>
                  <a:cxn ang="0">
                    <a:pos x="T6" y="T7"/>
                  </a:cxn>
                  <a:cxn ang="0">
                    <a:pos x="T8" y="T9"/>
                  </a:cxn>
                </a:cxnLst>
                <a:rect l="0" t="0" r="r" b="b"/>
                <a:pathLst>
                  <a:path w="93" h="93">
                    <a:moveTo>
                      <a:pt x="6" y="36"/>
                    </a:moveTo>
                    <a:cubicBezTo>
                      <a:pt x="0" y="58"/>
                      <a:pt x="14" y="81"/>
                      <a:pt x="36" y="87"/>
                    </a:cubicBezTo>
                    <a:cubicBezTo>
                      <a:pt x="58" y="93"/>
                      <a:pt x="81" y="80"/>
                      <a:pt x="87" y="58"/>
                    </a:cubicBezTo>
                    <a:cubicBezTo>
                      <a:pt x="93" y="35"/>
                      <a:pt x="80" y="12"/>
                      <a:pt x="57" y="6"/>
                    </a:cubicBezTo>
                    <a:cubicBezTo>
                      <a:pt x="35" y="0"/>
                      <a:pt x="12" y="14"/>
                      <a:pt x="6" y="36"/>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3" name="Freeform 21">
                <a:extLst>
                  <a:ext uri="{FF2B5EF4-FFF2-40B4-BE49-F238E27FC236}">
                    <a16:creationId xmlns:a16="http://schemas.microsoft.com/office/drawing/2014/main" id="{BFB22F84-B7A7-4F96-952F-8835AD207D4F}"/>
                  </a:ext>
                </a:extLst>
              </p:cNvPr>
              <p:cNvSpPr>
                <a:spLocks/>
              </p:cNvSpPr>
              <p:nvPr/>
            </p:nvSpPr>
            <p:spPr bwMode="auto">
              <a:xfrm>
                <a:off x="1475789" y="1561429"/>
                <a:ext cx="177060" cy="339983"/>
              </a:xfrm>
              <a:custGeom>
                <a:avLst/>
                <a:gdLst>
                  <a:gd name="T0" fmla="*/ 238 w 238"/>
                  <a:gd name="T1" fmla="*/ 457 h 457"/>
                  <a:gd name="T2" fmla="*/ 12 w 238"/>
                  <a:gd name="T3" fmla="*/ 457 h 457"/>
                  <a:gd name="T4" fmla="*/ 7 w 238"/>
                  <a:gd name="T5" fmla="*/ 174 h 457"/>
                  <a:gd name="T6" fmla="*/ 0 w 238"/>
                  <a:gd name="T7" fmla="*/ 17 h 457"/>
                  <a:gd name="T8" fmla="*/ 224 w 238"/>
                  <a:gd name="T9" fmla="*/ 0 h 457"/>
                  <a:gd name="T10" fmla="*/ 238 w 238"/>
                  <a:gd name="T11" fmla="*/ 457 h 457"/>
                </a:gdLst>
                <a:ahLst/>
                <a:cxnLst>
                  <a:cxn ang="0">
                    <a:pos x="T0" y="T1"/>
                  </a:cxn>
                  <a:cxn ang="0">
                    <a:pos x="T2" y="T3"/>
                  </a:cxn>
                  <a:cxn ang="0">
                    <a:pos x="T4" y="T5"/>
                  </a:cxn>
                  <a:cxn ang="0">
                    <a:pos x="T6" y="T7"/>
                  </a:cxn>
                  <a:cxn ang="0">
                    <a:pos x="T8" y="T9"/>
                  </a:cxn>
                  <a:cxn ang="0">
                    <a:pos x="T10" y="T11"/>
                  </a:cxn>
                </a:cxnLst>
                <a:rect l="0" t="0" r="r" b="b"/>
                <a:pathLst>
                  <a:path w="238" h="457">
                    <a:moveTo>
                      <a:pt x="238" y="457"/>
                    </a:moveTo>
                    <a:lnTo>
                      <a:pt x="12" y="457"/>
                    </a:lnTo>
                    <a:lnTo>
                      <a:pt x="7" y="174"/>
                    </a:lnTo>
                    <a:lnTo>
                      <a:pt x="0" y="17"/>
                    </a:lnTo>
                    <a:lnTo>
                      <a:pt x="224" y="0"/>
                    </a:lnTo>
                    <a:lnTo>
                      <a:pt x="238" y="457"/>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4" name="Freeform 22">
                <a:extLst>
                  <a:ext uri="{FF2B5EF4-FFF2-40B4-BE49-F238E27FC236}">
                    <a16:creationId xmlns:a16="http://schemas.microsoft.com/office/drawing/2014/main" id="{082E72FA-7DEE-4EC4-92A6-DF4DF47B48B8}"/>
                  </a:ext>
                </a:extLst>
              </p:cNvPr>
              <p:cNvSpPr>
                <a:spLocks/>
              </p:cNvSpPr>
              <p:nvPr/>
            </p:nvSpPr>
            <p:spPr bwMode="auto">
              <a:xfrm>
                <a:off x="1455702" y="1504889"/>
                <a:ext cx="145813" cy="114568"/>
              </a:xfrm>
              <a:custGeom>
                <a:avLst/>
                <a:gdLst>
                  <a:gd name="T0" fmla="*/ 35 w 196"/>
                  <a:gd name="T1" fmla="*/ 154 h 154"/>
                  <a:gd name="T2" fmla="*/ 0 w 196"/>
                  <a:gd name="T3" fmla="*/ 62 h 154"/>
                  <a:gd name="T4" fmla="*/ 160 w 196"/>
                  <a:gd name="T5" fmla="*/ 0 h 154"/>
                  <a:gd name="T6" fmla="*/ 196 w 196"/>
                  <a:gd name="T7" fmla="*/ 93 h 154"/>
                  <a:gd name="T8" fmla="*/ 35 w 196"/>
                  <a:gd name="T9" fmla="*/ 154 h 154"/>
                </a:gdLst>
                <a:ahLst/>
                <a:cxnLst>
                  <a:cxn ang="0">
                    <a:pos x="T0" y="T1"/>
                  </a:cxn>
                  <a:cxn ang="0">
                    <a:pos x="T2" y="T3"/>
                  </a:cxn>
                  <a:cxn ang="0">
                    <a:pos x="T4" y="T5"/>
                  </a:cxn>
                  <a:cxn ang="0">
                    <a:pos x="T6" y="T7"/>
                  </a:cxn>
                  <a:cxn ang="0">
                    <a:pos x="T8" y="T9"/>
                  </a:cxn>
                </a:cxnLst>
                <a:rect l="0" t="0" r="r" b="b"/>
                <a:pathLst>
                  <a:path w="196" h="154">
                    <a:moveTo>
                      <a:pt x="35" y="154"/>
                    </a:moveTo>
                    <a:lnTo>
                      <a:pt x="0" y="62"/>
                    </a:lnTo>
                    <a:lnTo>
                      <a:pt x="160" y="0"/>
                    </a:lnTo>
                    <a:lnTo>
                      <a:pt x="196" y="93"/>
                    </a:lnTo>
                    <a:lnTo>
                      <a:pt x="35" y="154"/>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5" name="Freeform 23">
                <a:extLst>
                  <a:ext uri="{FF2B5EF4-FFF2-40B4-BE49-F238E27FC236}">
                    <a16:creationId xmlns:a16="http://schemas.microsoft.com/office/drawing/2014/main" id="{3F5FCAD4-AB0C-448B-A4A4-AD8CBB54BE13}"/>
                  </a:ext>
                </a:extLst>
              </p:cNvPr>
              <p:cNvSpPr>
                <a:spLocks/>
              </p:cNvSpPr>
              <p:nvPr/>
            </p:nvSpPr>
            <p:spPr bwMode="auto">
              <a:xfrm>
                <a:off x="1600771" y="1564406"/>
                <a:ext cx="126472" cy="337008"/>
              </a:xfrm>
              <a:custGeom>
                <a:avLst/>
                <a:gdLst>
                  <a:gd name="T0" fmla="*/ 0 w 170"/>
                  <a:gd name="T1" fmla="*/ 453 h 453"/>
                  <a:gd name="T2" fmla="*/ 157 w 170"/>
                  <a:gd name="T3" fmla="*/ 453 h 453"/>
                  <a:gd name="T4" fmla="*/ 161 w 170"/>
                  <a:gd name="T5" fmla="*/ 170 h 453"/>
                  <a:gd name="T6" fmla="*/ 170 w 170"/>
                  <a:gd name="T7" fmla="*/ 13 h 453"/>
                  <a:gd name="T8" fmla="*/ 0 w 170"/>
                  <a:gd name="T9" fmla="*/ 0 h 453"/>
                  <a:gd name="T10" fmla="*/ 0 w 170"/>
                  <a:gd name="T11" fmla="*/ 453 h 453"/>
                </a:gdLst>
                <a:ahLst/>
                <a:cxnLst>
                  <a:cxn ang="0">
                    <a:pos x="T0" y="T1"/>
                  </a:cxn>
                  <a:cxn ang="0">
                    <a:pos x="T2" y="T3"/>
                  </a:cxn>
                  <a:cxn ang="0">
                    <a:pos x="T4" y="T5"/>
                  </a:cxn>
                  <a:cxn ang="0">
                    <a:pos x="T6" y="T7"/>
                  </a:cxn>
                  <a:cxn ang="0">
                    <a:pos x="T8" y="T9"/>
                  </a:cxn>
                  <a:cxn ang="0">
                    <a:pos x="T10" y="T11"/>
                  </a:cxn>
                </a:cxnLst>
                <a:rect l="0" t="0" r="r" b="b"/>
                <a:pathLst>
                  <a:path w="170" h="453">
                    <a:moveTo>
                      <a:pt x="0" y="453"/>
                    </a:moveTo>
                    <a:lnTo>
                      <a:pt x="157" y="453"/>
                    </a:lnTo>
                    <a:lnTo>
                      <a:pt x="161" y="170"/>
                    </a:lnTo>
                    <a:lnTo>
                      <a:pt x="170" y="13"/>
                    </a:lnTo>
                    <a:lnTo>
                      <a:pt x="0" y="0"/>
                    </a:lnTo>
                    <a:lnTo>
                      <a:pt x="0" y="453"/>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6" name="Freeform 24">
                <a:extLst>
                  <a:ext uri="{FF2B5EF4-FFF2-40B4-BE49-F238E27FC236}">
                    <a16:creationId xmlns:a16="http://schemas.microsoft.com/office/drawing/2014/main" id="{EC08A70D-917F-4E8F-A3A9-A6ADF1F317D5}"/>
                  </a:ext>
                </a:extLst>
              </p:cNvPr>
              <p:cNvSpPr>
                <a:spLocks/>
              </p:cNvSpPr>
              <p:nvPr/>
            </p:nvSpPr>
            <p:spPr bwMode="auto">
              <a:xfrm>
                <a:off x="1428175" y="1545062"/>
                <a:ext cx="81091" cy="81091"/>
              </a:xfrm>
              <a:custGeom>
                <a:avLst/>
                <a:gdLst>
                  <a:gd name="T0" fmla="*/ 86 w 92"/>
                  <a:gd name="T1" fmla="*/ 35 h 92"/>
                  <a:gd name="T2" fmla="*/ 57 w 92"/>
                  <a:gd name="T3" fmla="*/ 86 h 92"/>
                  <a:gd name="T4" fmla="*/ 5 w 92"/>
                  <a:gd name="T5" fmla="*/ 57 h 92"/>
                  <a:gd name="T6" fmla="*/ 35 w 92"/>
                  <a:gd name="T7" fmla="*/ 6 h 92"/>
                  <a:gd name="T8" fmla="*/ 86 w 92"/>
                  <a:gd name="T9" fmla="*/ 35 h 92"/>
                </a:gdLst>
                <a:ahLst/>
                <a:cxnLst>
                  <a:cxn ang="0">
                    <a:pos x="T0" y="T1"/>
                  </a:cxn>
                  <a:cxn ang="0">
                    <a:pos x="T2" y="T3"/>
                  </a:cxn>
                  <a:cxn ang="0">
                    <a:pos x="T4" y="T5"/>
                  </a:cxn>
                  <a:cxn ang="0">
                    <a:pos x="T6" y="T7"/>
                  </a:cxn>
                  <a:cxn ang="0">
                    <a:pos x="T8" y="T9"/>
                  </a:cxn>
                </a:cxnLst>
                <a:rect l="0" t="0" r="r" b="b"/>
                <a:pathLst>
                  <a:path w="92" h="92">
                    <a:moveTo>
                      <a:pt x="86" y="35"/>
                    </a:moveTo>
                    <a:cubicBezTo>
                      <a:pt x="92" y="57"/>
                      <a:pt x="79" y="80"/>
                      <a:pt x="57" y="86"/>
                    </a:cubicBezTo>
                    <a:cubicBezTo>
                      <a:pt x="34" y="92"/>
                      <a:pt x="11" y="79"/>
                      <a:pt x="5" y="57"/>
                    </a:cubicBezTo>
                    <a:cubicBezTo>
                      <a:pt x="0" y="34"/>
                      <a:pt x="13" y="11"/>
                      <a:pt x="35" y="6"/>
                    </a:cubicBezTo>
                    <a:cubicBezTo>
                      <a:pt x="57" y="0"/>
                      <a:pt x="80" y="13"/>
                      <a:pt x="86" y="35"/>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7" name="Freeform 25">
                <a:extLst>
                  <a:ext uri="{FF2B5EF4-FFF2-40B4-BE49-F238E27FC236}">
                    <a16:creationId xmlns:a16="http://schemas.microsoft.com/office/drawing/2014/main" id="{21B512A8-7451-4DFD-B396-E1C744B7C102}"/>
                  </a:ext>
                </a:extLst>
              </p:cNvPr>
              <p:cNvSpPr>
                <a:spLocks/>
              </p:cNvSpPr>
              <p:nvPr/>
            </p:nvSpPr>
            <p:spPr bwMode="auto">
              <a:xfrm>
                <a:off x="1504059" y="1521256"/>
                <a:ext cx="37941" cy="14135"/>
              </a:xfrm>
              <a:custGeom>
                <a:avLst/>
                <a:gdLst>
                  <a:gd name="T0" fmla="*/ 0 w 51"/>
                  <a:gd name="T1" fmla="*/ 15 h 19"/>
                  <a:gd name="T2" fmla="*/ 42 w 51"/>
                  <a:gd name="T3" fmla="*/ 0 h 19"/>
                  <a:gd name="T4" fmla="*/ 51 w 51"/>
                  <a:gd name="T5" fmla="*/ 19 h 19"/>
                  <a:gd name="T6" fmla="*/ 0 w 51"/>
                  <a:gd name="T7" fmla="*/ 15 h 19"/>
                </a:gdLst>
                <a:ahLst/>
                <a:cxnLst>
                  <a:cxn ang="0">
                    <a:pos x="T0" y="T1"/>
                  </a:cxn>
                  <a:cxn ang="0">
                    <a:pos x="T2" y="T3"/>
                  </a:cxn>
                  <a:cxn ang="0">
                    <a:pos x="T4" y="T5"/>
                  </a:cxn>
                  <a:cxn ang="0">
                    <a:pos x="T6" y="T7"/>
                  </a:cxn>
                </a:cxnLst>
                <a:rect l="0" t="0" r="r" b="b"/>
                <a:pathLst>
                  <a:path w="51" h="19">
                    <a:moveTo>
                      <a:pt x="0" y="15"/>
                    </a:moveTo>
                    <a:lnTo>
                      <a:pt x="42" y="0"/>
                    </a:lnTo>
                    <a:lnTo>
                      <a:pt x="51" y="19"/>
                    </a:lnTo>
                    <a:lnTo>
                      <a:pt x="0" y="15"/>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8" name="Freeform 26">
                <a:extLst>
                  <a:ext uri="{FF2B5EF4-FFF2-40B4-BE49-F238E27FC236}">
                    <a16:creationId xmlns:a16="http://schemas.microsoft.com/office/drawing/2014/main" id="{91D8228E-87AB-47E3-ADA3-BF667EF7E895}"/>
                  </a:ext>
                </a:extLst>
              </p:cNvPr>
              <p:cNvSpPr>
                <a:spLocks/>
              </p:cNvSpPr>
              <p:nvPr/>
            </p:nvSpPr>
            <p:spPr bwMode="auto">
              <a:xfrm>
                <a:off x="1554647" y="1487035"/>
                <a:ext cx="88529" cy="70674"/>
              </a:xfrm>
              <a:custGeom>
                <a:avLst/>
                <a:gdLst>
                  <a:gd name="T0" fmla="*/ 50 w 100"/>
                  <a:gd name="T1" fmla="*/ 81 h 81"/>
                  <a:gd name="T2" fmla="*/ 0 w 100"/>
                  <a:gd name="T3" fmla="*/ 36 h 81"/>
                  <a:gd name="T4" fmla="*/ 0 w 100"/>
                  <a:gd name="T5" fmla="*/ 0 h 81"/>
                  <a:gd name="T6" fmla="*/ 100 w 100"/>
                  <a:gd name="T7" fmla="*/ 0 h 81"/>
                  <a:gd name="T8" fmla="*/ 100 w 100"/>
                  <a:gd name="T9" fmla="*/ 36 h 81"/>
                  <a:gd name="T10" fmla="*/ 50 w 100"/>
                  <a:gd name="T11" fmla="*/ 81 h 81"/>
                </a:gdLst>
                <a:ahLst/>
                <a:cxnLst>
                  <a:cxn ang="0">
                    <a:pos x="T0" y="T1"/>
                  </a:cxn>
                  <a:cxn ang="0">
                    <a:pos x="T2" y="T3"/>
                  </a:cxn>
                  <a:cxn ang="0">
                    <a:pos x="T4" y="T5"/>
                  </a:cxn>
                  <a:cxn ang="0">
                    <a:pos x="T6" y="T7"/>
                  </a:cxn>
                  <a:cxn ang="0">
                    <a:pos x="T8" y="T9"/>
                  </a:cxn>
                  <a:cxn ang="0">
                    <a:pos x="T10" y="T11"/>
                  </a:cxn>
                </a:cxnLst>
                <a:rect l="0" t="0" r="r" b="b"/>
                <a:pathLst>
                  <a:path w="100" h="81">
                    <a:moveTo>
                      <a:pt x="50" y="81"/>
                    </a:moveTo>
                    <a:cubicBezTo>
                      <a:pt x="22" y="81"/>
                      <a:pt x="0" y="64"/>
                      <a:pt x="0" y="36"/>
                    </a:cubicBezTo>
                    <a:cubicBezTo>
                      <a:pt x="0" y="0"/>
                      <a:pt x="0" y="0"/>
                      <a:pt x="0" y="0"/>
                    </a:cubicBezTo>
                    <a:cubicBezTo>
                      <a:pt x="100" y="0"/>
                      <a:pt x="100" y="0"/>
                      <a:pt x="100" y="0"/>
                    </a:cubicBezTo>
                    <a:cubicBezTo>
                      <a:pt x="100" y="36"/>
                      <a:pt x="100" y="36"/>
                      <a:pt x="100" y="36"/>
                    </a:cubicBezTo>
                    <a:cubicBezTo>
                      <a:pt x="100" y="64"/>
                      <a:pt x="78" y="81"/>
                      <a:pt x="50" y="81"/>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29" name="Freeform 27">
                <a:extLst>
                  <a:ext uri="{FF2B5EF4-FFF2-40B4-BE49-F238E27FC236}">
                    <a16:creationId xmlns:a16="http://schemas.microsoft.com/office/drawing/2014/main" id="{062850F0-11E8-4E6E-AC98-703603955C78}"/>
                  </a:ext>
                </a:extLst>
              </p:cNvPr>
              <p:cNvSpPr>
                <a:spLocks/>
              </p:cNvSpPr>
              <p:nvPr/>
            </p:nvSpPr>
            <p:spPr bwMode="auto">
              <a:xfrm>
                <a:off x="1528610" y="1399249"/>
                <a:ext cx="7439" cy="26782"/>
              </a:xfrm>
              <a:custGeom>
                <a:avLst/>
                <a:gdLst>
                  <a:gd name="T0" fmla="*/ 6 w 8"/>
                  <a:gd name="T1" fmla="*/ 28 h 30"/>
                  <a:gd name="T2" fmla="*/ 8 w 8"/>
                  <a:gd name="T3" fmla="*/ 30 h 30"/>
                  <a:gd name="T4" fmla="*/ 5 w 8"/>
                  <a:gd name="T5" fmla="*/ 5 h 30"/>
                  <a:gd name="T6" fmla="*/ 5 w 8"/>
                  <a:gd name="T7" fmla="*/ 0 h 30"/>
                  <a:gd name="T8" fmla="*/ 0 w 8"/>
                  <a:gd name="T9" fmla="*/ 1 h 30"/>
                  <a:gd name="T10" fmla="*/ 0 w 8"/>
                  <a:gd name="T11" fmla="*/ 27 h 30"/>
                  <a:gd name="T12" fmla="*/ 6 w 8"/>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6" y="28"/>
                    </a:moveTo>
                    <a:cubicBezTo>
                      <a:pt x="7" y="29"/>
                      <a:pt x="8" y="29"/>
                      <a:pt x="8" y="30"/>
                    </a:cubicBezTo>
                    <a:cubicBezTo>
                      <a:pt x="6" y="22"/>
                      <a:pt x="5" y="14"/>
                      <a:pt x="5" y="5"/>
                    </a:cubicBezTo>
                    <a:cubicBezTo>
                      <a:pt x="5" y="0"/>
                      <a:pt x="5" y="0"/>
                      <a:pt x="5" y="0"/>
                    </a:cubicBezTo>
                    <a:cubicBezTo>
                      <a:pt x="0" y="1"/>
                      <a:pt x="0" y="1"/>
                      <a:pt x="0" y="1"/>
                    </a:cubicBezTo>
                    <a:cubicBezTo>
                      <a:pt x="0" y="27"/>
                      <a:pt x="0" y="27"/>
                      <a:pt x="0" y="27"/>
                    </a:cubicBezTo>
                    <a:cubicBezTo>
                      <a:pt x="2" y="27"/>
                      <a:pt x="5" y="27"/>
                      <a:pt x="6" y="28"/>
                    </a:cubicBez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0" name="Freeform 28">
                <a:extLst>
                  <a:ext uri="{FF2B5EF4-FFF2-40B4-BE49-F238E27FC236}">
                    <a16:creationId xmlns:a16="http://schemas.microsoft.com/office/drawing/2014/main" id="{432F3444-B0E1-4BAB-9A71-1F4D0ADD13CE}"/>
                  </a:ext>
                </a:extLst>
              </p:cNvPr>
              <p:cNvSpPr>
                <a:spLocks noEditPoints="1"/>
              </p:cNvSpPr>
              <p:nvPr/>
            </p:nvSpPr>
            <p:spPr bwMode="auto">
              <a:xfrm>
                <a:off x="1535305" y="1399249"/>
                <a:ext cx="133910" cy="119032"/>
              </a:xfrm>
              <a:custGeom>
                <a:avLst/>
                <a:gdLst>
                  <a:gd name="T0" fmla="*/ 146 w 152"/>
                  <a:gd name="T1" fmla="*/ 0 h 135"/>
                  <a:gd name="T2" fmla="*/ 146 w 152"/>
                  <a:gd name="T3" fmla="*/ 5 h 135"/>
                  <a:gd name="T4" fmla="*/ 118 w 152"/>
                  <a:gd name="T5" fmla="*/ 69 h 135"/>
                  <a:gd name="T6" fmla="*/ 118 w 152"/>
                  <a:gd name="T7" fmla="*/ 69 h 135"/>
                  <a:gd name="T8" fmla="*/ 73 w 152"/>
                  <a:gd name="T9" fmla="*/ 48 h 135"/>
                  <a:gd name="T10" fmla="*/ 27 w 152"/>
                  <a:gd name="T11" fmla="*/ 70 h 135"/>
                  <a:gd name="T12" fmla="*/ 27 w 152"/>
                  <a:gd name="T13" fmla="*/ 70 h 135"/>
                  <a:gd name="T14" fmla="*/ 4 w 152"/>
                  <a:gd name="T15" fmla="*/ 39 h 135"/>
                  <a:gd name="T16" fmla="*/ 3 w 152"/>
                  <a:gd name="T17" fmla="*/ 42 h 135"/>
                  <a:gd name="T18" fmla="*/ 3 w 152"/>
                  <a:gd name="T19" fmla="*/ 43 h 135"/>
                  <a:gd name="T20" fmla="*/ 2 w 152"/>
                  <a:gd name="T21" fmla="*/ 55 h 135"/>
                  <a:gd name="T22" fmla="*/ 3 w 152"/>
                  <a:gd name="T23" fmla="*/ 71 h 135"/>
                  <a:gd name="T24" fmla="*/ 3 w 152"/>
                  <a:gd name="T25" fmla="*/ 80 h 135"/>
                  <a:gd name="T26" fmla="*/ 22 w 152"/>
                  <a:gd name="T27" fmla="*/ 86 h 135"/>
                  <a:gd name="T28" fmla="*/ 22 w 152"/>
                  <a:gd name="T29" fmla="*/ 116 h 135"/>
                  <a:gd name="T30" fmla="*/ 69 w 152"/>
                  <a:gd name="T31" fmla="*/ 135 h 135"/>
                  <a:gd name="T32" fmla="*/ 73 w 152"/>
                  <a:gd name="T33" fmla="*/ 135 h 135"/>
                  <a:gd name="T34" fmla="*/ 74 w 152"/>
                  <a:gd name="T35" fmla="*/ 135 h 135"/>
                  <a:gd name="T36" fmla="*/ 122 w 152"/>
                  <a:gd name="T37" fmla="*/ 117 h 135"/>
                  <a:gd name="T38" fmla="*/ 122 w 152"/>
                  <a:gd name="T39" fmla="*/ 82 h 135"/>
                  <a:gd name="T40" fmla="*/ 140 w 152"/>
                  <a:gd name="T41" fmla="*/ 75 h 135"/>
                  <a:gd name="T42" fmla="*/ 140 w 152"/>
                  <a:gd name="T43" fmla="*/ 44 h 135"/>
                  <a:gd name="T44" fmla="*/ 152 w 152"/>
                  <a:gd name="T45" fmla="*/ 34 h 135"/>
                  <a:gd name="T46" fmla="*/ 152 w 152"/>
                  <a:gd name="T47" fmla="*/ 1 h 135"/>
                  <a:gd name="T48" fmla="*/ 146 w 152"/>
                  <a:gd name="T49" fmla="*/ 0 h 135"/>
                  <a:gd name="T50" fmla="*/ 72 w 152"/>
                  <a:gd name="T51" fmla="*/ 93 h 135"/>
                  <a:gd name="T52" fmla="*/ 40 w 152"/>
                  <a:gd name="T53" fmla="*/ 82 h 135"/>
                  <a:gd name="T54" fmla="*/ 72 w 152"/>
                  <a:gd name="T55" fmla="*/ 59 h 135"/>
                  <a:gd name="T56" fmla="*/ 105 w 152"/>
                  <a:gd name="T57" fmla="*/ 82 h 135"/>
                  <a:gd name="T58" fmla="*/ 72 w 152"/>
                  <a:gd name="T59" fmla="*/ 9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35">
                    <a:moveTo>
                      <a:pt x="146" y="0"/>
                    </a:moveTo>
                    <a:cubicBezTo>
                      <a:pt x="146" y="5"/>
                      <a:pt x="146" y="5"/>
                      <a:pt x="146" y="5"/>
                    </a:cubicBezTo>
                    <a:cubicBezTo>
                      <a:pt x="146" y="31"/>
                      <a:pt x="138" y="55"/>
                      <a:pt x="118" y="69"/>
                    </a:cubicBezTo>
                    <a:cubicBezTo>
                      <a:pt x="118" y="69"/>
                      <a:pt x="118" y="69"/>
                      <a:pt x="118" y="69"/>
                    </a:cubicBezTo>
                    <a:cubicBezTo>
                      <a:pt x="108" y="58"/>
                      <a:pt x="92" y="48"/>
                      <a:pt x="73" y="48"/>
                    </a:cubicBezTo>
                    <a:cubicBezTo>
                      <a:pt x="54" y="48"/>
                      <a:pt x="38" y="58"/>
                      <a:pt x="27" y="70"/>
                    </a:cubicBezTo>
                    <a:cubicBezTo>
                      <a:pt x="27" y="70"/>
                      <a:pt x="27" y="70"/>
                      <a:pt x="27" y="70"/>
                    </a:cubicBezTo>
                    <a:cubicBezTo>
                      <a:pt x="16" y="62"/>
                      <a:pt x="9" y="52"/>
                      <a:pt x="4" y="39"/>
                    </a:cubicBezTo>
                    <a:cubicBezTo>
                      <a:pt x="4" y="40"/>
                      <a:pt x="4" y="41"/>
                      <a:pt x="3" y="42"/>
                    </a:cubicBezTo>
                    <a:cubicBezTo>
                      <a:pt x="3" y="42"/>
                      <a:pt x="3" y="43"/>
                      <a:pt x="3" y="43"/>
                    </a:cubicBezTo>
                    <a:cubicBezTo>
                      <a:pt x="5" y="46"/>
                      <a:pt x="5" y="51"/>
                      <a:pt x="2" y="55"/>
                    </a:cubicBezTo>
                    <a:cubicBezTo>
                      <a:pt x="0" y="57"/>
                      <a:pt x="3" y="68"/>
                      <a:pt x="3" y="71"/>
                    </a:cubicBezTo>
                    <a:cubicBezTo>
                      <a:pt x="3" y="75"/>
                      <a:pt x="3" y="77"/>
                      <a:pt x="3" y="80"/>
                    </a:cubicBezTo>
                    <a:cubicBezTo>
                      <a:pt x="7" y="73"/>
                      <a:pt x="22" y="75"/>
                      <a:pt x="22" y="86"/>
                    </a:cubicBezTo>
                    <a:cubicBezTo>
                      <a:pt x="22" y="116"/>
                      <a:pt x="22" y="116"/>
                      <a:pt x="22" y="116"/>
                    </a:cubicBezTo>
                    <a:cubicBezTo>
                      <a:pt x="34" y="127"/>
                      <a:pt x="51" y="134"/>
                      <a:pt x="69" y="135"/>
                    </a:cubicBezTo>
                    <a:cubicBezTo>
                      <a:pt x="70" y="135"/>
                      <a:pt x="72" y="135"/>
                      <a:pt x="73" y="135"/>
                    </a:cubicBezTo>
                    <a:cubicBezTo>
                      <a:pt x="73" y="135"/>
                      <a:pt x="74" y="135"/>
                      <a:pt x="74" y="135"/>
                    </a:cubicBezTo>
                    <a:cubicBezTo>
                      <a:pt x="93" y="134"/>
                      <a:pt x="109" y="128"/>
                      <a:pt x="122" y="117"/>
                    </a:cubicBezTo>
                    <a:cubicBezTo>
                      <a:pt x="122" y="82"/>
                      <a:pt x="122" y="82"/>
                      <a:pt x="122" y="82"/>
                    </a:cubicBezTo>
                    <a:cubicBezTo>
                      <a:pt x="122" y="72"/>
                      <a:pt x="134" y="69"/>
                      <a:pt x="140" y="75"/>
                    </a:cubicBezTo>
                    <a:cubicBezTo>
                      <a:pt x="140" y="64"/>
                      <a:pt x="140" y="54"/>
                      <a:pt x="140" y="44"/>
                    </a:cubicBezTo>
                    <a:cubicBezTo>
                      <a:pt x="140" y="37"/>
                      <a:pt x="146" y="33"/>
                      <a:pt x="152" y="34"/>
                    </a:cubicBezTo>
                    <a:cubicBezTo>
                      <a:pt x="152" y="1"/>
                      <a:pt x="152" y="1"/>
                      <a:pt x="152" y="1"/>
                    </a:cubicBezTo>
                    <a:lnTo>
                      <a:pt x="146" y="0"/>
                    </a:lnTo>
                    <a:close/>
                    <a:moveTo>
                      <a:pt x="72" y="93"/>
                    </a:moveTo>
                    <a:cubicBezTo>
                      <a:pt x="59" y="93"/>
                      <a:pt x="47" y="89"/>
                      <a:pt x="40" y="82"/>
                    </a:cubicBezTo>
                    <a:cubicBezTo>
                      <a:pt x="47" y="70"/>
                      <a:pt x="59" y="59"/>
                      <a:pt x="72" y="59"/>
                    </a:cubicBezTo>
                    <a:cubicBezTo>
                      <a:pt x="86" y="59"/>
                      <a:pt x="98" y="70"/>
                      <a:pt x="105" y="82"/>
                    </a:cubicBezTo>
                    <a:cubicBezTo>
                      <a:pt x="98" y="89"/>
                      <a:pt x="86" y="93"/>
                      <a:pt x="72" y="93"/>
                    </a:cubicBez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1" name="Freeform 29">
                <a:extLst>
                  <a:ext uri="{FF2B5EF4-FFF2-40B4-BE49-F238E27FC236}">
                    <a16:creationId xmlns:a16="http://schemas.microsoft.com/office/drawing/2014/main" id="{8C993687-87EF-4A0B-86E7-F9BEB634A90D}"/>
                  </a:ext>
                </a:extLst>
              </p:cNvPr>
              <p:cNvSpPr>
                <a:spLocks/>
              </p:cNvSpPr>
              <p:nvPr/>
            </p:nvSpPr>
            <p:spPr bwMode="auto">
              <a:xfrm>
                <a:off x="1520426" y="1379162"/>
                <a:ext cx="17111" cy="59516"/>
              </a:xfrm>
              <a:custGeom>
                <a:avLst/>
                <a:gdLst>
                  <a:gd name="T0" fmla="*/ 19 w 20"/>
                  <a:gd name="T1" fmla="*/ 2 h 67"/>
                  <a:gd name="T2" fmla="*/ 13 w 20"/>
                  <a:gd name="T3" fmla="*/ 0 h 67"/>
                  <a:gd name="T4" fmla="*/ 2 w 20"/>
                  <a:gd name="T5" fmla="*/ 5 h 67"/>
                  <a:gd name="T6" fmla="*/ 4 w 20"/>
                  <a:gd name="T7" fmla="*/ 47 h 67"/>
                  <a:gd name="T8" fmla="*/ 12 w 20"/>
                  <a:gd name="T9" fmla="*/ 66 h 67"/>
                  <a:gd name="T10" fmla="*/ 20 w 20"/>
                  <a:gd name="T11" fmla="*/ 67 h 67"/>
                </a:gdLst>
                <a:ahLst/>
                <a:cxnLst>
                  <a:cxn ang="0">
                    <a:pos x="T0" y="T1"/>
                  </a:cxn>
                  <a:cxn ang="0">
                    <a:pos x="T2" y="T3"/>
                  </a:cxn>
                  <a:cxn ang="0">
                    <a:pos x="T4" y="T5"/>
                  </a:cxn>
                  <a:cxn ang="0">
                    <a:pos x="T6" y="T7"/>
                  </a:cxn>
                  <a:cxn ang="0">
                    <a:pos x="T8" y="T9"/>
                  </a:cxn>
                  <a:cxn ang="0">
                    <a:pos x="T10" y="T11"/>
                  </a:cxn>
                </a:cxnLst>
                <a:rect l="0" t="0" r="r" b="b"/>
                <a:pathLst>
                  <a:path w="20" h="67">
                    <a:moveTo>
                      <a:pt x="19" y="2"/>
                    </a:moveTo>
                    <a:cubicBezTo>
                      <a:pt x="13" y="0"/>
                      <a:pt x="13" y="0"/>
                      <a:pt x="13" y="0"/>
                    </a:cubicBezTo>
                    <a:cubicBezTo>
                      <a:pt x="9" y="0"/>
                      <a:pt x="3" y="0"/>
                      <a:pt x="2" y="5"/>
                    </a:cubicBezTo>
                    <a:cubicBezTo>
                      <a:pt x="0" y="16"/>
                      <a:pt x="1" y="39"/>
                      <a:pt x="4" y="47"/>
                    </a:cubicBezTo>
                    <a:cubicBezTo>
                      <a:pt x="3" y="54"/>
                      <a:pt x="2" y="64"/>
                      <a:pt x="12" y="66"/>
                    </a:cubicBezTo>
                    <a:cubicBezTo>
                      <a:pt x="20" y="67"/>
                      <a:pt x="20" y="67"/>
                      <a:pt x="20" y="67"/>
                    </a:cubicBezTo>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2" name="Freeform 30">
                <a:extLst>
                  <a:ext uri="{FF2B5EF4-FFF2-40B4-BE49-F238E27FC236}">
                    <a16:creationId xmlns:a16="http://schemas.microsoft.com/office/drawing/2014/main" id="{43805E28-EB4F-4BAE-B047-7F4C482DB88D}"/>
                  </a:ext>
                </a:extLst>
              </p:cNvPr>
              <p:cNvSpPr>
                <a:spLocks/>
              </p:cNvSpPr>
              <p:nvPr/>
            </p:nvSpPr>
            <p:spPr bwMode="auto">
              <a:xfrm>
                <a:off x="1661031" y="1381394"/>
                <a:ext cx="17111" cy="58772"/>
              </a:xfrm>
              <a:custGeom>
                <a:avLst/>
                <a:gdLst>
                  <a:gd name="T0" fmla="*/ 1 w 20"/>
                  <a:gd name="T1" fmla="*/ 1 h 67"/>
                  <a:gd name="T2" fmla="*/ 7 w 20"/>
                  <a:gd name="T3" fmla="*/ 0 h 67"/>
                  <a:gd name="T4" fmla="*/ 18 w 20"/>
                  <a:gd name="T5" fmla="*/ 5 h 67"/>
                  <a:gd name="T6" fmla="*/ 16 w 20"/>
                  <a:gd name="T7" fmla="*/ 47 h 67"/>
                  <a:gd name="T8" fmla="*/ 7 w 20"/>
                  <a:gd name="T9" fmla="*/ 66 h 67"/>
                  <a:gd name="T10" fmla="*/ 0 w 20"/>
                  <a:gd name="T11" fmla="*/ 67 h 67"/>
                </a:gdLst>
                <a:ahLst/>
                <a:cxnLst>
                  <a:cxn ang="0">
                    <a:pos x="T0" y="T1"/>
                  </a:cxn>
                  <a:cxn ang="0">
                    <a:pos x="T2" y="T3"/>
                  </a:cxn>
                  <a:cxn ang="0">
                    <a:pos x="T4" y="T5"/>
                  </a:cxn>
                  <a:cxn ang="0">
                    <a:pos x="T6" y="T7"/>
                  </a:cxn>
                  <a:cxn ang="0">
                    <a:pos x="T8" y="T9"/>
                  </a:cxn>
                  <a:cxn ang="0">
                    <a:pos x="T10" y="T11"/>
                  </a:cxn>
                </a:cxnLst>
                <a:rect l="0" t="0" r="r" b="b"/>
                <a:pathLst>
                  <a:path w="20" h="67">
                    <a:moveTo>
                      <a:pt x="1" y="1"/>
                    </a:moveTo>
                    <a:cubicBezTo>
                      <a:pt x="7" y="0"/>
                      <a:pt x="7" y="0"/>
                      <a:pt x="7" y="0"/>
                    </a:cubicBezTo>
                    <a:cubicBezTo>
                      <a:pt x="12" y="0"/>
                      <a:pt x="18" y="0"/>
                      <a:pt x="18" y="5"/>
                    </a:cubicBezTo>
                    <a:cubicBezTo>
                      <a:pt x="20" y="16"/>
                      <a:pt x="19" y="39"/>
                      <a:pt x="16" y="47"/>
                    </a:cubicBezTo>
                    <a:cubicBezTo>
                      <a:pt x="17" y="54"/>
                      <a:pt x="18" y="64"/>
                      <a:pt x="7" y="66"/>
                    </a:cubicBezTo>
                    <a:cubicBezTo>
                      <a:pt x="0" y="67"/>
                      <a:pt x="0" y="67"/>
                      <a:pt x="0" y="67"/>
                    </a:cubicBezTo>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3" name="Freeform 31">
                <a:extLst>
                  <a:ext uri="{FF2B5EF4-FFF2-40B4-BE49-F238E27FC236}">
                    <a16:creationId xmlns:a16="http://schemas.microsoft.com/office/drawing/2014/main" id="{167FFB04-624A-483E-A462-BC2E86FDD088}"/>
                  </a:ext>
                </a:extLst>
              </p:cNvPr>
              <p:cNvSpPr>
                <a:spLocks/>
              </p:cNvSpPr>
              <p:nvPr/>
            </p:nvSpPr>
            <p:spPr bwMode="auto">
              <a:xfrm>
                <a:off x="1528610" y="1318902"/>
                <a:ext cx="140606" cy="187475"/>
              </a:xfrm>
              <a:custGeom>
                <a:avLst/>
                <a:gdLst>
                  <a:gd name="T0" fmla="*/ 159 w 159"/>
                  <a:gd name="T1" fmla="*/ 40 h 213"/>
                  <a:gd name="T2" fmla="*/ 159 w 159"/>
                  <a:gd name="T3" fmla="*/ 132 h 213"/>
                  <a:gd name="T4" fmla="*/ 116 w 159"/>
                  <a:gd name="T5" fmla="*/ 205 h 213"/>
                  <a:gd name="T6" fmla="*/ 81 w 159"/>
                  <a:gd name="T7" fmla="*/ 213 h 213"/>
                  <a:gd name="T8" fmla="*/ 80 w 159"/>
                  <a:gd name="T9" fmla="*/ 213 h 213"/>
                  <a:gd name="T10" fmla="*/ 76 w 159"/>
                  <a:gd name="T11" fmla="*/ 213 h 213"/>
                  <a:gd name="T12" fmla="*/ 46 w 159"/>
                  <a:gd name="T13" fmla="*/ 207 h 213"/>
                  <a:gd name="T14" fmla="*/ 0 w 159"/>
                  <a:gd name="T15" fmla="*/ 132 h 213"/>
                  <a:gd name="T16" fmla="*/ 0 w 159"/>
                  <a:gd name="T17" fmla="*/ 40 h 213"/>
                  <a:gd name="T18" fmla="*/ 142 w 159"/>
                  <a:gd name="T19" fmla="*/ 0 h 213"/>
                  <a:gd name="T20" fmla="*/ 152 w 159"/>
                  <a:gd name="T21" fmla="*/ 17 h 213"/>
                  <a:gd name="T22" fmla="*/ 159 w 159"/>
                  <a:gd name="T23" fmla="*/ 4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13">
                    <a:moveTo>
                      <a:pt x="159" y="40"/>
                    </a:moveTo>
                    <a:cubicBezTo>
                      <a:pt x="159" y="132"/>
                      <a:pt x="159" y="132"/>
                      <a:pt x="159" y="132"/>
                    </a:cubicBezTo>
                    <a:cubicBezTo>
                      <a:pt x="159" y="164"/>
                      <a:pt x="143" y="192"/>
                      <a:pt x="116" y="205"/>
                    </a:cubicBezTo>
                    <a:cubicBezTo>
                      <a:pt x="105" y="210"/>
                      <a:pt x="93" y="213"/>
                      <a:pt x="81" y="213"/>
                    </a:cubicBezTo>
                    <a:cubicBezTo>
                      <a:pt x="80" y="213"/>
                      <a:pt x="80" y="213"/>
                      <a:pt x="80" y="213"/>
                    </a:cubicBezTo>
                    <a:cubicBezTo>
                      <a:pt x="79" y="213"/>
                      <a:pt x="77" y="213"/>
                      <a:pt x="76" y="213"/>
                    </a:cubicBezTo>
                    <a:cubicBezTo>
                      <a:pt x="66" y="213"/>
                      <a:pt x="55" y="211"/>
                      <a:pt x="46" y="207"/>
                    </a:cubicBezTo>
                    <a:cubicBezTo>
                      <a:pt x="17" y="194"/>
                      <a:pt x="0" y="165"/>
                      <a:pt x="0" y="132"/>
                    </a:cubicBezTo>
                    <a:cubicBezTo>
                      <a:pt x="0" y="40"/>
                      <a:pt x="0" y="40"/>
                      <a:pt x="0" y="40"/>
                    </a:cubicBezTo>
                    <a:cubicBezTo>
                      <a:pt x="142" y="0"/>
                      <a:pt x="142" y="0"/>
                      <a:pt x="142" y="0"/>
                    </a:cubicBezTo>
                    <a:cubicBezTo>
                      <a:pt x="152" y="17"/>
                      <a:pt x="152" y="17"/>
                      <a:pt x="152" y="17"/>
                    </a:cubicBezTo>
                    <a:lnTo>
                      <a:pt x="159" y="4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4" name="Freeform 32">
                <a:extLst>
                  <a:ext uri="{FF2B5EF4-FFF2-40B4-BE49-F238E27FC236}">
                    <a16:creationId xmlns:a16="http://schemas.microsoft.com/office/drawing/2014/main" id="{1F6E8708-832F-4E70-8FE2-3ED0C2D40391}"/>
                  </a:ext>
                </a:extLst>
              </p:cNvPr>
              <p:cNvSpPr>
                <a:spLocks/>
              </p:cNvSpPr>
              <p:nvPr/>
            </p:nvSpPr>
            <p:spPr bwMode="auto">
              <a:xfrm>
                <a:off x="1563575" y="1388089"/>
                <a:ext cx="10415" cy="10415"/>
              </a:xfrm>
              <a:custGeom>
                <a:avLst/>
                <a:gdLst>
                  <a:gd name="T0" fmla="*/ 12 w 12"/>
                  <a:gd name="T1" fmla="*/ 6 h 12"/>
                  <a:gd name="T2" fmla="*/ 7 w 12"/>
                  <a:gd name="T3" fmla="*/ 12 h 12"/>
                  <a:gd name="T4" fmla="*/ 1 w 12"/>
                  <a:gd name="T5" fmla="*/ 7 h 12"/>
                  <a:gd name="T6" fmla="*/ 6 w 12"/>
                  <a:gd name="T7" fmla="*/ 1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9"/>
                      <a:pt x="10" y="12"/>
                      <a:pt x="7" y="12"/>
                    </a:cubicBezTo>
                    <a:cubicBezTo>
                      <a:pt x="4" y="12"/>
                      <a:pt x="1" y="10"/>
                      <a:pt x="1" y="7"/>
                    </a:cubicBezTo>
                    <a:cubicBezTo>
                      <a:pt x="0" y="4"/>
                      <a:pt x="2" y="1"/>
                      <a:pt x="6" y="1"/>
                    </a:cubicBezTo>
                    <a:cubicBezTo>
                      <a:pt x="9" y="0"/>
                      <a:pt x="12" y="2"/>
                      <a:pt x="12" y="6"/>
                    </a:cubicBezTo>
                    <a:close/>
                  </a:path>
                </a:pathLst>
              </a:custGeom>
              <a:solidFill>
                <a:srgbClr val="08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5" name="Freeform 33">
                <a:extLst>
                  <a:ext uri="{FF2B5EF4-FFF2-40B4-BE49-F238E27FC236}">
                    <a16:creationId xmlns:a16="http://schemas.microsoft.com/office/drawing/2014/main" id="{5061C6DA-8836-4BE8-9ABB-561E0638FA94}"/>
                  </a:ext>
                </a:extLst>
              </p:cNvPr>
              <p:cNvSpPr>
                <a:spLocks/>
              </p:cNvSpPr>
              <p:nvPr/>
            </p:nvSpPr>
            <p:spPr bwMode="auto">
              <a:xfrm>
                <a:off x="1623834" y="1388834"/>
                <a:ext cx="10415" cy="10415"/>
              </a:xfrm>
              <a:custGeom>
                <a:avLst/>
                <a:gdLst>
                  <a:gd name="T0" fmla="*/ 0 w 12"/>
                  <a:gd name="T1" fmla="*/ 5 h 12"/>
                  <a:gd name="T2" fmla="*/ 5 w 12"/>
                  <a:gd name="T3" fmla="*/ 12 h 12"/>
                  <a:gd name="T4" fmla="*/ 12 w 12"/>
                  <a:gd name="T5" fmla="*/ 7 h 12"/>
                  <a:gd name="T6" fmla="*/ 6 w 12"/>
                  <a:gd name="T7" fmla="*/ 0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0" y="8"/>
                      <a:pt x="2" y="11"/>
                      <a:pt x="5" y="12"/>
                    </a:cubicBezTo>
                    <a:cubicBezTo>
                      <a:pt x="8" y="12"/>
                      <a:pt x="11" y="10"/>
                      <a:pt x="12" y="7"/>
                    </a:cubicBezTo>
                    <a:cubicBezTo>
                      <a:pt x="12" y="3"/>
                      <a:pt x="10" y="1"/>
                      <a:pt x="6" y="0"/>
                    </a:cubicBezTo>
                    <a:cubicBezTo>
                      <a:pt x="3" y="0"/>
                      <a:pt x="0" y="2"/>
                      <a:pt x="0" y="5"/>
                    </a:cubicBezTo>
                    <a:close/>
                  </a:path>
                </a:pathLst>
              </a:custGeom>
              <a:solidFill>
                <a:srgbClr val="08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6" name="Freeform 34">
                <a:extLst>
                  <a:ext uri="{FF2B5EF4-FFF2-40B4-BE49-F238E27FC236}">
                    <a16:creationId xmlns:a16="http://schemas.microsoft.com/office/drawing/2014/main" id="{42AB26AF-A7A4-4631-B3DA-2F1BFD0DD779}"/>
                  </a:ext>
                </a:extLst>
              </p:cNvPr>
              <p:cNvSpPr>
                <a:spLocks/>
              </p:cNvSpPr>
              <p:nvPr/>
            </p:nvSpPr>
            <p:spPr bwMode="auto">
              <a:xfrm>
                <a:off x="1528610" y="1277986"/>
                <a:ext cx="140606" cy="139862"/>
              </a:xfrm>
              <a:custGeom>
                <a:avLst/>
                <a:gdLst>
                  <a:gd name="T0" fmla="*/ 79 w 159"/>
                  <a:gd name="T1" fmla="*/ 22 h 159"/>
                  <a:gd name="T2" fmla="*/ 0 w 159"/>
                  <a:gd name="T3" fmla="*/ 86 h 159"/>
                  <a:gd name="T4" fmla="*/ 0 w 159"/>
                  <a:gd name="T5" fmla="*/ 86 h 159"/>
                  <a:gd name="T6" fmla="*/ 0 w 159"/>
                  <a:gd name="T7" fmla="*/ 159 h 159"/>
                  <a:gd name="T8" fmla="*/ 8 w 159"/>
                  <a:gd name="T9" fmla="*/ 159 h 159"/>
                  <a:gd name="T10" fmla="*/ 8 w 159"/>
                  <a:gd name="T11" fmla="*/ 101 h 159"/>
                  <a:gd name="T12" fmla="*/ 151 w 159"/>
                  <a:gd name="T13" fmla="*/ 86 h 159"/>
                  <a:gd name="T14" fmla="*/ 151 w 159"/>
                  <a:gd name="T15" fmla="*/ 159 h 159"/>
                  <a:gd name="T16" fmla="*/ 159 w 159"/>
                  <a:gd name="T17" fmla="*/ 159 h 159"/>
                  <a:gd name="T18" fmla="*/ 159 w 159"/>
                  <a:gd name="T19" fmla="*/ 86 h 159"/>
                  <a:gd name="T20" fmla="*/ 79 w 159"/>
                  <a:gd name="T21" fmla="*/ 2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59">
                    <a:moveTo>
                      <a:pt x="79" y="22"/>
                    </a:moveTo>
                    <a:cubicBezTo>
                      <a:pt x="38" y="22"/>
                      <a:pt x="1" y="44"/>
                      <a:pt x="0" y="86"/>
                    </a:cubicBezTo>
                    <a:cubicBezTo>
                      <a:pt x="0" y="86"/>
                      <a:pt x="0" y="86"/>
                      <a:pt x="0" y="86"/>
                    </a:cubicBezTo>
                    <a:cubicBezTo>
                      <a:pt x="0" y="159"/>
                      <a:pt x="0" y="159"/>
                      <a:pt x="0" y="159"/>
                    </a:cubicBezTo>
                    <a:cubicBezTo>
                      <a:pt x="8" y="159"/>
                      <a:pt x="8" y="159"/>
                      <a:pt x="8" y="159"/>
                    </a:cubicBezTo>
                    <a:cubicBezTo>
                      <a:pt x="8" y="101"/>
                      <a:pt x="8" y="101"/>
                      <a:pt x="8" y="101"/>
                    </a:cubicBezTo>
                    <a:cubicBezTo>
                      <a:pt x="52" y="117"/>
                      <a:pt x="151" y="0"/>
                      <a:pt x="151" y="86"/>
                    </a:cubicBezTo>
                    <a:cubicBezTo>
                      <a:pt x="151" y="159"/>
                      <a:pt x="151" y="159"/>
                      <a:pt x="151" y="159"/>
                    </a:cubicBezTo>
                    <a:cubicBezTo>
                      <a:pt x="159" y="159"/>
                      <a:pt x="159" y="159"/>
                      <a:pt x="159" y="159"/>
                    </a:cubicBezTo>
                    <a:cubicBezTo>
                      <a:pt x="159" y="86"/>
                      <a:pt x="159" y="86"/>
                      <a:pt x="159" y="86"/>
                    </a:cubicBezTo>
                    <a:cubicBezTo>
                      <a:pt x="159" y="38"/>
                      <a:pt x="121" y="22"/>
                      <a:pt x="79" y="22"/>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7" name="Freeform 35">
                <a:extLst>
                  <a:ext uri="{FF2B5EF4-FFF2-40B4-BE49-F238E27FC236}">
                    <a16:creationId xmlns:a16="http://schemas.microsoft.com/office/drawing/2014/main" id="{0EB3BC73-9F82-4589-8BDA-D75100BB6D08}"/>
                  </a:ext>
                </a:extLst>
              </p:cNvPr>
              <p:cNvSpPr>
                <a:spLocks noEditPoints="1"/>
              </p:cNvSpPr>
              <p:nvPr/>
            </p:nvSpPr>
            <p:spPr bwMode="auto">
              <a:xfrm>
                <a:off x="1528610" y="1391809"/>
                <a:ext cx="140606" cy="119032"/>
              </a:xfrm>
              <a:custGeom>
                <a:avLst/>
                <a:gdLst>
                  <a:gd name="T0" fmla="*/ 153 w 159"/>
                  <a:gd name="T1" fmla="*/ 0 h 135"/>
                  <a:gd name="T2" fmla="*/ 153 w 159"/>
                  <a:gd name="T3" fmla="*/ 5 h 135"/>
                  <a:gd name="T4" fmla="*/ 125 w 159"/>
                  <a:gd name="T5" fmla="*/ 69 h 135"/>
                  <a:gd name="T6" fmla="*/ 125 w 159"/>
                  <a:gd name="T7" fmla="*/ 69 h 135"/>
                  <a:gd name="T8" fmla="*/ 80 w 159"/>
                  <a:gd name="T9" fmla="*/ 48 h 135"/>
                  <a:gd name="T10" fmla="*/ 34 w 159"/>
                  <a:gd name="T11" fmla="*/ 70 h 135"/>
                  <a:gd name="T12" fmla="*/ 34 w 159"/>
                  <a:gd name="T13" fmla="*/ 70 h 135"/>
                  <a:gd name="T14" fmla="*/ 5 w 159"/>
                  <a:gd name="T15" fmla="*/ 5 h 135"/>
                  <a:gd name="T16" fmla="*/ 5 w 159"/>
                  <a:gd name="T17" fmla="*/ 0 h 135"/>
                  <a:gd name="T18" fmla="*/ 0 w 159"/>
                  <a:gd name="T19" fmla="*/ 1 h 135"/>
                  <a:gd name="T20" fmla="*/ 0 w 159"/>
                  <a:gd name="T21" fmla="*/ 53 h 135"/>
                  <a:gd name="T22" fmla="*/ 76 w 159"/>
                  <a:gd name="T23" fmla="*/ 135 h 135"/>
                  <a:gd name="T24" fmla="*/ 80 w 159"/>
                  <a:gd name="T25" fmla="*/ 135 h 135"/>
                  <a:gd name="T26" fmla="*/ 81 w 159"/>
                  <a:gd name="T27" fmla="*/ 135 h 135"/>
                  <a:gd name="T28" fmla="*/ 159 w 159"/>
                  <a:gd name="T29" fmla="*/ 53 h 135"/>
                  <a:gd name="T30" fmla="*/ 159 w 159"/>
                  <a:gd name="T31" fmla="*/ 1 h 135"/>
                  <a:gd name="T32" fmla="*/ 153 w 159"/>
                  <a:gd name="T33" fmla="*/ 0 h 135"/>
                  <a:gd name="T34" fmla="*/ 79 w 159"/>
                  <a:gd name="T35" fmla="*/ 93 h 135"/>
                  <a:gd name="T36" fmla="*/ 47 w 159"/>
                  <a:gd name="T37" fmla="*/ 82 h 135"/>
                  <a:gd name="T38" fmla="*/ 79 w 159"/>
                  <a:gd name="T39" fmla="*/ 59 h 135"/>
                  <a:gd name="T40" fmla="*/ 112 w 159"/>
                  <a:gd name="T41" fmla="*/ 82 h 135"/>
                  <a:gd name="T42" fmla="*/ 79 w 159"/>
                  <a:gd name="T43" fmla="*/ 9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35">
                    <a:moveTo>
                      <a:pt x="153" y="0"/>
                    </a:moveTo>
                    <a:cubicBezTo>
                      <a:pt x="153" y="5"/>
                      <a:pt x="153" y="5"/>
                      <a:pt x="153" y="5"/>
                    </a:cubicBezTo>
                    <a:cubicBezTo>
                      <a:pt x="153" y="31"/>
                      <a:pt x="145" y="55"/>
                      <a:pt x="125" y="69"/>
                    </a:cubicBezTo>
                    <a:cubicBezTo>
                      <a:pt x="125" y="69"/>
                      <a:pt x="125" y="69"/>
                      <a:pt x="125" y="69"/>
                    </a:cubicBezTo>
                    <a:cubicBezTo>
                      <a:pt x="115" y="58"/>
                      <a:pt x="99" y="48"/>
                      <a:pt x="80" y="48"/>
                    </a:cubicBezTo>
                    <a:cubicBezTo>
                      <a:pt x="61" y="48"/>
                      <a:pt x="45" y="58"/>
                      <a:pt x="34" y="70"/>
                    </a:cubicBezTo>
                    <a:cubicBezTo>
                      <a:pt x="34" y="70"/>
                      <a:pt x="34" y="70"/>
                      <a:pt x="34" y="70"/>
                    </a:cubicBezTo>
                    <a:cubicBezTo>
                      <a:pt x="14" y="56"/>
                      <a:pt x="5" y="31"/>
                      <a:pt x="5" y="5"/>
                    </a:cubicBezTo>
                    <a:cubicBezTo>
                      <a:pt x="5" y="0"/>
                      <a:pt x="5" y="0"/>
                      <a:pt x="5" y="0"/>
                    </a:cubicBezTo>
                    <a:cubicBezTo>
                      <a:pt x="0" y="1"/>
                      <a:pt x="0" y="1"/>
                      <a:pt x="0" y="1"/>
                    </a:cubicBezTo>
                    <a:cubicBezTo>
                      <a:pt x="0" y="53"/>
                      <a:pt x="0" y="53"/>
                      <a:pt x="0" y="53"/>
                    </a:cubicBezTo>
                    <a:cubicBezTo>
                      <a:pt x="0" y="97"/>
                      <a:pt x="32" y="133"/>
                      <a:pt x="76" y="135"/>
                    </a:cubicBezTo>
                    <a:cubicBezTo>
                      <a:pt x="77" y="135"/>
                      <a:pt x="79" y="135"/>
                      <a:pt x="80" y="135"/>
                    </a:cubicBezTo>
                    <a:cubicBezTo>
                      <a:pt x="80" y="135"/>
                      <a:pt x="81" y="135"/>
                      <a:pt x="81" y="135"/>
                    </a:cubicBezTo>
                    <a:cubicBezTo>
                      <a:pt x="126" y="134"/>
                      <a:pt x="159" y="98"/>
                      <a:pt x="159" y="53"/>
                    </a:cubicBezTo>
                    <a:cubicBezTo>
                      <a:pt x="159" y="1"/>
                      <a:pt x="159" y="1"/>
                      <a:pt x="159" y="1"/>
                    </a:cubicBezTo>
                    <a:lnTo>
                      <a:pt x="153" y="0"/>
                    </a:lnTo>
                    <a:close/>
                    <a:moveTo>
                      <a:pt x="79" y="93"/>
                    </a:moveTo>
                    <a:cubicBezTo>
                      <a:pt x="66" y="93"/>
                      <a:pt x="54" y="89"/>
                      <a:pt x="47" y="82"/>
                    </a:cubicBezTo>
                    <a:cubicBezTo>
                      <a:pt x="54" y="70"/>
                      <a:pt x="66" y="59"/>
                      <a:pt x="79" y="59"/>
                    </a:cubicBezTo>
                    <a:cubicBezTo>
                      <a:pt x="93" y="59"/>
                      <a:pt x="105" y="70"/>
                      <a:pt x="112" y="82"/>
                    </a:cubicBezTo>
                    <a:cubicBezTo>
                      <a:pt x="105" y="89"/>
                      <a:pt x="93" y="93"/>
                      <a:pt x="79" y="93"/>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8" name="Freeform 36">
                <a:extLst>
                  <a:ext uri="{FF2B5EF4-FFF2-40B4-BE49-F238E27FC236}">
                    <a16:creationId xmlns:a16="http://schemas.microsoft.com/office/drawing/2014/main" id="{8574AF98-CE70-491D-A4E5-96E657B4134B}"/>
                  </a:ext>
                </a:extLst>
              </p:cNvPr>
              <p:cNvSpPr>
                <a:spLocks/>
              </p:cNvSpPr>
              <p:nvPr/>
            </p:nvSpPr>
            <p:spPr bwMode="auto">
              <a:xfrm>
                <a:off x="1579198" y="1458765"/>
                <a:ext cx="40173" cy="7439"/>
              </a:xfrm>
              <a:custGeom>
                <a:avLst/>
                <a:gdLst>
                  <a:gd name="T0" fmla="*/ 22 w 45"/>
                  <a:gd name="T1" fmla="*/ 9 h 9"/>
                  <a:gd name="T2" fmla="*/ 2 w 45"/>
                  <a:gd name="T3" fmla="*/ 6 h 9"/>
                  <a:gd name="T4" fmla="*/ 0 w 45"/>
                  <a:gd name="T5" fmla="*/ 3 h 9"/>
                  <a:gd name="T6" fmla="*/ 3 w 45"/>
                  <a:gd name="T7" fmla="*/ 1 h 9"/>
                  <a:gd name="T8" fmla="*/ 41 w 45"/>
                  <a:gd name="T9" fmla="*/ 1 h 9"/>
                  <a:gd name="T10" fmla="*/ 45 w 45"/>
                  <a:gd name="T11" fmla="*/ 3 h 9"/>
                  <a:gd name="T12" fmla="*/ 43 w 45"/>
                  <a:gd name="T13" fmla="*/ 6 h 9"/>
                  <a:gd name="T14" fmla="*/ 22 w 4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
                    <a:moveTo>
                      <a:pt x="22" y="9"/>
                    </a:moveTo>
                    <a:cubicBezTo>
                      <a:pt x="16" y="9"/>
                      <a:pt x="10" y="8"/>
                      <a:pt x="2" y="6"/>
                    </a:cubicBezTo>
                    <a:cubicBezTo>
                      <a:pt x="1" y="6"/>
                      <a:pt x="0" y="4"/>
                      <a:pt x="0" y="3"/>
                    </a:cubicBezTo>
                    <a:cubicBezTo>
                      <a:pt x="0" y="1"/>
                      <a:pt x="2" y="0"/>
                      <a:pt x="3" y="1"/>
                    </a:cubicBezTo>
                    <a:cubicBezTo>
                      <a:pt x="18" y="4"/>
                      <a:pt x="27" y="4"/>
                      <a:pt x="41" y="1"/>
                    </a:cubicBezTo>
                    <a:cubicBezTo>
                      <a:pt x="43" y="0"/>
                      <a:pt x="45" y="1"/>
                      <a:pt x="45" y="3"/>
                    </a:cubicBezTo>
                    <a:cubicBezTo>
                      <a:pt x="45" y="4"/>
                      <a:pt x="44" y="6"/>
                      <a:pt x="43" y="6"/>
                    </a:cubicBezTo>
                    <a:cubicBezTo>
                      <a:pt x="35" y="8"/>
                      <a:pt x="29" y="9"/>
                      <a:pt x="22" y="9"/>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39" name="Freeform 37">
                <a:extLst>
                  <a:ext uri="{FF2B5EF4-FFF2-40B4-BE49-F238E27FC236}">
                    <a16:creationId xmlns:a16="http://schemas.microsoft.com/office/drawing/2014/main" id="{5DE11ED0-4CA3-41AD-AD12-6D286B7F9BE5}"/>
                  </a:ext>
                </a:extLst>
              </p:cNvPr>
              <p:cNvSpPr>
                <a:spLocks/>
              </p:cNvSpPr>
              <p:nvPr/>
            </p:nvSpPr>
            <p:spPr bwMode="auto">
              <a:xfrm>
                <a:off x="1544977" y="1376930"/>
                <a:ext cx="44636" cy="11904"/>
              </a:xfrm>
              <a:custGeom>
                <a:avLst/>
                <a:gdLst>
                  <a:gd name="T0" fmla="*/ 0 w 51"/>
                  <a:gd name="T1" fmla="*/ 13 h 14"/>
                  <a:gd name="T2" fmla="*/ 2 w 51"/>
                  <a:gd name="T3" fmla="*/ 11 h 14"/>
                  <a:gd name="T4" fmla="*/ 6 w 51"/>
                  <a:gd name="T5" fmla="*/ 7 h 14"/>
                  <a:gd name="T6" fmla="*/ 14 w 51"/>
                  <a:gd name="T7" fmla="*/ 2 h 14"/>
                  <a:gd name="T8" fmla="*/ 19 w 51"/>
                  <a:gd name="T9" fmla="*/ 1 h 14"/>
                  <a:gd name="T10" fmla="*/ 19 w 51"/>
                  <a:gd name="T11" fmla="*/ 0 h 14"/>
                  <a:gd name="T12" fmla="*/ 19 w 51"/>
                  <a:gd name="T13" fmla="*/ 0 h 14"/>
                  <a:gd name="T14" fmla="*/ 20 w 51"/>
                  <a:gd name="T15" fmla="*/ 0 h 14"/>
                  <a:gd name="T16" fmla="*/ 20 w 51"/>
                  <a:gd name="T17" fmla="*/ 0 h 14"/>
                  <a:gd name="T18" fmla="*/ 22 w 51"/>
                  <a:gd name="T19" fmla="*/ 0 h 14"/>
                  <a:gd name="T20" fmla="*/ 25 w 51"/>
                  <a:gd name="T21" fmla="*/ 0 h 14"/>
                  <a:gd name="T22" fmla="*/ 35 w 51"/>
                  <a:gd name="T23" fmla="*/ 2 h 14"/>
                  <a:gd name="T24" fmla="*/ 43 w 51"/>
                  <a:gd name="T25" fmla="*/ 5 h 14"/>
                  <a:gd name="T26" fmla="*/ 50 w 51"/>
                  <a:gd name="T27" fmla="*/ 10 h 14"/>
                  <a:gd name="T28" fmla="*/ 50 w 51"/>
                  <a:gd name="T29" fmla="*/ 10 h 14"/>
                  <a:gd name="T30" fmla="*/ 50 w 51"/>
                  <a:gd name="T31" fmla="*/ 11 h 14"/>
                  <a:gd name="T32" fmla="*/ 49 w 51"/>
                  <a:gd name="T33" fmla="*/ 11 h 14"/>
                  <a:gd name="T34" fmla="*/ 42 w 51"/>
                  <a:gd name="T35" fmla="*/ 9 h 14"/>
                  <a:gd name="T36" fmla="*/ 24 w 51"/>
                  <a:gd name="T37" fmla="*/ 6 h 14"/>
                  <a:gd name="T38" fmla="*/ 22 w 51"/>
                  <a:gd name="T39" fmla="*/ 6 h 14"/>
                  <a:gd name="T40" fmla="*/ 20 w 51"/>
                  <a:gd name="T41" fmla="*/ 7 h 14"/>
                  <a:gd name="T42" fmla="*/ 16 w 51"/>
                  <a:gd name="T43" fmla="*/ 8 h 14"/>
                  <a:gd name="T44" fmla="*/ 8 w 51"/>
                  <a:gd name="T45" fmla="*/ 11 h 14"/>
                  <a:gd name="T46" fmla="*/ 3 w 51"/>
                  <a:gd name="T47" fmla="*/ 13 h 14"/>
                  <a:gd name="T48" fmla="*/ 1 w 51"/>
                  <a:gd name="T49" fmla="*/ 14 h 14"/>
                  <a:gd name="T50" fmla="*/ 0 w 51"/>
                  <a:gd name="T51" fmla="*/ 14 h 14"/>
                  <a:gd name="T52" fmla="*/ 0 w 51"/>
                  <a:gd name="T5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13"/>
                    </a:moveTo>
                    <a:cubicBezTo>
                      <a:pt x="0" y="13"/>
                      <a:pt x="1" y="13"/>
                      <a:pt x="2" y="11"/>
                    </a:cubicBezTo>
                    <a:cubicBezTo>
                      <a:pt x="3" y="10"/>
                      <a:pt x="4" y="9"/>
                      <a:pt x="6" y="7"/>
                    </a:cubicBezTo>
                    <a:cubicBezTo>
                      <a:pt x="8" y="6"/>
                      <a:pt x="11" y="4"/>
                      <a:pt x="14" y="2"/>
                    </a:cubicBezTo>
                    <a:cubicBezTo>
                      <a:pt x="15" y="2"/>
                      <a:pt x="17" y="1"/>
                      <a:pt x="19" y="1"/>
                    </a:cubicBezTo>
                    <a:cubicBezTo>
                      <a:pt x="19" y="0"/>
                      <a:pt x="19" y="0"/>
                      <a:pt x="19" y="0"/>
                    </a:cubicBezTo>
                    <a:cubicBezTo>
                      <a:pt x="19" y="0"/>
                      <a:pt x="19" y="0"/>
                      <a:pt x="19" y="0"/>
                    </a:cubicBezTo>
                    <a:cubicBezTo>
                      <a:pt x="20" y="0"/>
                      <a:pt x="20" y="0"/>
                      <a:pt x="20" y="0"/>
                    </a:cubicBezTo>
                    <a:cubicBezTo>
                      <a:pt x="20" y="0"/>
                      <a:pt x="20" y="0"/>
                      <a:pt x="20" y="0"/>
                    </a:cubicBezTo>
                    <a:cubicBezTo>
                      <a:pt x="21" y="0"/>
                      <a:pt x="21" y="0"/>
                      <a:pt x="22" y="0"/>
                    </a:cubicBezTo>
                    <a:cubicBezTo>
                      <a:pt x="23" y="0"/>
                      <a:pt x="24" y="0"/>
                      <a:pt x="25" y="0"/>
                    </a:cubicBezTo>
                    <a:cubicBezTo>
                      <a:pt x="28" y="0"/>
                      <a:pt x="32" y="1"/>
                      <a:pt x="35" y="2"/>
                    </a:cubicBezTo>
                    <a:cubicBezTo>
                      <a:pt x="38" y="3"/>
                      <a:pt x="41" y="4"/>
                      <a:pt x="43" y="5"/>
                    </a:cubicBezTo>
                    <a:cubicBezTo>
                      <a:pt x="48" y="7"/>
                      <a:pt x="50" y="10"/>
                      <a:pt x="50" y="10"/>
                    </a:cubicBezTo>
                    <a:cubicBezTo>
                      <a:pt x="50" y="10"/>
                      <a:pt x="50" y="10"/>
                      <a:pt x="50" y="10"/>
                    </a:cubicBezTo>
                    <a:cubicBezTo>
                      <a:pt x="51" y="10"/>
                      <a:pt x="51" y="11"/>
                      <a:pt x="50" y="11"/>
                    </a:cubicBezTo>
                    <a:cubicBezTo>
                      <a:pt x="50" y="11"/>
                      <a:pt x="50" y="11"/>
                      <a:pt x="49" y="11"/>
                    </a:cubicBezTo>
                    <a:cubicBezTo>
                      <a:pt x="49" y="11"/>
                      <a:pt x="46" y="10"/>
                      <a:pt x="42" y="9"/>
                    </a:cubicBezTo>
                    <a:cubicBezTo>
                      <a:pt x="37" y="8"/>
                      <a:pt x="30" y="6"/>
                      <a:pt x="24" y="6"/>
                    </a:cubicBezTo>
                    <a:cubicBezTo>
                      <a:pt x="24" y="6"/>
                      <a:pt x="23" y="6"/>
                      <a:pt x="22" y="6"/>
                    </a:cubicBezTo>
                    <a:cubicBezTo>
                      <a:pt x="22" y="6"/>
                      <a:pt x="20" y="6"/>
                      <a:pt x="20" y="7"/>
                    </a:cubicBezTo>
                    <a:cubicBezTo>
                      <a:pt x="19" y="7"/>
                      <a:pt x="17" y="7"/>
                      <a:pt x="16" y="8"/>
                    </a:cubicBezTo>
                    <a:cubicBezTo>
                      <a:pt x="13" y="9"/>
                      <a:pt x="11" y="10"/>
                      <a:pt x="8" y="11"/>
                    </a:cubicBezTo>
                    <a:cubicBezTo>
                      <a:pt x="6" y="12"/>
                      <a:pt x="4" y="13"/>
                      <a:pt x="3" y="13"/>
                    </a:cubicBezTo>
                    <a:cubicBezTo>
                      <a:pt x="2" y="14"/>
                      <a:pt x="1" y="14"/>
                      <a:pt x="1" y="14"/>
                    </a:cubicBezTo>
                    <a:cubicBezTo>
                      <a:pt x="1" y="14"/>
                      <a:pt x="0" y="14"/>
                      <a:pt x="0" y="14"/>
                    </a:cubicBezTo>
                    <a:cubicBezTo>
                      <a:pt x="0" y="14"/>
                      <a:pt x="0" y="14"/>
                      <a:pt x="0" y="13"/>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0" name="Freeform 38">
                <a:extLst>
                  <a:ext uri="{FF2B5EF4-FFF2-40B4-BE49-F238E27FC236}">
                    <a16:creationId xmlns:a16="http://schemas.microsoft.com/office/drawing/2014/main" id="{36D6886E-1A85-4D28-92D3-7A0A02A7A215}"/>
                  </a:ext>
                </a:extLst>
              </p:cNvPr>
              <p:cNvSpPr>
                <a:spLocks/>
              </p:cNvSpPr>
              <p:nvPr/>
            </p:nvSpPr>
            <p:spPr bwMode="auto">
              <a:xfrm>
                <a:off x="1608211" y="1375443"/>
                <a:ext cx="44636" cy="14135"/>
              </a:xfrm>
              <a:custGeom>
                <a:avLst/>
                <a:gdLst>
                  <a:gd name="T0" fmla="*/ 49 w 50"/>
                  <a:gd name="T1" fmla="*/ 16 h 16"/>
                  <a:gd name="T2" fmla="*/ 47 w 50"/>
                  <a:gd name="T3" fmla="*/ 15 h 16"/>
                  <a:gd name="T4" fmla="*/ 42 w 50"/>
                  <a:gd name="T5" fmla="*/ 12 h 16"/>
                  <a:gd name="T6" fmla="*/ 34 w 50"/>
                  <a:gd name="T7" fmla="*/ 8 h 16"/>
                  <a:gd name="T8" fmla="*/ 30 w 50"/>
                  <a:gd name="T9" fmla="*/ 7 h 16"/>
                  <a:gd name="T10" fmla="*/ 28 w 50"/>
                  <a:gd name="T11" fmla="*/ 6 h 16"/>
                  <a:gd name="T12" fmla="*/ 26 w 50"/>
                  <a:gd name="T13" fmla="*/ 6 h 16"/>
                  <a:gd name="T14" fmla="*/ 9 w 50"/>
                  <a:gd name="T15" fmla="*/ 8 h 16"/>
                  <a:gd name="T16" fmla="*/ 1 w 50"/>
                  <a:gd name="T17" fmla="*/ 9 h 16"/>
                  <a:gd name="T18" fmla="*/ 0 w 50"/>
                  <a:gd name="T19" fmla="*/ 9 h 16"/>
                  <a:gd name="T20" fmla="*/ 0 w 50"/>
                  <a:gd name="T21" fmla="*/ 8 h 16"/>
                  <a:gd name="T22" fmla="*/ 0 w 50"/>
                  <a:gd name="T23" fmla="*/ 8 h 16"/>
                  <a:gd name="T24" fmla="*/ 8 w 50"/>
                  <a:gd name="T25" fmla="*/ 4 h 16"/>
                  <a:gd name="T26" fmla="*/ 16 w 50"/>
                  <a:gd name="T27" fmla="*/ 1 h 16"/>
                  <a:gd name="T28" fmla="*/ 26 w 50"/>
                  <a:gd name="T29" fmla="*/ 0 h 16"/>
                  <a:gd name="T30" fmla="*/ 29 w 50"/>
                  <a:gd name="T31" fmla="*/ 0 h 16"/>
                  <a:gd name="T32" fmla="*/ 31 w 50"/>
                  <a:gd name="T33" fmla="*/ 0 h 16"/>
                  <a:gd name="T34" fmla="*/ 31 w 50"/>
                  <a:gd name="T35" fmla="*/ 0 h 16"/>
                  <a:gd name="T36" fmla="*/ 32 w 50"/>
                  <a:gd name="T37" fmla="*/ 1 h 16"/>
                  <a:gd name="T38" fmla="*/ 32 w 50"/>
                  <a:gd name="T39" fmla="*/ 1 h 16"/>
                  <a:gd name="T40" fmla="*/ 32 w 50"/>
                  <a:gd name="T41" fmla="*/ 1 h 16"/>
                  <a:gd name="T42" fmla="*/ 37 w 50"/>
                  <a:gd name="T43" fmla="*/ 3 h 16"/>
                  <a:gd name="T44" fmla="*/ 44 w 50"/>
                  <a:gd name="T45" fmla="*/ 8 h 16"/>
                  <a:gd name="T46" fmla="*/ 49 w 50"/>
                  <a:gd name="T47" fmla="*/ 13 h 16"/>
                  <a:gd name="T48" fmla="*/ 50 w 50"/>
                  <a:gd name="T49" fmla="*/ 15 h 16"/>
                  <a:gd name="T50" fmla="*/ 50 w 50"/>
                  <a:gd name="T51" fmla="*/ 16 h 16"/>
                  <a:gd name="T52" fmla="*/ 49 w 50"/>
                  <a:gd name="T5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16">
                    <a:moveTo>
                      <a:pt x="49" y="16"/>
                    </a:moveTo>
                    <a:cubicBezTo>
                      <a:pt x="49" y="16"/>
                      <a:pt x="48" y="15"/>
                      <a:pt x="47" y="15"/>
                    </a:cubicBezTo>
                    <a:cubicBezTo>
                      <a:pt x="46" y="14"/>
                      <a:pt x="44" y="13"/>
                      <a:pt x="42" y="12"/>
                    </a:cubicBezTo>
                    <a:cubicBezTo>
                      <a:pt x="39" y="11"/>
                      <a:pt x="37" y="9"/>
                      <a:pt x="34" y="8"/>
                    </a:cubicBezTo>
                    <a:cubicBezTo>
                      <a:pt x="33" y="8"/>
                      <a:pt x="32" y="7"/>
                      <a:pt x="30" y="7"/>
                    </a:cubicBezTo>
                    <a:cubicBezTo>
                      <a:pt x="30" y="7"/>
                      <a:pt x="29" y="6"/>
                      <a:pt x="28" y="6"/>
                    </a:cubicBezTo>
                    <a:cubicBezTo>
                      <a:pt x="28" y="6"/>
                      <a:pt x="27" y="6"/>
                      <a:pt x="26" y="6"/>
                    </a:cubicBezTo>
                    <a:cubicBezTo>
                      <a:pt x="20" y="6"/>
                      <a:pt x="14" y="7"/>
                      <a:pt x="9" y="8"/>
                    </a:cubicBezTo>
                    <a:cubicBezTo>
                      <a:pt x="4" y="9"/>
                      <a:pt x="1" y="9"/>
                      <a:pt x="1" y="9"/>
                    </a:cubicBezTo>
                    <a:cubicBezTo>
                      <a:pt x="0" y="10"/>
                      <a:pt x="0" y="9"/>
                      <a:pt x="0" y="9"/>
                    </a:cubicBezTo>
                    <a:cubicBezTo>
                      <a:pt x="0" y="8"/>
                      <a:pt x="0" y="8"/>
                      <a:pt x="0" y="8"/>
                    </a:cubicBezTo>
                    <a:cubicBezTo>
                      <a:pt x="0" y="8"/>
                      <a:pt x="0" y="8"/>
                      <a:pt x="0" y="8"/>
                    </a:cubicBezTo>
                    <a:cubicBezTo>
                      <a:pt x="0" y="8"/>
                      <a:pt x="3" y="5"/>
                      <a:pt x="8" y="4"/>
                    </a:cubicBezTo>
                    <a:cubicBezTo>
                      <a:pt x="10" y="3"/>
                      <a:pt x="13" y="2"/>
                      <a:pt x="16" y="1"/>
                    </a:cubicBezTo>
                    <a:cubicBezTo>
                      <a:pt x="19" y="0"/>
                      <a:pt x="23" y="0"/>
                      <a:pt x="26" y="0"/>
                    </a:cubicBezTo>
                    <a:cubicBezTo>
                      <a:pt x="27" y="0"/>
                      <a:pt x="28" y="0"/>
                      <a:pt x="29" y="0"/>
                    </a:cubicBezTo>
                    <a:cubicBezTo>
                      <a:pt x="30" y="0"/>
                      <a:pt x="30" y="0"/>
                      <a:pt x="31" y="0"/>
                    </a:cubicBezTo>
                    <a:cubicBezTo>
                      <a:pt x="31" y="0"/>
                      <a:pt x="31" y="0"/>
                      <a:pt x="31" y="0"/>
                    </a:cubicBezTo>
                    <a:cubicBezTo>
                      <a:pt x="32" y="1"/>
                      <a:pt x="32" y="1"/>
                      <a:pt x="32" y="1"/>
                    </a:cubicBezTo>
                    <a:cubicBezTo>
                      <a:pt x="32" y="1"/>
                      <a:pt x="32" y="1"/>
                      <a:pt x="32" y="1"/>
                    </a:cubicBezTo>
                    <a:cubicBezTo>
                      <a:pt x="32" y="1"/>
                      <a:pt x="32" y="1"/>
                      <a:pt x="32" y="1"/>
                    </a:cubicBezTo>
                    <a:cubicBezTo>
                      <a:pt x="34" y="1"/>
                      <a:pt x="36" y="2"/>
                      <a:pt x="37" y="3"/>
                    </a:cubicBezTo>
                    <a:cubicBezTo>
                      <a:pt x="40" y="5"/>
                      <a:pt x="42" y="7"/>
                      <a:pt x="44" y="8"/>
                    </a:cubicBezTo>
                    <a:cubicBezTo>
                      <a:pt x="46" y="10"/>
                      <a:pt x="48" y="12"/>
                      <a:pt x="49" y="13"/>
                    </a:cubicBezTo>
                    <a:cubicBezTo>
                      <a:pt x="49" y="14"/>
                      <a:pt x="50" y="15"/>
                      <a:pt x="50" y="15"/>
                    </a:cubicBezTo>
                    <a:cubicBezTo>
                      <a:pt x="50" y="15"/>
                      <a:pt x="50" y="15"/>
                      <a:pt x="50" y="16"/>
                    </a:cubicBezTo>
                    <a:cubicBezTo>
                      <a:pt x="50" y="16"/>
                      <a:pt x="49" y="16"/>
                      <a:pt x="49" y="16"/>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1" name="Freeform 39">
                <a:extLst>
                  <a:ext uri="{FF2B5EF4-FFF2-40B4-BE49-F238E27FC236}">
                    <a16:creationId xmlns:a16="http://schemas.microsoft.com/office/drawing/2014/main" id="{9F530B3E-6AA6-415A-886E-B934D5B4F7F4}"/>
                  </a:ext>
                </a:extLst>
              </p:cNvPr>
              <p:cNvSpPr>
                <a:spLocks/>
              </p:cNvSpPr>
              <p:nvPr/>
            </p:nvSpPr>
            <p:spPr bwMode="auto">
              <a:xfrm>
                <a:off x="1579942" y="1382138"/>
                <a:ext cx="18599" cy="40918"/>
              </a:xfrm>
              <a:custGeom>
                <a:avLst/>
                <a:gdLst>
                  <a:gd name="T0" fmla="*/ 0 w 21"/>
                  <a:gd name="T1" fmla="*/ 47 h 47"/>
                  <a:gd name="T2" fmla="*/ 21 w 21"/>
                  <a:gd name="T3" fmla="*/ 47 h 47"/>
                  <a:gd name="T4" fmla="*/ 21 w 21"/>
                  <a:gd name="T5" fmla="*/ 0 h 47"/>
                  <a:gd name="T6" fmla="*/ 14 w 21"/>
                  <a:gd name="T7" fmla="*/ 8 h 47"/>
                  <a:gd name="T8" fmla="*/ 3 w 21"/>
                  <a:gd name="T9" fmla="*/ 40 h 47"/>
                  <a:gd name="T10" fmla="*/ 0 w 21"/>
                  <a:gd name="T11" fmla="*/ 47 h 47"/>
                </a:gdLst>
                <a:ahLst/>
                <a:cxnLst>
                  <a:cxn ang="0">
                    <a:pos x="T0" y="T1"/>
                  </a:cxn>
                  <a:cxn ang="0">
                    <a:pos x="T2" y="T3"/>
                  </a:cxn>
                  <a:cxn ang="0">
                    <a:pos x="T4" y="T5"/>
                  </a:cxn>
                  <a:cxn ang="0">
                    <a:pos x="T6" y="T7"/>
                  </a:cxn>
                  <a:cxn ang="0">
                    <a:pos x="T8" y="T9"/>
                  </a:cxn>
                  <a:cxn ang="0">
                    <a:pos x="T10" y="T11"/>
                  </a:cxn>
                </a:cxnLst>
                <a:rect l="0" t="0" r="r" b="b"/>
                <a:pathLst>
                  <a:path w="21" h="47">
                    <a:moveTo>
                      <a:pt x="0" y="47"/>
                    </a:moveTo>
                    <a:cubicBezTo>
                      <a:pt x="21" y="47"/>
                      <a:pt x="21" y="47"/>
                      <a:pt x="21" y="47"/>
                    </a:cubicBezTo>
                    <a:cubicBezTo>
                      <a:pt x="21" y="0"/>
                      <a:pt x="21" y="0"/>
                      <a:pt x="21" y="0"/>
                    </a:cubicBezTo>
                    <a:cubicBezTo>
                      <a:pt x="19" y="0"/>
                      <a:pt x="14" y="0"/>
                      <a:pt x="14" y="8"/>
                    </a:cubicBezTo>
                    <a:cubicBezTo>
                      <a:pt x="14" y="20"/>
                      <a:pt x="8" y="34"/>
                      <a:pt x="3" y="40"/>
                    </a:cubicBezTo>
                    <a:cubicBezTo>
                      <a:pt x="0" y="42"/>
                      <a:pt x="0" y="47"/>
                      <a:pt x="0" y="47"/>
                    </a:cubicBezTo>
                    <a:close/>
                  </a:path>
                </a:pathLst>
              </a:custGeom>
              <a:solidFill>
                <a:srgbClr val="F9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2" name="Freeform 40">
                <a:extLst>
                  <a:ext uri="{FF2B5EF4-FFF2-40B4-BE49-F238E27FC236}">
                    <a16:creationId xmlns:a16="http://schemas.microsoft.com/office/drawing/2014/main" id="{B42A4558-1D11-4795-9FBA-6BFF03C571A3}"/>
                  </a:ext>
                </a:extLst>
              </p:cNvPr>
              <p:cNvSpPr>
                <a:spLocks/>
              </p:cNvSpPr>
              <p:nvPr/>
            </p:nvSpPr>
            <p:spPr bwMode="auto">
              <a:xfrm>
                <a:off x="1579942" y="1423055"/>
                <a:ext cx="37197" cy="9671"/>
              </a:xfrm>
              <a:custGeom>
                <a:avLst/>
                <a:gdLst>
                  <a:gd name="T0" fmla="*/ 42 w 42"/>
                  <a:gd name="T1" fmla="*/ 0 h 11"/>
                  <a:gd name="T2" fmla="*/ 38 w 42"/>
                  <a:gd name="T3" fmla="*/ 4 h 11"/>
                  <a:gd name="T4" fmla="*/ 28 w 42"/>
                  <a:gd name="T5" fmla="*/ 8 h 11"/>
                  <a:gd name="T6" fmla="*/ 21 w 42"/>
                  <a:gd name="T7" fmla="*/ 11 h 11"/>
                  <a:gd name="T8" fmla="*/ 21 w 42"/>
                  <a:gd name="T9" fmla="*/ 11 h 11"/>
                  <a:gd name="T10" fmla="*/ 14 w 42"/>
                  <a:gd name="T11" fmla="*/ 8 h 11"/>
                  <a:gd name="T12" fmla="*/ 4 w 42"/>
                  <a:gd name="T13" fmla="*/ 4 h 11"/>
                  <a:gd name="T14" fmla="*/ 0 w 42"/>
                  <a:gd name="T15" fmla="*/ 0 h 11"/>
                  <a:gd name="T16" fmla="*/ 42 w 4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
                    <a:moveTo>
                      <a:pt x="42" y="0"/>
                    </a:moveTo>
                    <a:cubicBezTo>
                      <a:pt x="42" y="2"/>
                      <a:pt x="40" y="3"/>
                      <a:pt x="38" y="4"/>
                    </a:cubicBezTo>
                    <a:cubicBezTo>
                      <a:pt x="33" y="6"/>
                      <a:pt x="30" y="6"/>
                      <a:pt x="28" y="8"/>
                    </a:cubicBezTo>
                    <a:cubicBezTo>
                      <a:pt x="26" y="10"/>
                      <a:pt x="23" y="11"/>
                      <a:pt x="21" y="11"/>
                    </a:cubicBezTo>
                    <a:cubicBezTo>
                      <a:pt x="21" y="11"/>
                      <a:pt x="21" y="11"/>
                      <a:pt x="21" y="11"/>
                    </a:cubicBezTo>
                    <a:cubicBezTo>
                      <a:pt x="19" y="11"/>
                      <a:pt x="16" y="10"/>
                      <a:pt x="14" y="8"/>
                    </a:cubicBezTo>
                    <a:cubicBezTo>
                      <a:pt x="12" y="6"/>
                      <a:pt x="9" y="6"/>
                      <a:pt x="4" y="4"/>
                    </a:cubicBezTo>
                    <a:cubicBezTo>
                      <a:pt x="2" y="3"/>
                      <a:pt x="0" y="2"/>
                      <a:pt x="0" y="0"/>
                    </a:cubicBezTo>
                    <a:lnTo>
                      <a:pt x="42" y="0"/>
                    </a:ln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3" name="Freeform 41">
                <a:extLst>
                  <a:ext uri="{FF2B5EF4-FFF2-40B4-BE49-F238E27FC236}">
                    <a16:creationId xmlns:a16="http://schemas.microsoft.com/office/drawing/2014/main" id="{D6E2A753-1039-4580-8C76-E53947DFF148}"/>
                  </a:ext>
                </a:extLst>
              </p:cNvPr>
              <p:cNvSpPr>
                <a:spLocks/>
              </p:cNvSpPr>
              <p:nvPr/>
            </p:nvSpPr>
            <p:spPr bwMode="auto">
              <a:xfrm>
                <a:off x="1748818" y="1541344"/>
                <a:ext cx="85554" cy="287164"/>
              </a:xfrm>
              <a:custGeom>
                <a:avLst/>
                <a:gdLst>
                  <a:gd name="T0" fmla="*/ 5 w 96"/>
                  <a:gd name="T1" fmla="*/ 279 h 326"/>
                  <a:gd name="T2" fmla="*/ 5 w 96"/>
                  <a:gd name="T3" fmla="*/ 276 h 326"/>
                  <a:gd name="T4" fmla="*/ 8 w 96"/>
                  <a:gd name="T5" fmla="*/ 268 h 326"/>
                  <a:gd name="T6" fmla="*/ 10 w 96"/>
                  <a:gd name="T7" fmla="*/ 258 h 326"/>
                  <a:gd name="T8" fmla="*/ 13 w 96"/>
                  <a:gd name="T9" fmla="*/ 243 h 326"/>
                  <a:gd name="T10" fmla="*/ 24 w 96"/>
                  <a:gd name="T11" fmla="*/ 156 h 326"/>
                  <a:gd name="T12" fmla="*/ 35 w 96"/>
                  <a:gd name="T13" fmla="*/ 66 h 326"/>
                  <a:gd name="T14" fmla="*/ 37 w 96"/>
                  <a:gd name="T15" fmla="*/ 49 h 326"/>
                  <a:gd name="T16" fmla="*/ 39 w 96"/>
                  <a:gd name="T17" fmla="*/ 36 h 326"/>
                  <a:gd name="T18" fmla="*/ 41 w 96"/>
                  <a:gd name="T19" fmla="*/ 25 h 326"/>
                  <a:gd name="T20" fmla="*/ 72 w 96"/>
                  <a:gd name="T21" fmla="*/ 3 h 326"/>
                  <a:gd name="T22" fmla="*/ 95 w 96"/>
                  <a:gd name="T23" fmla="*/ 32 h 326"/>
                  <a:gd name="T24" fmla="*/ 94 w 96"/>
                  <a:gd name="T25" fmla="*/ 33 h 326"/>
                  <a:gd name="T26" fmla="*/ 93 w 96"/>
                  <a:gd name="T27" fmla="*/ 44 h 326"/>
                  <a:gd name="T28" fmla="*/ 92 w 96"/>
                  <a:gd name="T29" fmla="*/ 56 h 326"/>
                  <a:gd name="T30" fmla="*/ 90 w 96"/>
                  <a:gd name="T31" fmla="*/ 72 h 326"/>
                  <a:gd name="T32" fmla="*/ 85 w 96"/>
                  <a:gd name="T33" fmla="*/ 161 h 326"/>
                  <a:gd name="T34" fmla="*/ 78 w 96"/>
                  <a:gd name="T35" fmla="*/ 252 h 326"/>
                  <a:gd name="T36" fmla="*/ 75 w 96"/>
                  <a:gd name="T37" fmla="*/ 270 h 326"/>
                  <a:gd name="T38" fmla="*/ 73 w 96"/>
                  <a:gd name="T39" fmla="*/ 285 h 326"/>
                  <a:gd name="T40" fmla="*/ 71 w 96"/>
                  <a:gd name="T41" fmla="*/ 293 h 326"/>
                  <a:gd name="T42" fmla="*/ 70 w 96"/>
                  <a:gd name="T43" fmla="*/ 296 h 326"/>
                  <a:gd name="T44" fmla="*/ 29 w 96"/>
                  <a:gd name="T45" fmla="*/ 321 h 326"/>
                  <a:gd name="T46" fmla="*/ 4 w 96"/>
                  <a:gd name="T47" fmla="*/ 281 h 326"/>
                  <a:gd name="T48" fmla="*/ 5 w 96"/>
                  <a:gd name="T49" fmla="*/ 27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326">
                    <a:moveTo>
                      <a:pt x="5" y="279"/>
                    </a:moveTo>
                    <a:cubicBezTo>
                      <a:pt x="5" y="279"/>
                      <a:pt x="5" y="278"/>
                      <a:pt x="5" y="276"/>
                    </a:cubicBezTo>
                    <a:cubicBezTo>
                      <a:pt x="6" y="274"/>
                      <a:pt x="7" y="271"/>
                      <a:pt x="8" y="268"/>
                    </a:cubicBezTo>
                    <a:cubicBezTo>
                      <a:pt x="8" y="265"/>
                      <a:pt x="9" y="262"/>
                      <a:pt x="10" y="258"/>
                    </a:cubicBezTo>
                    <a:cubicBezTo>
                      <a:pt x="11" y="254"/>
                      <a:pt x="12" y="249"/>
                      <a:pt x="13" y="243"/>
                    </a:cubicBezTo>
                    <a:cubicBezTo>
                      <a:pt x="17" y="220"/>
                      <a:pt x="20" y="188"/>
                      <a:pt x="24" y="156"/>
                    </a:cubicBezTo>
                    <a:cubicBezTo>
                      <a:pt x="28" y="123"/>
                      <a:pt x="31" y="91"/>
                      <a:pt x="35" y="66"/>
                    </a:cubicBezTo>
                    <a:cubicBezTo>
                      <a:pt x="36" y="60"/>
                      <a:pt x="36" y="54"/>
                      <a:pt x="37" y="49"/>
                    </a:cubicBezTo>
                    <a:cubicBezTo>
                      <a:pt x="38" y="44"/>
                      <a:pt x="39" y="40"/>
                      <a:pt x="39" y="36"/>
                    </a:cubicBezTo>
                    <a:cubicBezTo>
                      <a:pt x="41" y="29"/>
                      <a:pt x="41" y="25"/>
                      <a:pt x="41" y="25"/>
                    </a:cubicBezTo>
                    <a:cubicBezTo>
                      <a:pt x="44" y="10"/>
                      <a:pt x="58" y="0"/>
                      <a:pt x="72" y="3"/>
                    </a:cubicBezTo>
                    <a:cubicBezTo>
                      <a:pt x="87" y="5"/>
                      <a:pt x="96" y="18"/>
                      <a:pt x="95" y="32"/>
                    </a:cubicBezTo>
                    <a:cubicBezTo>
                      <a:pt x="94" y="33"/>
                      <a:pt x="94" y="33"/>
                      <a:pt x="94" y="33"/>
                    </a:cubicBezTo>
                    <a:cubicBezTo>
                      <a:pt x="94" y="33"/>
                      <a:pt x="94" y="37"/>
                      <a:pt x="93" y="44"/>
                    </a:cubicBezTo>
                    <a:cubicBezTo>
                      <a:pt x="93" y="47"/>
                      <a:pt x="92" y="51"/>
                      <a:pt x="92" y="56"/>
                    </a:cubicBezTo>
                    <a:cubicBezTo>
                      <a:pt x="91" y="61"/>
                      <a:pt x="91" y="66"/>
                      <a:pt x="90" y="72"/>
                    </a:cubicBezTo>
                    <a:cubicBezTo>
                      <a:pt x="88" y="96"/>
                      <a:pt x="87" y="128"/>
                      <a:pt x="85" y="161"/>
                    </a:cubicBezTo>
                    <a:cubicBezTo>
                      <a:pt x="83" y="194"/>
                      <a:pt x="81" y="227"/>
                      <a:pt x="78" y="252"/>
                    </a:cubicBezTo>
                    <a:cubicBezTo>
                      <a:pt x="77" y="258"/>
                      <a:pt x="76" y="265"/>
                      <a:pt x="75" y="270"/>
                    </a:cubicBezTo>
                    <a:cubicBezTo>
                      <a:pt x="75" y="275"/>
                      <a:pt x="74" y="281"/>
                      <a:pt x="73" y="285"/>
                    </a:cubicBezTo>
                    <a:cubicBezTo>
                      <a:pt x="72" y="289"/>
                      <a:pt x="71" y="291"/>
                      <a:pt x="71" y="293"/>
                    </a:cubicBezTo>
                    <a:cubicBezTo>
                      <a:pt x="70" y="295"/>
                      <a:pt x="70" y="296"/>
                      <a:pt x="70" y="296"/>
                    </a:cubicBezTo>
                    <a:cubicBezTo>
                      <a:pt x="66" y="314"/>
                      <a:pt x="48" y="326"/>
                      <a:pt x="29" y="321"/>
                    </a:cubicBezTo>
                    <a:cubicBezTo>
                      <a:pt x="11" y="317"/>
                      <a:pt x="0" y="299"/>
                      <a:pt x="4" y="281"/>
                    </a:cubicBezTo>
                    <a:cubicBezTo>
                      <a:pt x="4" y="280"/>
                      <a:pt x="4" y="280"/>
                      <a:pt x="5" y="279"/>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4" name="Freeform 42">
                <a:extLst>
                  <a:ext uri="{FF2B5EF4-FFF2-40B4-BE49-F238E27FC236}">
                    <a16:creationId xmlns:a16="http://schemas.microsoft.com/office/drawing/2014/main" id="{8EC02622-CB99-443F-8731-8F35AC028ED8}"/>
                  </a:ext>
                </a:extLst>
              </p:cNvPr>
              <p:cNvSpPr>
                <a:spLocks/>
              </p:cNvSpPr>
              <p:nvPr/>
            </p:nvSpPr>
            <p:spPr bwMode="auto">
              <a:xfrm>
                <a:off x="1821725" y="1551015"/>
                <a:ext cx="22319" cy="6695"/>
              </a:xfrm>
              <a:custGeom>
                <a:avLst/>
                <a:gdLst>
                  <a:gd name="T0" fmla="*/ 23 w 25"/>
                  <a:gd name="T1" fmla="*/ 7 h 8"/>
                  <a:gd name="T2" fmla="*/ 2 w 25"/>
                  <a:gd name="T3" fmla="*/ 4 h 8"/>
                  <a:gd name="T4" fmla="*/ 0 w 25"/>
                  <a:gd name="T5" fmla="*/ 2 h 8"/>
                  <a:gd name="T6" fmla="*/ 0 w 25"/>
                  <a:gd name="T7" fmla="*/ 2 h 8"/>
                  <a:gd name="T8" fmla="*/ 2 w 25"/>
                  <a:gd name="T9" fmla="*/ 0 h 8"/>
                  <a:gd name="T10" fmla="*/ 24 w 25"/>
                  <a:gd name="T11" fmla="*/ 3 h 8"/>
                  <a:gd name="T12" fmla="*/ 25 w 25"/>
                  <a:gd name="T13" fmla="*/ 6 h 8"/>
                  <a:gd name="T14" fmla="*/ 25 w 25"/>
                  <a:gd name="T15" fmla="*/ 6 h 8"/>
                  <a:gd name="T16" fmla="*/ 23 w 25"/>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8">
                    <a:moveTo>
                      <a:pt x="23" y="7"/>
                    </a:moveTo>
                    <a:cubicBezTo>
                      <a:pt x="2" y="4"/>
                      <a:pt x="2" y="4"/>
                      <a:pt x="2" y="4"/>
                    </a:cubicBezTo>
                    <a:cubicBezTo>
                      <a:pt x="1" y="4"/>
                      <a:pt x="0" y="3"/>
                      <a:pt x="0" y="2"/>
                    </a:cubicBezTo>
                    <a:cubicBezTo>
                      <a:pt x="0" y="2"/>
                      <a:pt x="0" y="2"/>
                      <a:pt x="0" y="2"/>
                    </a:cubicBezTo>
                    <a:cubicBezTo>
                      <a:pt x="0" y="1"/>
                      <a:pt x="1" y="0"/>
                      <a:pt x="2" y="0"/>
                    </a:cubicBezTo>
                    <a:cubicBezTo>
                      <a:pt x="24" y="3"/>
                      <a:pt x="24" y="3"/>
                      <a:pt x="24" y="3"/>
                    </a:cubicBezTo>
                    <a:cubicBezTo>
                      <a:pt x="25" y="3"/>
                      <a:pt x="25" y="5"/>
                      <a:pt x="25" y="6"/>
                    </a:cubicBezTo>
                    <a:cubicBezTo>
                      <a:pt x="25" y="6"/>
                      <a:pt x="25" y="6"/>
                      <a:pt x="25" y="6"/>
                    </a:cubicBezTo>
                    <a:cubicBezTo>
                      <a:pt x="25" y="7"/>
                      <a:pt x="24" y="8"/>
                      <a:pt x="23" y="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5" name="Freeform 43">
                <a:extLst>
                  <a:ext uri="{FF2B5EF4-FFF2-40B4-BE49-F238E27FC236}">
                    <a16:creationId xmlns:a16="http://schemas.microsoft.com/office/drawing/2014/main" id="{F7B4125B-13DC-42BA-A7B9-329CA80EDBD2}"/>
                  </a:ext>
                </a:extLst>
              </p:cNvPr>
              <p:cNvSpPr>
                <a:spLocks/>
              </p:cNvSpPr>
              <p:nvPr/>
            </p:nvSpPr>
            <p:spPr bwMode="auto">
              <a:xfrm>
                <a:off x="1810565" y="1559198"/>
                <a:ext cx="14135" cy="2976"/>
              </a:xfrm>
              <a:custGeom>
                <a:avLst/>
                <a:gdLst>
                  <a:gd name="T0" fmla="*/ 15 w 16"/>
                  <a:gd name="T1" fmla="*/ 4 h 4"/>
                  <a:gd name="T2" fmla="*/ 2 w 16"/>
                  <a:gd name="T3" fmla="*/ 3 h 4"/>
                  <a:gd name="T4" fmla="*/ 0 w 16"/>
                  <a:gd name="T5" fmla="*/ 2 h 4"/>
                  <a:gd name="T6" fmla="*/ 0 w 16"/>
                  <a:gd name="T7" fmla="*/ 2 h 4"/>
                  <a:gd name="T8" fmla="*/ 2 w 16"/>
                  <a:gd name="T9" fmla="*/ 0 h 4"/>
                  <a:gd name="T10" fmla="*/ 15 w 16"/>
                  <a:gd name="T11" fmla="*/ 0 h 4"/>
                  <a:gd name="T12" fmla="*/ 16 w 16"/>
                  <a:gd name="T13" fmla="*/ 2 h 4"/>
                  <a:gd name="T14" fmla="*/ 16 w 16"/>
                  <a:gd name="T15" fmla="*/ 2 h 4"/>
                  <a:gd name="T16" fmla="*/ 15 w 1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5" y="4"/>
                    </a:moveTo>
                    <a:cubicBezTo>
                      <a:pt x="2" y="3"/>
                      <a:pt x="2" y="3"/>
                      <a:pt x="2" y="3"/>
                    </a:cubicBezTo>
                    <a:cubicBezTo>
                      <a:pt x="1" y="3"/>
                      <a:pt x="0" y="3"/>
                      <a:pt x="0" y="2"/>
                    </a:cubicBezTo>
                    <a:cubicBezTo>
                      <a:pt x="0" y="2"/>
                      <a:pt x="0" y="2"/>
                      <a:pt x="0" y="2"/>
                    </a:cubicBezTo>
                    <a:cubicBezTo>
                      <a:pt x="0" y="1"/>
                      <a:pt x="1" y="0"/>
                      <a:pt x="2" y="0"/>
                    </a:cubicBezTo>
                    <a:cubicBezTo>
                      <a:pt x="15" y="0"/>
                      <a:pt x="15" y="0"/>
                      <a:pt x="15" y="0"/>
                    </a:cubicBezTo>
                    <a:cubicBezTo>
                      <a:pt x="16" y="0"/>
                      <a:pt x="16" y="1"/>
                      <a:pt x="16" y="2"/>
                    </a:cubicBezTo>
                    <a:cubicBezTo>
                      <a:pt x="16" y="2"/>
                      <a:pt x="16" y="2"/>
                      <a:pt x="16" y="2"/>
                    </a:cubicBezTo>
                    <a:cubicBezTo>
                      <a:pt x="16" y="3"/>
                      <a:pt x="16" y="4"/>
                      <a:pt x="15" y="4"/>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6" name="Freeform 44">
                <a:extLst>
                  <a:ext uri="{FF2B5EF4-FFF2-40B4-BE49-F238E27FC236}">
                    <a16:creationId xmlns:a16="http://schemas.microsoft.com/office/drawing/2014/main" id="{AD41C0E1-4473-414B-90AA-E51A27A15A5D}"/>
                  </a:ext>
                </a:extLst>
              </p:cNvPr>
              <p:cNvSpPr>
                <a:spLocks noEditPoints="1"/>
              </p:cNvSpPr>
              <p:nvPr/>
            </p:nvSpPr>
            <p:spPr bwMode="auto">
              <a:xfrm>
                <a:off x="1837348" y="1501170"/>
                <a:ext cx="8184" cy="61004"/>
              </a:xfrm>
              <a:custGeom>
                <a:avLst/>
                <a:gdLst>
                  <a:gd name="T0" fmla="*/ 0 w 9"/>
                  <a:gd name="T1" fmla="*/ 0 h 70"/>
                  <a:gd name="T2" fmla="*/ 0 w 9"/>
                  <a:gd name="T3" fmla="*/ 17 h 70"/>
                  <a:gd name="T4" fmla="*/ 9 w 9"/>
                  <a:gd name="T5" fmla="*/ 9 h 70"/>
                  <a:gd name="T6" fmla="*/ 0 w 9"/>
                  <a:gd name="T7" fmla="*/ 0 h 70"/>
                  <a:gd name="T8" fmla="*/ 0 w 9"/>
                  <a:gd name="T9" fmla="*/ 17 h 70"/>
                  <a:gd name="T10" fmla="*/ 0 w 9"/>
                  <a:gd name="T11" fmla="*/ 35 h 70"/>
                  <a:gd name="T12" fmla="*/ 9 w 9"/>
                  <a:gd name="T13" fmla="*/ 26 h 70"/>
                  <a:gd name="T14" fmla="*/ 0 w 9"/>
                  <a:gd name="T15" fmla="*/ 17 h 70"/>
                  <a:gd name="T16" fmla="*/ 0 w 9"/>
                  <a:gd name="T17" fmla="*/ 35 h 70"/>
                  <a:gd name="T18" fmla="*/ 0 w 9"/>
                  <a:gd name="T19" fmla="*/ 52 h 70"/>
                  <a:gd name="T20" fmla="*/ 9 w 9"/>
                  <a:gd name="T21" fmla="*/ 44 h 70"/>
                  <a:gd name="T22" fmla="*/ 0 w 9"/>
                  <a:gd name="T23" fmla="*/ 35 h 70"/>
                  <a:gd name="T24" fmla="*/ 0 w 9"/>
                  <a:gd name="T25" fmla="*/ 52 h 70"/>
                  <a:gd name="T26" fmla="*/ 0 w 9"/>
                  <a:gd name="T27" fmla="*/ 70 h 70"/>
                  <a:gd name="T28" fmla="*/ 9 w 9"/>
                  <a:gd name="T29" fmla="*/ 61 h 70"/>
                  <a:gd name="T30" fmla="*/ 0 w 9"/>
                  <a:gd name="T3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0">
                    <a:moveTo>
                      <a:pt x="0" y="0"/>
                    </a:moveTo>
                    <a:cubicBezTo>
                      <a:pt x="0" y="17"/>
                      <a:pt x="0" y="17"/>
                      <a:pt x="0" y="17"/>
                    </a:cubicBezTo>
                    <a:cubicBezTo>
                      <a:pt x="5" y="17"/>
                      <a:pt x="9" y="13"/>
                      <a:pt x="9" y="9"/>
                    </a:cubicBezTo>
                    <a:cubicBezTo>
                      <a:pt x="9" y="4"/>
                      <a:pt x="5" y="0"/>
                      <a:pt x="0" y="0"/>
                    </a:cubicBezTo>
                    <a:close/>
                    <a:moveTo>
                      <a:pt x="0" y="17"/>
                    </a:moveTo>
                    <a:cubicBezTo>
                      <a:pt x="0" y="35"/>
                      <a:pt x="0" y="35"/>
                      <a:pt x="0" y="35"/>
                    </a:cubicBezTo>
                    <a:cubicBezTo>
                      <a:pt x="5" y="35"/>
                      <a:pt x="9" y="31"/>
                      <a:pt x="9" y="26"/>
                    </a:cubicBezTo>
                    <a:cubicBezTo>
                      <a:pt x="9" y="21"/>
                      <a:pt x="5" y="17"/>
                      <a:pt x="0" y="17"/>
                    </a:cubicBezTo>
                    <a:close/>
                    <a:moveTo>
                      <a:pt x="0" y="35"/>
                    </a:moveTo>
                    <a:cubicBezTo>
                      <a:pt x="0" y="52"/>
                      <a:pt x="0" y="52"/>
                      <a:pt x="0" y="52"/>
                    </a:cubicBezTo>
                    <a:cubicBezTo>
                      <a:pt x="5" y="52"/>
                      <a:pt x="9" y="48"/>
                      <a:pt x="9" y="44"/>
                    </a:cubicBezTo>
                    <a:cubicBezTo>
                      <a:pt x="9" y="39"/>
                      <a:pt x="5" y="35"/>
                      <a:pt x="0" y="35"/>
                    </a:cubicBezTo>
                    <a:close/>
                    <a:moveTo>
                      <a:pt x="0" y="52"/>
                    </a:moveTo>
                    <a:cubicBezTo>
                      <a:pt x="0" y="70"/>
                      <a:pt x="0" y="70"/>
                      <a:pt x="0" y="70"/>
                    </a:cubicBezTo>
                    <a:cubicBezTo>
                      <a:pt x="5" y="70"/>
                      <a:pt x="9" y="66"/>
                      <a:pt x="9" y="61"/>
                    </a:cubicBezTo>
                    <a:cubicBezTo>
                      <a:pt x="9" y="56"/>
                      <a:pt x="5" y="52"/>
                      <a:pt x="0" y="52"/>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7" name="Freeform 45">
                <a:extLst>
                  <a:ext uri="{FF2B5EF4-FFF2-40B4-BE49-F238E27FC236}">
                    <a16:creationId xmlns:a16="http://schemas.microsoft.com/office/drawing/2014/main" id="{8F4EDE85-9954-4892-8918-F3089CB95AB7}"/>
                  </a:ext>
                </a:extLst>
              </p:cNvPr>
              <p:cNvSpPr>
                <a:spLocks/>
              </p:cNvSpPr>
              <p:nvPr/>
            </p:nvSpPr>
            <p:spPr bwMode="auto">
              <a:xfrm>
                <a:off x="1776344" y="1507866"/>
                <a:ext cx="46869" cy="67699"/>
              </a:xfrm>
              <a:custGeom>
                <a:avLst/>
                <a:gdLst>
                  <a:gd name="T0" fmla="*/ 16 w 53"/>
                  <a:gd name="T1" fmla="*/ 67 h 77"/>
                  <a:gd name="T2" fmla="*/ 14 w 53"/>
                  <a:gd name="T3" fmla="*/ 65 h 77"/>
                  <a:gd name="T4" fmla="*/ 12 w 53"/>
                  <a:gd name="T5" fmla="*/ 11 h 77"/>
                  <a:gd name="T6" fmla="*/ 5 w 53"/>
                  <a:gd name="T7" fmla="*/ 0 h 77"/>
                  <a:gd name="T8" fmla="*/ 2 w 53"/>
                  <a:gd name="T9" fmla="*/ 3 h 77"/>
                  <a:gd name="T10" fmla="*/ 0 w 53"/>
                  <a:gd name="T11" fmla="*/ 61 h 77"/>
                  <a:gd name="T12" fmla="*/ 0 w 53"/>
                  <a:gd name="T13" fmla="*/ 61 h 77"/>
                  <a:gd name="T14" fmla="*/ 0 w 53"/>
                  <a:gd name="T15" fmla="*/ 62 h 77"/>
                  <a:gd name="T16" fmla="*/ 0 w 53"/>
                  <a:gd name="T17" fmla="*/ 62 h 77"/>
                  <a:gd name="T18" fmla="*/ 5 w 53"/>
                  <a:gd name="T19" fmla="*/ 74 h 77"/>
                  <a:gd name="T20" fmla="*/ 8 w 53"/>
                  <a:gd name="T21" fmla="*/ 76 h 77"/>
                  <a:gd name="T22" fmla="*/ 50 w 53"/>
                  <a:gd name="T23" fmla="*/ 77 h 77"/>
                  <a:gd name="T24" fmla="*/ 52 w 53"/>
                  <a:gd name="T25" fmla="*/ 75 h 77"/>
                  <a:gd name="T26" fmla="*/ 52 w 53"/>
                  <a:gd name="T27" fmla="*/ 75 h 77"/>
                  <a:gd name="T28" fmla="*/ 50 w 53"/>
                  <a:gd name="T29" fmla="*/ 69 h 77"/>
                  <a:gd name="T30" fmla="*/ 16 w 53"/>
                  <a:gd name="T31"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77">
                    <a:moveTo>
                      <a:pt x="16" y="67"/>
                    </a:moveTo>
                    <a:cubicBezTo>
                      <a:pt x="14" y="67"/>
                      <a:pt x="14" y="65"/>
                      <a:pt x="14" y="65"/>
                    </a:cubicBezTo>
                    <a:cubicBezTo>
                      <a:pt x="16" y="7"/>
                      <a:pt x="12" y="11"/>
                      <a:pt x="12" y="11"/>
                    </a:cubicBezTo>
                    <a:cubicBezTo>
                      <a:pt x="12" y="6"/>
                      <a:pt x="9" y="2"/>
                      <a:pt x="5" y="0"/>
                    </a:cubicBezTo>
                    <a:cubicBezTo>
                      <a:pt x="3" y="0"/>
                      <a:pt x="2" y="1"/>
                      <a:pt x="2" y="3"/>
                    </a:cubicBezTo>
                    <a:cubicBezTo>
                      <a:pt x="0" y="61"/>
                      <a:pt x="0" y="61"/>
                      <a:pt x="0" y="61"/>
                    </a:cubicBezTo>
                    <a:cubicBezTo>
                      <a:pt x="0" y="61"/>
                      <a:pt x="0" y="61"/>
                      <a:pt x="0" y="61"/>
                    </a:cubicBezTo>
                    <a:cubicBezTo>
                      <a:pt x="0" y="62"/>
                      <a:pt x="0" y="62"/>
                      <a:pt x="0" y="62"/>
                    </a:cubicBezTo>
                    <a:cubicBezTo>
                      <a:pt x="0" y="62"/>
                      <a:pt x="0" y="62"/>
                      <a:pt x="0" y="62"/>
                    </a:cubicBezTo>
                    <a:cubicBezTo>
                      <a:pt x="5" y="74"/>
                      <a:pt x="5" y="74"/>
                      <a:pt x="5" y="74"/>
                    </a:cubicBezTo>
                    <a:cubicBezTo>
                      <a:pt x="6" y="75"/>
                      <a:pt x="7" y="76"/>
                      <a:pt x="8" y="76"/>
                    </a:cubicBezTo>
                    <a:cubicBezTo>
                      <a:pt x="50" y="77"/>
                      <a:pt x="50" y="77"/>
                      <a:pt x="50" y="77"/>
                    </a:cubicBezTo>
                    <a:cubicBezTo>
                      <a:pt x="51" y="77"/>
                      <a:pt x="52" y="76"/>
                      <a:pt x="52" y="75"/>
                    </a:cubicBezTo>
                    <a:cubicBezTo>
                      <a:pt x="52" y="75"/>
                      <a:pt x="52" y="75"/>
                      <a:pt x="52" y="75"/>
                    </a:cubicBezTo>
                    <a:cubicBezTo>
                      <a:pt x="53" y="74"/>
                      <a:pt x="52" y="69"/>
                      <a:pt x="50" y="69"/>
                    </a:cubicBezTo>
                    <a:lnTo>
                      <a:pt x="16" y="67"/>
                    </a:ln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8" name="Freeform 46">
                <a:extLst>
                  <a:ext uri="{FF2B5EF4-FFF2-40B4-BE49-F238E27FC236}">
                    <a16:creationId xmlns:a16="http://schemas.microsoft.com/office/drawing/2014/main" id="{FE47F587-3AD1-4D59-A468-2267B6DBBCF6}"/>
                  </a:ext>
                </a:extLst>
              </p:cNvPr>
              <p:cNvSpPr>
                <a:spLocks/>
              </p:cNvSpPr>
              <p:nvPr/>
            </p:nvSpPr>
            <p:spPr bwMode="auto">
              <a:xfrm>
                <a:off x="1787504" y="1478852"/>
                <a:ext cx="51333" cy="92250"/>
              </a:xfrm>
              <a:custGeom>
                <a:avLst/>
                <a:gdLst>
                  <a:gd name="T0" fmla="*/ 2 w 58"/>
                  <a:gd name="T1" fmla="*/ 6 h 105"/>
                  <a:gd name="T2" fmla="*/ 0 w 58"/>
                  <a:gd name="T3" fmla="*/ 97 h 105"/>
                  <a:gd name="T4" fmla="*/ 6 w 58"/>
                  <a:gd name="T5" fmla="*/ 104 h 105"/>
                  <a:gd name="T6" fmla="*/ 50 w 58"/>
                  <a:gd name="T7" fmla="*/ 104 h 105"/>
                  <a:gd name="T8" fmla="*/ 56 w 58"/>
                  <a:gd name="T9" fmla="*/ 98 h 105"/>
                  <a:gd name="T10" fmla="*/ 58 w 58"/>
                  <a:gd name="T11" fmla="*/ 7 h 105"/>
                  <a:gd name="T12" fmla="*/ 52 w 58"/>
                  <a:gd name="T13" fmla="*/ 1 h 105"/>
                  <a:gd name="T14" fmla="*/ 8 w 58"/>
                  <a:gd name="T15" fmla="*/ 0 h 105"/>
                  <a:gd name="T16" fmla="*/ 2 w 58"/>
                  <a:gd name="T17"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05">
                    <a:moveTo>
                      <a:pt x="2" y="6"/>
                    </a:moveTo>
                    <a:cubicBezTo>
                      <a:pt x="0" y="97"/>
                      <a:pt x="0" y="97"/>
                      <a:pt x="0" y="97"/>
                    </a:cubicBezTo>
                    <a:cubicBezTo>
                      <a:pt x="0" y="97"/>
                      <a:pt x="0" y="103"/>
                      <a:pt x="6" y="104"/>
                    </a:cubicBezTo>
                    <a:cubicBezTo>
                      <a:pt x="50" y="104"/>
                      <a:pt x="50" y="104"/>
                      <a:pt x="50" y="104"/>
                    </a:cubicBezTo>
                    <a:cubicBezTo>
                      <a:pt x="50" y="104"/>
                      <a:pt x="56" y="105"/>
                      <a:pt x="56" y="98"/>
                    </a:cubicBezTo>
                    <a:cubicBezTo>
                      <a:pt x="58" y="7"/>
                      <a:pt x="58" y="7"/>
                      <a:pt x="58" y="7"/>
                    </a:cubicBezTo>
                    <a:cubicBezTo>
                      <a:pt x="58" y="7"/>
                      <a:pt x="58" y="1"/>
                      <a:pt x="52" y="1"/>
                    </a:cubicBezTo>
                    <a:cubicBezTo>
                      <a:pt x="8" y="0"/>
                      <a:pt x="8" y="0"/>
                      <a:pt x="8" y="0"/>
                    </a:cubicBezTo>
                    <a:cubicBezTo>
                      <a:pt x="8" y="0"/>
                      <a:pt x="2" y="0"/>
                      <a:pt x="2" y="6"/>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49" name="Freeform 47">
                <a:extLst>
                  <a:ext uri="{FF2B5EF4-FFF2-40B4-BE49-F238E27FC236}">
                    <a16:creationId xmlns:a16="http://schemas.microsoft.com/office/drawing/2014/main" id="{63BB25C6-832C-4997-B074-CAC2F6A44B25}"/>
                  </a:ext>
                </a:extLst>
              </p:cNvPr>
              <p:cNvSpPr>
                <a:spLocks/>
              </p:cNvSpPr>
              <p:nvPr/>
            </p:nvSpPr>
            <p:spPr bwMode="auto">
              <a:xfrm>
                <a:off x="1784527" y="1478108"/>
                <a:ext cx="51333" cy="92250"/>
              </a:xfrm>
              <a:custGeom>
                <a:avLst/>
                <a:gdLst>
                  <a:gd name="T0" fmla="*/ 2 w 58"/>
                  <a:gd name="T1" fmla="*/ 7 h 105"/>
                  <a:gd name="T2" fmla="*/ 0 w 58"/>
                  <a:gd name="T3" fmla="*/ 98 h 105"/>
                  <a:gd name="T4" fmla="*/ 6 w 58"/>
                  <a:gd name="T5" fmla="*/ 104 h 105"/>
                  <a:gd name="T6" fmla="*/ 50 w 58"/>
                  <a:gd name="T7" fmla="*/ 105 h 105"/>
                  <a:gd name="T8" fmla="*/ 56 w 58"/>
                  <a:gd name="T9" fmla="*/ 99 h 105"/>
                  <a:gd name="T10" fmla="*/ 58 w 58"/>
                  <a:gd name="T11" fmla="*/ 8 h 105"/>
                  <a:gd name="T12" fmla="*/ 52 w 58"/>
                  <a:gd name="T13" fmla="*/ 1 h 105"/>
                  <a:gd name="T14" fmla="*/ 8 w 58"/>
                  <a:gd name="T15" fmla="*/ 1 h 105"/>
                  <a:gd name="T16" fmla="*/ 2 w 58"/>
                  <a:gd name="T17" fmla="*/ 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05">
                    <a:moveTo>
                      <a:pt x="2" y="7"/>
                    </a:moveTo>
                    <a:cubicBezTo>
                      <a:pt x="0" y="98"/>
                      <a:pt x="0" y="98"/>
                      <a:pt x="0" y="98"/>
                    </a:cubicBezTo>
                    <a:cubicBezTo>
                      <a:pt x="0" y="98"/>
                      <a:pt x="0" y="104"/>
                      <a:pt x="6" y="104"/>
                    </a:cubicBezTo>
                    <a:cubicBezTo>
                      <a:pt x="50" y="105"/>
                      <a:pt x="50" y="105"/>
                      <a:pt x="50" y="105"/>
                    </a:cubicBezTo>
                    <a:cubicBezTo>
                      <a:pt x="50" y="105"/>
                      <a:pt x="56" y="105"/>
                      <a:pt x="56" y="99"/>
                    </a:cubicBezTo>
                    <a:cubicBezTo>
                      <a:pt x="58" y="8"/>
                      <a:pt x="58" y="8"/>
                      <a:pt x="58" y="8"/>
                    </a:cubicBezTo>
                    <a:cubicBezTo>
                      <a:pt x="58" y="8"/>
                      <a:pt x="58" y="2"/>
                      <a:pt x="52" y="1"/>
                    </a:cubicBezTo>
                    <a:cubicBezTo>
                      <a:pt x="8" y="1"/>
                      <a:pt x="8" y="1"/>
                      <a:pt x="8" y="1"/>
                    </a:cubicBezTo>
                    <a:cubicBezTo>
                      <a:pt x="8" y="1"/>
                      <a:pt x="2" y="0"/>
                      <a:pt x="2" y="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0" name="Freeform 48">
                <a:extLst>
                  <a:ext uri="{FF2B5EF4-FFF2-40B4-BE49-F238E27FC236}">
                    <a16:creationId xmlns:a16="http://schemas.microsoft.com/office/drawing/2014/main" id="{DDDAA9A2-9676-48D2-8CFE-F07A761CE68D}"/>
                  </a:ext>
                </a:extLst>
              </p:cNvPr>
              <p:cNvSpPr>
                <a:spLocks/>
              </p:cNvSpPr>
              <p:nvPr/>
            </p:nvSpPr>
            <p:spPr bwMode="auto">
              <a:xfrm>
                <a:off x="1789735" y="1484059"/>
                <a:ext cx="40918" cy="69932"/>
              </a:xfrm>
              <a:custGeom>
                <a:avLst/>
                <a:gdLst>
                  <a:gd name="T0" fmla="*/ 0 w 55"/>
                  <a:gd name="T1" fmla="*/ 92 h 94"/>
                  <a:gd name="T2" fmla="*/ 53 w 55"/>
                  <a:gd name="T3" fmla="*/ 94 h 94"/>
                  <a:gd name="T4" fmla="*/ 55 w 55"/>
                  <a:gd name="T5" fmla="*/ 1 h 94"/>
                  <a:gd name="T6" fmla="*/ 3 w 55"/>
                  <a:gd name="T7" fmla="*/ 0 h 94"/>
                  <a:gd name="T8" fmla="*/ 0 w 55"/>
                  <a:gd name="T9" fmla="*/ 92 h 94"/>
                </a:gdLst>
                <a:ahLst/>
                <a:cxnLst>
                  <a:cxn ang="0">
                    <a:pos x="T0" y="T1"/>
                  </a:cxn>
                  <a:cxn ang="0">
                    <a:pos x="T2" y="T3"/>
                  </a:cxn>
                  <a:cxn ang="0">
                    <a:pos x="T4" y="T5"/>
                  </a:cxn>
                  <a:cxn ang="0">
                    <a:pos x="T6" y="T7"/>
                  </a:cxn>
                  <a:cxn ang="0">
                    <a:pos x="T8" y="T9"/>
                  </a:cxn>
                </a:cxnLst>
                <a:rect l="0" t="0" r="r" b="b"/>
                <a:pathLst>
                  <a:path w="55" h="94">
                    <a:moveTo>
                      <a:pt x="0" y="92"/>
                    </a:moveTo>
                    <a:lnTo>
                      <a:pt x="53" y="94"/>
                    </a:lnTo>
                    <a:lnTo>
                      <a:pt x="55" y="1"/>
                    </a:lnTo>
                    <a:lnTo>
                      <a:pt x="3" y="0"/>
                    </a:lnTo>
                    <a:lnTo>
                      <a:pt x="0" y="92"/>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1" name="Freeform 49">
                <a:extLst>
                  <a:ext uri="{FF2B5EF4-FFF2-40B4-BE49-F238E27FC236}">
                    <a16:creationId xmlns:a16="http://schemas.microsoft.com/office/drawing/2014/main" id="{786700FF-265E-4882-A05A-C1539551B479}"/>
                  </a:ext>
                </a:extLst>
              </p:cNvPr>
              <p:cNvSpPr>
                <a:spLocks/>
              </p:cNvSpPr>
              <p:nvPr/>
            </p:nvSpPr>
            <p:spPr bwMode="auto">
              <a:xfrm>
                <a:off x="1784527" y="1503402"/>
                <a:ext cx="50589" cy="66955"/>
              </a:xfrm>
              <a:custGeom>
                <a:avLst/>
                <a:gdLst>
                  <a:gd name="T0" fmla="*/ 1 w 57"/>
                  <a:gd name="T1" fmla="*/ 0 h 76"/>
                  <a:gd name="T2" fmla="*/ 0 w 57"/>
                  <a:gd name="T3" fmla="*/ 69 h 76"/>
                  <a:gd name="T4" fmla="*/ 6 w 57"/>
                  <a:gd name="T5" fmla="*/ 75 h 76"/>
                  <a:gd name="T6" fmla="*/ 50 w 57"/>
                  <a:gd name="T7" fmla="*/ 76 h 76"/>
                  <a:gd name="T8" fmla="*/ 56 w 57"/>
                  <a:gd name="T9" fmla="*/ 70 h 76"/>
                  <a:gd name="T10" fmla="*/ 57 w 57"/>
                  <a:gd name="T11" fmla="*/ 36 h 76"/>
                  <a:gd name="T12" fmla="*/ 50 w 57"/>
                  <a:gd name="T13" fmla="*/ 32 h 76"/>
                  <a:gd name="T14" fmla="*/ 50 w 57"/>
                  <a:gd name="T15" fmla="*/ 57 h 76"/>
                  <a:gd name="T16" fmla="*/ 6 w 57"/>
                  <a:gd name="T17" fmla="*/ 56 h 76"/>
                  <a:gd name="T18" fmla="*/ 8 w 57"/>
                  <a:gd name="T19" fmla="*/ 4 h 76"/>
                  <a:gd name="T20" fmla="*/ 1 w 57"/>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76">
                    <a:moveTo>
                      <a:pt x="1" y="0"/>
                    </a:moveTo>
                    <a:cubicBezTo>
                      <a:pt x="0" y="69"/>
                      <a:pt x="0" y="69"/>
                      <a:pt x="0" y="69"/>
                    </a:cubicBezTo>
                    <a:cubicBezTo>
                      <a:pt x="0" y="69"/>
                      <a:pt x="0" y="75"/>
                      <a:pt x="6" y="75"/>
                    </a:cubicBezTo>
                    <a:cubicBezTo>
                      <a:pt x="50" y="76"/>
                      <a:pt x="50" y="76"/>
                      <a:pt x="50" y="76"/>
                    </a:cubicBezTo>
                    <a:cubicBezTo>
                      <a:pt x="50" y="76"/>
                      <a:pt x="56" y="76"/>
                      <a:pt x="56" y="70"/>
                    </a:cubicBezTo>
                    <a:cubicBezTo>
                      <a:pt x="57" y="36"/>
                      <a:pt x="57" y="36"/>
                      <a:pt x="57" y="36"/>
                    </a:cubicBezTo>
                    <a:cubicBezTo>
                      <a:pt x="50" y="32"/>
                      <a:pt x="50" y="32"/>
                      <a:pt x="50" y="32"/>
                    </a:cubicBezTo>
                    <a:cubicBezTo>
                      <a:pt x="50" y="57"/>
                      <a:pt x="50" y="57"/>
                      <a:pt x="50" y="57"/>
                    </a:cubicBezTo>
                    <a:cubicBezTo>
                      <a:pt x="6" y="56"/>
                      <a:pt x="6" y="56"/>
                      <a:pt x="6" y="56"/>
                    </a:cubicBezTo>
                    <a:cubicBezTo>
                      <a:pt x="8" y="4"/>
                      <a:pt x="8" y="4"/>
                      <a:pt x="8" y="4"/>
                    </a:cubicBezTo>
                    <a:cubicBezTo>
                      <a:pt x="1" y="0"/>
                      <a:pt x="1" y="0"/>
                      <a:pt x="1" y="0"/>
                    </a:cubicBez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2" name="Freeform 50">
                <a:extLst>
                  <a:ext uri="{FF2B5EF4-FFF2-40B4-BE49-F238E27FC236}">
                    <a16:creationId xmlns:a16="http://schemas.microsoft.com/office/drawing/2014/main" id="{28EB43B1-0A40-4DEF-93DD-8BAA61CE32AE}"/>
                  </a:ext>
                </a:extLst>
              </p:cNvPr>
              <p:cNvSpPr>
                <a:spLocks/>
              </p:cNvSpPr>
              <p:nvPr/>
            </p:nvSpPr>
            <p:spPr bwMode="auto">
              <a:xfrm>
                <a:off x="1791961" y="1484064"/>
                <a:ext cx="18599" cy="23062"/>
              </a:xfrm>
              <a:custGeom>
                <a:avLst/>
                <a:gdLst>
                  <a:gd name="T0" fmla="*/ 25 w 25"/>
                  <a:gd name="T1" fmla="*/ 31 h 31"/>
                  <a:gd name="T2" fmla="*/ 0 w 25"/>
                  <a:gd name="T3" fmla="*/ 30 h 31"/>
                  <a:gd name="T4" fmla="*/ 0 w 25"/>
                  <a:gd name="T5" fmla="*/ 0 h 31"/>
                  <a:gd name="T6" fmla="*/ 25 w 25"/>
                  <a:gd name="T7" fmla="*/ 1 h 31"/>
                  <a:gd name="T8" fmla="*/ 25 w 25"/>
                  <a:gd name="T9" fmla="*/ 31 h 31"/>
                </a:gdLst>
                <a:ahLst/>
                <a:cxnLst>
                  <a:cxn ang="0">
                    <a:pos x="T0" y="T1"/>
                  </a:cxn>
                  <a:cxn ang="0">
                    <a:pos x="T2" y="T3"/>
                  </a:cxn>
                  <a:cxn ang="0">
                    <a:pos x="T4" y="T5"/>
                  </a:cxn>
                  <a:cxn ang="0">
                    <a:pos x="T6" y="T7"/>
                  </a:cxn>
                  <a:cxn ang="0">
                    <a:pos x="T8" y="T9"/>
                  </a:cxn>
                </a:cxnLst>
                <a:rect l="0" t="0" r="r" b="b"/>
                <a:pathLst>
                  <a:path w="25" h="31">
                    <a:moveTo>
                      <a:pt x="25" y="31"/>
                    </a:moveTo>
                    <a:lnTo>
                      <a:pt x="0" y="30"/>
                    </a:lnTo>
                    <a:lnTo>
                      <a:pt x="0" y="0"/>
                    </a:lnTo>
                    <a:lnTo>
                      <a:pt x="25" y="1"/>
                    </a:lnTo>
                    <a:lnTo>
                      <a:pt x="25" y="31"/>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3" name="Freeform 51">
                <a:extLst>
                  <a:ext uri="{FF2B5EF4-FFF2-40B4-BE49-F238E27FC236}">
                    <a16:creationId xmlns:a16="http://schemas.microsoft.com/office/drawing/2014/main" id="{51517A7D-0CC8-40BF-A420-4DE4594A96BE}"/>
                  </a:ext>
                </a:extLst>
              </p:cNvPr>
              <p:cNvSpPr>
                <a:spLocks/>
              </p:cNvSpPr>
              <p:nvPr/>
            </p:nvSpPr>
            <p:spPr bwMode="auto">
              <a:xfrm>
                <a:off x="1800149" y="1507866"/>
                <a:ext cx="20087" cy="22319"/>
              </a:xfrm>
              <a:custGeom>
                <a:avLst/>
                <a:gdLst>
                  <a:gd name="T0" fmla="*/ 25 w 27"/>
                  <a:gd name="T1" fmla="*/ 30 h 30"/>
                  <a:gd name="T2" fmla="*/ 0 w 27"/>
                  <a:gd name="T3" fmla="*/ 30 h 30"/>
                  <a:gd name="T4" fmla="*/ 2 w 27"/>
                  <a:gd name="T5" fmla="*/ 0 h 30"/>
                  <a:gd name="T6" fmla="*/ 27 w 27"/>
                  <a:gd name="T7" fmla="*/ 0 h 30"/>
                  <a:gd name="T8" fmla="*/ 25 w 27"/>
                  <a:gd name="T9" fmla="*/ 30 h 30"/>
                </a:gdLst>
                <a:ahLst/>
                <a:cxnLst>
                  <a:cxn ang="0">
                    <a:pos x="T0" y="T1"/>
                  </a:cxn>
                  <a:cxn ang="0">
                    <a:pos x="T2" y="T3"/>
                  </a:cxn>
                  <a:cxn ang="0">
                    <a:pos x="T4" y="T5"/>
                  </a:cxn>
                  <a:cxn ang="0">
                    <a:pos x="T6" y="T7"/>
                  </a:cxn>
                  <a:cxn ang="0">
                    <a:pos x="T8" y="T9"/>
                  </a:cxn>
                </a:cxnLst>
                <a:rect l="0" t="0" r="r" b="b"/>
                <a:pathLst>
                  <a:path w="27" h="30">
                    <a:moveTo>
                      <a:pt x="25" y="30"/>
                    </a:moveTo>
                    <a:lnTo>
                      <a:pt x="0" y="30"/>
                    </a:lnTo>
                    <a:lnTo>
                      <a:pt x="2" y="0"/>
                    </a:lnTo>
                    <a:lnTo>
                      <a:pt x="27" y="0"/>
                    </a:lnTo>
                    <a:lnTo>
                      <a:pt x="25" y="30"/>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4" name="Rectangle 52">
                <a:extLst>
                  <a:ext uri="{FF2B5EF4-FFF2-40B4-BE49-F238E27FC236}">
                    <a16:creationId xmlns:a16="http://schemas.microsoft.com/office/drawing/2014/main" id="{90B6D079-42FD-4F5C-AFAC-F30B112E7D22}"/>
                  </a:ext>
                </a:extLst>
              </p:cNvPr>
              <p:cNvSpPr>
                <a:spLocks noChangeArrowheads="1"/>
              </p:cNvSpPr>
              <p:nvPr/>
            </p:nvSpPr>
            <p:spPr bwMode="auto">
              <a:xfrm>
                <a:off x="1810565" y="1531672"/>
                <a:ext cx="18599" cy="22319"/>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5" name="Freeform 53">
                <a:extLst>
                  <a:ext uri="{FF2B5EF4-FFF2-40B4-BE49-F238E27FC236}">
                    <a16:creationId xmlns:a16="http://schemas.microsoft.com/office/drawing/2014/main" id="{D4AA23E4-F8A6-4941-93DB-3AED5F28B7EB}"/>
                  </a:ext>
                </a:extLst>
              </p:cNvPr>
              <p:cNvSpPr>
                <a:spLocks/>
              </p:cNvSpPr>
              <p:nvPr/>
            </p:nvSpPr>
            <p:spPr bwMode="auto">
              <a:xfrm>
                <a:off x="1811309" y="1484059"/>
                <a:ext cx="8927" cy="11159"/>
              </a:xfrm>
              <a:custGeom>
                <a:avLst/>
                <a:gdLst>
                  <a:gd name="T0" fmla="*/ 12 w 12"/>
                  <a:gd name="T1" fmla="*/ 15 h 15"/>
                  <a:gd name="T2" fmla="*/ 0 w 12"/>
                  <a:gd name="T3" fmla="*/ 15 h 15"/>
                  <a:gd name="T4" fmla="*/ 0 w 12"/>
                  <a:gd name="T5" fmla="*/ 0 h 15"/>
                  <a:gd name="T6" fmla="*/ 12 w 12"/>
                  <a:gd name="T7" fmla="*/ 1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5"/>
                    </a:lnTo>
                    <a:lnTo>
                      <a:pt x="0" y="0"/>
                    </a:lnTo>
                    <a:lnTo>
                      <a:pt x="12" y="1"/>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6" name="Freeform 54">
                <a:extLst>
                  <a:ext uri="{FF2B5EF4-FFF2-40B4-BE49-F238E27FC236}">
                    <a16:creationId xmlns:a16="http://schemas.microsoft.com/office/drawing/2014/main" id="{575AB665-5FD3-4C4E-97FC-FE6062885D9C}"/>
                  </a:ext>
                </a:extLst>
              </p:cNvPr>
              <p:cNvSpPr>
                <a:spLocks/>
              </p:cNvSpPr>
              <p:nvPr/>
            </p:nvSpPr>
            <p:spPr bwMode="auto">
              <a:xfrm>
                <a:off x="1820981" y="1484804"/>
                <a:ext cx="9671" cy="10415"/>
              </a:xfrm>
              <a:custGeom>
                <a:avLst/>
                <a:gdLst>
                  <a:gd name="T0" fmla="*/ 12 w 13"/>
                  <a:gd name="T1" fmla="*/ 14 h 14"/>
                  <a:gd name="T2" fmla="*/ 0 w 13"/>
                  <a:gd name="T3" fmla="*/ 14 h 14"/>
                  <a:gd name="T4" fmla="*/ 0 w 13"/>
                  <a:gd name="T5" fmla="*/ 0 h 14"/>
                  <a:gd name="T6" fmla="*/ 13 w 13"/>
                  <a:gd name="T7" fmla="*/ 0 h 14"/>
                  <a:gd name="T8" fmla="*/ 12 w 13"/>
                  <a:gd name="T9" fmla="*/ 14 h 14"/>
                </a:gdLst>
                <a:ahLst/>
                <a:cxnLst>
                  <a:cxn ang="0">
                    <a:pos x="T0" y="T1"/>
                  </a:cxn>
                  <a:cxn ang="0">
                    <a:pos x="T2" y="T3"/>
                  </a:cxn>
                  <a:cxn ang="0">
                    <a:pos x="T4" y="T5"/>
                  </a:cxn>
                  <a:cxn ang="0">
                    <a:pos x="T6" y="T7"/>
                  </a:cxn>
                  <a:cxn ang="0">
                    <a:pos x="T8" y="T9"/>
                  </a:cxn>
                </a:cxnLst>
                <a:rect l="0" t="0" r="r" b="b"/>
                <a:pathLst>
                  <a:path w="13" h="14">
                    <a:moveTo>
                      <a:pt x="12" y="14"/>
                    </a:moveTo>
                    <a:lnTo>
                      <a:pt x="0" y="14"/>
                    </a:lnTo>
                    <a:lnTo>
                      <a:pt x="0" y="0"/>
                    </a:lnTo>
                    <a:lnTo>
                      <a:pt x="13" y="0"/>
                    </a:lnTo>
                    <a:lnTo>
                      <a:pt x="12" y="14"/>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7" name="Rectangle 55">
                <a:extLst>
                  <a:ext uri="{FF2B5EF4-FFF2-40B4-BE49-F238E27FC236}">
                    <a16:creationId xmlns:a16="http://schemas.microsoft.com/office/drawing/2014/main" id="{913E2F1A-D9A9-4839-B94F-99AF3240E17D}"/>
                  </a:ext>
                </a:extLst>
              </p:cNvPr>
              <p:cNvSpPr>
                <a:spLocks noChangeArrowheads="1"/>
              </p:cNvSpPr>
              <p:nvPr/>
            </p:nvSpPr>
            <p:spPr bwMode="auto">
              <a:xfrm>
                <a:off x="1811310" y="1496706"/>
                <a:ext cx="8927" cy="1041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8" name="Rectangle 56">
                <a:extLst>
                  <a:ext uri="{FF2B5EF4-FFF2-40B4-BE49-F238E27FC236}">
                    <a16:creationId xmlns:a16="http://schemas.microsoft.com/office/drawing/2014/main" id="{7CD5EF90-28FF-41F4-9CD4-C028B996D872}"/>
                  </a:ext>
                </a:extLst>
              </p:cNvPr>
              <p:cNvSpPr>
                <a:spLocks noChangeArrowheads="1"/>
              </p:cNvSpPr>
              <p:nvPr/>
            </p:nvSpPr>
            <p:spPr bwMode="auto">
              <a:xfrm>
                <a:off x="1820981" y="1496706"/>
                <a:ext cx="8927" cy="10415"/>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59" name="Freeform 57">
                <a:extLst>
                  <a:ext uri="{FF2B5EF4-FFF2-40B4-BE49-F238E27FC236}">
                    <a16:creationId xmlns:a16="http://schemas.microsoft.com/office/drawing/2014/main" id="{C5955FAF-BA7B-4BC3-9879-1085FFEEF776}"/>
                  </a:ext>
                </a:extLst>
              </p:cNvPr>
              <p:cNvSpPr>
                <a:spLocks/>
              </p:cNvSpPr>
              <p:nvPr/>
            </p:nvSpPr>
            <p:spPr bwMode="auto">
              <a:xfrm>
                <a:off x="1790479" y="1507121"/>
                <a:ext cx="9671" cy="11159"/>
              </a:xfrm>
              <a:custGeom>
                <a:avLst/>
                <a:gdLst>
                  <a:gd name="T0" fmla="*/ 13 w 13"/>
                  <a:gd name="T1" fmla="*/ 15 h 15"/>
                  <a:gd name="T2" fmla="*/ 0 w 13"/>
                  <a:gd name="T3" fmla="*/ 15 h 15"/>
                  <a:gd name="T4" fmla="*/ 2 w 13"/>
                  <a:gd name="T5" fmla="*/ 0 h 15"/>
                  <a:gd name="T6" fmla="*/ 13 w 13"/>
                  <a:gd name="T7" fmla="*/ 1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lnTo>
                      <a:pt x="0" y="15"/>
                    </a:lnTo>
                    <a:lnTo>
                      <a:pt x="2" y="0"/>
                    </a:lnTo>
                    <a:lnTo>
                      <a:pt x="13" y="1"/>
                    </a:lnTo>
                    <a:lnTo>
                      <a:pt x="13"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0" name="Freeform 58">
                <a:extLst>
                  <a:ext uri="{FF2B5EF4-FFF2-40B4-BE49-F238E27FC236}">
                    <a16:creationId xmlns:a16="http://schemas.microsoft.com/office/drawing/2014/main" id="{8F27EB47-C2ED-470D-A365-B192D6A985EC}"/>
                  </a:ext>
                </a:extLst>
              </p:cNvPr>
              <p:cNvSpPr>
                <a:spLocks/>
              </p:cNvSpPr>
              <p:nvPr/>
            </p:nvSpPr>
            <p:spPr bwMode="auto">
              <a:xfrm>
                <a:off x="1820981" y="1507866"/>
                <a:ext cx="8927" cy="11159"/>
              </a:xfrm>
              <a:custGeom>
                <a:avLst/>
                <a:gdLst>
                  <a:gd name="T0" fmla="*/ 12 w 12"/>
                  <a:gd name="T1" fmla="*/ 15 h 15"/>
                  <a:gd name="T2" fmla="*/ 0 w 12"/>
                  <a:gd name="T3" fmla="*/ 14 h 15"/>
                  <a:gd name="T4" fmla="*/ 0 w 12"/>
                  <a:gd name="T5" fmla="*/ 0 h 15"/>
                  <a:gd name="T6" fmla="*/ 12 w 12"/>
                  <a:gd name="T7" fmla="*/ 0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4"/>
                    </a:lnTo>
                    <a:lnTo>
                      <a:pt x="0" y="0"/>
                    </a:lnTo>
                    <a:lnTo>
                      <a:pt x="12" y="0"/>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1" name="Rectangle 59">
                <a:extLst>
                  <a:ext uri="{FF2B5EF4-FFF2-40B4-BE49-F238E27FC236}">
                    <a16:creationId xmlns:a16="http://schemas.microsoft.com/office/drawing/2014/main" id="{FA8149C3-FA0E-4C2E-9CC5-07DED61B6935}"/>
                  </a:ext>
                </a:extLst>
              </p:cNvPr>
              <p:cNvSpPr>
                <a:spLocks noChangeArrowheads="1"/>
              </p:cNvSpPr>
              <p:nvPr/>
            </p:nvSpPr>
            <p:spPr bwMode="auto">
              <a:xfrm>
                <a:off x="1790479" y="1519026"/>
                <a:ext cx="8927" cy="11159"/>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2" name="Freeform 60">
                <a:extLst>
                  <a:ext uri="{FF2B5EF4-FFF2-40B4-BE49-F238E27FC236}">
                    <a16:creationId xmlns:a16="http://schemas.microsoft.com/office/drawing/2014/main" id="{2ABF9BF9-B467-4F7C-9488-1E28EF144E0D}"/>
                  </a:ext>
                </a:extLst>
              </p:cNvPr>
              <p:cNvSpPr>
                <a:spLocks/>
              </p:cNvSpPr>
              <p:nvPr/>
            </p:nvSpPr>
            <p:spPr bwMode="auto">
              <a:xfrm>
                <a:off x="1820237" y="1519026"/>
                <a:ext cx="9671" cy="11159"/>
              </a:xfrm>
              <a:custGeom>
                <a:avLst/>
                <a:gdLst>
                  <a:gd name="T0" fmla="*/ 13 w 13"/>
                  <a:gd name="T1" fmla="*/ 15 h 15"/>
                  <a:gd name="T2" fmla="*/ 0 w 13"/>
                  <a:gd name="T3" fmla="*/ 15 h 15"/>
                  <a:gd name="T4" fmla="*/ 1 w 13"/>
                  <a:gd name="T5" fmla="*/ 0 h 15"/>
                  <a:gd name="T6" fmla="*/ 13 w 13"/>
                  <a:gd name="T7" fmla="*/ 0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lnTo>
                      <a:pt x="0" y="15"/>
                    </a:lnTo>
                    <a:lnTo>
                      <a:pt x="1" y="0"/>
                    </a:lnTo>
                    <a:lnTo>
                      <a:pt x="13" y="0"/>
                    </a:lnTo>
                    <a:lnTo>
                      <a:pt x="13"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3" name="Rectangle 61">
                <a:extLst>
                  <a:ext uri="{FF2B5EF4-FFF2-40B4-BE49-F238E27FC236}">
                    <a16:creationId xmlns:a16="http://schemas.microsoft.com/office/drawing/2014/main" id="{4A2BA4B9-D8D7-4DEF-A342-5E66D8198226}"/>
                  </a:ext>
                </a:extLst>
              </p:cNvPr>
              <p:cNvSpPr>
                <a:spLocks noChangeArrowheads="1"/>
              </p:cNvSpPr>
              <p:nvPr/>
            </p:nvSpPr>
            <p:spPr bwMode="auto">
              <a:xfrm>
                <a:off x="1790479" y="1530929"/>
                <a:ext cx="8927" cy="10415"/>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4" name="Freeform 62">
                <a:extLst>
                  <a:ext uri="{FF2B5EF4-FFF2-40B4-BE49-F238E27FC236}">
                    <a16:creationId xmlns:a16="http://schemas.microsoft.com/office/drawing/2014/main" id="{8D7E66B4-05B2-482A-83AA-B7B185FF59F5}"/>
                  </a:ext>
                </a:extLst>
              </p:cNvPr>
              <p:cNvSpPr>
                <a:spLocks/>
              </p:cNvSpPr>
              <p:nvPr/>
            </p:nvSpPr>
            <p:spPr bwMode="auto">
              <a:xfrm>
                <a:off x="1800150" y="1530928"/>
                <a:ext cx="8927" cy="11159"/>
              </a:xfrm>
              <a:custGeom>
                <a:avLst/>
                <a:gdLst>
                  <a:gd name="T0" fmla="*/ 12 w 12"/>
                  <a:gd name="T1" fmla="*/ 15 h 15"/>
                  <a:gd name="T2" fmla="*/ 0 w 12"/>
                  <a:gd name="T3" fmla="*/ 14 h 15"/>
                  <a:gd name="T4" fmla="*/ 0 w 12"/>
                  <a:gd name="T5" fmla="*/ 0 h 15"/>
                  <a:gd name="T6" fmla="*/ 12 w 12"/>
                  <a:gd name="T7" fmla="*/ 0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4"/>
                    </a:lnTo>
                    <a:lnTo>
                      <a:pt x="0" y="0"/>
                    </a:lnTo>
                    <a:lnTo>
                      <a:pt x="12" y="0"/>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5" name="Freeform 63">
                <a:extLst>
                  <a:ext uri="{FF2B5EF4-FFF2-40B4-BE49-F238E27FC236}">
                    <a16:creationId xmlns:a16="http://schemas.microsoft.com/office/drawing/2014/main" id="{4920B5AD-110D-45A5-9F88-5FE727069C1C}"/>
                  </a:ext>
                </a:extLst>
              </p:cNvPr>
              <p:cNvSpPr>
                <a:spLocks/>
              </p:cNvSpPr>
              <p:nvPr/>
            </p:nvSpPr>
            <p:spPr bwMode="auto">
              <a:xfrm>
                <a:off x="1789735" y="1542086"/>
                <a:ext cx="9671" cy="11904"/>
              </a:xfrm>
              <a:custGeom>
                <a:avLst/>
                <a:gdLst>
                  <a:gd name="T0" fmla="*/ 13 w 13"/>
                  <a:gd name="T1" fmla="*/ 16 h 16"/>
                  <a:gd name="T2" fmla="*/ 0 w 13"/>
                  <a:gd name="T3" fmla="*/ 14 h 16"/>
                  <a:gd name="T4" fmla="*/ 1 w 13"/>
                  <a:gd name="T5" fmla="*/ 0 h 16"/>
                  <a:gd name="T6" fmla="*/ 13 w 13"/>
                  <a:gd name="T7" fmla="*/ 0 h 16"/>
                  <a:gd name="T8" fmla="*/ 13 w 13"/>
                  <a:gd name="T9" fmla="*/ 16 h 16"/>
                </a:gdLst>
                <a:ahLst/>
                <a:cxnLst>
                  <a:cxn ang="0">
                    <a:pos x="T0" y="T1"/>
                  </a:cxn>
                  <a:cxn ang="0">
                    <a:pos x="T2" y="T3"/>
                  </a:cxn>
                  <a:cxn ang="0">
                    <a:pos x="T4" y="T5"/>
                  </a:cxn>
                  <a:cxn ang="0">
                    <a:pos x="T6" y="T7"/>
                  </a:cxn>
                  <a:cxn ang="0">
                    <a:pos x="T8" y="T9"/>
                  </a:cxn>
                </a:cxnLst>
                <a:rect l="0" t="0" r="r" b="b"/>
                <a:pathLst>
                  <a:path w="13" h="16">
                    <a:moveTo>
                      <a:pt x="13" y="16"/>
                    </a:moveTo>
                    <a:lnTo>
                      <a:pt x="0" y="14"/>
                    </a:lnTo>
                    <a:lnTo>
                      <a:pt x="1" y="0"/>
                    </a:lnTo>
                    <a:lnTo>
                      <a:pt x="13" y="0"/>
                    </a:lnTo>
                    <a:lnTo>
                      <a:pt x="13" y="16"/>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6" name="Freeform 64">
                <a:extLst>
                  <a:ext uri="{FF2B5EF4-FFF2-40B4-BE49-F238E27FC236}">
                    <a16:creationId xmlns:a16="http://schemas.microsoft.com/office/drawing/2014/main" id="{67B99823-E94B-4001-BFA6-7F12DABF93F1}"/>
                  </a:ext>
                </a:extLst>
              </p:cNvPr>
              <p:cNvSpPr>
                <a:spLocks/>
              </p:cNvSpPr>
              <p:nvPr/>
            </p:nvSpPr>
            <p:spPr bwMode="auto">
              <a:xfrm>
                <a:off x="1800151" y="1542087"/>
                <a:ext cx="8927" cy="11904"/>
              </a:xfrm>
              <a:custGeom>
                <a:avLst/>
                <a:gdLst>
                  <a:gd name="T0" fmla="*/ 12 w 12"/>
                  <a:gd name="T1" fmla="*/ 16 h 16"/>
                  <a:gd name="T2" fmla="*/ 0 w 12"/>
                  <a:gd name="T3" fmla="*/ 16 h 16"/>
                  <a:gd name="T4" fmla="*/ 0 w 12"/>
                  <a:gd name="T5" fmla="*/ 0 h 16"/>
                  <a:gd name="T6" fmla="*/ 12 w 12"/>
                  <a:gd name="T7" fmla="*/ 1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16"/>
                    </a:lnTo>
                    <a:lnTo>
                      <a:pt x="0" y="0"/>
                    </a:lnTo>
                    <a:lnTo>
                      <a:pt x="12" y="1"/>
                    </a:lnTo>
                    <a:lnTo>
                      <a:pt x="12" y="16"/>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7" name="Freeform 65">
                <a:extLst>
                  <a:ext uri="{FF2B5EF4-FFF2-40B4-BE49-F238E27FC236}">
                    <a16:creationId xmlns:a16="http://schemas.microsoft.com/office/drawing/2014/main" id="{760C13D5-3229-45DA-86EA-1D252C3728E8}"/>
                  </a:ext>
                </a:extLst>
              </p:cNvPr>
              <p:cNvSpPr>
                <a:spLocks/>
              </p:cNvSpPr>
              <p:nvPr/>
            </p:nvSpPr>
            <p:spPr bwMode="auto">
              <a:xfrm>
                <a:off x="1417760" y="1703527"/>
                <a:ext cx="61003" cy="11904"/>
              </a:xfrm>
              <a:custGeom>
                <a:avLst/>
                <a:gdLst>
                  <a:gd name="T0" fmla="*/ 80 w 82"/>
                  <a:gd name="T1" fmla="*/ 16 h 16"/>
                  <a:gd name="T2" fmla="*/ 0 w 82"/>
                  <a:gd name="T3" fmla="*/ 14 h 16"/>
                  <a:gd name="T4" fmla="*/ 1 w 82"/>
                  <a:gd name="T5" fmla="*/ 0 h 16"/>
                  <a:gd name="T6" fmla="*/ 82 w 82"/>
                  <a:gd name="T7" fmla="*/ 9 h 16"/>
                  <a:gd name="T8" fmla="*/ 80 w 82"/>
                  <a:gd name="T9" fmla="*/ 16 h 16"/>
                </a:gdLst>
                <a:ahLst/>
                <a:cxnLst>
                  <a:cxn ang="0">
                    <a:pos x="T0" y="T1"/>
                  </a:cxn>
                  <a:cxn ang="0">
                    <a:pos x="T2" y="T3"/>
                  </a:cxn>
                  <a:cxn ang="0">
                    <a:pos x="T4" y="T5"/>
                  </a:cxn>
                  <a:cxn ang="0">
                    <a:pos x="T6" y="T7"/>
                  </a:cxn>
                  <a:cxn ang="0">
                    <a:pos x="T8" y="T9"/>
                  </a:cxn>
                </a:cxnLst>
                <a:rect l="0" t="0" r="r" b="b"/>
                <a:pathLst>
                  <a:path w="82" h="16">
                    <a:moveTo>
                      <a:pt x="80" y="16"/>
                    </a:moveTo>
                    <a:lnTo>
                      <a:pt x="0" y="14"/>
                    </a:lnTo>
                    <a:lnTo>
                      <a:pt x="1" y="0"/>
                    </a:lnTo>
                    <a:lnTo>
                      <a:pt x="82" y="9"/>
                    </a:lnTo>
                    <a:lnTo>
                      <a:pt x="80" y="16"/>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8" name="Freeform 66">
                <a:extLst>
                  <a:ext uri="{FF2B5EF4-FFF2-40B4-BE49-F238E27FC236}">
                    <a16:creationId xmlns:a16="http://schemas.microsoft.com/office/drawing/2014/main" id="{1127F740-76CD-47DC-9587-1D19620F8F3D}"/>
                  </a:ext>
                </a:extLst>
              </p:cNvPr>
              <p:cNvSpPr>
                <a:spLocks/>
              </p:cNvSpPr>
              <p:nvPr/>
            </p:nvSpPr>
            <p:spPr bwMode="auto">
              <a:xfrm>
                <a:off x="1726494" y="1713946"/>
                <a:ext cx="39429" cy="15622"/>
              </a:xfrm>
              <a:custGeom>
                <a:avLst/>
                <a:gdLst>
                  <a:gd name="T0" fmla="*/ 53 w 53"/>
                  <a:gd name="T1" fmla="*/ 7 h 21"/>
                  <a:gd name="T2" fmla="*/ 3 w 53"/>
                  <a:gd name="T3" fmla="*/ 21 h 21"/>
                  <a:gd name="T4" fmla="*/ 0 w 53"/>
                  <a:gd name="T5" fmla="*/ 7 h 21"/>
                  <a:gd name="T6" fmla="*/ 53 w 53"/>
                  <a:gd name="T7" fmla="*/ 0 h 21"/>
                  <a:gd name="T8" fmla="*/ 53 w 53"/>
                  <a:gd name="T9" fmla="*/ 7 h 21"/>
                </a:gdLst>
                <a:ahLst/>
                <a:cxnLst>
                  <a:cxn ang="0">
                    <a:pos x="T0" y="T1"/>
                  </a:cxn>
                  <a:cxn ang="0">
                    <a:pos x="T2" y="T3"/>
                  </a:cxn>
                  <a:cxn ang="0">
                    <a:pos x="T4" y="T5"/>
                  </a:cxn>
                  <a:cxn ang="0">
                    <a:pos x="T6" y="T7"/>
                  </a:cxn>
                  <a:cxn ang="0">
                    <a:pos x="T8" y="T9"/>
                  </a:cxn>
                </a:cxnLst>
                <a:rect l="0" t="0" r="r" b="b"/>
                <a:pathLst>
                  <a:path w="53" h="21">
                    <a:moveTo>
                      <a:pt x="53" y="7"/>
                    </a:moveTo>
                    <a:lnTo>
                      <a:pt x="3" y="21"/>
                    </a:lnTo>
                    <a:lnTo>
                      <a:pt x="0" y="7"/>
                    </a:lnTo>
                    <a:lnTo>
                      <a:pt x="53" y="0"/>
                    </a:lnTo>
                    <a:lnTo>
                      <a:pt x="53" y="7"/>
                    </a:ln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869" name="Freeform: Shape 868">
                <a:extLst>
                  <a:ext uri="{FF2B5EF4-FFF2-40B4-BE49-F238E27FC236}">
                    <a16:creationId xmlns:a16="http://schemas.microsoft.com/office/drawing/2014/main" id="{9DB72280-D8D0-422D-A3D2-539CDF706C03}"/>
                  </a:ext>
                </a:extLst>
              </p:cNvPr>
              <p:cNvSpPr/>
              <p:nvPr/>
            </p:nvSpPr>
            <p:spPr>
              <a:xfrm>
                <a:off x="1528911" y="1505451"/>
                <a:ext cx="139075" cy="68484"/>
              </a:xfrm>
              <a:custGeom>
                <a:avLst/>
                <a:gdLst>
                  <a:gd name="connsiteX0" fmla="*/ 533400 w 659606"/>
                  <a:gd name="connsiteY0" fmla="*/ 0 h 309563"/>
                  <a:gd name="connsiteX1" fmla="*/ 659606 w 659606"/>
                  <a:gd name="connsiteY1" fmla="*/ 52388 h 309563"/>
                  <a:gd name="connsiteX2" fmla="*/ 426244 w 659606"/>
                  <a:gd name="connsiteY2" fmla="*/ 302419 h 309563"/>
                  <a:gd name="connsiteX3" fmla="*/ 338137 w 659606"/>
                  <a:gd name="connsiteY3" fmla="*/ 200025 h 309563"/>
                  <a:gd name="connsiteX4" fmla="*/ 247650 w 659606"/>
                  <a:gd name="connsiteY4" fmla="*/ 309563 h 309563"/>
                  <a:gd name="connsiteX5" fmla="*/ 0 w 659606"/>
                  <a:gd name="connsiteY5" fmla="*/ 47625 h 309563"/>
                  <a:gd name="connsiteX6" fmla="*/ 126206 w 659606"/>
                  <a:gd name="connsiteY6" fmla="*/ 2381 h 309563"/>
                  <a:gd name="connsiteX7" fmla="*/ 338137 w 659606"/>
                  <a:gd name="connsiteY7" fmla="*/ 204788 h 309563"/>
                  <a:gd name="connsiteX8" fmla="*/ 533400 w 659606"/>
                  <a:gd name="connsiteY8" fmla="*/ 0 h 309563"/>
                  <a:gd name="connsiteX0" fmla="*/ 533400 w 666750"/>
                  <a:gd name="connsiteY0" fmla="*/ 0 h 309563"/>
                  <a:gd name="connsiteX1" fmla="*/ 666750 w 666750"/>
                  <a:gd name="connsiteY1" fmla="*/ 45244 h 309563"/>
                  <a:gd name="connsiteX2" fmla="*/ 426244 w 666750"/>
                  <a:gd name="connsiteY2" fmla="*/ 302419 h 309563"/>
                  <a:gd name="connsiteX3" fmla="*/ 338137 w 666750"/>
                  <a:gd name="connsiteY3" fmla="*/ 200025 h 309563"/>
                  <a:gd name="connsiteX4" fmla="*/ 247650 w 666750"/>
                  <a:gd name="connsiteY4" fmla="*/ 309563 h 309563"/>
                  <a:gd name="connsiteX5" fmla="*/ 0 w 666750"/>
                  <a:gd name="connsiteY5" fmla="*/ 47625 h 309563"/>
                  <a:gd name="connsiteX6" fmla="*/ 126206 w 666750"/>
                  <a:gd name="connsiteY6" fmla="*/ 2381 h 309563"/>
                  <a:gd name="connsiteX7" fmla="*/ 338137 w 666750"/>
                  <a:gd name="connsiteY7" fmla="*/ 204788 h 309563"/>
                  <a:gd name="connsiteX8" fmla="*/ 533400 w 666750"/>
                  <a:gd name="connsiteY8" fmla="*/ 0 h 309563"/>
                  <a:gd name="connsiteX0" fmla="*/ 535781 w 669131"/>
                  <a:gd name="connsiteY0" fmla="*/ 0 h 309563"/>
                  <a:gd name="connsiteX1" fmla="*/ 669131 w 669131"/>
                  <a:gd name="connsiteY1" fmla="*/ 45244 h 309563"/>
                  <a:gd name="connsiteX2" fmla="*/ 428625 w 669131"/>
                  <a:gd name="connsiteY2" fmla="*/ 302419 h 309563"/>
                  <a:gd name="connsiteX3" fmla="*/ 340518 w 669131"/>
                  <a:gd name="connsiteY3" fmla="*/ 200025 h 309563"/>
                  <a:gd name="connsiteX4" fmla="*/ 250031 w 669131"/>
                  <a:gd name="connsiteY4" fmla="*/ 309563 h 309563"/>
                  <a:gd name="connsiteX5" fmla="*/ 0 w 669131"/>
                  <a:gd name="connsiteY5" fmla="*/ 45244 h 309563"/>
                  <a:gd name="connsiteX6" fmla="*/ 128587 w 669131"/>
                  <a:gd name="connsiteY6" fmla="*/ 2381 h 309563"/>
                  <a:gd name="connsiteX7" fmla="*/ 340518 w 669131"/>
                  <a:gd name="connsiteY7" fmla="*/ 204788 h 309563"/>
                  <a:gd name="connsiteX8" fmla="*/ 535781 w 669131"/>
                  <a:gd name="connsiteY8" fmla="*/ 0 h 309563"/>
                  <a:gd name="connsiteX0" fmla="*/ 535781 w 645319"/>
                  <a:gd name="connsiteY0" fmla="*/ 0 h 309563"/>
                  <a:gd name="connsiteX1" fmla="*/ 645319 w 645319"/>
                  <a:gd name="connsiteY1" fmla="*/ 69056 h 309563"/>
                  <a:gd name="connsiteX2" fmla="*/ 428625 w 645319"/>
                  <a:gd name="connsiteY2" fmla="*/ 302419 h 309563"/>
                  <a:gd name="connsiteX3" fmla="*/ 340518 w 645319"/>
                  <a:gd name="connsiteY3" fmla="*/ 200025 h 309563"/>
                  <a:gd name="connsiteX4" fmla="*/ 250031 w 645319"/>
                  <a:gd name="connsiteY4" fmla="*/ 309563 h 309563"/>
                  <a:gd name="connsiteX5" fmla="*/ 0 w 645319"/>
                  <a:gd name="connsiteY5" fmla="*/ 45244 h 309563"/>
                  <a:gd name="connsiteX6" fmla="*/ 128587 w 645319"/>
                  <a:gd name="connsiteY6" fmla="*/ 2381 h 309563"/>
                  <a:gd name="connsiteX7" fmla="*/ 340518 w 645319"/>
                  <a:gd name="connsiteY7" fmla="*/ 204788 h 309563"/>
                  <a:gd name="connsiteX8" fmla="*/ 535781 w 645319"/>
                  <a:gd name="connsiteY8" fmla="*/ 0 h 309563"/>
                  <a:gd name="connsiteX0" fmla="*/ 519112 w 628650"/>
                  <a:gd name="connsiteY0" fmla="*/ 0 h 309563"/>
                  <a:gd name="connsiteX1" fmla="*/ 628650 w 628650"/>
                  <a:gd name="connsiteY1" fmla="*/ 69056 h 309563"/>
                  <a:gd name="connsiteX2" fmla="*/ 411956 w 628650"/>
                  <a:gd name="connsiteY2" fmla="*/ 302419 h 309563"/>
                  <a:gd name="connsiteX3" fmla="*/ 323849 w 628650"/>
                  <a:gd name="connsiteY3" fmla="*/ 200025 h 309563"/>
                  <a:gd name="connsiteX4" fmla="*/ 233362 w 628650"/>
                  <a:gd name="connsiteY4" fmla="*/ 309563 h 309563"/>
                  <a:gd name="connsiteX5" fmla="*/ 0 w 628650"/>
                  <a:gd name="connsiteY5" fmla="*/ 71438 h 309563"/>
                  <a:gd name="connsiteX6" fmla="*/ 111918 w 628650"/>
                  <a:gd name="connsiteY6" fmla="*/ 2381 h 309563"/>
                  <a:gd name="connsiteX7" fmla="*/ 323849 w 628650"/>
                  <a:gd name="connsiteY7" fmla="*/ 204788 h 309563"/>
                  <a:gd name="connsiteX8" fmla="*/ 519112 w 628650"/>
                  <a:gd name="connsiteY8"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 h="309563">
                    <a:moveTo>
                      <a:pt x="519112" y="0"/>
                    </a:moveTo>
                    <a:lnTo>
                      <a:pt x="628650" y="69056"/>
                    </a:lnTo>
                    <a:lnTo>
                      <a:pt x="411956" y="302419"/>
                    </a:lnTo>
                    <a:lnTo>
                      <a:pt x="323849" y="200025"/>
                    </a:lnTo>
                    <a:lnTo>
                      <a:pt x="233362" y="309563"/>
                    </a:lnTo>
                    <a:lnTo>
                      <a:pt x="0" y="71438"/>
                    </a:lnTo>
                    <a:lnTo>
                      <a:pt x="111918" y="2381"/>
                    </a:lnTo>
                    <a:lnTo>
                      <a:pt x="323849" y="204788"/>
                    </a:lnTo>
                    <a:lnTo>
                      <a:pt x="519112" y="0"/>
                    </a:lnTo>
                    <a:close/>
                  </a:path>
                </a:pathLst>
              </a:custGeom>
              <a:solidFill>
                <a:srgbClr val="505050">
                  <a:lumMod val="20000"/>
                  <a:lumOff val="80000"/>
                </a:srgbClr>
              </a:solidFill>
            </p:spPr>
            <p:txBody>
              <a:bodyPr wrap="square" rtlCol="0" anchor="ctr">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ＭＳ Ｐゴシック" charset="0"/>
                  <a:cs typeface="+mn-cs"/>
                </a:endParaRPr>
              </a:p>
            </p:txBody>
          </p:sp>
          <p:grpSp>
            <p:nvGrpSpPr>
              <p:cNvPr id="870" name="Group 869">
                <a:extLst>
                  <a:ext uri="{FF2B5EF4-FFF2-40B4-BE49-F238E27FC236}">
                    <a16:creationId xmlns:a16="http://schemas.microsoft.com/office/drawing/2014/main" id="{8D0DF8D2-4DB2-45C1-8DBA-FDA957E51325}"/>
                  </a:ext>
                </a:extLst>
              </p:cNvPr>
              <p:cNvGrpSpPr/>
              <p:nvPr/>
            </p:nvGrpSpPr>
            <p:grpSpPr>
              <a:xfrm>
                <a:off x="1581801" y="1548853"/>
                <a:ext cx="37941" cy="286350"/>
                <a:chOff x="5789886" y="2372760"/>
                <a:chExt cx="171502" cy="1294365"/>
              </a:xfrm>
            </p:grpSpPr>
            <p:sp>
              <p:nvSpPr>
                <p:cNvPr id="879" name="Flowchart: Sort 878">
                  <a:extLst>
                    <a:ext uri="{FF2B5EF4-FFF2-40B4-BE49-F238E27FC236}">
                      <a16:creationId xmlns:a16="http://schemas.microsoft.com/office/drawing/2014/main" id="{5970328E-DF8D-49E4-9094-0160B86FAAD8}"/>
                    </a:ext>
                  </a:extLst>
                </p:cNvPr>
                <p:cNvSpPr/>
                <p:nvPr/>
              </p:nvSpPr>
              <p:spPr>
                <a:xfrm>
                  <a:off x="5789886" y="2372760"/>
                  <a:ext cx="171502" cy="210880"/>
                </a:xfrm>
                <a:prstGeom prst="flowChartSort">
                  <a:avLst/>
                </a:prstGeom>
                <a:solidFill>
                  <a:srgbClr val="505050"/>
                </a:solidFill>
                <a:ln>
                  <a:noFill/>
                </a:ln>
              </p:spPr>
              <p:txBody>
                <a:bodyPr wrap="square" rtlCol="0" anchor="ctr">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ＭＳ Ｐゴシック" charset="0"/>
                    <a:cs typeface="+mn-cs"/>
                  </a:endParaRPr>
                </a:p>
              </p:txBody>
            </p:sp>
            <p:sp>
              <p:nvSpPr>
                <p:cNvPr id="880" name="Trapezoid 879">
                  <a:extLst>
                    <a:ext uri="{FF2B5EF4-FFF2-40B4-BE49-F238E27FC236}">
                      <a16:creationId xmlns:a16="http://schemas.microsoft.com/office/drawing/2014/main" id="{E1212B34-B9D7-4550-894A-58468E88F345}"/>
                    </a:ext>
                  </a:extLst>
                </p:cNvPr>
                <p:cNvSpPr/>
                <p:nvPr/>
              </p:nvSpPr>
              <p:spPr>
                <a:xfrm>
                  <a:off x="5803337" y="2521279"/>
                  <a:ext cx="144600" cy="1145846"/>
                </a:xfrm>
                <a:prstGeom prst="trapezoid">
                  <a:avLst/>
                </a:prstGeom>
                <a:solidFill>
                  <a:srgbClr val="505050"/>
                </a:solidFill>
                <a:ln>
                  <a:noFill/>
                </a:ln>
              </p:spPr>
              <p:txBody>
                <a:bodyPr wrap="square" rtlCol="0" anchor="ctr">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ＭＳ Ｐゴシック" charset="0"/>
                    <a:cs typeface="+mn-cs"/>
                  </a:endParaRPr>
                </a:p>
              </p:txBody>
            </p:sp>
          </p:grpSp>
          <p:grpSp>
            <p:nvGrpSpPr>
              <p:cNvPr id="871" name="Group 870">
                <a:extLst>
                  <a:ext uri="{FF2B5EF4-FFF2-40B4-BE49-F238E27FC236}">
                    <a16:creationId xmlns:a16="http://schemas.microsoft.com/office/drawing/2014/main" id="{67DAE641-01C1-4A16-B94B-0F8C3622FFC8}"/>
                  </a:ext>
                </a:extLst>
              </p:cNvPr>
              <p:cNvGrpSpPr/>
              <p:nvPr/>
            </p:nvGrpSpPr>
            <p:grpSpPr>
              <a:xfrm>
                <a:off x="1537239" y="1366007"/>
                <a:ext cx="123792" cy="49941"/>
                <a:chOff x="277813" y="4376738"/>
                <a:chExt cx="369888" cy="149225"/>
              </a:xfrm>
            </p:grpSpPr>
            <p:sp>
              <p:nvSpPr>
                <p:cNvPr id="872" name="Rectangle 8">
                  <a:extLst>
                    <a:ext uri="{FF2B5EF4-FFF2-40B4-BE49-F238E27FC236}">
                      <a16:creationId xmlns:a16="http://schemas.microsoft.com/office/drawing/2014/main" id="{912C06D5-9FD4-4F87-B3F5-D942ED2FE58C}"/>
                    </a:ext>
                  </a:extLst>
                </p:cNvPr>
                <p:cNvSpPr>
                  <a:spLocks noChangeArrowheads="1"/>
                </p:cNvSpPr>
                <p:nvPr/>
              </p:nvSpPr>
              <p:spPr bwMode="auto">
                <a:xfrm>
                  <a:off x="434976" y="4441825"/>
                  <a:ext cx="58738"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3" name="Rectangle 9">
                  <a:extLst>
                    <a:ext uri="{FF2B5EF4-FFF2-40B4-BE49-F238E27FC236}">
                      <a16:creationId xmlns:a16="http://schemas.microsoft.com/office/drawing/2014/main" id="{2960C14D-96C2-422D-81D4-5DD08326123F}"/>
                    </a:ext>
                  </a:extLst>
                </p:cNvPr>
                <p:cNvSpPr>
                  <a:spLocks noChangeArrowheads="1"/>
                </p:cNvSpPr>
                <p:nvPr/>
              </p:nvSpPr>
              <p:spPr bwMode="auto">
                <a:xfrm>
                  <a:off x="636588" y="4441825"/>
                  <a:ext cx="111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4" name="Rectangle 10">
                  <a:extLst>
                    <a:ext uri="{FF2B5EF4-FFF2-40B4-BE49-F238E27FC236}">
                      <a16:creationId xmlns:a16="http://schemas.microsoft.com/office/drawing/2014/main" id="{752527F5-D8C3-4A2F-B1B1-A89E0EBA148D}"/>
                    </a:ext>
                  </a:extLst>
                </p:cNvPr>
                <p:cNvSpPr>
                  <a:spLocks noChangeArrowheads="1"/>
                </p:cNvSpPr>
                <p:nvPr/>
              </p:nvSpPr>
              <p:spPr bwMode="auto">
                <a:xfrm>
                  <a:off x="277813" y="4441825"/>
                  <a:ext cx="111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5" name="Freeform 11">
                  <a:extLst>
                    <a:ext uri="{FF2B5EF4-FFF2-40B4-BE49-F238E27FC236}">
                      <a16:creationId xmlns:a16="http://schemas.microsoft.com/office/drawing/2014/main" id="{4C98E790-9565-44EF-B127-1CCC35DA4BE7}"/>
                    </a:ext>
                  </a:extLst>
                </p:cNvPr>
                <p:cNvSpPr>
                  <a:spLocks noEditPoints="1"/>
                </p:cNvSpPr>
                <p:nvPr/>
              </p:nvSpPr>
              <p:spPr bwMode="auto">
                <a:xfrm>
                  <a:off x="487363" y="4376738"/>
                  <a:ext cx="152400" cy="149225"/>
                </a:xfrm>
                <a:custGeom>
                  <a:avLst/>
                  <a:gdLst>
                    <a:gd name="T0" fmla="*/ 22 w 44"/>
                    <a:gd name="T1" fmla="*/ 43 h 43"/>
                    <a:gd name="T2" fmla="*/ 0 w 44"/>
                    <a:gd name="T3" fmla="*/ 22 h 43"/>
                    <a:gd name="T4" fmla="*/ 22 w 44"/>
                    <a:gd name="T5" fmla="*/ 0 h 43"/>
                    <a:gd name="T6" fmla="*/ 44 w 44"/>
                    <a:gd name="T7" fmla="*/ 22 h 43"/>
                    <a:gd name="T8" fmla="*/ 22 w 44"/>
                    <a:gd name="T9" fmla="*/ 43 h 43"/>
                    <a:gd name="T10" fmla="*/ 22 w 44"/>
                    <a:gd name="T11" fmla="*/ 1 h 43"/>
                    <a:gd name="T12" fmla="*/ 2 w 44"/>
                    <a:gd name="T13" fmla="*/ 22 h 43"/>
                    <a:gd name="T14" fmla="*/ 22 w 44"/>
                    <a:gd name="T15" fmla="*/ 42 h 43"/>
                    <a:gd name="T16" fmla="*/ 43 w 44"/>
                    <a:gd name="T17" fmla="*/ 22 h 43"/>
                    <a:gd name="T18" fmla="*/ 22 w 44"/>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10" y="43"/>
                        <a:pt x="0" y="34"/>
                        <a:pt x="0" y="22"/>
                      </a:cubicBezTo>
                      <a:cubicBezTo>
                        <a:pt x="0" y="10"/>
                        <a:pt x="10" y="0"/>
                        <a:pt x="22" y="0"/>
                      </a:cubicBezTo>
                      <a:cubicBezTo>
                        <a:pt x="34" y="0"/>
                        <a:pt x="44" y="10"/>
                        <a:pt x="44" y="22"/>
                      </a:cubicBezTo>
                      <a:cubicBezTo>
                        <a:pt x="44" y="34"/>
                        <a:pt x="34" y="43"/>
                        <a:pt x="22" y="43"/>
                      </a:cubicBezTo>
                      <a:close/>
                      <a:moveTo>
                        <a:pt x="22" y="1"/>
                      </a:moveTo>
                      <a:cubicBezTo>
                        <a:pt x="11" y="1"/>
                        <a:pt x="2" y="10"/>
                        <a:pt x="2" y="22"/>
                      </a:cubicBezTo>
                      <a:cubicBezTo>
                        <a:pt x="2" y="33"/>
                        <a:pt x="11" y="42"/>
                        <a:pt x="22" y="42"/>
                      </a:cubicBezTo>
                      <a:cubicBezTo>
                        <a:pt x="33" y="42"/>
                        <a:pt x="43" y="33"/>
                        <a:pt x="43" y="22"/>
                      </a:cubicBezTo>
                      <a:cubicBezTo>
                        <a:pt x="43" y="10"/>
                        <a:pt x="33" y="1"/>
                        <a:pt x="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6" name="Freeform 12">
                  <a:extLst>
                    <a:ext uri="{FF2B5EF4-FFF2-40B4-BE49-F238E27FC236}">
                      <a16:creationId xmlns:a16="http://schemas.microsoft.com/office/drawing/2014/main" id="{416993A0-22C5-4F48-91F2-5A1C97DE4FE4}"/>
                    </a:ext>
                  </a:extLst>
                </p:cNvPr>
                <p:cNvSpPr>
                  <a:spLocks noEditPoints="1"/>
                </p:cNvSpPr>
                <p:nvPr/>
              </p:nvSpPr>
              <p:spPr bwMode="auto">
                <a:xfrm>
                  <a:off x="285751" y="4376738"/>
                  <a:ext cx="149225" cy="149225"/>
                </a:xfrm>
                <a:custGeom>
                  <a:avLst/>
                  <a:gdLst>
                    <a:gd name="T0" fmla="*/ 22 w 43"/>
                    <a:gd name="T1" fmla="*/ 43 h 43"/>
                    <a:gd name="T2" fmla="*/ 0 w 43"/>
                    <a:gd name="T3" fmla="*/ 22 h 43"/>
                    <a:gd name="T4" fmla="*/ 22 w 43"/>
                    <a:gd name="T5" fmla="*/ 0 h 43"/>
                    <a:gd name="T6" fmla="*/ 43 w 43"/>
                    <a:gd name="T7" fmla="*/ 22 h 43"/>
                    <a:gd name="T8" fmla="*/ 22 w 43"/>
                    <a:gd name="T9" fmla="*/ 43 h 43"/>
                    <a:gd name="T10" fmla="*/ 22 w 43"/>
                    <a:gd name="T11" fmla="*/ 1 h 43"/>
                    <a:gd name="T12" fmla="*/ 1 w 43"/>
                    <a:gd name="T13" fmla="*/ 22 h 43"/>
                    <a:gd name="T14" fmla="*/ 22 w 43"/>
                    <a:gd name="T15" fmla="*/ 42 h 43"/>
                    <a:gd name="T16" fmla="*/ 42 w 43"/>
                    <a:gd name="T17" fmla="*/ 22 h 43"/>
                    <a:gd name="T18" fmla="*/ 22 w 43"/>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4"/>
                        <a:pt x="0" y="22"/>
                      </a:cubicBezTo>
                      <a:cubicBezTo>
                        <a:pt x="0" y="10"/>
                        <a:pt x="10" y="0"/>
                        <a:pt x="22" y="0"/>
                      </a:cubicBezTo>
                      <a:cubicBezTo>
                        <a:pt x="34" y="0"/>
                        <a:pt x="43" y="10"/>
                        <a:pt x="43" y="22"/>
                      </a:cubicBezTo>
                      <a:cubicBezTo>
                        <a:pt x="43" y="34"/>
                        <a:pt x="34" y="43"/>
                        <a:pt x="22" y="43"/>
                      </a:cubicBezTo>
                      <a:close/>
                      <a:moveTo>
                        <a:pt x="22" y="1"/>
                      </a:moveTo>
                      <a:cubicBezTo>
                        <a:pt x="10" y="1"/>
                        <a:pt x="1" y="10"/>
                        <a:pt x="1" y="22"/>
                      </a:cubicBezTo>
                      <a:cubicBezTo>
                        <a:pt x="1" y="33"/>
                        <a:pt x="10" y="42"/>
                        <a:pt x="22" y="42"/>
                      </a:cubicBezTo>
                      <a:cubicBezTo>
                        <a:pt x="33" y="42"/>
                        <a:pt x="42" y="33"/>
                        <a:pt x="42" y="22"/>
                      </a:cubicBezTo>
                      <a:cubicBezTo>
                        <a:pt x="42" y="10"/>
                        <a:pt x="33" y="1"/>
                        <a:pt x="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7" name="Freeform 13">
                  <a:extLst>
                    <a:ext uri="{FF2B5EF4-FFF2-40B4-BE49-F238E27FC236}">
                      <a16:creationId xmlns:a16="http://schemas.microsoft.com/office/drawing/2014/main" id="{396DBEBE-CB56-4683-AB77-A147577B7EFF}"/>
                    </a:ext>
                  </a:extLst>
                </p:cNvPr>
                <p:cNvSpPr>
                  <a:spLocks/>
                </p:cNvSpPr>
                <p:nvPr/>
              </p:nvSpPr>
              <p:spPr bwMode="auto">
                <a:xfrm>
                  <a:off x="438151" y="4456113"/>
                  <a:ext cx="6350" cy="20638"/>
                </a:xfrm>
                <a:custGeom>
                  <a:avLst/>
                  <a:gdLst>
                    <a:gd name="T0" fmla="*/ 2 w 2"/>
                    <a:gd name="T1" fmla="*/ 5 h 6"/>
                    <a:gd name="T2" fmla="*/ 1 w 2"/>
                    <a:gd name="T3" fmla="*/ 6 h 6"/>
                    <a:gd name="T4" fmla="*/ 1 w 2"/>
                    <a:gd name="T5" fmla="*/ 6 h 6"/>
                    <a:gd name="T6" fmla="*/ 0 w 2"/>
                    <a:gd name="T7" fmla="*/ 5 h 6"/>
                    <a:gd name="T8" fmla="*/ 0 w 2"/>
                    <a:gd name="T9" fmla="*/ 0 h 6"/>
                    <a:gd name="T10" fmla="*/ 1 w 2"/>
                    <a:gd name="T11" fmla="*/ 0 h 6"/>
                    <a:gd name="T12" fmla="*/ 1 w 2"/>
                    <a:gd name="T13" fmla="*/ 0 h 6"/>
                    <a:gd name="T14" fmla="*/ 2 w 2"/>
                    <a:gd name="T15" fmla="*/ 0 h 6"/>
                    <a:gd name="T16" fmla="*/ 2 w 2"/>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2" y="5"/>
                      </a:moveTo>
                      <a:cubicBezTo>
                        <a:pt x="2" y="6"/>
                        <a:pt x="2" y="6"/>
                        <a:pt x="1" y="6"/>
                      </a:cubicBezTo>
                      <a:cubicBezTo>
                        <a:pt x="1" y="6"/>
                        <a:pt x="1" y="6"/>
                        <a:pt x="1" y="6"/>
                      </a:cubicBezTo>
                      <a:cubicBezTo>
                        <a:pt x="1" y="6"/>
                        <a:pt x="0" y="6"/>
                        <a:pt x="0" y="5"/>
                      </a:cubicBezTo>
                      <a:cubicBezTo>
                        <a:pt x="0" y="0"/>
                        <a:pt x="0" y="0"/>
                        <a:pt x="0" y="0"/>
                      </a:cubicBezTo>
                      <a:cubicBezTo>
                        <a:pt x="0" y="0"/>
                        <a:pt x="1" y="0"/>
                        <a:pt x="1" y="0"/>
                      </a:cubicBezTo>
                      <a:cubicBezTo>
                        <a:pt x="1" y="0"/>
                        <a:pt x="1" y="0"/>
                        <a:pt x="1" y="0"/>
                      </a:cubicBezTo>
                      <a:cubicBezTo>
                        <a:pt x="2" y="0"/>
                        <a:pt x="2" y="0"/>
                        <a:pt x="2" y="0"/>
                      </a:cubicBez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sp>
              <p:nvSpPr>
                <p:cNvPr id="878" name="Freeform 14">
                  <a:extLst>
                    <a:ext uri="{FF2B5EF4-FFF2-40B4-BE49-F238E27FC236}">
                      <a16:creationId xmlns:a16="http://schemas.microsoft.com/office/drawing/2014/main" id="{4FC40E82-8541-4698-A597-22D4A41984AF}"/>
                    </a:ext>
                  </a:extLst>
                </p:cNvPr>
                <p:cNvSpPr>
                  <a:spLocks/>
                </p:cNvSpPr>
                <p:nvPr/>
              </p:nvSpPr>
              <p:spPr bwMode="auto">
                <a:xfrm>
                  <a:off x="479426" y="4456113"/>
                  <a:ext cx="7938" cy="20638"/>
                </a:xfrm>
                <a:custGeom>
                  <a:avLst/>
                  <a:gdLst>
                    <a:gd name="T0" fmla="*/ 2 w 2"/>
                    <a:gd name="T1" fmla="*/ 5 h 6"/>
                    <a:gd name="T2" fmla="*/ 1 w 2"/>
                    <a:gd name="T3" fmla="*/ 6 h 6"/>
                    <a:gd name="T4" fmla="*/ 1 w 2"/>
                    <a:gd name="T5" fmla="*/ 6 h 6"/>
                    <a:gd name="T6" fmla="*/ 0 w 2"/>
                    <a:gd name="T7" fmla="*/ 5 h 6"/>
                    <a:gd name="T8" fmla="*/ 0 w 2"/>
                    <a:gd name="T9" fmla="*/ 0 h 6"/>
                    <a:gd name="T10" fmla="*/ 1 w 2"/>
                    <a:gd name="T11" fmla="*/ 0 h 6"/>
                    <a:gd name="T12" fmla="*/ 1 w 2"/>
                    <a:gd name="T13" fmla="*/ 0 h 6"/>
                    <a:gd name="T14" fmla="*/ 2 w 2"/>
                    <a:gd name="T15" fmla="*/ 0 h 6"/>
                    <a:gd name="T16" fmla="*/ 2 w 2"/>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2" y="5"/>
                      </a:moveTo>
                      <a:cubicBezTo>
                        <a:pt x="2" y="6"/>
                        <a:pt x="1" y="6"/>
                        <a:pt x="1" y="6"/>
                      </a:cubicBezTo>
                      <a:cubicBezTo>
                        <a:pt x="1" y="6"/>
                        <a:pt x="1" y="6"/>
                        <a:pt x="1" y="6"/>
                      </a:cubicBezTo>
                      <a:cubicBezTo>
                        <a:pt x="0" y="6"/>
                        <a:pt x="0" y="6"/>
                        <a:pt x="0" y="5"/>
                      </a:cubicBezTo>
                      <a:cubicBezTo>
                        <a:pt x="0" y="0"/>
                        <a:pt x="0" y="0"/>
                        <a:pt x="0" y="0"/>
                      </a:cubicBezTo>
                      <a:cubicBezTo>
                        <a:pt x="0" y="0"/>
                        <a:pt x="0" y="0"/>
                        <a:pt x="1" y="0"/>
                      </a:cubicBezTo>
                      <a:cubicBezTo>
                        <a:pt x="1" y="0"/>
                        <a:pt x="1" y="0"/>
                        <a:pt x="1" y="0"/>
                      </a:cubicBezTo>
                      <a:cubicBezTo>
                        <a:pt x="1" y="0"/>
                        <a:pt x="2" y="0"/>
                        <a:pt x="2" y="0"/>
                      </a:cubicBez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Times New Roman" charset="0"/>
                    <a:ea typeface="ＭＳ Ｐゴシック" charset="0"/>
                    <a:cs typeface="+mn-cs"/>
                  </a:endParaRPr>
                </a:p>
              </p:txBody>
            </p:sp>
          </p:grpSp>
        </p:grpSp>
        <p:grpSp>
          <p:nvGrpSpPr>
            <p:cNvPr id="622" name="Group 621">
              <a:extLst>
                <a:ext uri="{FF2B5EF4-FFF2-40B4-BE49-F238E27FC236}">
                  <a16:creationId xmlns:a16="http://schemas.microsoft.com/office/drawing/2014/main" id="{E66E8A2E-82F7-439C-ACAA-F5F8B30599DC}"/>
                </a:ext>
              </a:extLst>
            </p:cNvPr>
            <p:cNvGrpSpPr/>
            <p:nvPr/>
          </p:nvGrpSpPr>
          <p:grpSpPr>
            <a:xfrm>
              <a:off x="10447184" y="4582007"/>
              <a:ext cx="951968" cy="1445937"/>
              <a:chOff x="5635625" y="1597025"/>
              <a:chExt cx="1722438" cy="2616199"/>
            </a:xfrm>
          </p:grpSpPr>
          <p:sp>
            <p:nvSpPr>
              <p:cNvPr id="675" name="Freeform 236">
                <a:extLst>
                  <a:ext uri="{FF2B5EF4-FFF2-40B4-BE49-F238E27FC236}">
                    <a16:creationId xmlns:a16="http://schemas.microsoft.com/office/drawing/2014/main" id="{EBA5D03E-3BE3-4568-B083-723F5D9EE90E}"/>
                  </a:ext>
                </a:extLst>
              </p:cNvPr>
              <p:cNvSpPr>
                <a:spLocks/>
              </p:cNvSpPr>
              <p:nvPr/>
            </p:nvSpPr>
            <p:spPr bwMode="auto">
              <a:xfrm>
                <a:off x="5635625" y="3870324"/>
                <a:ext cx="347663" cy="242887"/>
              </a:xfrm>
              <a:custGeom>
                <a:avLst/>
                <a:gdLst>
                  <a:gd name="T0" fmla="*/ 125 w 146"/>
                  <a:gd name="T1" fmla="*/ 80 h 102"/>
                  <a:gd name="T2" fmla="*/ 106 w 146"/>
                  <a:gd name="T3" fmla="*/ 72 h 102"/>
                  <a:gd name="T4" fmla="*/ 106 w 146"/>
                  <a:gd name="T5" fmla="*/ 73 h 102"/>
                  <a:gd name="T6" fmla="*/ 30 w 146"/>
                  <a:gd name="T7" fmla="*/ 0 h 102"/>
                  <a:gd name="T8" fmla="*/ 2 w 146"/>
                  <a:gd name="T9" fmla="*/ 34 h 102"/>
                  <a:gd name="T10" fmla="*/ 47 w 146"/>
                  <a:gd name="T11" fmla="*/ 78 h 102"/>
                  <a:gd name="T12" fmla="*/ 82 w 146"/>
                  <a:gd name="T13" fmla="*/ 101 h 102"/>
                  <a:gd name="T14" fmla="*/ 92 w 146"/>
                  <a:gd name="T15" fmla="*/ 101 h 102"/>
                  <a:gd name="T16" fmla="*/ 142 w 146"/>
                  <a:gd name="T17" fmla="*/ 98 h 102"/>
                  <a:gd name="T18" fmla="*/ 125 w 146"/>
                  <a:gd name="T19"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2">
                    <a:moveTo>
                      <a:pt x="125" y="80"/>
                    </a:moveTo>
                    <a:cubicBezTo>
                      <a:pt x="122" y="78"/>
                      <a:pt x="106" y="72"/>
                      <a:pt x="106" y="72"/>
                    </a:cubicBezTo>
                    <a:cubicBezTo>
                      <a:pt x="106" y="73"/>
                      <a:pt x="106" y="73"/>
                      <a:pt x="106" y="73"/>
                    </a:cubicBezTo>
                    <a:cubicBezTo>
                      <a:pt x="82" y="41"/>
                      <a:pt x="38" y="0"/>
                      <a:pt x="30" y="0"/>
                    </a:cubicBezTo>
                    <a:cubicBezTo>
                      <a:pt x="18" y="0"/>
                      <a:pt x="7" y="26"/>
                      <a:pt x="2" y="34"/>
                    </a:cubicBezTo>
                    <a:cubicBezTo>
                      <a:pt x="0" y="38"/>
                      <a:pt x="22" y="58"/>
                      <a:pt x="47" y="78"/>
                    </a:cubicBezTo>
                    <a:cubicBezTo>
                      <a:pt x="47" y="78"/>
                      <a:pt x="74" y="102"/>
                      <a:pt x="82" y="101"/>
                    </a:cubicBezTo>
                    <a:cubicBezTo>
                      <a:pt x="83" y="101"/>
                      <a:pt x="87" y="101"/>
                      <a:pt x="92" y="101"/>
                    </a:cubicBezTo>
                    <a:cubicBezTo>
                      <a:pt x="109" y="101"/>
                      <a:pt x="138" y="102"/>
                      <a:pt x="142" y="98"/>
                    </a:cubicBezTo>
                    <a:cubicBezTo>
                      <a:pt x="146" y="94"/>
                      <a:pt x="130" y="82"/>
                      <a:pt x="125" y="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76" name="Freeform 237">
                <a:extLst>
                  <a:ext uri="{FF2B5EF4-FFF2-40B4-BE49-F238E27FC236}">
                    <a16:creationId xmlns:a16="http://schemas.microsoft.com/office/drawing/2014/main" id="{2768A9CC-9DFA-49B8-B9A1-1F782760EB4E}"/>
                  </a:ext>
                </a:extLst>
              </p:cNvPr>
              <p:cNvSpPr>
                <a:spLocks/>
              </p:cNvSpPr>
              <p:nvPr/>
            </p:nvSpPr>
            <p:spPr bwMode="auto">
              <a:xfrm>
                <a:off x="5797550" y="2951162"/>
                <a:ext cx="692150" cy="844550"/>
              </a:xfrm>
              <a:custGeom>
                <a:avLst/>
                <a:gdLst>
                  <a:gd name="T0" fmla="*/ 436 w 436"/>
                  <a:gd name="T1" fmla="*/ 0 h 532"/>
                  <a:gd name="T2" fmla="*/ 283 w 436"/>
                  <a:gd name="T3" fmla="*/ 285 h 532"/>
                  <a:gd name="T4" fmla="*/ 87 w 436"/>
                  <a:gd name="T5" fmla="*/ 532 h 532"/>
                  <a:gd name="T6" fmla="*/ 0 w 436"/>
                  <a:gd name="T7" fmla="*/ 480 h 532"/>
                  <a:gd name="T8" fmla="*/ 152 w 436"/>
                  <a:gd name="T9" fmla="*/ 232 h 532"/>
                  <a:gd name="T10" fmla="*/ 215 w 436"/>
                  <a:gd name="T11" fmla="*/ 3 h 532"/>
                  <a:gd name="T12" fmla="*/ 436 w 436"/>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436" h="532">
                    <a:moveTo>
                      <a:pt x="436" y="0"/>
                    </a:moveTo>
                    <a:lnTo>
                      <a:pt x="283" y="285"/>
                    </a:lnTo>
                    <a:lnTo>
                      <a:pt x="87" y="532"/>
                    </a:lnTo>
                    <a:lnTo>
                      <a:pt x="0" y="480"/>
                    </a:lnTo>
                    <a:lnTo>
                      <a:pt x="152" y="232"/>
                    </a:lnTo>
                    <a:lnTo>
                      <a:pt x="215" y="3"/>
                    </a:lnTo>
                    <a:lnTo>
                      <a:pt x="43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77" name="Freeform 238">
                <a:extLst>
                  <a:ext uri="{FF2B5EF4-FFF2-40B4-BE49-F238E27FC236}">
                    <a16:creationId xmlns:a16="http://schemas.microsoft.com/office/drawing/2014/main" id="{ABFCB29E-7BB9-463A-8824-4E3F09815F69}"/>
                  </a:ext>
                </a:extLst>
              </p:cNvPr>
              <p:cNvSpPr>
                <a:spLocks/>
              </p:cNvSpPr>
              <p:nvPr/>
            </p:nvSpPr>
            <p:spPr bwMode="auto">
              <a:xfrm>
                <a:off x="5678488" y="3708399"/>
                <a:ext cx="257175" cy="342900"/>
              </a:xfrm>
              <a:custGeom>
                <a:avLst/>
                <a:gdLst>
                  <a:gd name="T0" fmla="*/ 88 w 108"/>
                  <a:gd name="T1" fmla="*/ 141 h 144"/>
                  <a:gd name="T2" fmla="*/ 60 w 108"/>
                  <a:gd name="T3" fmla="*/ 93 h 144"/>
                  <a:gd name="T4" fmla="*/ 108 w 108"/>
                  <a:gd name="T5" fmla="*/ 36 h 144"/>
                  <a:gd name="T6" fmla="*/ 50 w 108"/>
                  <a:gd name="T7" fmla="*/ 0 h 144"/>
                  <a:gd name="T8" fmla="*/ 16 w 108"/>
                  <a:gd name="T9" fmla="*/ 64 h 144"/>
                  <a:gd name="T10" fmla="*/ 0 w 108"/>
                  <a:gd name="T11" fmla="*/ 91 h 144"/>
                  <a:gd name="T12" fmla="*/ 57 w 108"/>
                  <a:gd name="T13" fmla="*/ 144 h 144"/>
                  <a:gd name="T14" fmla="*/ 88 w 108"/>
                  <a:gd name="T15" fmla="*/ 14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4">
                    <a:moveTo>
                      <a:pt x="88" y="141"/>
                    </a:moveTo>
                    <a:cubicBezTo>
                      <a:pt x="78" y="121"/>
                      <a:pt x="64" y="101"/>
                      <a:pt x="60" y="93"/>
                    </a:cubicBezTo>
                    <a:cubicBezTo>
                      <a:pt x="108" y="36"/>
                      <a:pt x="108" y="36"/>
                      <a:pt x="108" y="36"/>
                    </a:cubicBezTo>
                    <a:cubicBezTo>
                      <a:pt x="50" y="0"/>
                      <a:pt x="50" y="0"/>
                      <a:pt x="50" y="0"/>
                    </a:cubicBezTo>
                    <a:cubicBezTo>
                      <a:pt x="16" y="64"/>
                      <a:pt x="16" y="64"/>
                      <a:pt x="16" y="64"/>
                    </a:cubicBezTo>
                    <a:cubicBezTo>
                      <a:pt x="0" y="91"/>
                      <a:pt x="0" y="91"/>
                      <a:pt x="0" y="91"/>
                    </a:cubicBezTo>
                    <a:cubicBezTo>
                      <a:pt x="0" y="91"/>
                      <a:pt x="27" y="121"/>
                      <a:pt x="57" y="144"/>
                    </a:cubicBezTo>
                    <a:cubicBezTo>
                      <a:pt x="88" y="141"/>
                      <a:pt x="88" y="141"/>
                      <a:pt x="88" y="141"/>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78" name="Freeform 239">
                <a:extLst>
                  <a:ext uri="{FF2B5EF4-FFF2-40B4-BE49-F238E27FC236}">
                    <a16:creationId xmlns:a16="http://schemas.microsoft.com/office/drawing/2014/main" id="{296AF280-134E-4965-A8A6-70E240975902}"/>
                  </a:ext>
                </a:extLst>
              </p:cNvPr>
              <p:cNvSpPr>
                <a:spLocks noEditPoints="1"/>
              </p:cNvSpPr>
              <p:nvPr/>
            </p:nvSpPr>
            <p:spPr bwMode="auto">
              <a:xfrm>
                <a:off x="5902325" y="2976562"/>
                <a:ext cx="574675" cy="819150"/>
              </a:xfrm>
              <a:custGeom>
                <a:avLst/>
                <a:gdLst>
                  <a:gd name="T0" fmla="*/ 143 w 241"/>
                  <a:gd name="T1" fmla="*/ 146 h 344"/>
                  <a:gd name="T2" fmla="*/ 121 w 241"/>
                  <a:gd name="T3" fmla="*/ 184 h 344"/>
                  <a:gd name="T4" fmla="*/ 0 w 241"/>
                  <a:gd name="T5" fmla="*/ 336 h 344"/>
                  <a:gd name="T6" fmla="*/ 14 w 241"/>
                  <a:gd name="T7" fmla="*/ 344 h 344"/>
                  <a:gd name="T8" fmla="*/ 144 w 241"/>
                  <a:gd name="T9" fmla="*/ 179 h 344"/>
                  <a:gd name="T10" fmla="*/ 153 w 241"/>
                  <a:gd name="T11" fmla="*/ 162 h 344"/>
                  <a:gd name="T12" fmla="*/ 143 w 241"/>
                  <a:gd name="T13" fmla="*/ 146 h 344"/>
                  <a:gd name="T14" fmla="*/ 209 w 241"/>
                  <a:gd name="T15" fmla="*/ 23 h 344"/>
                  <a:gd name="T16" fmla="*/ 209 w 241"/>
                  <a:gd name="T17" fmla="*/ 23 h 344"/>
                  <a:gd name="T18" fmla="*/ 241 w 241"/>
                  <a:gd name="T19" fmla="*/ 0 h 344"/>
                  <a:gd name="T20" fmla="*/ 209 w 241"/>
                  <a:gd name="T21" fmla="*/ 23 h 344"/>
                  <a:gd name="T22" fmla="*/ 217 w 241"/>
                  <a:gd name="T23" fmla="*/ 44 h 344"/>
                  <a:gd name="T24" fmla="*/ 241 w 241"/>
                  <a:gd name="T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344">
                    <a:moveTo>
                      <a:pt x="143" y="146"/>
                    </a:moveTo>
                    <a:cubicBezTo>
                      <a:pt x="121" y="184"/>
                      <a:pt x="121" y="184"/>
                      <a:pt x="121" y="184"/>
                    </a:cubicBezTo>
                    <a:cubicBezTo>
                      <a:pt x="0" y="336"/>
                      <a:pt x="0" y="336"/>
                      <a:pt x="0" y="336"/>
                    </a:cubicBezTo>
                    <a:cubicBezTo>
                      <a:pt x="14" y="344"/>
                      <a:pt x="14" y="344"/>
                      <a:pt x="14" y="344"/>
                    </a:cubicBezTo>
                    <a:cubicBezTo>
                      <a:pt x="144" y="179"/>
                      <a:pt x="144" y="179"/>
                      <a:pt x="144" y="179"/>
                    </a:cubicBezTo>
                    <a:cubicBezTo>
                      <a:pt x="153" y="162"/>
                      <a:pt x="153" y="162"/>
                      <a:pt x="153" y="162"/>
                    </a:cubicBezTo>
                    <a:cubicBezTo>
                      <a:pt x="143" y="146"/>
                      <a:pt x="143" y="146"/>
                      <a:pt x="143" y="146"/>
                    </a:cubicBezTo>
                    <a:moveTo>
                      <a:pt x="209" y="23"/>
                    </a:moveTo>
                    <a:cubicBezTo>
                      <a:pt x="209" y="23"/>
                      <a:pt x="209" y="23"/>
                      <a:pt x="209" y="23"/>
                    </a:cubicBezTo>
                    <a:moveTo>
                      <a:pt x="241" y="0"/>
                    </a:moveTo>
                    <a:cubicBezTo>
                      <a:pt x="235" y="6"/>
                      <a:pt x="223" y="14"/>
                      <a:pt x="209" y="23"/>
                    </a:cubicBezTo>
                    <a:cubicBezTo>
                      <a:pt x="217" y="44"/>
                      <a:pt x="217" y="44"/>
                      <a:pt x="217" y="44"/>
                    </a:cubicBezTo>
                    <a:cubicBezTo>
                      <a:pt x="241" y="0"/>
                      <a:pt x="241" y="0"/>
                      <a:pt x="241"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79" name="Freeform 240">
                <a:extLst>
                  <a:ext uri="{FF2B5EF4-FFF2-40B4-BE49-F238E27FC236}">
                    <a16:creationId xmlns:a16="http://schemas.microsoft.com/office/drawing/2014/main" id="{4F1CFEAC-EEB3-4BDC-9A33-92AF03886A45}"/>
                  </a:ext>
                </a:extLst>
              </p:cNvPr>
              <p:cNvSpPr>
                <a:spLocks/>
              </p:cNvSpPr>
              <p:nvPr/>
            </p:nvSpPr>
            <p:spPr bwMode="auto">
              <a:xfrm>
                <a:off x="5854700" y="4043362"/>
                <a:ext cx="123825" cy="69850"/>
              </a:xfrm>
              <a:custGeom>
                <a:avLst/>
                <a:gdLst>
                  <a:gd name="T0" fmla="*/ 14 w 52"/>
                  <a:gd name="T1" fmla="*/ 0 h 29"/>
                  <a:gd name="T2" fmla="*/ 14 w 52"/>
                  <a:gd name="T3" fmla="*/ 0 h 29"/>
                  <a:gd name="T4" fmla="*/ 0 w 52"/>
                  <a:gd name="T5" fmla="*/ 1 h 29"/>
                  <a:gd name="T6" fmla="*/ 1 w 52"/>
                  <a:gd name="T7" fmla="*/ 4 h 29"/>
                  <a:gd name="T8" fmla="*/ 11 w 52"/>
                  <a:gd name="T9" fmla="*/ 12 h 29"/>
                  <a:gd name="T10" fmla="*/ 29 w 52"/>
                  <a:gd name="T11" fmla="*/ 29 h 29"/>
                  <a:gd name="T12" fmla="*/ 51 w 52"/>
                  <a:gd name="T13" fmla="*/ 26 h 29"/>
                  <a:gd name="T14" fmla="*/ 52 w 52"/>
                  <a:gd name="T15" fmla="*/ 24 h 29"/>
                  <a:gd name="T16" fmla="*/ 34 w 52"/>
                  <a:gd name="T17" fmla="*/ 7 h 29"/>
                  <a:gd name="T18" fmla="*/ 14 w 52"/>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9">
                    <a:moveTo>
                      <a:pt x="14" y="0"/>
                    </a:moveTo>
                    <a:cubicBezTo>
                      <a:pt x="14" y="0"/>
                      <a:pt x="14" y="0"/>
                      <a:pt x="14" y="0"/>
                    </a:cubicBezTo>
                    <a:cubicBezTo>
                      <a:pt x="0" y="1"/>
                      <a:pt x="0" y="1"/>
                      <a:pt x="0" y="1"/>
                    </a:cubicBezTo>
                    <a:cubicBezTo>
                      <a:pt x="0" y="3"/>
                      <a:pt x="0" y="4"/>
                      <a:pt x="1" y="4"/>
                    </a:cubicBezTo>
                    <a:cubicBezTo>
                      <a:pt x="3" y="5"/>
                      <a:pt x="7" y="10"/>
                      <a:pt x="11" y="12"/>
                    </a:cubicBezTo>
                    <a:cubicBezTo>
                      <a:pt x="14" y="13"/>
                      <a:pt x="29" y="24"/>
                      <a:pt x="29" y="29"/>
                    </a:cubicBezTo>
                    <a:cubicBezTo>
                      <a:pt x="40" y="29"/>
                      <a:pt x="48" y="28"/>
                      <a:pt x="51" y="26"/>
                    </a:cubicBezTo>
                    <a:cubicBezTo>
                      <a:pt x="52" y="25"/>
                      <a:pt x="52" y="25"/>
                      <a:pt x="52" y="24"/>
                    </a:cubicBezTo>
                    <a:cubicBezTo>
                      <a:pt x="52" y="19"/>
                      <a:pt x="37" y="10"/>
                      <a:pt x="34" y="7"/>
                    </a:cubicBezTo>
                    <a:cubicBezTo>
                      <a:pt x="30" y="5"/>
                      <a:pt x="17" y="0"/>
                      <a:pt x="1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0" name="Freeform 241">
                <a:extLst>
                  <a:ext uri="{FF2B5EF4-FFF2-40B4-BE49-F238E27FC236}">
                    <a16:creationId xmlns:a16="http://schemas.microsoft.com/office/drawing/2014/main" id="{C34A2290-E15C-448F-873D-62B43345F9E4}"/>
                  </a:ext>
                </a:extLst>
              </p:cNvPr>
              <p:cNvSpPr>
                <a:spLocks/>
              </p:cNvSpPr>
              <p:nvPr/>
            </p:nvSpPr>
            <p:spPr bwMode="auto">
              <a:xfrm>
                <a:off x="5767388" y="3776662"/>
                <a:ext cx="168275" cy="274637"/>
              </a:xfrm>
              <a:custGeom>
                <a:avLst/>
                <a:gdLst>
                  <a:gd name="T0" fmla="*/ 58 w 71"/>
                  <a:gd name="T1" fmla="*/ 0 h 115"/>
                  <a:gd name="T2" fmla="*/ 48 w 71"/>
                  <a:gd name="T3" fmla="*/ 12 h 115"/>
                  <a:gd name="T4" fmla="*/ 0 w 71"/>
                  <a:gd name="T5" fmla="*/ 70 h 115"/>
                  <a:gd name="T6" fmla="*/ 36 w 71"/>
                  <a:gd name="T7" fmla="*/ 115 h 115"/>
                  <a:gd name="T8" fmla="*/ 51 w 71"/>
                  <a:gd name="T9" fmla="*/ 114 h 115"/>
                  <a:gd name="T10" fmla="*/ 23 w 71"/>
                  <a:gd name="T11" fmla="*/ 66 h 115"/>
                  <a:gd name="T12" fmla="*/ 71 w 71"/>
                  <a:gd name="T13" fmla="*/ 8 h 115"/>
                  <a:gd name="T14" fmla="*/ 58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58" y="0"/>
                    </a:moveTo>
                    <a:cubicBezTo>
                      <a:pt x="48" y="12"/>
                      <a:pt x="48" y="12"/>
                      <a:pt x="48" y="12"/>
                    </a:cubicBezTo>
                    <a:cubicBezTo>
                      <a:pt x="0" y="70"/>
                      <a:pt x="0" y="70"/>
                      <a:pt x="0" y="70"/>
                    </a:cubicBezTo>
                    <a:cubicBezTo>
                      <a:pt x="5" y="79"/>
                      <a:pt x="26" y="96"/>
                      <a:pt x="36" y="115"/>
                    </a:cubicBezTo>
                    <a:cubicBezTo>
                      <a:pt x="51" y="114"/>
                      <a:pt x="51" y="114"/>
                      <a:pt x="51" y="114"/>
                    </a:cubicBezTo>
                    <a:cubicBezTo>
                      <a:pt x="41" y="94"/>
                      <a:pt x="27" y="74"/>
                      <a:pt x="23" y="66"/>
                    </a:cubicBezTo>
                    <a:cubicBezTo>
                      <a:pt x="71" y="8"/>
                      <a:pt x="71" y="8"/>
                      <a:pt x="71" y="8"/>
                    </a:cubicBezTo>
                    <a:cubicBezTo>
                      <a:pt x="58" y="0"/>
                      <a:pt x="58" y="0"/>
                      <a:pt x="58" y="0"/>
                    </a:cubicBezTo>
                  </a:path>
                </a:pathLst>
              </a:custGeom>
              <a:solidFill>
                <a:srgbClr val="8D5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1" name="Freeform 242">
                <a:extLst>
                  <a:ext uri="{FF2B5EF4-FFF2-40B4-BE49-F238E27FC236}">
                    <a16:creationId xmlns:a16="http://schemas.microsoft.com/office/drawing/2014/main" id="{253E1683-8DC9-4571-A846-FD51B89083C4}"/>
                  </a:ext>
                </a:extLst>
              </p:cNvPr>
              <p:cNvSpPr>
                <a:spLocks/>
              </p:cNvSpPr>
              <p:nvPr/>
            </p:nvSpPr>
            <p:spPr bwMode="auto">
              <a:xfrm>
                <a:off x="6029325" y="2946399"/>
                <a:ext cx="579438" cy="981075"/>
              </a:xfrm>
              <a:custGeom>
                <a:avLst/>
                <a:gdLst>
                  <a:gd name="T0" fmla="*/ 141 w 243"/>
                  <a:gd name="T1" fmla="*/ 0 h 412"/>
                  <a:gd name="T2" fmla="*/ 210 w 243"/>
                  <a:gd name="T3" fmla="*/ 168 h 412"/>
                  <a:gd name="T4" fmla="*/ 222 w 243"/>
                  <a:gd name="T5" fmla="*/ 192 h 412"/>
                  <a:gd name="T6" fmla="*/ 225 w 243"/>
                  <a:gd name="T7" fmla="*/ 220 h 412"/>
                  <a:gd name="T8" fmla="*/ 243 w 243"/>
                  <a:gd name="T9" fmla="*/ 395 h 412"/>
                  <a:gd name="T10" fmla="*/ 184 w 243"/>
                  <a:gd name="T11" fmla="*/ 412 h 412"/>
                  <a:gd name="T12" fmla="*/ 136 w 243"/>
                  <a:gd name="T13" fmla="*/ 228 h 412"/>
                  <a:gd name="T14" fmla="*/ 0 w 243"/>
                  <a:gd name="T15" fmla="*/ 30 h 412"/>
                  <a:gd name="T16" fmla="*/ 141 w 243"/>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2">
                    <a:moveTo>
                      <a:pt x="141" y="0"/>
                    </a:moveTo>
                    <a:cubicBezTo>
                      <a:pt x="210" y="168"/>
                      <a:pt x="210" y="168"/>
                      <a:pt x="210" y="168"/>
                    </a:cubicBezTo>
                    <a:cubicBezTo>
                      <a:pt x="210" y="168"/>
                      <a:pt x="218" y="180"/>
                      <a:pt x="222" y="192"/>
                    </a:cubicBezTo>
                    <a:cubicBezTo>
                      <a:pt x="225" y="204"/>
                      <a:pt x="225" y="220"/>
                      <a:pt x="225" y="220"/>
                    </a:cubicBezTo>
                    <a:cubicBezTo>
                      <a:pt x="243" y="395"/>
                      <a:pt x="243" y="395"/>
                      <a:pt x="243" y="395"/>
                    </a:cubicBezTo>
                    <a:cubicBezTo>
                      <a:pt x="184" y="412"/>
                      <a:pt x="184" y="412"/>
                      <a:pt x="184" y="412"/>
                    </a:cubicBezTo>
                    <a:cubicBezTo>
                      <a:pt x="136" y="228"/>
                      <a:pt x="136" y="228"/>
                      <a:pt x="136" y="228"/>
                    </a:cubicBezTo>
                    <a:cubicBezTo>
                      <a:pt x="0" y="30"/>
                      <a:pt x="0" y="30"/>
                      <a:pt x="0" y="30"/>
                    </a:cubicBezTo>
                    <a:cubicBezTo>
                      <a:pt x="141" y="0"/>
                      <a:pt x="141" y="0"/>
                      <a:pt x="141" y="0"/>
                    </a:cubicBezTo>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2" name="Freeform 243">
                <a:extLst>
                  <a:ext uri="{FF2B5EF4-FFF2-40B4-BE49-F238E27FC236}">
                    <a16:creationId xmlns:a16="http://schemas.microsoft.com/office/drawing/2014/main" id="{56E356AF-51D5-485A-9D0A-B4C63EFC1A6A}"/>
                  </a:ext>
                </a:extLst>
              </p:cNvPr>
              <p:cNvSpPr>
                <a:spLocks/>
              </p:cNvSpPr>
              <p:nvPr/>
            </p:nvSpPr>
            <p:spPr bwMode="auto">
              <a:xfrm>
                <a:off x="6477000" y="4070349"/>
                <a:ext cx="430213" cy="142875"/>
              </a:xfrm>
              <a:custGeom>
                <a:avLst/>
                <a:gdLst>
                  <a:gd name="T0" fmla="*/ 8 w 180"/>
                  <a:gd name="T1" fmla="*/ 8 h 60"/>
                  <a:gd name="T2" fmla="*/ 12 w 180"/>
                  <a:gd name="T3" fmla="*/ 50 h 60"/>
                  <a:gd name="T4" fmla="*/ 147 w 180"/>
                  <a:gd name="T5" fmla="*/ 16 h 60"/>
                  <a:gd name="T6" fmla="*/ 8 w 180"/>
                  <a:gd name="T7" fmla="*/ 8 h 60"/>
                </a:gdLst>
                <a:ahLst/>
                <a:cxnLst>
                  <a:cxn ang="0">
                    <a:pos x="T0" y="T1"/>
                  </a:cxn>
                  <a:cxn ang="0">
                    <a:pos x="T2" y="T3"/>
                  </a:cxn>
                  <a:cxn ang="0">
                    <a:pos x="T4" y="T5"/>
                  </a:cxn>
                  <a:cxn ang="0">
                    <a:pos x="T6" y="T7"/>
                  </a:cxn>
                </a:cxnLst>
                <a:rect l="0" t="0" r="r" b="b"/>
                <a:pathLst>
                  <a:path w="180" h="60">
                    <a:moveTo>
                      <a:pt x="8" y="8"/>
                    </a:moveTo>
                    <a:cubicBezTo>
                      <a:pt x="0" y="16"/>
                      <a:pt x="8" y="40"/>
                      <a:pt x="12" y="50"/>
                    </a:cubicBezTo>
                    <a:cubicBezTo>
                      <a:pt x="14" y="60"/>
                      <a:pt x="180" y="44"/>
                      <a:pt x="147" y="16"/>
                    </a:cubicBezTo>
                    <a:cubicBezTo>
                      <a:pt x="123" y="1"/>
                      <a:pt x="17" y="0"/>
                      <a:pt x="8"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3" name="Freeform 244">
                <a:extLst>
                  <a:ext uri="{FF2B5EF4-FFF2-40B4-BE49-F238E27FC236}">
                    <a16:creationId xmlns:a16="http://schemas.microsoft.com/office/drawing/2014/main" id="{FD070B51-A349-4638-9A90-BFF2F8E9C13F}"/>
                  </a:ext>
                </a:extLst>
              </p:cNvPr>
              <p:cNvSpPr>
                <a:spLocks/>
              </p:cNvSpPr>
              <p:nvPr/>
            </p:nvSpPr>
            <p:spPr bwMode="auto">
              <a:xfrm>
                <a:off x="6465888" y="3881437"/>
                <a:ext cx="298450" cy="269875"/>
              </a:xfrm>
              <a:custGeom>
                <a:avLst/>
                <a:gdLst>
                  <a:gd name="T0" fmla="*/ 125 w 125"/>
                  <a:gd name="T1" fmla="*/ 87 h 113"/>
                  <a:gd name="T2" fmla="*/ 68 w 125"/>
                  <a:gd name="T3" fmla="*/ 61 h 113"/>
                  <a:gd name="T4" fmla="*/ 60 w 125"/>
                  <a:gd name="T5" fmla="*/ 0 h 113"/>
                  <a:gd name="T6" fmla="*/ 0 w 125"/>
                  <a:gd name="T7" fmla="*/ 17 h 113"/>
                  <a:gd name="T8" fmla="*/ 13 w 125"/>
                  <a:gd name="T9" fmla="*/ 79 h 113"/>
                  <a:gd name="T10" fmla="*/ 21 w 125"/>
                  <a:gd name="T11" fmla="*/ 113 h 113"/>
                  <a:gd name="T12" fmla="*/ 93 w 125"/>
                  <a:gd name="T13" fmla="*/ 107 h 113"/>
                  <a:gd name="T14" fmla="*/ 125 w 125"/>
                  <a:gd name="T15" fmla="*/ 8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3">
                    <a:moveTo>
                      <a:pt x="125" y="87"/>
                    </a:moveTo>
                    <a:cubicBezTo>
                      <a:pt x="104" y="76"/>
                      <a:pt x="77" y="64"/>
                      <a:pt x="68" y="61"/>
                    </a:cubicBezTo>
                    <a:cubicBezTo>
                      <a:pt x="60" y="0"/>
                      <a:pt x="60" y="0"/>
                      <a:pt x="60" y="0"/>
                    </a:cubicBezTo>
                    <a:cubicBezTo>
                      <a:pt x="0" y="17"/>
                      <a:pt x="0" y="17"/>
                      <a:pt x="0" y="17"/>
                    </a:cubicBezTo>
                    <a:cubicBezTo>
                      <a:pt x="13" y="79"/>
                      <a:pt x="13" y="79"/>
                      <a:pt x="13" y="79"/>
                    </a:cubicBezTo>
                    <a:cubicBezTo>
                      <a:pt x="21" y="113"/>
                      <a:pt x="21" y="113"/>
                      <a:pt x="21" y="113"/>
                    </a:cubicBezTo>
                    <a:cubicBezTo>
                      <a:pt x="21" y="113"/>
                      <a:pt x="58" y="113"/>
                      <a:pt x="93" y="107"/>
                    </a:cubicBezTo>
                    <a:cubicBezTo>
                      <a:pt x="125" y="87"/>
                      <a:pt x="125" y="87"/>
                      <a:pt x="125" y="87"/>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4" name="Freeform 245">
                <a:extLst>
                  <a:ext uri="{FF2B5EF4-FFF2-40B4-BE49-F238E27FC236}">
                    <a16:creationId xmlns:a16="http://schemas.microsoft.com/office/drawing/2014/main" id="{F76C00B3-88D9-458C-BAE1-DB523D6BAF08}"/>
                  </a:ext>
                </a:extLst>
              </p:cNvPr>
              <p:cNvSpPr>
                <a:spLocks/>
              </p:cNvSpPr>
              <p:nvPr/>
            </p:nvSpPr>
            <p:spPr bwMode="auto">
              <a:xfrm>
                <a:off x="6708775" y="2235200"/>
                <a:ext cx="228600" cy="242887"/>
              </a:xfrm>
              <a:custGeom>
                <a:avLst/>
                <a:gdLst>
                  <a:gd name="T0" fmla="*/ 95 w 96"/>
                  <a:gd name="T1" fmla="*/ 36 h 102"/>
                  <a:gd name="T2" fmla="*/ 90 w 96"/>
                  <a:gd name="T3" fmla="*/ 31 h 102"/>
                  <a:gd name="T4" fmla="*/ 90 w 96"/>
                  <a:gd name="T5" fmla="*/ 28 h 102"/>
                  <a:gd name="T6" fmla="*/ 83 w 96"/>
                  <a:gd name="T7" fmla="*/ 22 h 102"/>
                  <a:gd name="T8" fmla="*/ 73 w 96"/>
                  <a:gd name="T9" fmla="*/ 24 h 102"/>
                  <a:gd name="T10" fmla="*/ 56 w 96"/>
                  <a:gd name="T11" fmla="*/ 26 h 102"/>
                  <a:gd name="T12" fmla="*/ 69 w 96"/>
                  <a:gd name="T13" fmla="*/ 14 h 102"/>
                  <a:gd name="T14" fmla="*/ 65 w 96"/>
                  <a:gd name="T15" fmla="*/ 0 h 102"/>
                  <a:gd name="T16" fmla="*/ 36 w 96"/>
                  <a:gd name="T17" fmla="*/ 24 h 102"/>
                  <a:gd name="T18" fmla="*/ 31 w 96"/>
                  <a:gd name="T19" fmla="*/ 47 h 102"/>
                  <a:gd name="T20" fmla="*/ 0 w 96"/>
                  <a:gd name="T21" fmla="*/ 70 h 102"/>
                  <a:gd name="T22" fmla="*/ 25 w 96"/>
                  <a:gd name="T23" fmla="*/ 102 h 102"/>
                  <a:gd name="T24" fmla="*/ 68 w 96"/>
                  <a:gd name="T25" fmla="*/ 68 h 102"/>
                  <a:gd name="T26" fmla="*/ 83 w 96"/>
                  <a:gd name="T27" fmla="*/ 66 h 102"/>
                  <a:gd name="T28" fmla="*/ 88 w 96"/>
                  <a:gd name="T29" fmla="*/ 58 h 102"/>
                  <a:gd name="T30" fmla="*/ 87 w 96"/>
                  <a:gd name="T31" fmla="*/ 55 h 102"/>
                  <a:gd name="T32" fmla="*/ 92 w 96"/>
                  <a:gd name="T33" fmla="*/ 47 h 102"/>
                  <a:gd name="T34" fmla="*/ 89 w 96"/>
                  <a:gd name="T35" fmla="*/ 44 h 102"/>
                  <a:gd name="T36" fmla="*/ 95 w 96"/>
                  <a:gd name="T37"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02">
                    <a:moveTo>
                      <a:pt x="95" y="36"/>
                    </a:moveTo>
                    <a:cubicBezTo>
                      <a:pt x="95" y="34"/>
                      <a:pt x="93" y="32"/>
                      <a:pt x="90" y="31"/>
                    </a:cubicBezTo>
                    <a:cubicBezTo>
                      <a:pt x="90" y="30"/>
                      <a:pt x="92" y="29"/>
                      <a:pt x="90" y="28"/>
                    </a:cubicBezTo>
                    <a:cubicBezTo>
                      <a:pt x="90" y="23"/>
                      <a:pt x="87" y="21"/>
                      <a:pt x="83" y="22"/>
                    </a:cubicBezTo>
                    <a:cubicBezTo>
                      <a:pt x="73" y="24"/>
                      <a:pt x="73" y="24"/>
                      <a:pt x="73" y="24"/>
                    </a:cubicBezTo>
                    <a:cubicBezTo>
                      <a:pt x="56" y="26"/>
                      <a:pt x="56" y="26"/>
                      <a:pt x="56" y="26"/>
                    </a:cubicBezTo>
                    <a:cubicBezTo>
                      <a:pt x="69" y="14"/>
                      <a:pt x="69" y="14"/>
                      <a:pt x="69" y="14"/>
                    </a:cubicBezTo>
                    <a:cubicBezTo>
                      <a:pt x="69" y="14"/>
                      <a:pt x="75" y="4"/>
                      <a:pt x="65" y="0"/>
                    </a:cubicBezTo>
                    <a:cubicBezTo>
                      <a:pt x="44" y="20"/>
                      <a:pt x="43" y="16"/>
                      <a:pt x="36" y="24"/>
                    </a:cubicBezTo>
                    <a:cubicBezTo>
                      <a:pt x="28" y="31"/>
                      <a:pt x="28" y="43"/>
                      <a:pt x="31" y="47"/>
                    </a:cubicBezTo>
                    <a:cubicBezTo>
                      <a:pt x="0" y="70"/>
                      <a:pt x="0" y="70"/>
                      <a:pt x="0" y="70"/>
                    </a:cubicBezTo>
                    <a:cubicBezTo>
                      <a:pt x="25" y="102"/>
                      <a:pt x="25" y="102"/>
                      <a:pt x="25" y="102"/>
                    </a:cubicBezTo>
                    <a:cubicBezTo>
                      <a:pt x="68" y="68"/>
                      <a:pt x="68" y="68"/>
                      <a:pt x="68" y="68"/>
                    </a:cubicBezTo>
                    <a:cubicBezTo>
                      <a:pt x="83" y="66"/>
                      <a:pt x="83" y="66"/>
                      <a:pt x="83" y="66"/>
                    </a:cubicBezTo>
                    <a:cubicBezTo>
                      <a:pt x="87" y="64"/>
                      <a:pt x="89" y="61"/>
                      <a:pt x="88" y="58"/>
                    </a:cubicBezTo>
                    <a:cubicBezTo>
                      <a:pt x="88" y="56"/>
                      <a:pt x="88" y="55"/>
                      <a:pt x="87" y="55"/>
                    </a:cubicBezTo>
                    <a:cubicBezTo>
                      <a:pt x="90" y="54"/>
                      <a:pt x="92" y="51"/>
                      <a:pt x="92" y="47"/>
                    </a:cubicBezTo>
                    <a:cubicBezTo>
                      <a:pt x="92" y="46"/>
                      <a:pt x="90" y="45"/>
                      <a:pt x="89" y="44"/>
                    </a:cubicBezTo>
                    <a:cubicBezTo>
                      <a:pt x="94" y="44"/>
                      <a:pt x="96" y="40"/>
                      <a:pt x="95" y="36"/>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5" name="Freeform 246">
                <a:extLst>
                  <a:ext uri="{FF2B5EF4-FFF2-40B4-BE49-F238E27FC236}">
                    <a16:creationId xmlns:a16="http://schemas.microsoft.com/office/drawing/2014/main" id="{6232BBD5-F2D4-47E8-A17E-0D1AD22FF8EE}"/>
                  </a:ext>
                </a:extLst>
              </p:cNvPr>
              <p:cNvSpPr>
                <a:spLocks/>
              </p:cNvSpPr>
              <p:nvPr/>
            </p:nvSpPr>
            <p:spPr bwMode="auto">
              <a:xfrm>
                <a:off x="6215063" y="2262187"/>
                <a:ext cx="579438" cy="433387"/>
              </a:xfrm>
              <a:custGeom>
                <a:avLst/>
                <a:gdLst>
                  <a:gd name="T0" fmla="*/ 210 w 243"/>
                  <a:gd name="T1" fmla="*/ 53 h 182"/>
                  <a:gd name="T2" fmla="*/ 143 w 243"/>
                  <a:gd name="T3" fmla="*/ 103 h 182"/>
                  <a:gd name="T4" fmla="*/ 58 w 243"/>
                  <a:gd name="T5" fmla="*/ 13 h 182"/>
                  <a:gd name="T6" fmla="*/ 14 w 243"/>
                  <a:gd name="T7" fmla="*/ 11 h 182"/>
                  <a:gd name="T8" fmla="*/ 12 w 243"/>
                  <a:gd name="T9" fmla="*/ 54 h 182"/>
                  <a:gd name="T10" fmla="*/ 122 w 243"/>
                  <a:gd name="T11" fmla="*/ 172 h 182"/>
                  <a:gd name="T12" fmla="*/ 147 w 243"/>
                  <a:gd name="T13" fmla="*/ 182 h 182"/>
                  <a:gd name="T14" fmla="*/ 151 w 243"/>
                  <a:gd name="T15" fmla="*/ 181 h 182"/>
                  <a:gd name="T16" fmla="*/ 170 w 243"/>
                  <a:gd name="T17" fmla="*/ 170 h 182"/>
                  <a:gd name="T18" fmla="*/ 243 w 243"/>
                  <a:gd name="T19" fmla="*/ 87 h 182"/>
                  <a:gd name="T20" fmla="*/ 210 w 243"/>
                  <a:gd name="T21" fmla="*/ 5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82">
                    <a:moveTo>
                      <a:pt x="210" y="53"/>
                    </a:moveTo>
                    <a:cubicBezTo>
                      <a:pt x="143" y="103"/>
                      <a:pt x="143" y="103"/>
                      <a:pt x="143" y="103"/>
                    </a:cubicBezTo>
                    <a:cubicBezTo>
                      <a:pt x="58" y="13"/>
                      <a:pt x="58" y="13"/>
                      <a:pt x="58" y="13"/>
                    </a:cubicBezTo>
                    <a:cubicBezTo>
                      <a:pt x="46" y="0"/>
                      <a:pt x="26" y="0"/>
                      <a:pt x="14" y="11"/>
                    </a:cubicBezTo>
                    <a:cubicBezTo>
                      <a:pt x="1" y="23"/>
                      <a:pt x="0" y="42"/>
                      <a:pt x="12" y="54"/>
                    </a:cubicBezTo>
                    <a:cubicBezTo>
                      <a:pt x="122" y="172"/>
                      <a:pt x="122" y="172"/>
                      <a:pt x="122" y="172"/>
                    </a:cubicBezTo>
                    <a:cubicBezTo>
                      <a:pt x="129" y="179"/>
                      <a:pt x="137" y="182"/>
                      <a:pt x="147" y="182"/>
                    </a:cubicBezTo>
                    <a:cubicBezTo>
                      <a:pt x="148" y="181"/>
                      <a:pt x="150" y="181"/>
                      <a:pt x="151" y="181"/>
                    </a:cubicBezTo>
                    <a:cubicBezTo>
                      <a:pt x="158" y="180"/>
                      <a:pt x="165" y="175"/>
                      <a:pt x="170" y="170"/>
                    </a:cubicBezTo>
                    <a:cubicBezTo>
                      <a:pt x="243" y="87"/>
                      <a:pt x="243" y="87"/>
                      <a:pt x="243" y="87"/>
                    </a:cubicBezTo>
                    <a:cubicBezTo>
                      <a:pt x="210" y="53"/>
                      <a:pt x="210" y="53"/>
                      <a:pt x="210" y="53"/>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6" name="Freeform 247">
                <a:extLst>
                  <a:ext uri="{FF2B5EF4-FFF2-40B4-BE49-F238E27FC236}">
                    <a16:creationId xmlns:a16="http://schemas.microsoft.com/office/drawing/2014/main" id="{E92185C0-DCAB-41A7-B804-1EB15F1BDAA4}"/>
                  </a:ext>
                </a:extLst>
              </p:cNvPr>
              <p:cNvSpPr>
                <a:spLocks/>
              </p:cNvSpPr>
              <p:nvPr/>
            </p:nvSpPr>
            <p:spPr bwMode="auto">
              <a:xfrm>
                <a:off x="6557963" y="2386012"/>
                <a:ext cx="163513" cy="123825"/>
              </a:xfrm>
              <a:custGeom>
                <a:avLst/>
                <a:gdLst>
                  <a:gd name="T0" fmla="*/ 98 w 103"/>
                  <a:gd name="T1" fmla="*/ 0 h 78"/>
                  <a:gd name="T2" fmla="*/ 0 w 103"/>
                  <a:gd name="T3" fmla="*/ 78 h 78"/>
                  <a:gd name="T4" fmla="*/ 98 w 103"/>
                  <a:gd name="T5" fmla="*/ 0 h 78"/>
                  <a:gd name="T6" fmla="*/ 103 w 103"/>
                  <a:gd name="T7" fmla="*/ 4 h 78"/>
                  <a:gd name="T8" fmla="*/ 98 w 103"/>
                  <a:gd name="T9" fmla="*/ 0 h 78"/>
                </a:gdLst>
                <a:ahLst/>
                <a:cxnLst>
                  <a:cxn ang="0">
                    <a:pos x="T0" y="T1"/>
                  </a:cxn>
                  <a:cxn ang="0">
                    <a:pos x="T2" y="T3"/>
                  </a:cxn>
                  <a:cxn ang="0">
                    <a:pos x="T4" y="T5"/>
                  </a:cxn>
                  <a:cxn ang="0">
                    <a:pos x="T6" y="T7"/>
                  </a:cxn>
                  <a:cxn ang="0">
                    <a:pos x="T8" y="T9"/>
                  </a:cxn>
                </a:cxnLst>
                <a:rect l="0" t="0" r="r" b="b"/>
                <a:pathLst>
                  <a:path w="103" h="78">
                    <a:moveTo>
                      <a:pt x="98" y="0"/>
                    </a:moveTo>
                    <a:lnTo>
                      <a:pt x="0" y="78"/>
                    </a:lnTo>
                    <a:lnTo>
                      <a:pt x="98" y="0"/>
                    </a:lnTo>
                    <a:lnTo>
                      <a:pt x="103" y="4"/>
                    </a:lnTo>
                    <a:lnTo>
                      <a:pt x="98"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7" name="Rectangle 248">
                <a:extLst>
                  <a:ext uri="{FF2B5EF4-FFF2-40B4-BE49-F238E27FC236}">
                    <a16:creationId xmlns:a16="http://schemas.microsoft.com/office/drawing/2014/main" id="{09A910B2-AD1F-411D-8169-550244065CBF}"/>
                  </a:ext>
                </a:extLst>
              </p:cNvPr>
              <p:cNvSpPr>
                <a:spLocks noChangeArrowheads="1"/>
              </p:cNvSpPr>
              <p:nvPr/>
            </p:nvSpPr>
            <p:spPr bwMode="auto">
              <a:xfrm>
                <a:off x="6721475" y="2392362"/>
                <a:ext cx="6350" cy="4762"/>
              </a:xfrm>
              <a:prstGeom prst="rect">
                <a:avLst/>
              </a:prstGeom>
              <a:solidFill>
                <a:srgbClr val="B1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8" name="Freeform 249">
                <a:extLst>
                  <a:ext uri="{FF2B5EF4-FFF2-40B4-BE49-F238E27FC236}">
                    <a16:creationId xmlns:a16="http://schemas.microsoft.com/office/drawing/2014/main" id="{7CA65F2F-1116-4DEF-B5F4-5E9B021AB6E8}"/>
                  </a:ext>
                </a:extLst>
              </p:cNvPr>
              <p:cNvSpPr>
                <a:spLocks/>
              </p:cNvSpPr>
              <p:nvPr/>
            </p:nvSpPr>
            <p:spPr bwMode="auto">
              <a:xfrm>
                <a:off x="6419850" y="2362200"/>
                <a:ext cx="301625" cy="185737"/>
              </a:xfrm>
              <a:custGeom>
                <a:avLst/>
                <a:gdLst>
                  <a:gd name="T0" fmla="*/ 0 w 126"/>
                  <a:gd name="T1" fmla="*/ 0 h 78"/>
                  <a:gd name="T2" fmla="*/ 7 w 126"/>
                  <a:gd name="T3" fmla="*/ 21 h 78"/>
                  <a:gd name="T4" fmla="*/ 9 w 126"/>
                  <a:gd name="T5" fmla="*/ 31 h 78"/>
                  <a:gd name="T6" fmla="*/ 54 w 126"/>
                  <a:gd name="T7" fmla="*/ 78 h 78"/>
                  <a:gd name="T8" fmla="*/ 126 w 126"/>
                  <a:gd name="T9" fmla="*/ 15 h 78"/>
                  <a:gd name="T10" fmla="*/ 124 w 126"/>
                  <a:gd name="T11" fmla="*/ 11 h 78"/>
                  <a:gd name="T12" fmla="*/ 57 w 126"/>
                  <a:gd name="T13" fmla="*/ 61 h 78"/>
                  <a:gd name="T14" fmla="*/ 0 w 126"/>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8">
                    <a:moveTo>
                      <a:pt x="0" y="0"/>
                    </a:moveTo>
                    <a:cubicBezTo>
                      <a:pt x="4" y="7"/>
                      <a:pt x="6" y="15"/>
                      <a:pt x="7" y="21"/>
                    </a:cubicBezTo>
                    <a:cubicBezTo>
                      <a:pt x="9" y="31"/>
                      <a:pt x="9" y="31"/>
                      <a:pt x="9" y="31"/>
                    </a:cubicBezTo>
                    <a:cubicBezTo>
                      <a:pt x="54" y="78"/>
                      <a:pt x="54" y="78"/>
                      <a:pt x="54" y="78"/>
                    </a:cubicBezTo>
                    <a:cubicBezTo>
                      <a:pt x="126" y="15"/>
                      <a:pt x="126" y="15"/>
                      <a:pt x="126" y="15"/>
                    </a:cubicBezTo>
                    <a:cubicBezTo>
                      <a:pt x="124" y="11"/>
                      <a:pt x="124" y="11"/>
                      <a:pt x="124" y="11"/>
                    </a:cubicBezTo>
                    <a:cubicBezTo>
                      <a:pt x="57" y="61"/>
                      <a:pt x="57" y="61"/>
                      <a:pt x="57" y="61"/>
                    </a:cubicBezTo>
                    <a:cubicBezTo>
                      <a:pt x="0" y="0"/>
                      <a:pt x="0" y="0"/>
                      <a:pt x="0"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89" name="Freeform 250">
                <a:extLst>
                  <a:ext uri="{FF2B5EF4-FFF2-40B4-BE49-F238E27FC236}">
                    <a16:creationId xmlns:a16="http://schemas.microsoft.com/office/drawing/2014/main" id="{EFB9CCEF-4CEC-4E1F-826E-0C7378E82012}"/>
                  </a:ext>
                </a:extLst>
              </p:cNvPr>
              <p:cNvSpPr>
                <a:spLocks/>
              </p:cNvSpPr>
              <p:nvPr/>
            </p:nvSpPr>
            <p:spPr bwMode="auto">
              <a:xfrm>
                <a:off x="6083300" y="2478087"/>
                <a:ext cx="312738" cy="360362"/>
              </a:xfrm>
              <a:custGeom>
                <a:avLst/>
                <a:gdLst>
                  <a:gd name="T0" fmla="*/ 83 w 131"/>
                  <a:gd name="T1" fmla="*/ 93 h 151"/>
                  <a:gd name="T2" fmla="*/ 67 w 131"/>
                  <a:gd name="T3" fmla="*/ 89 h 151"/>
                  <a:gd name="T4" fmla="*/ 57 w 131"/>
                  <a:gd name="T5" fmla="*/ 86 h 151"/>
                  <a:gd name="T6" fmla="*/ 44 w 131"/>
                  <a:gd name="T7" fmla="*/ 73 h 151"/>
                  <a:gd name="T8" fmla="*/ 0 w 131"/>
                  <a:gd name="T9" fmla="*/ 0 h 151"/>
                  <a:gd name="T10" fmla="*/ 69 w 131"/>
                  <a:gd name="T11" fmla="*/ 135 h 151"/>
                  <a:gd name="T12" fmla="*/ 126 w 131"/>
                  <a:gd name="T13" fmla="*/ 151 h 151"/>
                  <a:gd name="T14" fmla="*/ 131 w 131"/>
                  <a:gd name="T15" fmla="*/ 102 h 151"/>
                  <a:gd name="T16" fmla="*/ 83 w 131"/>
                  <a:gd name="T17"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51">
                    <a:moveTo>
                      <a:pt x="83" y="93"/>
                    </a:moveTo>
                    <a:cubicBezTo>
                      <a:pt x="67" y="89"/>
                      <a:pt x="67" y="89"/>
                      <a:pt x="67" y="89"/>
                    </a:cubicBezTo>
                    <a:cubicBezTo>
                      <a:pt x="63" y="88"/>
                      <a:pt x="60" y="87"/>
                      <a:pt x="57" y="86"/>
                    </a:cubicBezTo>
                    <a:cubicBezTo>
                      <a:pt x="51" y="82"/>
                      <a:pt x="48" y="79"/>
                      <a:pt x="44" y="73"/>
                    </a:cubicBezTo>
                    <a:cubicBezTo>
                      <a:pt x="0" y="0"/>
                      <a:pt x="0" y="0"/>
                      <a:pt x="0" y="0"/>
                    </a:cubicBezTo>
                    <a:cubicBezTo>
                      <a:pt x="0" y="0"/>
                      <a:pt x="11" y="120"/>
                      <a:pt x="69" y="135"/>
                    </a:cubicBezTo>
                    <a:cubicBezTo>
                      <a:pt x="126" y="151"/>
                      <a:pt x="126" y="151"/>
                      <a:pt x="126" y="151"/>
                    </a:cubicBezTo>
                    <a:cubicBezTo>
                      <a:pt x="131" y="102"/>
                      <a:pt x="131" y="102"/>
                      <a:pt x="131" y="102"/>
                    </a:cubicBezTo>
                    <a:cubicBezTo>
                      <a:pt x="83" y="93"/>
                      <a:pt x="83" y="93"/>
                      <a:pt x="83" y="93"/>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0" name="Freeform 251">
                <a:extLst>
                  <a:ext uri="{FF2B5EF4-FFF2-40B4-BE49-F238E27FC236}">
                    <a16:creationId xmlns:a16="http://schemas.microsoft.com/office/drawing/2014/main" id="{D4FD4B93-22B7-4D34-BEF8-57CF54CD5060}"/>
                  </a:ext>
                </a:extLst>
              </p:cNvPr>
              <p:cNvSpPr>
                <a:spLocks/>
              </p:cNvSpPr>
              <p:nvPr/>
            </p:nvSpPr>
            <p:spPr bwMode="auto">
              <a:xfrm>
                <a:off x="6272213" y="2205037"/>
                <a:ext cx="217488" cy="822325"/>
              </a:xfrm>
              <a:custGeom>
                <a:avLst/>
                <a:gdLst>
                  <a:gd name="T0" fmla="*/ 68 w 91"/>
                  <a:gd name="T1" fmla="*/ 86 h 345"/>
                  <a:gd name="T2" fmla="*/ 17 w 91"/>
                  <a:gd name="T3" fmla="*/ 4 h 345"/>
                  <a:gd name="T4" fmla="*/ 14 w 91"/>
                  <a:gd name="T5" fmla="*/ 3 h 345"/>
                  <a:gd name="T6" fmla="*/ 0 w 91"/>
                  <a:gd name="T7" fmla="*/ 3 h 345"/>
                  <a:gd name="T8" fmla="*/ 22 w 91"/>
                  <a:gd name="T9" fmla="*/ 20 h 345"/>
                  <a:gd name="T10" fmla="*/ 54 w 91"/>
                  <a:gd name="T11" fmla="*/ 86 h 345"/>
                  <a:gd name="T12" fmla="*/ 78 w 91"/>
                  <a:gd name="T13" fmla="*/ 304 h 345"/>
                  <a:gd name="T14" fmla="*/ 46 w 91"/>
                  <a:gd name="T15" fmla="*/ 328 h 345"/>
                  <a:gd name="T16" fmla="*/ 53 w 91"/>
                  <a:gd name="T17" fmla="*/ 345 h 345"/>
                  <a:gd name="T18" fmla="*/ 91 w 91"/>
                  <a:gd name="T19" fmla="*/ 315 h 345"/>
                  <a:gd name="T20" fmla="*/ 68 w 91"/>
                  <a:gd name="T21" fmla="*/ 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345">
                    <a:moveTo>
                      <a:pt x="68" y="86"/>
                    </a:moveTo>
                    <a:cubicBezTo>
                      <a:pt x="62" y="56"/>
                      <a:pt x="34" y="10"/>
                      <a:pt x="17" y="4"/>
                    </a:cubicBezTo>
                    <a:cubicBezTo>
                      <a:pt x="16" y="4"/>
                      <a:pt x="14" y="3"/>
                      <a:pt x="14" y="3"/>
                    </a:cubicBezTo>
                    <a:cubicBezTo>
                      <a:pt x="14" y="3"/>
                      <a:pt x="0" y="0"/>
                      <a:pt x="0" y="3"/>
                    </a:cubicBezTo>
                    <a:cubicBezTo>
                      <a:pt x="2" y="6"/>
                      <a:pt x="19" y="16"/>
                      <a:pt x="22" y="20"/>
                    </a:cubicBezTo>
                    <a:cubicBezTo>
                      <a:pt x="36" y="38"/>
                      <a:pt x="51" y="66"/>
                      <a:pt x="54" y="86"/>
                    </a:cubicBezTo>
                    <a:cubicBezTo>
                      <a:pt x="60" y="115"/>
                      <a:pt x="52" y="261"/>
                      <a:pt x="78" y="304"/>
                    </a:cubicBezTo>
                    <a:cubicBezTo>
                      <a:pt x="46" y="328"/>
                      <a:pt x="46" y="328"/>
                      <a:pt x="46" y="328"/>
                    </a:cubicBezTo>
                    <a:cubicBezTo>
                      <a:pt x="46" y="328"/>
                      <a:pt x="52" y="342"/>
                      <a:pt x="53" y="345"/>
                    </a:cubicBezTo>
                    <a:cubicBezTo>
                      <a:pt x="76" y="329"/>
                      <a:pt x="91" y="315"/>
                      <a:pt x="91" y="315"/>
                    </a:cubicBezTo>
                    <a:cubicBezTo>
                      <a:pt x="68" y="86"/>
                      <a:pt x="68" y="86"/>
                      <a:pt x="68" y="86"/>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1" name="Freeform 252">
                <a:extLst>
                  <a:ext uri="{FF2B5EF4-FFF2-40B4-BE49-F238E27FC236}">
                    <a16:creationId xmlns:a16="http://schemas.microsoft.com/office/drawing/2014/main" id="{1AA3DE96-777D-482D-AAC6-7DA83C212884}"/>
                  </a:ext>
                </a:extLst>
              </p:cNvPr>
              <p:cNvSpPr>
                <a:spLocks/>
              </p:cNvSpPr>
              <p:nvPr/>
            </p:nvSpPr>
            <p:spPr bwMode="auto">
              <a:xfrm>
                <a:off x="5972175" y="1597025"/>
                <a:ext cx="604838" cy="560387"/>
              </a:xfrm>
              <a:custGeom>
                <a:avLst/>
                <a:gdLst>
                  <a:gd name="T0" fmla="*/ 250 w 254"/>
                  <a:gd name="T1" fmla="*/ 82 h 235"/>
                  <a:gd name="T2" fmla="*/ 225 w 254"/>
                  <a:gd name="T3" fmla="*/ 59 h 235"/>
                  <a:gd name="T4" fmla="*/ 223 w 254"/>
                  <a:gd name="T5" fmla="*/ 51 h 235"/>
                  <a:gd name="T6" fmla="*/ 184 w 254"/>
                  <a:gd name="T7" fmla="*/ 29 h 235"/>
                  <a:gd name="T8" fmla="*/ 183 w 254"/>
                  <a:gd name="T9" fmla="*/ 30 h 235"/>
                  <a:gd name="T10" fmla="*/ 163 w 254"/>
                  <a:gd name="T11" fmla="*/ 9 h 235"/>
                  <a:gd name="T12" fmla="*/ 122 w 254"/>
                  <a:gd name="T13" fmla="*/ 10 h 235"/>
                  <a:gd name="T14" fmla="*/ 119 w 254"/>
                  <a:gd name="T15" fmla="*/ 9 h 235"/>
                  <a:gd name="T16" fmla="*/ 72 w 254"/>
                  <a:gd name="T17" fmla="*/ 26 h 235"/>
                  <a:gd name="T18" fmla="*/ 70 w 254"/>
                  <a:gd name="T19" fmla="*/ 28 h 235"/>
                  <a:gd name="T20" fmla="*/ 32 w 254"/>
                  <a:gd name="T21" fmla="*/ 49 h 235"/>
                  <a:gd name="T22" fmla="*/ 28 w 254"/>
                  <a:gd name="T23" fmla="*/ 68 h 235"/>
                  <a:gd name="T24" fmla="*/ 11 w 254"/>
                  <a:gd name="T25" fmla="*/ 85 h 235"/>
                  <a:gd name="T26" fmla="*/ 13 w 254"/>
                  <a:gd name="T27" fmla="*/ 120 h 235"/>
                  <a:gd name="T28" fmla="*/ 13 w 254"/>
                  <a:gd name="T29" fmla="*/ 121 h 235"/>
                  <a:gd name="T30" fmla="*/ 8 w 254"/>
                  <a:gd name="T31" fmla="*/ 129 h 235"/>
                  <a:gd name="T32" fmla="*/ 24 w 254"/>
                  <a:gd name="T33" fmla="*/ 177 h 235"/>
                  <a:gd name="T34" fmla="*/ 34 w 254"/>
                  <a:gd name="T35" fmla="*/ 205 h 235"/>
                  <a:gd name="T36" fmla="*/ 45 w 254"/>
                  <a:gd name="T37" fmla="*/ 208 h 235"/>
                  <a:gd name="T38" fmla="*/ 46 w 254"/>
                  <a:gd name="T39" fmla="*/ 209 h 235"/>
                  <a:gd name="T40" fmla="*/ 94 w 254"/>
                  <a:gd name="T41" fmla="*/ 229 h 235"/>
                  <a:gd name="T42" fmla="*/ 108 w 254"/>
                  <a:gd name="T43" fmla="*/ 221 h 235"/>
                  <a:gd name="T44" fmla="*/ 119 w 254"/>
                  <a:gd name="T45" fmla="*/ 205 h 235"/>
                  <a:gd name="T46" fmla="*/ 121 w 254"/>
                  <a:gd name="T47" fmla="*/ 182 h 235"/>
                  <a:gd name="T48" fmla="*/ 147 w 254"/>
                  <a:gd name="T49" fmla="*/ 195 h 235"/>
                  <a:gd name="T50" fmla="*/ 164 w 254"/>
                  <a:gd name="T51" fmla="*/ 169 h 235"/>
                  <a:gd name="T52" fmla="*/ 187 w 254"/>
                  <a:gd name="T53" fmla="*/ 167 h 235"/>
                  <a:gd name="T54" fmla="*/ 201 w 254"/>
                  <a:gd name="T55" fmla="*/ 159 h 235"/>
                  <a:gd name="T56" fmla="*/ 218 w 254"/>
                  <a:gd name="T57" fmla="*/ 163 h 235"/>
                  <a:gd name="T58" fmla="*/ 249 w 254"/>
                  <a:gd name="T59" fmla="*/ 134 h 235"/>
                  <a:gd name="T60" fmla="*/ 248 w 254"/>
                  <a:gd name="T61" fmla="*/ 107 h 235"/>
                  <a:gd name="T62" fmla="*/ 250 w 254"/>
                  <a:gd name="T63" fmla="*/ 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35">
                    <a:moveTo>
                      <a:pt x="250" y="82"/>
                    </a:moveTo>
                    <a:cubicBezTo>
                      <a:pt x="247" y="69"/>
                      <a:pt x="236" y="61"/>
                      <a:pt x="225" y="59"/>
                    </a:cubicBezTo>
                    <a:cubicBezTo>
                      <a:pt x="225" y="56"/>
                      <a:pt x="225" y="54"/>
                      <a:pt x="223" y="51"/>
                    </a:cubicBezTo>
                    <a:cubicBezTo>
                      <a:pt x="219" y="34"/>
                      <a:pt x="200" y="24"/>
                      <a:pt x="184" y="29"/>
                    </a:cubicBezTo>
                    <a:cubicBezTo>
                      <a:pt x="183" y="30"/>
                      <a:pt x="183" y="30"/>
                      <a:pt x="183" y="30"/>
                    </a:cubicBezTo>
                    <a:cubicBezTo>
                      <a:pt x="179" y="21"/>
                      <a:pt x="172" y="14"/>
                      <a:pt x="163" y="9"/>
                    </a:cubicBezTo>
                    <a:cubicBezTo>
                      <a:pt x="149" y="2"/>
                      <a:pt x="133" y="3"/>
                      <a:pt x="122" y="10"/>
                    </a:cubicBezTo>
                    <a:cubicBezTo>
                      <a:pt x="121" y="10"/>
                      <a:pt x="121" y="9"/>
                      <a:pt x="119" y="9"/>
                    </a:cubicBezTo>
                    <a:cubicBezTo>
                      <a:pt x="102" y="0"/>
                      <a:pt x="80" y="8"/>
                      <a:pt x="72" y="26"/>
                    </a:cubicBezTo>
                    <a:cubicBezTo>
                      <a:pt x="70" y="27"/>
                      <a:pt x="70" y="28"/>
                      <a:pt x="70" y="28"/>
                    </a:cubicBezTo>
                    <a:cubicBezTo>
                      <a:pt x="55" y="27"/>
                      <a:pt x="39" y="34"/>
                      <a:pt x="32" y="49"/>
                    </a:cubicBezTo>
                    <a:cubicBezTo>
                      <a:pt x="29" y="55"/>
                      <a:pt x="28" y="62"/>
                      <a:pt x="28" y="68"/>
                    </a:cubicBezTo>
                    <a:cubicBezTo>
                      <a:pt x="21" y="71"/>
                      <a:pt x="14" y="77"/>
                      <a:pt x="11" y="85"/>
                    </a:cubicBezTo>
                    <a:cubicBezTo>
                      <a:pt x="5" y="97"/>
                      <a:pt x="6" y="111"/>
                      <a:pt x="13" y="120"/>
                    </a:cubicBezTo>
                    <a:cubicBezTo>
                      <a:pt x="13" y="121"/>
                      <a:pt x="13" y="121"/>
                      <a:pt x="13" y="121"/>
                    </a:cubicBezTo>
                    <a:cubicBezTo>
                      <a:pt x="11" y="124"/>
                      <a:pt x="10" y="126"/>
                      <a:pt x="8" y="129"/>
                    </a:cubicBezTo>
                    <a:cubicBezTo>
                      <a:pt x="0" y="147"/>
                      <a:pt x="7" y="168"/>
                      <a:pt x="24" y="177"/>
                    </a:cubicBezTo>
                    <a:cubicBezTo>
                      <a:pt x="19" y="188"/>
                      <a:pt x="24" y="201"/>
                      <a:pt x="34" y="205"/>
                    </a:cubicBezTo>
                    <a:cubicBezTo>
                      <a:pt x="38" y="208"/>
                      <a:pt x="41" y="208"/>
                      <a:pt x="45" y="208"/>
                    </a:cubicBezTo>
                    <a:cubicBezTo>
                      <a:pt x="46" y="208"/>
                      <a:pt x="46" y="209"/>
                      <a:pt x="46" y="209"/>
                    </a:cubicBezTo>
                    <a:cubicBezTo>
                      <a:pt x="55" y="226"/>
                      <a:pt x="75" y="235"/>
                      <a:pt x="94" y="229"/>
                    </a:cubicBezTo>
                    <a:cubicBezTo>
                      <a:pt x="100" y="228"/>
                      <a:pt x="104" y="224"/>
                      <a:pt x="108" y="221"/>
                    </a:cubicBezTo>
                    <a:cubicBezTo>
                      <a:pt x="123" y="221"/>
                      <a:pt x="122" y="213"/>
                      <a:pt x="119" y="205"/>
                    </a:cubicBezTo>
                    <a:cubicBezTo>
                      <a:pt x="122" y="198"/>
                      <a:pt x="123" y="190"/>
                      <a:pt x="121" y="182"/>
                    </a:cubicBezTo>
                    <a:cubicBezTo>
                      <a:pt x="129" y="169"/>
                      <a:pt x="138" y="194"/>
                      <a:pt x="147" y="195"/>
                    </a:cubicBezTo>
                    <a:cubicBezTo>
                      <a:pt x="157" y="197"/>
                      <a:pt x="158" y="187"/>
                      <a:pt x="164" y="169"/>
                    </a:cubicBezTo>
                    <a:cubicBezTo>
                      <a:pt x="169" y="152"/>
                      <a:pt x="170" y="163"/>
                      <a:pt x="187" y="167"/>
                    </a:cubicBezTo>
                    <a:cubicBezTo>
                      <a:pt x="198" y="170"/>
                      <a:pt x="200" y="164"/>
                      <a:pt x="201" y="159"/>
                    </a:cubicBezTo>
                    <a:cubicBezTo>
                      <a:pt x="206" y="161"/>
                      <a:pt x="211" y="163"/>
                      <a:pt x="218" y="163"/>
                    </a:cubicBezTo>
                    <a:cubicBezTo>
                      <a:pt x="232" y="160"/>
                      <a:pt x="244" y="149"/>
                      <a:pt x="249" y="134"/>
                    </a:cubicBezTo>
                    <a:cubicBezTo>
                      <a:pt x="253" y="122"/>
                      <a:pt x="251" y="115"/>
                      <a:pt x="248" y="107"/>
                    </a:cubicBezTo>
                    <a:cubicBezTo>
                      <a:pt x="251" y="100"/>
                      <a:pt x="254" y="91"/>
                      <a:pt x="250" y="8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2" name="Freeform 253">
                <a:extLst>
                  <a:ext uri="{FF2B5EF4-FFF2-40B4-BE49-F238E27FC236}">
                    <a16:creationId xmlns:a16="http://schemas.microsoft.com/office/drawing/2014/main" id="{3D26691C-6519-4CEA-A6E1-E0981B9AA8EC}"/>
                  </a:ext>
                </a:extLst>
              </p:cNvPr>
              <p:cNvSpPr>
                <a:spLocks/>
              </p:cNvSpPr>
              <p:nvPr/>
            </p:nvSpPr>
            <p:spPr bwMode="auto">
              <a:xfrm>
                <a:off x="6146800" y="2200275"/>
                <a:ext cx="323850" cy="881062"/>
              </a:xfrm>
              <a:custGeom>
                <a:avLst/>
                <a:gdLst>
                  <a:gd name="T0" fmla="*/ 39 w 136"/>
                  <a:gd name="T1" fmla="*/ 2 h 370"/>
                  <a:gd name="T2" fmla="*/ 0 w 136"/>
                  <a:gd name="T3" fmla="*/ 6 h 370"/>
                  <a:gd name="T4" fmla="*/ 32 w 136"/>
                  <a:gd name="T5" fmla="*/ 370 h 370"/>
                  <a:gd name="T6" fmla="*/ 136 w 136"/>
                  <a:gd name="T7" fmla="*/ 315 h 370"/>
                  <a:gd name="T8" fmla="*/ 112 w 136"/>
                  <a:gd name="T9" fmla="*/ 89 h 370"/>
                  <a:gd name="T10" fmla="*/ 60 w 136"/>
                  <a:gd name="T11" fmla="*/ 8 h 370"/>
                  <a:gd name="T12" fmla="*/ 39 w 136"/>
                  <a:gd name="T13" fmla="*/ 2 h 370"/>
                </a:gdLst>
                <a:ahLst/>
                <a:cxnLst>
                  <a:cxn ang="0">
                    <a:pos x="T0" y="T1"/>
                  </a:cxn>
                  <a:cxn ang="0">
                    <a:pos x="T2" y="T3"/>
                  </a:cxn>
                  <a:cxn ang="0">
                    <a:pos x="T4" y="T5"/>
                  </a:cxn>
                  <a:cxn ang="0">
                    <a:pos x="T6" y="T7"/>
                  </a:cxn>
                  <a:cxn ang="0">
                    <a:pos x="T8" y="T9"/>
                  </a:cxn>
                  <a:cxn ang="0">
                    <a:pos x="T10" y="T11"/>
                  </a:cxn>
                  <a:cxn ang="0">
                    <a:pos x="T12" y="T13"/>
                  </a:cxn>
                </a:cxnLst>
                <a:rect l="0" t="0" r="r" b="b"/>
                <a:pathLst>
                  <a:path w="136" h="370">
                    <a:moveTo>
                      <a:pt x="39" y="2"/>
                    </a:moveTo>
                    <a:cubicBezTo>
                      <a:pt x="0" y="6"/>
                      <a:pt x="0" y="6"/>
                      <a:pt x="0" y="6"/>
                    </a:cubicBezTo>
                    <a:cubicBezTo>
                      <a:pt x="32" y="370"/>
                      <a:pt x="32" y="370"/>
                      <a:pt x="32" y="370"/>
                    </a:cubicBezTo>
                    <a:cubicBezTo>
                      <a:pt x="85" y="355"/>
                      <a:pt x="136" y="315"/>
                      <a:pt x="136" y="315"/>
                    </a:cubicBezTo>
                    <a:cubicBezTo>
                      <a:pt x="111" y="272"/>
                      <a:pt x="118" y="118"/>
                      <a:pt x="112" y="89"/>
                    </a:cubicBezTo>
                    <a:cubicBezTo>
                      <a:pt x="106" y="61"/>
                      <a:pt x="78" y="14"/>
                      <a:pt x="60" y="8"/>
                    </a:cubicBezTo>
                    <a:cubicBezTo>
                      <a:pt x="43" y="2"/>
                      <a:pt x="60" y="0"/>
                      <a:pt x="3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3" name="Freeform 254">
                <a:extLst>
                  <a:ext uri="{FF2B5EF4-FFF2-40B4-BE49-F238E27FC236}">
                    <a16:creationId xmlns:a16="http://schemas.microsoft.com/office/drawing/2014/main" id="{C5D12D1E-5C5F-4E4F-902C-9E697B9406A1}"/>
                  </a:ext>
                </a:extLst>
              </p:cNvPr>
              <p:cNvSpPr>
                <a:spLocks/>
              </p:cNvSpPr>
              <p:nvPr/>
            </p:nvSpPr>
            <p:spPr bwMode="auto">
              <a:xfrm>
                <a:off x="5983288" y="2211387"/>
                <a:ext cx="406400" cy="927100"/>
              </a:xfrm>
              <a:custGeom>
                <a:avLst/>
                <a:gdLst>
                  <a:gd name="T0" fmla="*/ 166 w 170"/>
                  <a:gd name="T1" fmla="*/ 129 h 389"/>
                  <a:gd name="T2" fmla="*/ 77 w 170"/>
                  <a:gd name="T3" fmla="*/ 0 h 389"/>
                  <a:gd name="T4" fmla="*/ 60 w 170"/>
                  <a:gd name="T5" fmla="*/ 1 h 389"/>
                  <a:gd name="T6" fmla="*/ 2 w 170"/>
                  <a:gd name="T7" fmla="*/ 76 h 389"/>
                  <a:gd name="T8" fmla="*/ 5 w 170"/>
                  <a:gd name="T9" fmla="*/ 348 h 389"/>
                  <a:gd name="T10" fmla="*/ 138 w 170"/>
                  <a:gd name="T11" fmla="*/ 336 h 389"/>
                  <a:gd name="T12" fmla="*/ 166 w 170"/>
                  <a:gd name="T13" fmla="*/ 129 h 389"/>
                </a:gdLst>
                <a:ahLst/>
                <a:cxnLst>
                  <a:cxn ang="0">
                    <a:pos x="T0" y="T1"/>
                  </a:cxn>
                  <a:cxn ang="0">
                    <a:pos x="T2" y="T3"/>
                  </a:cxn>
                  <a:cxn ang="0">
                    <a:pos x="T4" y="T5"/>
                  </a:cxn>
                  <a:cxn ang="0">
                    <a:pos x="T6" y="T7"/>
                  </a:cxn>
                  <a:cxn ang="0">
                    <a:pos x="T8" y="T9"/>
                  </a:cxn>
                  <a:cxn ang="0">
                    <a:pos x="T10" y="T11"/>
                  </a:cxn>
                  <a:cxn ang="0">
                    <a:pos x="T12" y="T13"/>
                  </a:cxn>
                </a:cxnLst>
                <a:rect l="0" t="0" r="r" b="b"/>
                <a:pathLst>
                  <a:path w="170" h="389">
                    <a:moveTo>
                      <a:pt x="166" y="129"/>
                    </a:moveTo>
                    <a:cubicBezTo>
                      <a:pt x="154" y="103"/>
                      <a:pt x="53" y="6"/>
                      <a:pt x="77" y="0"/>
                    </a:cubicBezTo>
                    <a:cubicBezTo>
                      <a:pt x="71" y="0"/>
                      <a:pt x="66" y="1"/>
                      <a:pt x="60" y="1"/>
                    </a:cubicBezTo>
                    <a:cubicBezTo>
                      <a:pt x="9" y="6"/>
                      <a:pt x="0" y="69"/>
                      <a:pt x="2" y="76"/>
                    </a:cubicBezTo>
                    <a:cubicBezTo>
                      <a:pt x="0" y="129"/>
                      <a:pt x="9" y="320"/>
                      <a:pt x="5" y="348"/>
                    </a:cubicBezTo>
                    <a:cubicBezTo>
                      <a:pt x="0" y="376"/>
                      <a:pt x="105" y="389"/>
                      <a:pt x="138" y="336"/>
                    </a:cubicBezTo>
                    <a:cubicBezTo>
                      <a:pt x="164" y="294"/>
                      <a:pt x="170" y="140"/>
                      <a:pt x="166" y="129"/>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4" name="Freeform 255">
                <a:extLst>
                  <a:ext uri="{FF2B5EF4-FFF2-40B4-BE49-F238E27FC236}">
                    <a16:creationId xmlns:a16="http://schemas.microsoft.com/office/drawing/2014/main" id="{ED7B2C78-F4B0-4D0B-A692-0B8760FAA1A9}"/>
                  </a:ext>
                </a:extLst>
              </p:cNvPr>
              <p:cNvSpPr>
                <a:spLocks noEditPoints="1"/>
              </p:cNvSpPr>
              <p:nvPr/>
            </p:nvSpPr>
            <p:spPr bwMode="auto">
              <a:xfrm>
                <a:off x="5983288" y="2366962"/>
                <a:ext cx="7938" cy="676275"/>
              </a:xfrm>
              <a:custGeom>
                <a:avLst/>
                <a:gdLst>
                  <a:gd name="T0" fmla="*/ 3 w 3"/>
                  <a:gd name="T1" fmla="*/ 284 h 284"/>
                  <a:gd name="T2" fmla="*/ 3 w 3"/>
                  <a:gd name="T3" fmla="*/ 284 h 284"/>
                  <a:gd name="T4" fmla="*/ 0 w 3"/>
                  <a:gd name="T5" fmla="*/ 11 h 284"/>
                  <a:gd name="T6" fmla="*/ 0 w 3"/>
                  <a:gd name="T7" fmla="*/ 11 h 284"/>
                  <a:gd name="T8" fmla="*/ 1 w 3"/>
                  <a:gd name="T9" fmla="*/ 0 h 284"/>
                  <a:gd name="T10" fmla="*/ 0 w 3"/>
                  <a:gd name="T11" fmla="*/ 11 h 284"/>
                  <a:gd name="T12" fmla="*/ 1 w 3"/>
                  <a:gd name="T13" fmla="*/ 0 h 284"/>
                  <a:gd name="T14" fmla="*/ 1 w 3"/>
                  <a:gd name="T15" fmla="*/ 0 h 284"/>
                  <a:gd name="T16" fmla="*/ 1 w 3"/>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84">
                    <a:moveTo>
                      <a:pt x="3" y="284"/>
                    </a:moveTo>
                    <a:cubicBezTo>
                      <a:pt x="3" y="284"/>
                      <a:pt x="3" y="284"/>
                      <a:pt x="3" y="284"/>
                    </a:cubicBezTo>
                    <a:moveTo>
                      <a:pt x="0" y="11"/>
                    </a:moveTo>
                    <a:cubicBezTo>
                      <a:pt x="0" y="11"/>
                      <a:pt x="0" y="11"/>
                      <a:pt x="0" y="11"/>
                    </a:cubicBezTo>
                    <a:moveTo>
                      <a:pt x="1" y="0"/>
                    </a:moveTo>
                    <a:cubicBezTo>
                      <a:pt x="0" y="5"/>
                      <a:pt x="0" y="10"/>
                      <a:pt x="0" y="11"/>
                    </a:cubicBezTo>
                    <a:cubicBezTo>
                      <a:pt x="0" y="10"/>
                      <a:pt x="0" y="5"/>
                      <a:pt x="1" y="0"/>
                    </a:cubicBezTo>
                    <a:moveTo>
                      <a:pt x="1" y="0"/>
                    </a:move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5" name="Freeform 256">
                <a:extLst>
                  <a:ext uri="{FF2B5EF4-FFF2-40B4-BE49-F238E27FC236}">
                    <a16:creationId xmlns:a16="http://schemas.microsoft.com/office/drawing/2014/main" id="{2ADDFDAF-0F00-4158-A153-23AE94A9FDE2}"/>
                  </a:ext>
                </a:extLst>
              </p:cNvPr>
              <p:cNvSpPr>
                <a:spLocks/>
              </p:cNvSpPr>
              <p:nvPr/>
            </p:nvSpPr>
            <p:spPr bwMode="auto">
              <a:xfrm>
                <a:off x="6165850" y="2081212"/>
                <a:ext cx="223838" cy="347662"/>
              </a:xfrm>
              <a:custGeom>
                <a:avLst/>
                <a:gdLst>
                  <a:gd name="T0" fmla="*/ 66 w 94"/>
                  <a:gd name="T1" fmla="*/ 39 h 146"/>
                  <a:gd name="T2" fmla="*/ 10 w 94"/>
                  <a:gd name="T3" fmla="*/ 0 h 146"/>
                  <a:gd name="T4" fmla="*/ 0 w 94"/>
                  <a:gd name="T5" fmla="*/ 67 h 146"/>
                  <a:gd name="T6" fmla="*/ 79 w 94"/>
                  <a:gd name="T7" fmla="*/ 142 h 146"/>
                  <a:gd name="T8" fmla="*/ 66 w 94"/>
                  <a:gd name="T9" fmla="*/ 39 h 146"/>
                </a:gdLst>
                <a:ahLst/>
                <a:cxnLst>
                  <a:cxn ang="0">
                    <a:pos x="T0" y="T1"/>
                  </a:cxn>
                  <a:cxn ang="0">
                    <a:pos x="T2" y="T3"/>
                  </a:cxn>
                  <a:cxn ang="0">
                    <a:pos x="T4" y="T5"/>
                  </a:cxn>
                  <a:cxn ang="0">
                    <a:pos x="T6" y="T7"/>
                  </a:cxn>
                  <a:cxn ang="0">
                    <a:pos x="T8" y="T9"/>
                  </a:cxn>
                </a:cxnLst>
                <a:rect l="0" t="0" r="r" b="b"/>
                <a:pathLst>
                  <a:path w="94" h="146">
                    <a:moveTo>
                      <a:pt x="66" y="39"/>
                    </a:moveTo>
                    <a:cubicBezTo>
                      <a:pt x="10" y="0"/>
                      <a:pt x="10" y="0"/>
                      <a:pt x="10" y="0"/>
                    </a:cubicBezTo>
                    <a:cubicBezTo>
                      <a:pt x="0" y="67"/>
                      <a:pt x="0" y="67"/>
                      <a:pt x="0" y="67"/>
                    </a:cubicBezTo>
                    <a:cubicBezTo>
                      <a:pt x="0" y="67"/>
                      <a:pt x="64" y="146"/>
                      <a:pt x="79" y="142"/>
                    </a:cubicBezTo>
                    <a:cubicBezTo>
                      <a:pt x="94" y="137"/>
                      <a:pt x="66" y="39"/>
                      <a:pt x="66" y="39"/>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6" name="Rectangle 257">
                <a:extLst>
                  <a:ext uri="{FF2B5EF4-FFF2-40B4-BE49-F238E27FC236}">
                    <a16:creationId xmlns:a16="http://schemas.microsoft.com/office/drawing/2014/main" id="{5609896E-44B3-4478-8D1E-C65F6484872F}"/>
                  </a:ext>
                </a:extLst>
              </p:cNvPr>
              <p:cNvSpPr>
                <a:spLocks noChangeArrowheads="1"/>
              </p:cNvSpPr>
              <p:nvPr/>
            </p:nvSpPr>
            <p:spPr bwMode="auto">
              <a:xfrm>
                <a:off x="6184900" y="2081212"/>
                <a:ext cx="6350" cy="6350"/>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7" name="Freeform 258">
                <a:extLst>
                  <a:ext uri="{FF2B5EF4-FFF2-40B4-BE49-F238E27FC236}">
                    <a16:creationId xmlns:a16="http://schemas.microsoft.com/office/drawing/2014/main" id="{439AA0F8-2BCE-4E56-B31D-40CB5BCA548B}"/>
                  </a:ext>
                </a:extLst>
              </p:cNvPr>
              <p:cNvSpPr>
                <a:spLocks/>
              </p:cNvSpPr>
              <p:nvPr/>
            </p:nvSpPr>
            <p:spPr bwMode="auto">
              <a:xfrm>
                <a:off x="6184900" y="1857375"/>
                <a:ext cx="334963" cy="354012"/>
              </a:xfrm>
              <a:custGeom>
                <a:avLst/>
                <a:gdLst>
                  <a:gd name="T0" fmla="*/ 137 w 141"/>
                  <a:gd name="T1" fmla="*/ 85 h 149"/>
                  <a:gd name="T2" fmla="*/ 131 w 141"/>
                  <a:gd name="T3" fmla="*/ 45 h 149"/>
                  <a:gd name="T4" fmla="*/ 132 w 141"/>
                  <a:gd name="T5" fmla="*/ 38 h 149"/>
                  <a:gd name="T6" fmla="*/ 99 w 141"/>
                  <a:gd name="T7" fmla="*/ 22 h 149"/>
                  <a:gd name="T8" fmla="*/ 89 w 141"/>
                  <a:gd name="T9" fmla="*/ 0 h 149"/>
                  <a:gd name="T10" fmla="*/ 83 w 141"/>
                  <a:gd name="T11" fmla="*/ 19 h 149"/>
                  <a:gd name="T12" fmla="*/ 81 w 141"/>
                  <a:gd name="T13" fmla="*/ 20 h 149"/>
                  <a:gd name="T14" fmla="*/ 75 w 141"/>
                  <a:gd name="T15" fmla="*/ 38 h 149"/>
                  <a:gd name="T16" fmla="*/ 72 w 141"/>
                  <a:gd name="T17" fmla="*/ 51 h 149"/>
                  <a:gd name="T18" fmla="*/ 62 w 141"/>
                  <a:gd name="T19" fmla="*/ 49 h 149"/>
                  <a:gd name="T20" fmla="*/ 50 w 141"/>
                  <a:gd name="T21" fmla="*/ 30 h 149"/>
                  <a:gd name="T22" fmla="*/ 31 w 141"/>
                  <a:gd name="T23" fmla="*/ 61 h 149"/>
                  <a:gd name="T24" fmla="*/ 0 w 141"/>
                  <a:gd name="T25" fmla="*/ 94 h 149"/>
                  <a:gd name="T26" fmla="*/ 72 w 141"/>
                  <a:gd name="T27" fmla="*/ 141 h 149"/>
                  <a:gd name="T28" fmla="*/ 93 w 141"/>
                  <a:gd name="T29" fmla="*/ 141 h 149"/>
                  <a:gd name="T30" fmla="*/ 120 w 141"/>
                  <a:gd name="T31" fmla="*/ 92 h 149"/>
                  <a:gd name="T32" fmla="*/ 137 w 141"/>
                  <a:gd name="T33"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49">
                    <a:moveTo>
                      <a:pt x="137" y="85"/>
                    </a:moveTo>
                    <a:cubicBezTo>
                      <a:pt x="137" y="83"/>
                      <a:pt x="128" y="50"/>
                      <a:pt x="131" y="45"/>
                    </a:cubicBezTo>
                    <a:cubicBezTo>
                      <a:pt x="131" y="43"/>
                      <a:pt x="132" y="40"/>
                      <a:pt x="132" y="38"/>
                    </a:cubicBezTo>
                    <a:cubicBezTo>
                      <a:pt x="116" y="37"/>
                      <a:pt x="105" y="30"/>
                      <a:pt x="99" y="22"/>
                    </a:cubicBezTo>
                    <a:cubicBezTo>
                      <a:pt x="91" y="12"/>
                      <a:pt x="89" y="3"/>
                      <a:pt x="89" y="0"/>
                    </a:cubicBezTo>
                    <a:cubicBezTo>
                      <a:pt x="83" y="19"/>
                      <a:pt x="83" y="19"/>
                      <a:pt x="83" y="19"/>
                    </a:cubicBezTo>
                    <a:cubicBezTo>
                      <a:pt x="81" y="20"/>
                      <a:pt x="81" y="20"/>
                      <a:pt x="81" y="20"/>
                    </a:cubicBezTo>
                    <a:cubicBezTo>
                      <a:pt x="80" y="24"/>
                      <a:pt x="78" y="31"/>
                      <a:pt x="75" y="38"/>
                    </a:cubicBezTo>
                    <a:cubicBezTo>
                      <a:pt x="74" y="44"/>
                      <a:pt x="72" y="50"/>
                      <a:pt x="72" y="51"/>
                    </a:cubicBezTo>
                    <a:cubicBezTo>
                      <a:pt x="68" y="58"/>
                      <a:pt x="62" y="49"/>
                      <a:pt x="62" y="49"/>
                    </a:cubicBezTo>
                    <a:cubicBezTo>
                      <a:pt x="62" y="49"/>
                      <a:pt x="58" y="37"/>
                      <a:pt x="50" y="30"/>
                    </a:cubicBezTo>
                    <a:cubicBezTo>
                      <a:pt x="41" y="32"/>
                      <a:pt x="34" y="52"/>
                      <a:pt x="31" y="61"/>
                    </a:cubicBezTo>
                    <a:cubicBezTo>
                      <a:pt x="32" y="65"/>
                      <a:pt x="20" y="96"/>
                      <a:pt x="0" y="94"/>
                    </a:cubicBezTo>
                    <a:cubicBezTo>
                      <a:pt x="19" y="122"/>
                      <a:pt x="56" y="134"/>
                      <a:pt x="72" y="141"/>
                    </a:cubicBezTo>
                    <a:cubicBezTo>
                      <a:pt x="90" y="149"/>
                      <a:pt x="93" y="141"/>
                      <a:pt x="93" y="141"/>
                    </a:cubicBezTo>
                    <a:cubicBezTo>
                      <a:pt x="120" y="92"/>
                      <a:pt x="120" y="92"/>
                      <a:pt x="120" y="92"/>
                    </a:cubicBezTo>
                    <a:cubicBezTo>
                      <a:pt x="141" y="98"/>
                      <a:pt x="138" y="89"/>
                      <a:pt x="137" y="85"/>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8" name="Freeform 259">
                <a:extLst>
                  <a:ext uri="{FF2B5EF4-FFF2-40B4-BE49-F238E27FC236}">
                    <a16:creationId xmlns:a16="http://schemas.microsoft.com/office/drawing/2014/main" id="{229FFC87-6317-44EB-83F1-AD7C061CB291}"/>
                  </a:ext>
                </a:extLst>
              </p:cNvPr>
              <p:cNvSpPr>
                <a:spLocks/>
              </p:cNvSpPr>
              <p:nvPr/>
            </p:nvSpPr>
            <p:spPr bwMode="auto">
              <a:xfrm>
                <a:off x="6389688" y="2081212"/>
                <a:ext cx="57150" cy="68262"/>
              </a:xfrm>
              <a:custGeom>
                <a:avLst/>
                <a:gdLst>
                  <a:gd name="T0" fmla="*/ 24 w 24"/>
                  <a:gd name="T1" fmla="*/ 13 h 29"/>
                  <a:gd name="T2" fmla="*/ 0 w 24"/>
                  <a:gd name="T3" fmla="*/ 0 h 29"/>
                  <a:gd name="T4" fmla="*/ 15 w 24"/>
                  <a:gd name="T5" fmla="*/ 29 h 29"/>
                  <a:gd name="T6" fmla="*/ 24 w 24"/>
                  <a:gd name="T7" fmla="*/ 13 h 29"/>
                </a:gdLst>
                <a:ahLst/>
                <a:cxnLst>
                  <a:cxn ang="0">
                    <a:pos x="T0" y="T1"/>
                  </a:cxn>
                  <a:cxn ang="0">
                    <a:pos x="T2" y="T3"/>
                  </a:cxn>
                  <a:cxn ang="0">
                    <a:pos x="T4" y="T5"/>
                  </a:cxn>
                  <a:cxn ang="0">
                    <a:pos x="T6" y="T7"/>
                  </a:cxn>
                </a:cxnLst>
                <a:rect l="0" t="0" r="r" b="b"/>
                <a:pathLst>
                  <a:path w="24" h="29">
                    <a:moveTo>
                      <a:pt x="24" y="13"/>
                    </a:moveTo>
                    <a:cubicBezTo>
                      <a:pt x="0" y="0"/>
                      <a:pt x="0" y="0"/>
                      <a:pt x="0" y="0"/>
                    </a:cubicBezTo>
                    <a:cubicBezTo>
                      <a:pt x="0" y="0"/>
                      <a:pt x="2" y="23"/>
                      <a:pt x="15" y="29"/>
                    </a:cubicBezTo>
                    <a:lnTo>
                      <a:pt x="24" y="13"/>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699" name="Freeform 260">
                <a:extLst>
                  <a:ext uri="{FF2B5EF4-FFF2-40B4-BE49-F238E27FC236}">
                    <a16:creationId xmlns:a16="http://schemas.microsoft.com/office/drawing/2014/main" id="{9EE53FA2-9BD1-4C13-8BEC-9B8836E4E478}"/>
                  </a:ext>
                </a:extLst>
              </p:cNvPr>
              <p:cNvSpPr>
                <a:spLocks/>
              </p:cNvSpPr>
              <p:nvPr/>
            </p:nvSpPr>
            <p:spPr bwMode="auto">
              <a:xfrm>
                <a:off x="6403975" y="2087562"/>
                <a:ext cx="42863" cy="50800"/>
              </a:xfrm>
              <a:custGeom>
                <a:avLst/>
                <a:gdLst>
                  <a:gd name="T0" fmla="*/ 18 w 18"/>
                  <a:gd name="T1" fmla="*/ 10 h 21"/>
                  <a:gd name="T2" fmla="*/ 17 w 18"/>
                  <a:gd name="T3" fmla="*/ 10 h 21"/>
                  <a:gd name="T4" fmla="*/ 0 w 18"/>
                  <a:gd name="T5" fmla="*/ 0 h 21"/>
                  <a:gd name="T6" fmla="*/ 11 w 18"/>
                  <a:gd name="T7" fmla="*/ 21 h 21"/>
                </a:gdLst>
                <a:ahLst/>
                <a:cxnLst>
                  <a:cxn ang="0">
                    <a:pos x="T0" y="T1"/>
                  </a:cxn>
                  <a:cxn ang="0">
                    <a:pos x="T2" y="T3"/>
                  </a:cxn>
                  <a:cxn ang="0">
                    <a:pos x="T4" y="T5"/>
                  </a:cxn>
                  <a:cxn ang="0">
                    <a:pos x="T6" y="T7"/>
                  </a:cxn>
                </a:cxnLst>
                <a:rect l="0" t="0" r="r" b="b"/>
                <a:pathLst>
                  <a:path w="18" h="21">
                    <a:moveTo>
                      <a:pt x="18" y="10"/>
                    </a:moveTo>
                    <a:cubicBezTo>
                      <a:pt x="17" y="10"/>
                      <a:pt x="17" y="10"/>
                      <a:pt x="17" y="10"/>
                    </a:cubicBezTo>
                    <a:cubicBezTo>
                      <a:pt x="0" y="0"/>
                      <a:pt x="0" y="0"/>
                      <a:pt x="0" y="0"/>
                    </a:cubicBezTo>
                    <a:cubicBezTo>
                      <a:pt x="0" y="0"/>
                      <a:pt x="3" y="17"/>
                      <a:pt x="11"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0" name="Freeform 261">
                <a:extLst>
                  <a:ext uri="{FF2B5EF4-FFF2-40B4-BE49-F238E27FC236}">
                    <a16:creationId xmlns:a16="http://schemas.microsoft.com/office/drawing/2014/main" id="{2470D44E-B35C-467E-8A19-506CF08B754A}"/>
                  </a:ext>
                </a:extLst>
              </p:cNvPr>
              <p:cNvSpPr>
                <a:spLocks/>
              </p:cNvSpPr>
              <p:nvPr/>
            </p:nvSpPr>
            <p:spPr bwMode="auto">
              <a:xfrm>
                <a:off x="6184900" y="2049462"/>
                <a:ext cx="211138" cy="155575"/>
              </a:xfrm>
              <a:custGeom>
                <a:avLst/>
                <a:gdLst>
                  <a:gd name="T0" fmla="*/ 89 w 89"/>
                  <a:gd name="T1" fmla="*/ 64 h 65"/>
                  <a:gd name="T2" fmla="*/ 58 w 89"/>
                  <a:gd name="T3" fmla="*/ 49 h 65"/>
                  <a:gd name="T4" fmla="*/ 23 w 89"/>
                  <a:gd name="T5" fmla="*/ 0 h 65"/>
                  <a:gd name="T6" fmla="*/ 0 w 89"/>
                  <a:gd name="T7" fmla="*/ 13 h 65"/>
                  <a:gd name="T8" fmla="*/ 72 w 89"/>
                  <a:gd name="T9" fmla="*/ 61 h 65"/>
                  <a:gd name="T10" fmla="*/ 89 w 89"/>
                  <a:gd name="T11" fmla="*/ 64 h 65"/>
                </a:gdLst>
                <a:ahLst/>
                <a:cxnLst>
                  <a:cxn ang="0">
                    <a:pos x="T0" y="T1"/>
                  </a:cxn>
                  <a:cxn ang="0">
                    <a:pos x="T2" y="T3"/>
                  </a:cxn>
                  <a:cxn ang="0">
                    <a:pos x="T4" y="T5"/>
                  </a:cxn>
                  <a:cxn ang="0">
                    <a:pos x="T6" y="T7"/>
                  </a:cxn>
                  <a:cxn ang="0">
                    <a:pos x="T8" y="T9"/>
                  </a:cxn>
                  <a:cxn ang="0">
                    <a:pos x="T10" y="T11"/>
                  </a:cxn>
                </a:cxnLst>
                <a:rect l="0" t="0" r="r" b="b"/>
                <a:pathLst>
                  <a:path w="89" h="65">
                    <a:moveTo>
                      <a:pt x="89" y="64"/>
                    </a:moveTo>
                    <a:cubicBezTo>
                      <a:pt x="75" y="59"/>
                      <a:pt x="65" y="54"/>
                      <a:pt x="58" y="49"/>
                    </a:cubicBezTo>
                    <a:cubicBezTo>
                      <a:pt x="40" y="35"/>
                      <a:pt x="29" y="17"/>
                      <a:pt x="23" y="0"/>
                    </a:cubicBezTo>
                    <a:cubicBezTo>
                      <a:pt x="18" y="8"/>
                      <a:pt x="10" y="14"/>
                      <a:pt x="0" y="13"/>
                    </a:cubicBezTo>
                    <a:cubicBezTo>
                      <a:pt x="19" y="42"/>
                      <a:pt x="57" y="54"/>
                      <a:pt x="72" y="61"/>
                    </a:cubicBezTo>
                    <a:cubicBezTo>
                      <a:pt x="81" y="65"/>
                      <a:pt x="87" y="65"/>
                      <a:pt x="89" y="64"/>
                    </a:cubicBezTo>
                    <a:close/>
                  </a:path>
                </a:pathLst>
              </a:custGeom>
              <a:solidFill>
                <a:srgbClr val="815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1" name="Freeform 262">
                <a:extLst>
                  <a:ext uri="{FF2B5EF4-FFF2-40B4-BE49-F238E27FC236}">
                    <a16:creationId xmlns:a16="http://schemas.microsoft.com/office/drawing/2014/main" id="{5A81FD41-22A9-4D1F-AC7E-B2E69541CFBC}"/>
                  </a:ext>
                </a:extLst>
              </p:cNvPr>
              <p:cNvSpPr>
                <a:spLocks/>
              </p:cNvSpPr>
              <p:nvPr/>
            </p:nvSpPr>
            <p:spPr bwMode="auto">
              <a:xfrm>
                <a:off x="6408738" y="1982787"/>
                <a:ext cx="38100" cy="36512"/>
              </a:xfrm>
              <a:custGeom>
                <a:avLst/>
                <a:gdLst>
                  <a:gd name="T0" fmla="*/ 15 w 16"/>
                  <a:gd name="T1" fmla="*/ 9 h 15"/>
                  <a:gd name="T2" fmla="*/ 6 w 16"/>
                  <a:gd name="T3" fmla="*/ 14 h 15"/>
                  <a:gd name="T4" fmla="*/ 1 w 16"/>
                  <a:gd name="T5" fmla="*/ 6 h 15"/>
                  <a:gd name="T6" fmla="*/ 10 w 16"/>
                  <a:gd name="T7" fmla="*/ 1 h 15"/>
                  <a:gd name="T8" fmla="*/ 15 w 16"/>
                  <a:gd name="T9" fmla="*/ 9 h 15"/>
                </a:gdLst>
                <a:ahLst/>
                <a:cxnLst>
                  <a:cxn ang="0">
                    <a:pos x="T0" y="T1"/>
                  </a:cxn>
                  <a:cxn ang="0">
                    <a:pos x="T2" y="T3"/>
                  </a:cxn>
                  <a:cxn ang="0">
                    <a:pos x="T4" y="T5"/>
                  </a:cxn>
                  <a:cxn ang="0">
                    <a:pos x="T6" y="T7"/>
                  </a:cxn>
                  <a:cxn ang="0">
                    <a:pos x="T8" y="T9"/>
                  </a:cxn>
                </a:cxnLst>
                <a:rect l="0" t="0" r="r" b="b"/>
                <a:pathLst>
                  <a:path w="16" h="15">
                    <a:moveTo>
                      <a:pt x="15" y="9"/>
                    </a:moveTo>
                    <a:cubicBezTo>
                      <a:pt x="14" y="13"/>
                      <a:pt x="10" y="15"/>
                      <a:pt x="6" y="14"/>
                    </a:cubicBezTo>
                    <a:cubicBezTo>
                      <a:pt x="3" y="13"/>
                      <a:pt x="0" y="9"/>
                      <a:pt x="1" y="6"/>
                    </a:cubicBezTo>
                    <a:cubicBezTo>
                      <a:pt x="3" y="2"/>
                      <a:pt x="6" y="0"/>
                      <a:pt x="10" y="1"/>
                    </a:cubicBezTo>
                    <a:cubicBezTo>
                      <a:pt x="14" y="1"/>
                      <a:pt x="16" y="4"/>
                      <a:pt x="15" y="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2" name="Freeform 263">
                <a:extLst>
                  <a:ext uri="{FF2B5EF4-FFF2-40B4-BE49-F238E27FC236}">
                    <a16:creationId xmlns:a16="http://schemas.microsoft.com/office/drawing/2014/main" id="{353FE12D-28E7-4737-AA42-E0126164DD24}"/>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0" y="0"/>
                    </a:moveTo>
                    <a:lnTo>
                      <a:pt x="0" y="1"/>
                    </a:lnTo>
                    <a:lnTo>
                      <a:pt x="0"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3" name="Freeform 264">
                <a:extLst>
                  <a:ext uri="{FF2B5EF4-FFF2-40B4-BE49-F238E27FC236}">
                    <a16:creationId xmlns:a16="http://schemas.microsoft.com/office/drawing/2014/main" id="{F9A7FF85-4B82-4227-AFC1-11A3E84DEE3E}"/>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4" name="Freeform 265">
                <a:extLst>
                  <a:ext uri="{FF2B5EF4-FFF2-40B4-BE49-F238E27FC236}">
                    <a16:creationId xmlns:a16="http://schemas.microsoft.com/office/drawing/2014/main" id="{B199832C-84DC-4B4D-9847-B282D82C5BC1}"/>
                  </a:ext>
                </a:extLst>
              </p:cNvPr>
              <p:cNvSpPr>
                <a:spLocks/>
              </p:cNvSpPr>
              <p:nvPr/>
            </p:nvSpPr>
            <p:spPr bwMode="auto">
              <a:xfrm>
                <a:off x="6142038" y="1609725"/>
                <a:ext cx="434975" cy="377825"/>
              </a:xfrm>
              <a:custGeom>
                <a:avLst/>
                <a:gdLst>
                  <a:gd name="T0" fmla="*/ 73 w 183"/>
                  <a:gd name="T1" fmla="*/ 0 h 159"/>
                  <a:gd name="T2" fmla="*/ 51 w 183"/>
                  <a:gd name="T3" fmla="*/ 6 h 159"/>
                  <a:gd name="T4" fmla="*/ 49 w 183"/>
                  <a:gd name="T5" fmla="*/ 5 h 159"/>
                  <a:gd name="T6" fmla="*/ 34 w 183"/>
                  <a:gd name="T7" fmla="*/ 1 h 159"/>
                  <a:gd name="T8" fmla="*/ 1 w 183"/>
                  <a:gd name="T9" fmla="*/ 21 h 159"/>
                  <a:gd name="T10" fmla="*/ 0 w 183"/>
                  <a:gd name="T11" fmla="*/ 22 h 159"/>
                  <a:gd name="T12" fmla="*/ 0 w 183"/>
                  <a:gd name="T13" fmla="*/ 24 h 159"/>
                  <a:gd name="T14" fmla="*/ 9 w 183"/>
                  <a:gd name="T15" fmla="*/ 22 h 159"/>
                  <a:gd name="T16" fmla="*/ 26 w 183"/>
                  <a:gd name="T17" fmla="*/ 26 h 159"/>
                  <a:gd name="T18" fmla="*/ 27 w 183"/>
                  <a:gd name="T19" fmla="*/ 27 h 159"/>
                  <a:gd name="T20" fmla="*/ 49 w 183"/>
                  <a:gd name="T21" fmla="*/ 22 h 159"/>
                  <a:gd name="T22" fmla="*/ 68 w 183"/>
                  <a:gd name="T23" fmla="*/ 26 h 159"/>
                  <a:gd name="T24" fmla="*/ 88 w 183"/>
                  <a:gd name="T25" fmla="*/ 47 h 159"/>
                  <a:gd name="T26" fmla="*/ 89 w 183"/>
                  <a:gd name="T27" fmla="*/ 47 h 159"/>
                  <a:gd name="T28" fmla="*/ 98 w 183"/>
                  <a:gd name="T29" fmla="*/ 46 h 159"/>
                  <a:gd name="T30" fmla="*/ 130 w 183"/>
                  <a:gd name="T31" fmla="*/ 68 h 159"/>
                  <a:gd name="T32" fmla="*/ 131 w 183"/>
                  <a:gd name="T33" fmla="*/ 77 h 159"/>
                  <a:gd name="T34" fmla="*/ 157 w 183"/>
                  <a:gd name="T35" fmla="*/ 99 h 159"/>
                  <a:gd name="T36" fmla="*/ 153 w 183"/>
                  <a:gd name="T37" fmla="*/ 126 h 159"/>
                  <a:gd name="T38" fmla="*/ 156 w 183"/>
                  <a:gd name="T39" fmla="*/ 152 h 159"/>
                  <a:gd name="T40" fmla="*/ 152 w 183"/>
                  <a:gd name="T41" fmla="*/ 159 h 159"/>
                  <a:gd name="T42" fmla="*/ 179 w 183"/>
                  <a:gd name="T43" fmla="*/ 132 h 159"/>
                  <a:gd name="T44" fmla="*/ 179 w 183"/>
                  <a:gd name="T45" fmla="*/ 131 h 159"/>
                  <a:gd name="T46" fmla="*/ 182 w 183"/>
                  <a:gd name="T47" fmla="*/ 119 h 159"/>
                  <a:gd name="T48" fmla="*/ 178 w 183"/>
                  <a:gd name="T49" fmla="*/ 104 h 159"/>
                  <a:gd name="T50" fmla="*/ 183 w 183"/>
                  <a:gd name="T51" fmla="*/ 87 h 159"/>
                  <a:gd name="T52" fmla="*/ 180 w 183"/>
                  <a:gd name="T53" fmla="*/ 78 h 159"/>
                  <a:gd name="T54" fmla="*/ 155 w 183"/>
                  <a:gd name="T55" fmla="*/ 55 h 159"/>
                  <a:gd name="T56" fmla="*/ 153 w 183"/>
                  <a:gd name="T57" fmla="*/ 47 h 159"/>
                  <a:gd name="T58" fmla="*/ 123 w 183"/>
                  <a:gd name="T59" fmla="*/ 24 h 159"/>
                  <a:gd name="T60" fmla="*/ 114 w 183"/>
                  <a:gd name="T61" fmla="*/ 25 h 159"/>
                  <a:gd name="T62" fmla="*/ 112 w 183"/>
                  <a:gd name="T63" fmla="*/ 26 h 159"/>
                  <a:gd name="T64" fmla="*/ 92 w 183"/>
                  <a:gd name="T65" fmla="*/ 5 h 159"/>
                  <a:gd name="T66" fmla="*/ 73 w 183"/>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59">
                    <a:moveTo>
                      <a:pt x="73" y="0"/>
                    </a:moveTo>
                    <a:cubicBezTo>
                      <a:pt x="66" y="0"/>
                      <a:pt x="58" y="2"/>
                      <a:pt x="51" y="6"/>
                    </a:cubicBezTo>
                    <a:cubicBezTo>
                      <a:pt x="50" y="6"/>
                      <a:pt x="50" y="5"/>
                      <a:pt x="49" y="5"/>
                    </a:cubicBezTo>
                    <a:cubicBezTo>
                      <a:pt x="44" y="2"/>
                      <a:pt x="39" y="1"/>
                      <a:pt x="34" y="1"/>
                    </a:cubicBezTo>
                    <a:cubicBezTo>
                      <a:pt x="20" y="1"/>
                      <a:pt x="7" y="8"/>
                      <a:pt x="1" y="21"/>
                    </a:cubicBezTo>
                    <a:cubicBezTo>
                      <a:pt x="0" y="21"/>
                      <a:pt x="0" y="22"/>
                      <a:pt x="0" y="22"/>
                    </a:cubicBezTo>
                    <a:cubicBezTo>
                      <a:pt x="0" y="24"/>
                      <a:pt x="0" y="24"/>
                      <a:pt x="0" y="24"/>
                    </a:cubicBezTo>
                    <a:cubicBezTo>
                      <a:pt x="2" y="24"/>
                      <a:pt x="6" y="22"/>
                      <a:pt x="9" y="22"/>
                    </a:cubicBezTo>
                    <a:cubicBezTo>
                      <a:pt x="15" y="22"/>
                      <a:pt x="20" y="24"/>
                      <a:pt x="26" y="26"/>
                    </a:cubicBezTo>
                    <a:cubicBezTo>
                      <a:pt x="26" y="27"/>
                      <a:pt x="27" y="27"/>
                      <a:pt x="27" y="27"/>
                    </a:cubicBezTo>
                    <a:cubicBezTo>
                      <a:pt x="34" y="24"/>
                      <a:pt x="41" y="22"/>
                      <a:pt x="49" y="22"/>
                    </a:cubicBezTo>
                    <a:cubicBezTo>
                      <a:pt x="55" y="22"/>
                      <a:pt x="62" y="24"/>
                      <a:pt x="68" y="26"/>
                    </a:cubicBezTo>
                    <a:cubicBezTo>
                      <a:pt x="77" y="31"/>
                      <a:pt x="84" y="39"/>
                      <a:pt x="88" y="47"/>
                    </a:cubicBezTo>
                    <a:cubicBezTo>
                      <a:pt x="89" y="47"/>
                      <a:pt x="89" y="47"/>
                      <a:pt x="89" y="47"/>
                    </a:cubicBezTo>
                    <a:cubicBezTo>
                      <a:pt x="92" y="46"/>
                      <a:pt x="96" y="46"/>
                      <a:pt x="98" y="46"/>
                    </a:cubicBezTo>
                    <a:cubicBezTo>
                      <a:pt x="112" y="46"/>
                      <a:pt x="125" y="54"/>
                      <a:pt x="130" y="68"/>
                    </a:cubicBezTo>
                    <a:cubicBezTo>
                      <a:pt x="130" y="71"/>
                      <a:pt x="131" y="74"/>
                      <a:pt x="131" y="77"/>
                    </a:cubicBezTo>
                    <a:cubicBezTo>
                      <a:pt x="143" y="79"/>
                      <a:pt x="152" y="87"/>
                      <a:pt x="157" y="99"/>
                    </a:cubicBezTo>
                    <a:cubicBezTo>
                      <a:pt x="159" y="108"/>
                      <a:pt x="158" y="118"/>
                      <a:pt x="153" y="126"/>
                    </a:cubicBezTo>
                    <a:cubicBezTo>
                      <a:pt x="157" y="133"/>
                      <a:pt x="159" y="141"/>
                      <a:pt x="156" y="152"/>
                    </a:cubicBezTo>
                    <a:cubicBezTo>
                      <a:pt x="155" y="154"/>
                      <a:pt x="153" y="157"/>
                      <a:pt x="152" y="159"/>
                    </a:cubicBezTo>
                    <a:cubicBezTo>
                      <a:pt x="164" y="154"/>
                      <a:pt x="173" y="145"/>
                      <a:pt x="179" y="132"/>
                    </a:cubicBezTo>
                    <a:cubicBezTo>
                      <a:pt x="179" y="131"/>
                      <a:pt x="179" y="131"/>
                      <a:pt x="179" y="131"/>
                    </a:cubicBezTo>
                    <a:cubicBezTo>
                      <a:pt x="182" y="126"/>
                      <a:pt x="182" y="123"/>
                      <a:pt x="182" y="119"/>
                    </a:cubicBezTo>
                    <a:cubicBezTo>
                      <a:pt x="182" y="113"/>
                      <a:pt x="180" y="108"/>
                      <a:pt x="178" y="104"/>
                    </a:cubicBezTo>
                    <a:cubicBezTo>
                      <a:pt x="180" y="99"/>
                      <a:pt x="183" y="93"/>
                      <a:pt x="183" y="87"/>
                    </a:cubicBezTo>
                    <a:cubicBezTo>
                      <a:pt x="183" y="84"/>
                      <a:pt x="182" y="80"/>
                      <a:pt x="180" y="78"/>
                    </a:cubicBezTo>
                    <a:cubicBezTo>
                      <a:pt x="177" y="65"/>
                      <a:pt x="166" y="57"/>
                      <a:pt x="155" y="55"/>
                    </a:cubicBezTo>
                    <a:cubicBezTo>
                      <a:pt x="155" y="52"/>
                      <a:pt x="155" y="50"/>
                      <a:pt x="153" y="47"/>
                    </a:cubicBezTo>
                    <a:cubicBezTo>
                      <a:pt x="150" y="33"/>
                      <a:pt x="137" y="24"/>
                      <a:pt x="123" y="24"/>
                    </a:cubicBezTo>
                    <a:cubicBezTo>
                      <a:pt x="119" y="24"/>
                      <a:pt x="117" y="25"/>
                      <a:pt x="114" y="25"/>
                    </a:cubicBezTo>
                    <a:cubicBezTo>
                      <a:pt x="112" y="26"/>
                      <a:pt x="112" y="26"/>
                      <a:pt x="112" y="26"/>
                    </a:cubicBezTo>
                    <a:cubicBezTo>
                      <a:pt x="109" y="17"/>
                      <a:pt x="102" y="9"/>
                      <a:pt x="92" y="5"/>
                    </a:cubicBezTo>
                    <a:cubicBezTo>
                      <a:pt x="85" y="1"/>
                      <a:pt x="80" y="0"/>
                      <a:pt x="73"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5" name="Freeform 266">
                <a:extLst>
                  <a:ext uri="{FF2B5EF4-FFF2-40B4-BE49-F238E27FC236}">
                    <a16:creationId xmlns:a16="http://schemas.microsoft.com/office/drawing/2014/main" id="{6943E969-42C0-4324-B021-6EDA03254BC7}"/>
                  </a:ext>
                </a:extLst>
              </p:cNvPr>
              <p:cNvSpPr>
                <a:spLocks noEditPoints="1"/>
              </p:cNvSpPr>
              <p:nvPr/>
            </p:nvSpPr>
            <p:spPr bwMode="auto">
              <a:xfrm>
                <a:off x="6434138" y="3113087"/>
                <a:ext cx="406400" cy="1019175"/>
              </a:xfrm>
              <a:custGeom>
                <a:avLst/>
                <a:gdLst>
                  <a:gd name="T0" fmla="*/ 161 w 170"/>
                  <a:gd name="T1" fmla="*/ 416 h 428"/>
                  <a:gd name="T2" fmla="*/ 165 w 170"/>
                  <a:gd name="T3" fmla="*/ 418 h 428"/>
                  <a:gd name="T4" fmla="*/ 168 w 170"/>
                  <a:gd name="T5" fmla="*/ 428 h 428"/>
                  <a:gd name="T6" fmla="*/ 165 w 170"/>
                  <a:gd name="T7" fmla="*/ 418 h 428"/>
                  <a:gd name="T8" fmla="*/ 161 w 170"/>
                  <a:gd name="T9" fmla="*/ 416 h 428"/>
                  <a:gd name="T10" fmla="*/ 0 w 170"/>
                  <a:gd name="T11" fmla="*/ 0 h 428"/>
                  <a:gd name="T12" fmla="*/ 0 w 170"/>
                  <a:gd name="T13" fmla="*/ 0 h 428"/>
                  <a:gd name="T14" fmla="*/ 40 w 170"/>
                  <a:gd name="T15" fmla="*/ 97 h 428"/>
                  <a:gd name="T16" fmla="*/ 52 w 170"/>
                  <a:gd name="T17" fmla="*/ 121 h 428"/>
                  <a:gd name="T18" fmla="*/ 55 w 170"/>
                  <a:gd name="T19" fmla="*/ 149 h 428"/>
                  <a:gd name="T20" fmla="*/ 73 w 170"/>
                  <a:gd name="T21" fmla="*/ 325 h 428"/>
                  <a:gd name="T22" fmla="*/ 58 w 170"/>
                  <a:gd name="T23" fmla="*/ 328 h 428"/>
                  <a:gd name="T24" fmla="*/ 73 w 170"/>
                  <a:gd name="T25" fmla="*/ 325 h 428"/>
                  <a:gd name="T26" fmla="*/ 81 w 170"/>
                  <a:gd name="T27" fmla="*/ 384 h 428"/>
                  <a:gd name="T28" fmla="*/ 138 w 170"/>
                  <a:gd name="T29" fmla="*/ 410 h 428"/>
                  <a:gd name="T30" fmla="*/ 81 w 170"/>
                  <a:gd name="T31" fmla="*/ 384 h 428"/>
                  <a:gd name="T32" fmla="*/ 73 w 170"/>
                  <a:gd name="T33" fmla="*/ 325 h 428"/>
                  <a:gd name="T34" fmla="*/ 55 w 170"/>
                  <a:gd name="T35" fmla="*/ 149 h 428"/>
                  <a:gd name="T36" fmla="*/ 52 w 170"/>
                  <a:gd name="T37" fmla="*/ 121 h 428"/>
                  <a:gd name="T38" fmla="*/ 40 w 170"/>
                  <a:gd name="T39" fmla="*/ 97 h 428"/>
                  <a:gd name="T40" fmla="*/ 0 w 170"/>
                  <a:gd name="T4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428">
                    <a:moveTo>
                      <a:pt x="161" y="416"/>
                    </a:moveTo>
                    <a:cubicBezTo>
                      <a:pt x="163" y="417"/>
                      <a:pt x="164" y="417"/>
                      <a:pt x="165" y="418"/>
                    </a:cubicBezTo>
                    <a:cubicBezTo>
                      <a:pt x="168" y="422"/>
                      <a:pt x="170" y="424"/>
                      <a:pt x="168" y="428"/>
                    </a:cubicBezTo>
                    <a:cubicBezTo>
                      <a:pt x="170" y="424"/>
                      <a:pt x="168" y="422"/>
                      <a:pt x="165" y="418"/>
                    </a:cubicBezTo>
                    <a:cubicBezTo>
                      <a:pt x="164" y="417"/>
                      <a:pt x="163" y="417"/>
                      <a:pt x="161" y="416"/>
                    </a:cubicBezTo>
                    <a:moveTo>
                      <a:pt x="0" y="0"/>
                    </a:moveTo>
                    <a:cubicBezTo>
                      <a:pt x="0" y="0"/>
                      <a:pt x="0" y="0"/>
                      <a:pt x="0" y="0"/>
                    </a:cubicBezTo>
                    <a:cubicBezTo>
                      <a:pt x="40" y="97"/>
                      <a:pt x="40" y="97"/>
                      <a:pt x="40" y="97"/>
                    </a:cubicBezTo>
                    <a:cubicBezTo>
                      <a:pt x="40" y="97"/>
                      <a:pt x="48" y="109"/>
                      <a:pt x="52" y="121"/>
                    </a:cubicBezTo>
                    <a:cubicBezTo>
                      <a:pt x="55" y="134"/>
                      <a:pt x="55" y="149"/>
                      <a:pt x="55" y="149"/>
                    </a:cubicBezTo>
                    <a:cubicBezTo>
                      <a:pt x="73" y="325"/>
                      <a:pt x="73" y="325"/>
                      <a:pt x="73" y="325"/>
                    </a:cubicBezTo>
                    <a:cubicBezTo>
                      <a:pt x="58" y="328"/>
                      <a:pt x="58" y="328"/>
                      <a:pt x="58" y="328"/>
                    </a:cubicBezTo>
                    <a:cubicBezTo>
                      <a:pt x="73" y="325"/>
                      <a:pt x="73" y="325"/>
                      <a:pt x="73" y="325"/>
                    </a:cubicBezTo>
                    <a:cubicBezTo>
                      <a:pt x="81" y="384"/>
                      <a:pt x="81" y="384"/>
                      <a:pt x="81" y="384"/>
                    </a:cubicBezTo>
                    <a:cubicBezTo>
                      <a:pt x="91" y="388"/>
                      <a:pt x="117" y="400"/>
                      <a:pt x="138" y="410"/>
                    </a:cubicBezTo>
                    <a:cubicBezTo>
                      <a:pt x="117" y="400"/>
                      <a:pt x="91" y="388"/>
                      <a:pt x="81" y="384"/>
                    </a:cubicBezTo>
                    <a:cubicBezTo>
                      <a:pt x="73" y="325"/>
                      <a:pt x="73" y="325"/>
                      <a:pt x="73" y="325"/>
                    </a:cubicBezTo>
                    <a:cubicBezTo>
                      <a:pt x="55" y="149"/>
                      <a:pt x="55" y="149"/>
                      <a:pt x="55" y="149"/>
                    </a:cubicBezTo>
                    <a:cubicBezTo>
                      <a:pt x="55" y="149"/>
                      <a:pt x="55" y="134"/>
                      <a:pt x="52" y="121"/>
                    </a:cubicBezTo>
                    <a:cubicBezTo>
                      <a:pt x="48" y="109"/>
                      <a:pt x="40" y="97"/>
                      <a:pt x="40" y="97"/>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6" name="Freeform 267">
                <a:extLst>
                  <a:ext uri="{FF2B5EF4-FFF2-40B4-BE49-F238E27FC236}">
                    <a16:creationId xmlns:a16="http://schemas.microsoft.com/office/drawing/2014/main" id="{98384F1A-0A27-4585-AC86-ADD74D51A8D8}"/>
                  </a:ext>
                </a:extLst>
              </p:cNvPr>
              <p:cNvSpPr>
                <a:spLocks/>
              </p:cNvSpPr>
              <p:nvPr/>
            </p:nvSpPr>
            <p:spPr bwMode="auto">
              <a:xfrm>
                <a:off x="6353175" y="3000374"/>
                <a:ext cx="255588" cy="895350"/>
              </a:xfrm>
              <a:custGeom>
                <a:avLst/>
                <a:gdLst>
                  <a:gd name="T0" fmla="*/ 15 w 107"/>
                  <a:gd name="T1" fmla="*/ 0 h 376"/>
                  <a:gd name="T2" fmla="*/ 0 w 107"/>
                  <a:gd name="T3" fmla="*/ 8 h 376"/>
                  <a:gd name="T4" fmla="*/ 59 w 107"/>
                  <a:gd name="T5" fmla="*/ 155 h 376"/>
                  <a:gd name="T6" fmla="*/ 70 w 107"/>
                  <a:gd name="T7" fmla="*/ 178 h 376"/>
                  <a:gd name="T8" fmla="*/ 74 w 107"/>
                  <a:gd name="T9" fmla="*/ 207 h 376"/>
                  <a:gd name="T10" fmla="*/ 92 w 107"/>
                  <a:gd name="T11" fmla="*/ 376 h 376"/>
                  <a:gd name="T12" fmla="*/ 107 w 107"/>
                  <a:gd name="T13" fmla="*/ 372 h 376"/>
                  <a:gd name="T14" fmla="*/ 89 w 107"/>
                  <a:gd name="T15" fmla="*/ 196 h 376"/>
                  <a:gd name="T16" fmla="*/ 86 w 107"/>
                  <a:gd name="T17" fmla="*/ 168 h 376"/>
                  <a:gd name="T18" fmla="*/ 74 w 107"/>
                  <a:gd name="T19" fmla="*/ 144 h 376"/>
                  <a:gd name="T20" fmla="*/ 34 w 107"/>
                  <a:gd name="T21" fmla="*/ 47 h 376"/>
                  <a:gd name="T22" fmla="*/ 28 w 107"/>
                  <a:gd name="T23" fmla="*/ 32 h 376"/>
                  <a:gd name="T24" fmla="*/ 20 w 107"/>
                  <a:gd name="T25" fmla="*/ 11 h 376"/>
                  <a:gd name="T26" fmla="*/ 15 w 107"/>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376">
                    <a:moveTo>
                      <a:pt x="15" y="0"/>
                    </a:moveTo>
                    <a:cubicBezTo>
                      <a:pt x="10" y="2"/>
                      <a:pt x="6" y="6"/>
                      <a:pt x="0" y="8"/>
                    </a:cubicBezTo>
                    <a:cubicBezTo>
                      <a:pt x="59" y="155"/>
                      <a:pt x="59" y="155"/>
                      <a:pt x="59" y="155"/>
                    </a:cubicBezTo>
                    <a:cubicBezTo>
                      <a:pt x="59" y="155"/>
                      <a:pt x="67" y="166"/>
                      <a:pt x="70" y="178"/>
                    </a:cubicBezTo>
                    <a:cubicBezTo>
                      <a:pt x="75" y="190"/>
                      <a:pt x="74" y="207"/>
                      <a:pt x="74" y="207"/>
                    </a:cubicBezTo>
                    <a:cubicBezTo>
                      <a:pt x="92" y="376"/>
                      <a:pt x="92" y="376"/>
                      <a:pt x="92" y="376"/>
                    </a:cubicBezTo>
                    <a:cubicBezTo>
                      <a:pt x="107" y="372"/>
                      <a:pt x="107" y="372"/>
                      <a:pt x="107" y="372"/>
                    </a:cubicBezTo>
                    <a:cubicBezTo>
                      <a:pt x="89" y="196"/>
                      <a:pt x="89" y="196"/>
                      <a:pt x="89" y="196"/>
                    </a:cubicBezTo>
                    <a:cubicBezTo>
                      <a:pt x="89" y="196"/>
                      <a:pt x="89" y="181"/>
                      <a:pt x="86" y="168"/>
                    </a:cubicBezTo>
                    <a:cubicBezTo>
                      <a:pt x="82" y="156"/>
                      <a:pt x="74" y="144"/>
                      <a:pt x="74" y="144"/>
                    </a:cubicBezTo>
                    <a:cubicBezTo>
                      <a:pt x="34" y="47"/>
                      <a:pt x="34" y="47"/>
                      <a:pt x="34" y="47"/>
                    </a:cubicBezTo>
                    <a:cubicBezTo>
                      <a:pt x="28" y="32"/>
                      <a:pt x="28" y="32"/>
                      <a:pt x="28" y="32"/>
                    </a:cubicBezTo>
                    <a:cubicBezTo>
                      <a:pt x="20" y="11"/>
                      <a:pt x="20" y="11"/>
                      <a:pt x="20" y="11"/>
                    </a:cubicBezTo>
                    <a:cubicBezTo>
                      <a:pt x="15" y="0"/>
                      <a:pt x="15" y="0"/>
                      <a:pt x="15" y="0"/>
                    </a:cubicBezTo>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7" name="Freeform 268">
                <a:extLst>
                  <a:ext uri="{FF2B5EF4-FFF2-40B4-BE49-F238E27FC236}">
                    <a16:creationId xmlns:a16="http://schemas.microsoft.com/office/drawing/2014/main" id="{E79E8FB8-55E6-43F4-B16A-DBC19DDE6ED5}"/>
                  </a:ext>
                </a:extLst>
              </p:cNvPr>
              <p:cNvSpPr>
                <a:spLocks/>
              </p:cNvSpPr>
              <p:nvPr/>
            </p:nvSpPr>
            <p:spPr bwMode="auto">
              <a:xfrm>
                <a:off x="6727825" y="4086224"/>
                <a:ext cx="112713" cy="69850"/>
              </a:xfrm>
              <a:custGeom>
                <a:avLst/>
                <a:gdLst>
                  <a:gd name="T0" fmla="*/ 15 w 47"/>
                  <a:gd name="T1" fmla="*/ 0 h 29"/>
                  <a:gd name="T2" fmla="*/ 15 w 47"/>
                  <a:gd name="T3" fmla="*/ 0 h 29"/>
                  <a:gd name="T4" fmla="*/ 0 w 47"/>
                  <a:gd name="T5" fmla="*/ 10 h 29"/>
                  <a:gd name="T6" fmla="*/ 27 w 47"/>
                  <a:gd name="T7" fmla="*/ 18 h 29"/>
                  <a:gd name="T8" fmla="*/ 30 w 47"/>
                  <a:gd name="T9" fmla="*/ 29 h 29"/>
                  <a:gd name="T10" fmla="*/ 45 w 47"/>
                  <a:gd name="T11" fmla="*/ 18 h 29"/>
                  <a:gd name="T12" fmla="*/ 42 w 47"/>
                  <a:gd name="T13" fmla="*/ 9 h 29"/>
                  <a:gd name="T14" fmla="*/ 38 w 47"/>
                  <a:gd name="T15" fmla="*/ 6 h 29"/>
                  <a:gd name="T16" fmla="*/ 15 w 4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15" y="0"/>
                    </a:moveTo>
                    <a:cubicBezTo>
                      <a:pt x="15" y="0"/>
                      <a:pt x="15" y="0"/>
                      <a:pt x="15" y="0"/>
                    </a:cubicBezTo>
                    <a:cubicBezTo>
                      <a:pt x="0" y="10"/>
                      <a:pt x="0" y="10"/>
                      <a:pt x="0" y="10"/>
                    </a:cubicBezTo>
                    <a:cubicBezTo>
                      <a:pt x="11" y="12"/>
                      <a:pt x="21" y="15"/>
                      <a:pt x="27" y="18"/>
                    </a:cubicBezTo>
                    <a:cubicBezTo>
                      <a:pt x="31" y="22"/>
                      <a:pt x="31" y="26"/>
                      <a:pt x="30" y="29"/>
                    </a:cubicBezTo>
                    <a:cubicBezTo>
                      <a:pt x="38" y="26"/>
                      <a:pt x="44" y="22"/>
                      <a:pt x="45" y="18"/>
                    </a:cubicBezTo>
                    <a:cubicBezTo>
                      <a:pt x="47" y="15"/>
                      <a:pt x="45" y="12"/>
                      <a:pt x="42" y="9"/>
                    </a:cubicBezTo>
                    <a:cubicBezTo>
                      <a:pt x="41" y="8"/>
                      <a:pt x="40" y="8"/>
                      <a:pt x="38" y="6"/>
                    </a:cubicBezTo>
                    <a:cubicBezTo>
                      <a:pt x="33" y="4"/>
                      <a:pt x="24" y="2"/>
                      <a:pt x="15"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8" name="Freeform 269">
                <a:extLst>
                  <a:ext uri="{FF2B5EF4-FFF2-40B4-BE49-F238E27FC236}">
                    <a16:creationId xmlns:a16="http://schemas.microsoft.com/office/drawing/2014/main" id="{8B7BD3DF-166B-46C5-8A1A-A15CFA228C8F}"/>
                  </a:ext>
                </a:extLst>
              </p:cNvPr>
              <p:cNvSpPr>
                <a:spLocks/>
              </p:cNvSpPr>
              <p:nvPr/>
            </p:nvSpPr>
            <p:spPr bwMode="auto">
              <a:xfrm>
                <a:off x="6570663" y="3881437"/>
                <a:ext cx="193675" cy="231775"/>
              </a:xfrm>
              <a:custGeom>
                <a:avLst/>
                <a:gdLst>
                  <a:gd name="T0" fmla="*/ 16 w 81"/>
                  <a:gd name="T1" fmla="*/ 0 h 97"/>
                  <a:gd name="T2" fmla="*/ 0 w 81"/>
                  <a:gd name="T3" fmla="*/ 4 h 97"/>
                  <a:gd name="T4" fmla="*/ 0 w 81"/>
                  <a:gd name="T5" fmla="*/ 10 h 97"/>
                  <a:gd name="T6" fmla="*/ 9 w 81"/>
                  <a:gd name="T7" fmla="*/ 72 h 97"/>
                  <a:gd name="T8" fmla="*/ 66 w 81"/>
                  <a:gd name="T9" fmla="*/ 97 h 97"/>
                  <a:gd name="T10" fmla="*/ 81 w 81"/>
                  <a:gd name="T11" fmla="*/ 87 h 97"/>
                  <a:gd name="T12" fmla="*/ 24 w 81"/>
                  <a:gd name="T13" fmla="*/ 61 h 97"/>
                  <a:gd name="T14" fmla="*/ 16 w 81"/>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7">
                    <a:moveTo>
                      <a:pt x="16" y="0"/>
                    </a:moveTo>
                    <a:cubicBezTo>
                      <a:pt x="0" y="4"/>
                      <a:pt x="0" y="4"/>
                      <a:pt x="0" y="4"/>
                    </a:cubicBezTo>
                    <a:cubicBezTo>
                      <a:pt x="0" y="10"/>
                      <a:pt x="0" y="10"/>
                      <a:pt x="0" y="10"/>
                    </a:cubicBezTo>
                    <a:cubicBezTo>
                      <a:pt x="9" y="72"/>
                      <a:pt x="9" y="72"/>
                      <a:pt x="9" y="72"/>
                    </a:cubicBezTo>
                    <a:cubicBezTo>
                      <a:pt x="18" y="74"/>
                      <a:pt x="44" y="87"/>
                      <a:pt x="66" y="97"/>
                    </a:cubicBezTo>
                    <a:cubicBezTo>
                      <a:pt x="81" y="87"/>
                      <a:pt x="81" y="87"/>
                      <a:pt x="81" y="87"/>
                    </a:cubicBezTo>
                    <a:cubicBezTo>
                      <a:pt x="60" y="77"/>
                      <a:pt x="34" y="65"/>
                      <a:pt x="24" y="61"/>
                    </a:cubicBezTo>
                    <a:cubicBezTo>
                      <a:pt x="16" y="0"/>
                      <a:pt x="16" y="0"/>
                      <a:pt x="16" y="0"/>
                    </a:cubicBezTo>
                  </a:path>
                </a:pathLst>
              </a:custGeom>
              <a:solidFill>
                <a:srgbClr val="B18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09" name="Freeform 270">
                <a:extLst>
                  <a:ext uri="{FF2B5EF4-FFF2-40B4-BE49-F238E27FC236}">
                    <a16:creationId xmlns:a16="http://schemas.microsoft.com/office/drawing/2014/main" id="{27FF29E7-FF7B-4234-AAA3-7AF843AF99CF}"/>
                  </a:ext>
                </a:extLst>
              </p:cNvPr>
              <p:cNvSpPr>
                <a:spLocks/>
              </p:cNvSpPr>
              <p:nvPr/>
            </p:nvSpPr>
            <p:spPr bwMode="auto">
              <a:xfrm>
                <a:off x="6327775" y="2946399"/>
                <a:ext cx="61913" cy="73025"/>
              </a:xfrm>
              <a:custGeom>
                <a:avLst/>
                <a:gdLst>
                  <a:gd name="T0" fmla="*/ 17 w 26"/>
                  <a:gd name="T1" fmla="*/ 0 h 31"/>
                  <a:gd name="T2" fmla="*/ 1 w 26"/>
                  <a:gd name="T3" fmla="*/ 3 h 31"/>
                  <a:gd name="T4" fmla="*/ 0 w 26"/>
                  <a:gd name="T5" fmla="*/ 5 h 31"/>
                  <a:gd name="T6" fmla="*/ 11 w 26"/>
                  <a:gd name="T7" fmla="*/ 31 h 31"/>
                  <a:gd name="T8" fmla="*/ 26 w 26"/>
                  <a:gd name="T9" fmla="*/ 23 h 31"/>
                  <a:gd name="T10" fmla="*/ 17 w 26"/>
                  <a:gd name="T11" fmla="*/ 0 h 31"/>
                </a:gdLst>
                <a:ahLst/>
                <a:cxnLst>
                  <a:cxn ang="0">
                    <a:pos x="T0" y="T1"/>
                  </a:cxn>
                  <a:cxn ang="0">
                    <a:pos x="T2" y="T3"/>
                  </a:cxn>
                  <a:cxn ang="0">
                    <a:pos x="T4" y="T5"/>
                  </a:cxn>
                  <a:cxn ang="0">
                    <a:pos x="T6" y="T7"/>
                  </a:cxn>
                  <a:cxn ang="0">
                    <a:pos x="T8" y="T9"/>
                  </a:cxn>
                  <a:cxn ang="0">
                    <a:pos x="T10" y="T11"/>
                  </a:cxn>
                </a:cxnLst>
                <a:rect l="0" t="0" r="r" b="b"/>
                <a:pathLst>
                  <a:path w="26" h="31">
                    <a:moveTo>
                      <a:pt x="17" y="0"/>
                    </a:moveTo>
                    <a:cubicBezTo>
                      <a:pt x="1" y="3"/>
                      <a:pt x="1" y="3"/>
                      <a:pt x="1" y="3"/>
                    </a:cubicBezTo>
                    <a:cubicBezTo>
                      <a:pt x="0" y="4"/>
                      <a:pt x="0" y="5"/>
                      <a:pt x="0" y="5"/>
                    </a:cubicBezTo>
                    <a:cubicBezTo>
                      <a:pt x="11" y="31"/>
                      <a:pt x="11" y="31"/>
                      <a:pt x="11" y="31"/>
                    </a:cubicBezTo>
                    <a:cubicBezTo>
                      <a:pt x="17" y="29"/>
                      <a:pt x="22" y="25"/>
                      <a:pt x="26" y="23"/>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0" name="Freeform 271">
                <a:extLst>
                  <a:ext uri="{FF2B5EF4-FFF2-40B4-BE49-F238E27FC236}">
                    <a16:creationId xmlns:a16="http://schemas.microsoft.com/office/drawing/2014/main" id="{792154A6-BC2C-4073-8099-14B915D7A972}"/>
                  </a:ext>
                </a:extLst>
              </p:cNvPr>
              <p:cNvSpPr>
                <a:spLocks/>
              </p:cNvSpPr>
              <p:nvPr/>
            </p:nvSpPr>
            <p:spPr bwMode="auto">
              <a:xfrm>
                <a:off x="6323013" y="2951162"/>
                <a:ext cx="4763" cy="6350"/>
              </a:xfrm>
              <a:custGeom>
                <a:avLst/>
                <a:gdLst>
                  <a:gd name="T0" fmla="*/ 2 w 2"/>
                  <a:gd name="T1" fmla="*/ 0 h 3"/>
                  <a:gd name="T2" fmla="*/ 0 w 2"/>
                  <a:gd name="T3" fmla="*/ 0 h 3"/>
                  <a:gd name="T4" fmla="*/ 1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1" y="3"/>
                      <a:pt x="1" y="3"/>
                      <a:pt x="1" y="3"/>
                    </a:cubicBezTo>
                    <a:cubicBezTo>
                      <a:pt x="1" y="3"/>
                      <a:pt x="1" y="2"/>
                      <a:pt x="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1" name="Freeform 272">
                <a:extLst>
                  <a:ext uri="{FF2B5EF4-FFF2-40B4-BE49-F238E27FC236}">
                    <a16:creationId xmlns:a16="http://schemas.microsoft.com/office/drawing/2014/main" id="{4B7A05F9-BE7A-46A9-9919-79FC64669157}"/>
                  </a:ext>
                </a:extLst>
              </p:cNvPr>
              <p:cNvSpPr>
                <a:spLocks/>
              </p:cNvSpPr>
              <p:nvPr/>
            </p:nvSpPr>
            <p:spPr bwMode="auto">
              <a:xfrm>
                <a:off x="5991225" y="2366962"/>
                <a:ext cx="280988" cy="733425"/>
              </a:xfrm>
              <a:custGeom>
                <a:avLst/>
                <a:gdLst>
                  <a:gd name="T0" fmla="*/ 1 w 118"/>
                  <a:gd name="T1" fmla="*/ 0 h 308"/>
                  <a:gd name="T2" fmla="*/ 1 w 118"/>
                  <a:gd name="T3" fmla="*/ 0 h 308"/>
                  <a:gd name="T4" fmla="*/ 0 w 118"/>
                  <a:gd name="T5" fmla="*/ 11 h 308"/>
                  <a:gd name="T6" fmla="*/ 0 w 118"/>
                  <a:gd name="T7" fmla="*/ 22 h 308"/>
                  <a:gd name="T8" fmla="*/ 5 w 118"/>
                  <a:gd name="T9" fmla="*/ 251 h 308"/>
                  <a:gd name="T10" fmla="*/ 4 w 118"/>
                  <a:gd name="T11" fmla="*/ 283 h 308"/>
                  <a:gd name="T12" fmla="*/ 4 w 118"/>
                  <a:gd name="T13" fmla="*/ 284 h 308"/>
                  <a:gd name="T14" fmla="*/ 6 w 118"/>
                  <a:gd name="T15" fmla="*/ 293 h 308"/>
                  <a:gd name="T16" fmla="*/ 55 w 118"/>
                  <a:gd name="T17" fmla="*/ 308 h 308"/>
                  <a:gd name="T18" fmla="*/ 118 w 118"/>
                  <a:gd name="T19" fmla="*/ 289 h 308"/>
                  <a:gd name="T20" fmla="*/ 71 w 118"/>
                  <a:gd name="T21" fmla="*/ 299 h 308"/>
                  <a:gd name="T22" fmla="*/ 20 w 118"/>
                  <a:gd name="T23" fmla="*/ 274 h 308"/>
                  <a:gd name="T24" fmla="*/ 11 w 118"/>
                  <a:gd name="T25" fmla="*/ 2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308">
                    <a:moveTo>
                      <a:pt x="1" y="0"/>
                    </a:moveTo>
                    <a:cubicBezTo>
                      <a:pt x="1" y="0"/>
                      <a:pt x="1" y="0"/>
                      <a:pt x="1" y="0"/>
                    </a:cubicBezTo>
                    <a:cubicBezTo>
                      <a:pt x="0" y="5"/>
                      <a:pt x="0" y="10"/>
                      <a:pt x="0" y="11"/>
                    </a:cubicBezTo>
                    <a:cubicBezTo>
                      <a:pt x="0" y="22"/>
                      <a:pt x="0" y="22"/>
                      <a:pt x="0" y="22"/>
                    </a:cubicBezTo>
                    <a:cubicBezTo>
                      <a:pt x="0" y="74"/>
                      <a:pt x="5" y="192"/>
                      <a:pt x="5" y="251"/>
                    </a:cubicBezTo>
                    <a:cubicBezTo>
                      <a:pt x="5" y="266"/>
                      <a:pt x="4" y="277"/>
                      <a:pt x="4" y="283"/>
                    </a:cubicBezTo>
                    <a:cubicBezTo>
                      <a:pt x="4" y="284"/>
                      <a:pt x="4" y="284"/>
                      <a:pt x="4" y="284"/>
                    </a:cubicBezTo>
                    <a:cubicBezTo>
                      <a:pt x="4" y="288"/>
                      <a:pt x="4" y="290"/>
                      <a:pt x="6" y="293"/>
                    </a:cubicBezTo>
                    <a:cubicBezTo>
                      <a:pt x="13" y="302"/>
                      <a:pt x="33" y="308"/>
                      <a:pt x="55" y="308"/>
                    </a:cubicBezTo>
                    <a:cubicBezTo>
                      <a:pt x="76" y="308"/>
                      <a:pt x="100" y="302"/>
                      <a:pt x="118" y="289"/>
                    </a:cubicBezTo>
                    <a:cubicBezTo>
                      <a:pt x="103" y="295"/>
                      <a:pt x="86" y="299"/>
                      <a:pt x="71" y="299"/>
                    </a:cubicBezTo>
                    <a:cubicBezTo>
                      <a:pt x="42" y="299"/>
                      <a:pt x="18" y="288"/>
                      <a:pt x="20" y="274"/>
                    </a:cubicBezTo>
                    <a:cubicBezTo>
                      <a:pt x="23" y="246"/>
                      <a:pt x="10" y="82"/>
                      <a:pt x="11" y="29"/>
                    </a:cubicBezTo>
                  </a:path>
                </a:pathLst>
              </a:custGeom>
              <a:solidFill>
                <a:srgbClr val="006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2" name="Freeform 273">
                <a:extLst>
                  <a:ext uri="{FF2B5EF4-FFF2-40B4-BE49-F238E27FC236}">
                    <a16:creationId xmlns:a16="http://schemas.microsoft.com/office/drawing/2014/main" id="{3599327A-2D56-4DAD-AE76-32005C4929EC}"/>
                  </a:ext>
                </a:extLst>
              </p:cNvPr>
              <p:cNvSpPr>
                <a:spLocks/>
              </p:cNvSpPr>
              <p:nvPr/>
            </p:nvSpPr>
            <p:spPr bwMode="auto">
              <a:xfrm>
                <a:off x="5864225" y="3195637"/>
                <a:ext cx="612775" cy="504825"/>
              </a:xfrm>
              <a:custGeom>
                <a:avLst/>
                <a:gdLst>
                  <a:gd name="T0" fmla="*/ 51 w 386"/>
                  <a:gd name="T1" fmla="*/ 0 h 318"/>
                  <a:gd name="T2" fmla="*/ 386 w 386"/>
                  <a:gd name="T3" fmla="*/ 68 h 318"/>
                  <a:gd name="T4" fmla="*/ 335 w 386"/>
                  <a:gd name="T5" fmla="*/ 318 h 318"/>
                  <a:gd name="T6" fmla="*/ 0 w 386"/>
                  <a:gd name="T7" fmla="*/ 251 h 318"/>
                  <a:gd name="T8" fmla="*/ 51 w 386"/>
                  <a:gd name="T9" fmla="*/ 0 h 318"/>
                </a:gdLst>
                <a:ahLst/>
                <a:cxnLst>
                  <a:cxn ang="0">
                    <a:pos x="T0" y="T1"/>
                  </a:cxn>
                  <a:cxn ang="0">
                    <a:pos x="T2" y="T3"/>
                  </a:cxn>
                  <a:cxn ang="0">
                    <a:pos x="T4" y="T5"/>
                  </a:cxn>
                  <a:cxn ang="0">
                    <a:pos x="T6" y="T7"/>
                  </a:cxn>
                  <a:cxn ang="0">
                    <a:pos x="T8" y="T9"/>
                  </a:cxn>
                </a:cxnLst>
                <a:rect l="0" t="0" r="r" b="b"/>
                <a:pathLst>
                  <a:path w="386" h="318">
                    <a:moveTo>
                      <a:pt x="51" y="0"/>
                    </a:moveTo>
                    <a:lnTo>
                      <a:pt x="386" y="68"/>
                    </a:lnTo>
                    <a:lnTo>
                      <a:pt x="335" y="318"/>
                    </a:lnTo>
                    <a:lnTo>
                      <a:pt x="0" y="251"/>
                    </a:lnTo>
                    <a:lnTo>
                      <a:pt x="51" y="0"/>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3" name="Freeform 274">
                <a:extLst>
                  <a:ext uri="{FF2B5EF4-FFF2-40B4-BE49-F238E27FC236}">
                    <a16:creationId xmlns:a16="http://schemas.microsoft.com/office/drawing/2014/main" id="{3C7D9BCF-7FD7-4DCE-AB27-6B1AEDC9369D}"/>
                  </a:ext>
                </a:extLst>
              </p:cNvPr>
              <p:cNvSpPr>
                <a:spLocks/>
              </p:cNvSpPr>
              <p:nvPr/>
            </p:nvSpPr>
            <p:spPr bwMode="auto">
              <a:xfrm>
                <a:off x="6281738" y="3279774"/>
                <a:ext cx="195263" cy="420687"/>
              </a:xfrm>
              <a:custGeom>
                <a:avLst/>
                <a:gdLst>
                  <a:gd name="T0" fmla="*/ 123 w 123"/>
                  <a:gd name="T1" fmla="*/ 15 h 265"/>
                  <a:gd name="T2" fmla="*/ 102 w 123"/>
                  <a:gd name="T3" fmla="*/ 10 h 265"/>
                  <a:gd name="T4" fmla="*/ 51 w 123"/>
                  <a:gd name="T5" fmla="*/ 0 h 265"/>
                  <a:gd name="T6" fmla="*/ 0 w 123"/>
                  <a:gd name="T7" fmla="*/ 252 h 265"/>
                  <a:gd name="T8" fmla="*/ 72 w 123"/>
                  <a:gd name="T9" fmla="*/ 265 h 265"/>
                  <a:gd name="T10" fmla="*/ 123 w 123"/>
                  <a:gd name="T11" fmla="*/ 15 h 265"/>
                </a:gdLst>
                <a:ahLst/>
                <a:cxnLst>
                  <a:cxn ang="0">
                    <a:pos x="T0" y="T1"/>
                  </a:cxn>
                  <a:cxn ang="0">
                    <a:pos x="T2" y="T3"/>
                  </a:cxn>
                  <a:cxn ang="0">
                    <a:pos x="T4" y="T5"/>
                  </a:cxn>
                  <a:cxn ang="0">
                    <a:pos x="T6" y="T7"/>
                  </a:cxn>
                  <a:cxn ang="0">
                    <a:pos x="T8" y="T9"/>
                  </a:cxn>
                  <a:cxn ang="0">
                    <a:pos x="T10" y="T11"/>
                  </a:cxn>
                </a:cxnLst>
                <a:rect l="0" t="0" r="r" b="b"/>
                <a:pathLst>
                  <a:path w="123" h="265">
                    <a:moveTo>
                      <a:pt x="123" y="15"/>
                    </a:moveTo>
                    <a:lnTo>
                      <a:pt x="102" y="10"/>
                    </a:lnTo>
                    <a:lnTo>
                      <a:pt x="51" y="0"/>
                    </a:lnTo>
                    <a:lnTo>
                      <a:pt x="0" y="252"/>
                    </a:lnTo>
                    <a:lnTo>
                      <a:pt x="72" y="265"/>
                    </a:lnTo>
                    <a:lnTo>
                      <a:pt x="123" y="1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4" name="Freeform 275">
                <a:extLst>
                  <a:ext uri="{FF2B5EF4-FFF2-40B4-BE49-F238E27FC236}">
                    <a16:creationId xmlns:a16="http://schemas.microsoft.com/office/drawing/2014/main" id="{58F8C38F-DFDA-45F3-9072-68DC325F7DB1}"/>
                  </a:ext>
                </a:extLst>
              </p:cNvPr>
              <p:cNvSpPr>
                <a:spLocks/>
              </p:cNvSpPr>
              <p:nvPr/>
            </p:nvSpPr>
            <p:spPr bwMode="auto">
              <a:xfrm>
                <a:off x="6108700" y="3146424"/>
                <a:ext cx="196850" cy="125412"/>
              </a:xfrm>
              <a:custGeom>
                <a:avLst/>
                <a:gdLst>
                  <a:gd name="T0" fmla="*/ 96 w 124"/>
                  <a:gd name="T1" fmla="*/ 76 h 79"/>
                  <a:gd name="T2" fmla="*/ 105 w 124"/>
                  <a:gd name="T3" fmla="*/ 36 h 79"/>
                  <a:gd name="T4" fmla="*/ 21 w 124"/>
                  <a:gd name="T5" fmla="*/ 18 h 79"/>
                  <a:gd name="T6" fmla="*/ 13 w 124"/>
                  <a:gd name="T7" fmla="*/ 57 h 79"/>
                  <a:gd name="T8" fmla="*/ 0 w 124"/>
                  <a:gd name="T9" fmla="*/ 54 h 79"/>
                  <a:gd name="T10" fmla="*/ 10 w 124"/>
                  <a:gd name="T11" fmla="*/ 0 h 79"/>
                  <a:gd name="T12" fmla="*/ 124 w 124"/>
                  <a:gd name="T13" fmla="*/ 22 h 79"/>
                  <a:gd name="T14" fmla="*/ 112 w 124"/>
                  <a:gd name="T15" fmla="*/ 79 h 79"/>
                  <a:gd name="T16" fmla="*/ 96 w 124"/>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79">
                    <a:moveTo>
                      <a:pt x="96" y="76"/>
                    </a:moveTo>
                    <a:lnTo>
                      <a:pt x="105" y="36"/>
                    </a:lnTo>
                    <a:lnTo>
                      <a:pt x="21" y="18"/>
                    </a:lnTo>
                    <a:lnTo>
                      <a:pt x="13" y="57"/>
                    </a:lnTo>
                    <a:lnTo>
                      <a:pt x="0" y="54"/>
                    </a:lnTo>
                    <a:lnTo>
                      <a:pt x="10" y="0"/>
                    </a:lnTo>
                    <a:lnTo>
                      <a:pt x="124" y="22"/>
                    </a:lnTo>
                    <a:lnTo>
                      <a:pt x="112" y="79"/>
                    </a:lnTo>
                    <a:lnTo>
                      <a:pt x="96" y="76"/>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5" name="Freeform 276">
                <a:extLst>
                  <a:ext uri="{FF2B5EF4-FFF2-40B4-BE49-F238E27FC236}">
                    <a16:creationId xmlns:a16="http://schemas.microsoft.com/office/drawing/2014/main" id="{300BDFF6-B618-4060-A7FE-CDDD5B45A210}"/>
                  </a:ext>
                </a:extLst>
              </p:cNvPr>
              <p:cNvSpPr>
                <a:spLocks/>
              </p:cNvSpPr>
              <p:nvPr/>
            </p:nvSpPr>
            <p:spPr bwMode="auto">
              <a:xfrm>
                <a:off x="6067425" y="2933699"/>
                <a:ext cx="203200" cy="209550"/>
              </a:xfrm>
              <a:custGeom>
                <a:avLst/>
                <a:gdLst>
                  <a:gd name="T0" fmla="*/ 45 w 85"/>
                  <a:gd name="T1" fmla="*/ 0 h 88"/>
                  <a:gd name="T2" fmla="*/ 73 w 85"/>
                  <a:gd name="T3" fmla="*/ 68 h 88"/>
                  <a:gd name="T4" fmla="*/ 49 w 85"/>
                  <a:gd name="T5" fmla="*/ 88 h 88"/>
                  <a:gd name="T6" fmla="*/ 0 w 85"/>
                  <a:gd name="T7" fmla="*/ 15 h 88"/>
                  <a:gd name="T8" fmla="*/ 45 w 85"/>
                  <a:gd name="T9" fmla="*/ 0 h 88"/>
                </a:gdLst>
                <a:ahLst/>
                <a:cxnLst>
                  <a:cxn ang="0">
                    <a:pos x="T0" y="T1"/>
                  </a:cxn>
                  <a:cxn ang="0">
                    <a:pos x="T2" y="T3"/>
                  </a:cxn>
                  <a:cxn ang="0">
                    <a:pos x="T4" y="T5"/>
                  </a:cxn>
                  <a:cxn ang="0">
                    <a:pos x="T6" y="T7"/>
                  </a:cxn>
                  <a:cxn ang="0">
                    <a:pos x="T8" y="T9"/>
                  </a:cxn>
                </a:cxnLst>
                <a:rect l="0" t="0" r="r" b="b"/>
                <a:pathLst>
                  <a:path w="85" h="88">
                    <a:moveTo>
                      <a:pt x="45" y="0"/>
                    </a:moveTo>
                    <a:cubicBezTo>
                      <a:pt x="45" y="0"/>
                      <a:pt x="59" y="49"/>
                      <a:pt x="73" y="68"/>
                    </a:cubicBezTo>
                    <a:cubicBezTo>
                      <a:pt x="85" y="86"/>
                      <a:pt x="49" y="88"/>
                      <a:pt x="49" y="88"/>
                    </a:cubicBezTo>
                    <a:cubicBezTo>
                      <a:pt x="0" y="15"/>
                      <a:pt x="0" y="15"/>
                      <a:pt x="0" y="15"/>
                    </a:cubicBezTo>
                    <a:cubicBezTo>
                      <a:pt x="45" y="0"/>
                      <a:pt x="45" y="0"/>
                      <a:pt x="45" y="0"/>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6" name="Freeform 277">
                <a:extLst>
                  <a:ext uri="{FF2B5EF4-FFF2-40B4-BE49-F238E27FC236}">
                    <a16:creationId xmlns:a16="http://schemas.microsoft.com/office/drawing/2014/main" id="{6B03C135-7961-4373-B17E-32C0D4E238CC}"/>
                  </a:ext>
                </a:extLst>
              </p:cNvPr>
              <p:cNvSpPr>
                <a:spLocks/>
              </p:cNvSpPr>
              <p:nvPr/>
            </p:nvSpPr>
            <p:spPr bwMode="auto">
              <a:xfrm>
                <a:off x="6156325" y="3090862"/>
                <a:ext cx="133350" cy="150812"/>
              </a:xfrm>
              <a:custGeom>
                <a:avLst/>
                <a:gdLst>
                  <a:gd name="T0" fmla="*/ 35 w 56"/>
                  <a:gd name="T1" fmla="*/ 2 h 63"/>
                  <a:gd name="T2" fmla="*/ 35 w 56"/>
                  <a:gd name="T3" fmla="*/ 2 h 63"/>
                  <a:gd name="T4" fmla="*/ 28 w 56"/>
                  <a:gd name="T5" fmla="*/ 1 h 63"/>
                  <a:gd name="T6" fmla="*/ 6 w 56"/>
                  <a:gd name="T7" fmla="*/ 10 h 63"/>
                  <a:gd name="T8" fmla="*/ 2 w 56"/>
                  <a:gd name="T9" fmla="*/ 20 h 63"/>
                  <a:gd name="T10" fmla="*/ 7 w 56"/>
                  <a:gd name="T11" fmla="*/ 24 h 63"/>
                  <a:gd name="T12" fmla="*/ 3 w 56"/>
                  <a:gd name="T13" fmla="*/ 34 h 63"/>
                  <a:gd name="T14" fmla="*/ 12 w 56"/>
                  <a:gd name="T15" fmla="*/ 38 h 63"/>
                  <a:gd name="T16" fmla="*/ 10 w 56"/>
                  <a:gd name="T17" fmla="*/ 47 h 63"/>
                  <a:gd name="T18" fmla="*/ 19 w 56"/>
                  <a:gd name="T19" fmla="*/ 51 h 63"/>
                  <a:gd name="T20" fmla="*/ 23 w 56"/>
                  <a:gd name="T21" fmla="*/ 49 h 63"/>
                  <a:gd name="T22" fmla="*/ 20 w 56"/>
                  <a:gd name="T23" fmla="*/ 57 h 63"/>
                  <a:gd name="T24" fmla="*/ 30 w 56"/>
                  <a:gd name="T25" fmla="*/ 61 h 63"/>
                  <a:gd name="T26" fmla="*/ 49 w 56"/>
                  <a:gd name="T27" fmla="*/ 53 h 63"/>
                  <a:gd name="T28" fmla="*/ 53 w 56"/>
                  <a:gd name="T29" fmla="*/ 45 h 63"/>
                  <a:gd name="T30" fmla="*/ 35 w 56"/>
                  <a:gd name="T31"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3">
                    <a:moveTo>
                      <a:pt x="35" y="2"/>
                    </a:moveTo>
                    <a:cubicBezTo>
                      <a:pt x="35" y="2"/>
                      <a:pt x="35" y="2"/>
                      <a:pt x="35" y="2"/>
                    </a:cubicBezTo>
                    <a:cubicBezTo>
                      <a:pt x="33" y="0"/>
                      <a:pt x="30" y="0"/>
                      <a:pt x="28" y="1"/>
                    </a:cubicBezTo>
                    <a:cubicBezTo>
                      <a:pt x="6" y="10"/>
                      <a:pt x="6" y="10"/>
                      <a:pt x="6" y="10"/>
                    </a:cubicBezTo>
                    <a:cubicBezTo>
                      <a:pt x="1" y="12"/>
                      <a:pt x="0" y="16"/>
                      <a:pt x="2" y="20"/>
                    </a:cubicBezTo>
                    <a:cubicBezTo>
                      <a:pt x="3" y="23"/>
                      <a:pt x="5" y="23"/>
                      <a:pt x="7" y="24"/>
                    </a:cubicBezTo>
                    <a:cubicBezTo>
                      <a:pt x="3" y="25"/>
                      <a:pt x="1" y="30"/>
                      <a:pt x="3" y="34"/>
                    </a:cubicBezTo>
                    <a:cubicBezTo>
                      <a:pt x="4" y="37"/>
                      <a:pt x="8" y="38"/>
                      <a:pt x="12" y="38"/>
                    </a:cubicBezTo>
                    <a:cubicBezTo>
                      <a:pt x="9" y="41"/>
                      <a:pt x="9" y="43"/>
                      <a:pt x="10" y="47"/>
                    </a:cubicBezTo>
                    <a:cubicBezTo>
                      <a:pt x="12" y="50"/>
                      <a:pt x="15" y="53"/>
                      <a:pt x="19" y="51"/>
                    </a:cubicBezTo>
                    <a:cubicBezTo>
                      <a:pt x="23" y="49"/>
                      <a:pt x="23" y="49"/>
                      <a:pt x="23" y="49"/>
                    </a:cubicBezTo>
                    <a:cubicBezTo>
                      <a:pt x="20" y="51"/>
                      <a:pt x="19" y="54"/>
                      <a:pt x="20" y="57"/>
                    </a:cubicBezTo>
                    <a:cubicBezTo>
                      <a:pt x="22" y="62"/>
                      <a:pt x="27" y="63"/>
                      <a:pt x="30" y="61"/>
                    </a:cubicBezTo>
                    <a:cubicBezTo>
                      <a:pt x="49" y="53"/>
                      <a:pt x="49" y="53"/>
                      <a:pt x="49" y="53"/>
                    </a:cubicBezTo>
                    <a:cubicBezTo>
                      <a:pt x="51" y="52"/>
                      <a:pt x="54" y="47"/>
                      <a:pt x="53" y="45"/>
                    </a:cubicBezTo>
                    <a:cubicBezTo>
                      <a:pt x="56" y="28"/>
                      <a:pt x="35" y="2"/>
                      <a:pt x="35" y="2"/>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7" name="Freeform 278">
                <a:extLst>
                  <a:ext uri="{FF2B5EF4-FFF2-40B4-BE49-F238E27FC236}">
                    <a16:creationId xmlns:a16="http://schemas.microsoft.com/office/drawing/2014/main" id="{065D53D5-88C5-42FF-9253-B9E5C91CDF27}"/>
                  </a:ext>
                </a:extLst>
              </p:cNvPr>
              <p:cNvSpPr>
                <a:spLocks noEditPoints="1"/>
              </p:cNvSpPr>
              <p:nvPr/>
            </p:nvSpPr>
            <p:spPr bwMode="auto">
              <a:xfrm>
                <a:off x="6083300" y="2320925"/>
                <a:ext cx="79375" cy="436562"/>
              </a:xfrm>
              <a:custGeom>
                <a:avLst/>
                <a:gdLst>
                  <a:gd name="T0" fmla="*/ 0 w 33"/>
                  <a:gd name="T1" fmla="*/ 163 h 183"/>
                  <a:gd name="T2" fmla="*/ 0 w 33"/>
                  <a:gd name="T3" fmla="*/ 163 h 183"/>
                  <a:gd name="T4" fmla="*/ 10 w 33"/>
                  <a:gd name="T5" fmla="*/ 183 h 183"/>
                  <a:gd name="T6" fmla="*/ 0 w 33"/>
                  <a:gd name="T7" fmla="*/ 163 h 183"/>
                  <a:gd name="T8" fmla="*/ 20 w 33"/>
                  <a:gd name="T9" fmla="*/ 2 h 183"/>
                  <a:gd name="T10" fmla="*/ 16 w 33"/>
                  <a:gd name="T11" fmla="*/ 0 h 183"/>
                  <a:gd name="T12" fmla="*/ 4 w 33"/>
                  <a:gd name="T13" fmla="*/ 56 h 183"/>
                  <a:gd name="T14" fmla="*/ 23 w 33"/>
                  <a:gd name="T15" fmla="*/ 56 h 183"/>
                  <a:gd name="T16" fmla="*/ 30 w 33"/>
                  <a:gd name="T17" fmla="*/ 28 h 183"/>
                  <a:gd name="T18" fmla="*/ 20 w 33"/>
                  <a:gd name="T19"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3">
                    <a:moveTo>
                      <a:pt x="0" y="163"/>
                    </a:moveTo>
                    <a:cubicBezTo>
                      <a:pt x="0" y="163"/>
                      <a:pt x="0" y="163"/>
                      <a:pt x="0" y="163"/>
                    </a:cubicBezTo>
                    <a:cubicBezTo>
                      <a:pt x="10" y="183"/>
                      <a:pt x="10" y="183"/>
                      <a:pt x="10" y="183"/>
                    </a:cubicBezTo>
                    <a:cubicBezTo>
                      <a:pt x="0" y="163"/>
                      <a:pt x="0" y="163"/>
                      <a:pt x="0" y="163"/>
                    </a:cubicBezTo>
                    <a:moveTo>
                      <a:pt x="20" y="2"/>
                    </a:moveTo>
                    <a:cubicBezTo>
                      <a:pt x="18" y="0"/>
                      <a:pt x="16" y="0"/>
                      <a:pt x="16" y="0"/>
                    </a:cubicBezTo>
                    <a:cubicBezTo>
                      <a:pt x="4" y="56"/>
                      <a:pt x="4" y="56"/>
                      <a:pt x="4" y="56"/>
                    </a:cubicBezTo>
                    <a:cubicBezTo>
                      <a:pt x="23" y="56"/>
                      <a:pt x="23" y="56"/>
                      <a:pt x="23" y="56"/>
                    </a:cubicBezTo>
                    <a:cubicBezTo>
                      <a:pt x="26" y="42"/>
                      <a:pt x="29" y="31"/>
                      <a:pt x="30" y="28"/>
                    </a:cubicBezTo>
                    <a:cubicBezTo>
                      <a:pt x="33" y="18"/>
                      <a:pt x="24" y="7"/>
                      <a:pt x="20" y="2"/>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8" name="Freeform 279">
                <a:extLst>
                  <a:ext uri="{FF2B5EF4-FFF2-40B4-BE49-F238E27FC236}">
                    <a16:creationId xmlns:a16="http://schemas.microsoft.com/office/drawing/2014/main" id="{1822FDE5-F939-485D-8B2F-E1E4D4598779}"/>
                  </a:ext>
                </a:extLst>
              </p:cNvPr>
              <p:cNvSpPr>
                <a:spLocks/>
              </p:cNvSpPr>
              <p:nvPr/>
            </p:nvSpPr>
            <p:spPr bwMode="auto">
              <a:xfrm>
                <a:off x="5900738" y="2324100"/>
                <a:ext cx="323850" cy="741362"/>
              </a:xfrm>
              <a:custGeom>
                <a:avLst/>
                <a:gdLst>
                  <a:gd name="T0" fmla="*/ 27 w 136"/>
                  <a:gd name="T1" fmla="*/ 58 h 311"/>
                  <a:gd name="T2" fmla="*/ 2 w 136"/>
                  <a:gd name="T3" fmla="*/ 154 h 311"/>
                  <a:gd name="T4" fmla="*/ 2 w 136"/>
                  <a:gd name="T5" fmla="*/ 175 h 311"/>
                  <a:gd name="T6" fmla="*/ 7 w 136"/>
                  <a:gd name="T7" fmla="*/ 186 h 311"/>
                  <a:gd name="T8" fmla="*/ 18 w 136"/>
                  <a:gd name="T9" fmla="*/ 202 h 311"/>
                  <a:gd name="T10" fmla="*/ 89 w 136"/>
                  <a:gd name="T11" fmla="*/ 311 h 311"/>
                  <a:gd name="T12" fmla="*/ 136 w 136"/>
                  <a:gd name="T13" fmla="*/ 275 h 311"/>
                  <a:gd name="T14" fmla="*/ 77 w 136"/>
                  <a:gd name="T15" fmla="*/ 161 h 311"/>
                  <a:gd name="T16" fmla="*/ 101 w 136"/>
                  <a:gd name="T17" fmla="*/ 54 h 311"/>
                  <a:gd name="T18" fmla="*/ 43 w 136"/>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311">
                    <a:moveTo>
                      <a:pt x="27" y="58"/>
                    </a:moveTo>
                    <a:cubicBezTo>
                      <a:pt x="2" y="154"/>
                      <a:pt x="2" y="154"/>
                      <a:pt x="2" y="154"/>
                    </a:cubicBezTo>
                    <a:cubicBezTo>
                      <a:pt x="0" y="161"/>
                      <a:pt x="0" y="167"/>
                      <a:pt x="2" y="175"/>
                    </a:cubicBezTo>
                    <a:cubicBezTo>
                      <a:pt x="3" y="178"/>
                      <a:pt x="5" y="182"/>
                      <a:pt x="7" y="186"/>
                    </a:cubicBezTo>
                    <a:cubicBezTo>
                      <a:pt x="18" y="202"/>
                      <a:pt x="18" y="202"/>
                      <a:pt x="18" y="202"/>
                    </a:cubicBezTo>
                    <a:cubicBezTo>
                      <a:pt x="89" y="311"/>
                      <a:pt x="89" y="311"/>
                      <a:pt x="89" y="311"/>
                    </a:cubicBezTo>
                    <a:cubicBezTo>
                      <a:pt x="136" y="275"/>
                      <a:pt x="136" y="275"/>
                      <a:pt x="136" y="275"/>
                    </a:cubicBezTo>
                    <a:cubicBezTo>
                      <a:pt x="77" y="161"/>
                      <a:pt x="77" y="161"/>
                      <a:pt x="77" y="161"/>
                    </a:cubicBezTo>
                    <a:cubicBezTo>
                      <a:pt x="101" y="54"/>
                      <a:pt x="101" y="54"/>
                      <a:pt x="101" y="54"/>
                    </a:cubicBezTo>
                    <a:cubicBezTo>
                      <a:pt x="27" y="58"/>
                      <a:pt x="43" y="0"/>
                      <a:pt x="43" y="0"/>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19" name="Freeform 280">
                <a:extLst>
                  <a:ext uri="{FF2B5EF4-FFF2-40B4-BE49-F238E27FC236}">
                    <a16:creationId xmlns:a16="http://schemas.microsoft.com/office/drawing/2014/main" id="{596B55E6-67F7-4371-B702-5D83E93CE569}"/>
                  </a:ext>
                </a:extLst>
              </p:cNvPr>
              <p:cNvSpPr>
                <a:spLocks/>
              </p:cNvSpPr>
              <p:nvPr/>
            </p:nvSpPr>
            <p:spPr bwMode="auto">
              <a:xfrm>
                <a:off x="6038850" y="2454275"/>
                <a:ext cx="180975" cy="544512"/>
              </a:xfrm>
              <a:custGeom>
                <a:avLst/>
                <a:gdLst>
                  <a:gd name="T0" fmla="*/ 42 w 76"/>
                  <a:gd name="T1" fmla="*/ 0 h 228"/>
                  <a:gd name="T2" fmla="*/ 23 w 76"/>
                  <a:gd name="T3" fmla="*/ 0 h 228"/>
                  <a:gd name="T4" fmla="*/ 0 w 76"/>
                  <a:gd name="T5" fmla="*/ 99 h 228"/>
                  <a:gd name="T6" fmla="*/ 65 w 76"/>
                  <a:gd name="T7" fmla="*/ 228 h 228"/>
                  <a:gd name="T8" fmla="*/ 76 w 76"/>
                  <a:gd name="T9" fmla="*/ 219 h 228"/>
                  <a:gd name="T10" fmla="*/ 52 w 76"/>
                  <a:gd name="T11" fmla="*/ 174 h 228"/>
                  <a:gd name="T12" fmla="*/ 44 w 76"/>
                  <a:gd name="T13" fmla="*/ 158 h 228"/>
                  <a:gd name="T14" fmla="*/ 33 w 76"/>
                  <a:gd name="T15" fmla="*/ 135 h 228"/>
                  <a:gd name="T16" fmla="*/ 29 w 76"/>
                  <a:gd name="T17" fmla="*/ 127 h 228"/>
                  <a:gd name="T18" fmla="*/ 18 w 76"/>
                  <a:gd name="T19" fmla="*/ 106 h 228"/>
                  <a:gd name="T20" fmla="*/ 42 w 76"/>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28">
                    <a:moveTo>
                      <a:pt x="42" y="0"/>
                    </a:moveTo>
                    <a:cubicBezTo>
                      <a:pt x="23" y="0"/>
                      <a:pt x="23" y="0"/>
                      <a:pt x="23" y="0"/>
                    </a:cubicBezTo>
                    <a:cubicBezTo>
                      <a:pt x="0" y="99"/>
                      <a:pt x="0" y="99"/>
                      <a:pt x="0" y="99"/>
                    </a:cubicBezTo>
                    <a:cubicBezTo>
                      <a:pt x="65" y="228"/>
                      <a:pt x="65" y="228"/>
                      <a:pt x="65" y="228"/>
                    </a:cubicBezTo>
                    <a:cubicBezTo>
                      <a:pt x="76" y="219"/>
                      <a:pt x="76" y="219"/>
                      <a:pt x="76" y="219"/>
                    </a:cubicBezTo>
                    <a:cubicBezTo>
                      <a:pt x="52" y="174"/>
                      <a:pt x="52" y="174"/>
                      <a:pt x="52" y="174"/>
                    </a:cubicBezTo>
                    <a:cubicBezTo>
                      <a:pt x="44" y="158"/>
                      <a:pt x="44" y="158"/>
                      <a:pt x="44" y="158"/>
                    </a:cubicBezTo>
                    <a:cubicBezTo>
                      <a:pt x="33" y="135"/>
                      <a:pt x="33" y="135"/>
                      <a:pt x="33" y="135"/>
                    </a:cubicBezTo>
                    <a:cubicBezTo>
                      <a:pt x="29" y="127"/>
                      <a:pt x="29" y="127"/>
                      <a:pt x="29" y="127"/>
                    </a:cubicBezTo>
                    <a:cubicBezTo>
                      <a:pt x="18" y="106"/>
                      <a:pt x="18" y="106"/>
                      <a:pt x="18" y="106"/>
                    </a:cubicBezTo>
                    <a:cubicBezTo>
                      <a:pt x="18" y="106"/>
                      <a:pt x="33" y="39"/>
                      <a:pt x="4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0" name="Freeform 281">
                <a:extLst>
                  <a:ext uri="{FF2B5EF4-FFF2-40B4-BE49-F238E27FC236}">
                    <a16:creationId xmlns:a16="http://schemas.microsoft.com/office/drawing/2014/main" id="{F7673C1F-4E93-4677-9BAC-6519D1BCDD63}"/>
                  </a:ext>
                </a:extLst>
              </p:cNvPr>
              <p:cNvSpPr>
                <a:spLocks/>
              </p:cNvSpPr>
              <p:nvPr/>
            </p:nvSpPr>
            <p:spPr bwMode="auto">
              <a:xfrm>
                <a:off x="6851650" y="2143125"/>
                <a:ext cx="506413" cy="292100"/>
              </a:xfrm>
              <a:custGeom>
                <a:avLst/>
                <a:gdLst>
                  <a:gd name="T0" fmla="*/ 189 w 212"/>
                  <a:gd name="T1" fmla="*/ 121 h 123"/>
                  <a:gd name="T2" fmla="*/ 187 w 212"/>
                  <a:gd name="T3" fmla="*/ 123 h 123"/>
                  <a:gd name="T4" fmla="*/ 1 w 212"/>
                  <a:gd name="T5" fmla="*/ 123 h 123"/>
                  <a:gd name="T6" fmla="*/ 0 w 212"/>
                  <a:gd name="T7" fmla="*/ 121 h 123"/>
                  <a:gd name="T8" fmla="*/ 23 w 212"/>
                  <a:gd name="T9" fmla="*/ 2 h 123"/>
                  <a:gd name="T10" fmla="*/ 24 w 212"/>
                  <a:gd name="T11" fmla="*/ 0 h 123"/>
                  <a:gd name="T12" fmla="*/ 210 w 212"/>
                  <a:gd name="T13" fmla="*/ 0 h 123"/>
                  <a:gd name="T14" fmla="*/ 212 w 212"/>
                  <a:gd name="T15" fmla="*/ 2 h 123"/>
                  <a:gd name="T16" fmla="*/ 189 w 212"/>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23">
                    <a:moveTo>
                      <a:pt x="189" y="121"/>
                    </a:moveTo>
                    <a:cubicBezTo>
                      <a:pt x="189" y="122"/>
                      <a:pt x="188" y="123"/>
                      <a:pt x="187" y="123"/>
                    </a:cubicBezTo>
                    <a:cubicBezTo>
                      <a:pt x="1" y="123"/>
                      <a:pt x="1" y="123"/>
                      <a:pt x="1" y="123"/>
                    </a:cubicBezTo>
                    <a:cubicBezTo>
                      <a:pt x="0" y="123"/>
                      <a:pt x="0" y="122"/>
                      <a:pt x="0" y="121"/>
                    </a:cubicBezTo>
                    <a:cubicBezTo>
                      <a:pt x="23" y="2"/>
                      <a:pt x="23" y="2"/>
                      <a:pt x="23" y="2"/>
                    </a:cubicBezTo>
                    <a:cubicBezTo>
                      <a:pt x="23" y="1"/>
                      <a:pt x="24" y="0"/>
                      <a:pt x="24" y="0"/>
                    </a:cubicBezTo>
                    <a:cubicBezTo>
                      <a:pt x="210" y="0"/>
                      <a:pt x="210" y="0"/>
                      <a:pt x="210" y="0"/>
                    </a:cubicBezTo>
                    <a:cubicBezTo>
                      <a:pt x="211" y="0"/>
                      <a:pt x="212" y="1"/>
                      <a:pt x="212" y="2"/>
                    </a:cubicBezTo>
                    <a:cubicBezTo>
                      <a:pt x="189" y="121"/>
                      <a:pt x="189" y="121"/>
                      <a:pt x="189" y="1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1" name="Freeform 282">
                <a:extLst>
                  <a:ext uri="{FF2B5EF4-FFF2-40B4-BE49-F238E27FC236}">
                    <a16:creationId xmlns:a16="http://schemas.microsoft.com/office/drawing/2014/main" id="{94A7C090-328E-4139-96EF-FCB7AF9C470B}"/>
                  </a:ext>
                </a:extLst>
              </p:cNvPr>
              <p:cNvSpPr>
                <a:spLocks/>
              </p:cNvSpPr>
              <p:nvPr/>
            </p:nvSpPr>
            <p:spPr bwMode="auto">
              <a:xfrm>
                <a:off x="6894513" y="2173287"/>
                <a:ext cx="417513" cy="231775"/>
              </a:xfrm>
              <a:custGeom>
                <a:avLst/>
                <a:gdLst>
                  <a:gd name="T0" fmla="*/ 158 w 175"/>
                  <a:gd name="T1" fmla="*/ 94 h 97"/>
                  <a:gd name="T2" fmla="*/ 156 w 175"/>
                  <a:gd name="T3" fmla="*/ 97 h 97"/>
                  <a:gd name="T4" fmla="*/ 2 w 175"/>
                  <a:gd name="T5" fmla="*/ 97 h 97"/>
                  <a:gd name="T6" fmla="*/ 0 w 175"/>
                  <a:gd name="T7" fmla="*/ 94 h 97"/>
                  <a:gd name="T8" fmla="*/ 17 w 175"/>
                  <a:gd name="T9" fmla="*/ 3 h 97"/>
                  <a:gd name="T10" fmla="*/ 20 w 175"/>
                  <a:gd name="T11" fmla="*/ 0 h 97"/>
                  <a:gd name="T12" fmla="*/ 173 w 175"/>
                  <a:gd name="T13" fmla="*/ 0 h 97"/>
                  <a:gd name="T14" fmla="*/ 175 w 175"/>
                  <a:gd name="T15" fmla="*/ 3 h 97"/>
                  <a:gd name="T16" fmla="*/ 158 w 175"/>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7">
                    <a:moveTo>
                      <a:pt x="158" y="94"/>
                    </a:moveTo>
                    <a:cubicBezTo>
                      <a:pt x="158" y="95"/>
                      <a:pt x="156" y="97"/>
                      <a:pt x="156" y="97"/>
                    </a:cubicBezTo>
                    <a:cubicBezTo>
                      <a:pt x="2" y="97"/>
                      <a:pt x="2" y="97"/>
                      <a:pt x="2" y="97"/>
                    </a:cubicBezTo>
                    <a:cubicBezTo>
                      <a:pt x="1" y="97"/>
                      <a:pt x="0" y="95"/>
                      <a:pt x="0" y="94"/>
                    </a:cubicBezTo>
                    <a:cubicBezTo>
                      <a:pt x="17" y="3"/>
                      <a:pt x="17" y="3"/>
                      <a:pt x="17" y="3"/>
                    </a:cubicBezTo>
                    <a:cubicBezTo>
                      <a:pt x="17" y="2"/>
                      <a:pt x="18" y="0"/>
                      <a:pt x="20" y="0"/>
                    </a:cubicBezTo>
                    <a:cubicBezTo>
                      <a:pt x="173" y="0"/>
                      <a:pt x="173" y="0"/>
                      <a:pt x="173" y="0"/>
                    </a:cubicBezTo>
                    <a:cubicBezTo>
                      <a:pt x="174" y="0"/>
                      <a:pt x="175" y="2"/>
                      <a:pt x="175" y="3"/>
                    </a:cubicBezTo>
                    <a:cubicBezTo>
                      <a:pt x="158" y="94"/>
                      <a:pt x="158" y="94"/>
                      <a:pt x="158" y="94"/>
                    </a:cubicBezTo>
                  </a:path>
                </a:pathLst>
              </a:custGeom>
              <a:solidFill>
                <a:srgbClr val="5E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pic>
            <p:nvPicPr>
              <p:cNvPr id="722" name="Picture 283">
                <a:extLst>
                  <a:ext uri="{FF2B5EF4-FFF2-40B4-BE49-F238E27FC236}">
                    <a16:creationId xmlns:a16="http://schemas.microsoft.com/office/drawing/2014/main" id="{807F3BD6-6C2A-41E9-8ED4-122D4B7787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4513" y="2195512"/>
                <a:ext cx="407988" cy="2143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23" name="Freeform 284">
                <a:extLst>
                  <a:ext uri="{FF2B5EF4-FFF2-40B4-BE49-F238E27FC236}">
                    <a16:creationId xmlns:a16="http://schemas.microsoft.com/office/drawing/2014/main" id="{3D854F09-EA00-41B8-BC6C-ED971DC8FDCF}"/>
                  </a:ext>
                </a:extLst>
              </p:cNvPr>
              <p:cNvSpPr>
                <a:spLocks/>
              </p:cNvSpPr>
              <p:nvPr/>
            </p:nvSpPr>
            <p:spPr bwMode="auto">
              <a:xfrm>
                <a:off x="6985000" y="2219325"/>
                <a:ext cx="9525" cy="1587"/>
              </a:xfrm>
              <a:custGeom>
                <a:avLst/>
                <a:gdLst>
                  <a:gd name="T0" fmla="*/ 0 w 4"/>
                  <a:gd name="T1" fmla="*/ 0 h 1"/>
                  <a:gd name="T2" fmla="*/ 1 w 4"/>
                  <a:gd name="T3" fmla="*/ 0 h 1"/>
                  <a:gd name="T4" fmla="*/ 4 w 4"/>
                  <a:gd name="T5" fmla="*/ 1 h 1"/>
                  <a:gd name="T6" fmla="*/ 3 w 4"/>
                  <a:gd name="T7" fmla="*/ 1 h 1"/>
                  <a:gd name="T8" fmla="*/ 2 w 4"/>
                  <a:gd name="T9" fmla="*/ 1 h 1"/>
                  <a:gd name="T10" fmla="*/ 1 w 4"/>
                  <a:gd name="T11" fmla="*/ 1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1" y="0"/>
                      <a:pt x="1" y="0"/>
                      <a:pt x="1" y="0"/>
                    </a:cubicBezTo>
                    <a:cubicBezTo>
                      <a:pt x="2" y="1"/>
                      <a:pt x="3" y="1"/>
                      <a:pt x="4" y="1"/>
                    </a:cubicBezTo>
                    <a:cubicBezTo>
                      <a:pt x="3" y="1"/>
                      <a:pt x="3" y="1"/>
                      <a:pt x="3" y="1"/>
                    </a:cubicBezTo>
                    <a:cubicBezTo>
                      <a:pt x="3" y="1"/>
                      <a:pt x="2" y="1"/>
                      <a:pt x="2" y="1"/>
                    </a:cubicBezTo>
                    <a:cubicBezTo>
                      <a:pt x="1" y="1"/>
                      <a:pt x="1" y="1"/>
                      <a:pt x="1" y="1"/>
                    </a:cubicBezTo>
                    <a:cubicBezTo>
                      <a:pt x="1" y="0"/>
                      <a:pt x="1" y="0"/>
                      <a:pt x="0" y="0"/>
                    </a:cubicBez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4" name="Freeform 285">
                <a:extLst>
                  <a:ext uri="{FF2B5EF4-FFF2-40B4-BE49-F238E27FC236}">
                    <a16:creationId xmlns:a16="http://schemas.microsoft.com/office/drawing/2014/main" id="{494BDD80-7721-4781-BCCE-847136AE475D}"/>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5" name="Freeform 286">
                <a:extLst>
                  <a:ext uri="{FF2B5EF4-FFF2-40B4-BE49-F238E27FC236}">
                    <a16:creationId xmlns:a16="http://schemas.microsoft.com/office/drawing/2014/main" id="{0F6EF960-E7CA-4EFD-8758-0FFFE4567CC6}"/>
                  </a:ext>
                </a:extLst>
              </p:cNvPr>
              <p:cNvSpPr>
                <a:spLocks/>
              </p:cNvSpPr>
              <p:nvPr/>
            </p:nvSpPr>
            <p:spPr bwMode="auto">
              <a:xfrm>
                <a:off x="7002463" y="2211387"/>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6" name="Freeform 287">
                <a:extLst>
                  <a:ext uri="{FF2B5EF4-FFF2-40B4-BE49-F238E27FC236}">
                    <a16:creationId xmlns:a16="http://schemas.microsoft.com/office/drawing/2014/main" id="{AB038B8E-DBB6-4D0E-A53C-932C675FB892}"/>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7" name="Freeform 288">
                <a:extLst>
                  <a:ext uri="{FF2B5EF4-FFF2-40B4-BE49-F238E27FC236}">
                    <a16:creationId xmlns:a16="http://schemas.microsoft.com/office/drawing/2014/main" id="{572DB1E0-96CC-48F6-BEF4-AACC2605CB4B}"/>
                  </a:ext>
                </a:extLst>
              </p:cNvPr>
              <p:cNvSpPr>
                <a:spLocks/>
              </p:cNvSpPr>
              <p:nvPr/>
            </p:nvSpPr>
            <p:spPr bwMode="auto">
              <a:xfrm>
                <a:off x="7002463" y="22113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8" name="Freeform 289">
                <a:extLst>
                  <a:ext uri="{FF2B5EF4-FFF2-40B4-BE49-F238E27FC236}">
                    <a16:creationId xmlns:a16="http://schemas.microsoft.com/office/drawing/2014/main" id="{30CFB140-AD5E-45D8-800B-D25A310D03FA}"/>
                  </a:ext>
                </a:extLst>
              </p:cNvPr>
              <p:cNvSpPr>
                <a:spLocks/>
              </p:cNvSpPr>
              <p:nvPr/>
            </p:nvSpPr>
            <p:spPr bwMode="auto">
              <a:xfrm>
                <a:off x="6994525" y="221932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29" name="Rectangle 290">
                <a:extLst>
                  <a:ext uri="{FF2B5EF4-FFF2-40B4-BE49-F238E27FC236}">
                    <a16:creationId xmlns:a16="http://schemas.microsoft.com/office/drawing/2014/main" id="{7C7E7C47-6A7E-4F94-94E0-B6EA92C15BF9}"/>
                  </a:ext>
                </a:extLst>
              </p:cNvPr>
              <p:cNvSpPr>
                <a:spLocks noChangeArrowheads="1"/>
              </p:cNvSpPr>
              <p:nvPr/>
            </p:nvSpPr>
            <p:spPr bwMode="auto">
              <a:xfrm>
                <a:off x="7002463" y="2214562"/>
                <a:ext cx="1588" cy="1587"/>
              </a:xfrm>
              <a:prstGeom prst="rect">
                <a:avLst/>
              </a:prstGeom>
              <a:solidFill>
                <a:srgbClr val="E1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30" name="Freeform 291">
                <a:extLst>
                  <a:ext uri="{FF2B5EF4-FFF2-40B4-BE49-F238E27FC236}">
                    <a16:creationId xmlns:a16="http://schemas.microsoft.com/office/drawing/2014/main" id="{241EF332-A207-4E77-9F90-A01AE3161E68}"/>
                  </a:ext>
                </a:extLst>
              </p:cNvPr>
              <p:cNvSpPr>
                <a:spLocks/>
              </p:cNvSpPr>
              <p:nvPr/>
            </p:nvSpPr>
            <p:spPr bwMode="auto">
              <a:xfrm>
                <a:off x="7002463" y="22145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31" name="Freeform 292">
                <a:extLst>
                  <a:ext uri="{FF2B5EF4-FFF2-40B4-BE49-F238E27FC236}">
                    <a16:creationId xmlns:a16="http://schemas.microsoft.com/office/drawing/2014/main" id="{B7592AEB-C065-4E96-BBBB-D210C8B78090}"/>
                  </a:ext>
                </a:extLst>
              </p:cNvPr>
              <p:cNvSpPr>
                <a:spLocks noEditPoints="1"/>
              </p:cNvSpPr>
              <p:nvPr/>
            </p:nvSpPr>
            <p:spPr bwMode="auto">
              <a:xfrm>
                <a:off x="6951663" y="2178050"/>
                <a:ext cx="19050" cy="22225"/>
              </a:xfrm>
              <a:custGeom>
                <a:avLst/>
                <a:gdLst>
                  <a:gd name="T0" fmla="*/ 7 w 8"/>
                  <a:gd name="T1" fmla="*/ 9 h 9"/>
                  <a:gd name="T2" fmla="*/ 7 w 8"/>
                  <a:gd name="T3" fmla="*/ 9 h 9"/>
                  <a:gd name="T4" fmla="*/ 6 w 8"/>
                  <a:gd name="T5" fmla="*/ 9 h 9"/>
                  <a:gd name="T6" fmla="*/ 6 w 8"/>
                  <a:gd name="T7" fmla="*/ 9 h 9"/>
                  <a:gd name="T8" fmla="*/ 6 w 8"/>
                  <a:gd name="T9" fmla="*/ 9 h 9"/>
                  <a:gd name="T10" fmla="*/ 6 w 8"/>
                  <a:gd name="T11" fmla="*/ 9 h 9"/>
                  <a:gd name="T12" fmla="*/ 5 w 8"/>
                  <a:gd name="T13" fmla="*/ 9 h 9"/>
                  <a:gd name="T14" fmla="*/ 4 w 8"/>
                  <a:gd name="T15" fmla="*/ 9 h 9"/>
                  <a:gd name="T16" fmla="*/ 4 w 8"/>
                  <a:gd name="T17" fmla="*/ 9 h 9"/>
                  <a:gd name="T18" fmla="*/ 3 w 8"/>
                  <a:gd name="T19" fmla="*/ 9 h 9"/>
                  <a:gd name="T20" fmla="*/ 0 w 8"/>
                  <a:gd name="T21" fmla="*/ 4 h 9"/>
                  <a:gd name="T22" fmla="*/ 0 w 8"/>
                  <a:gd name="T23" fmla="*/ 4 h 9"/>
                  <a:gd name="T24" fmla="*/ 0 w 8"/>
                  <a:gd name="T25" fmla="*/ 3 h 9"/>
                  <a:gd name="T26" fmla="*/ 3 w 8"/>
                  <a:gd name="T27" fmla="*/ 1 h 9"/>
                  <a:gd name="T28" fmla="*/ 3 w 8"/>
                  <a:gd name="T29" fmla="*/ 1 h 9"/>
                  <a:gd name="T30" fmla="*/ 5 w 8"/>
                  <a:gd name="T31" fmla="*/ 1 h 9"/>
                  <a:gd name="T32" fmla="*/ 8 w 8"/>
                  <a:gd name="T33" fmla="*/ 5 h 9"/>
                  <a:gd name="T34" fmla="*/ 8 w 8"/>
                  <a:gd name="T35" fmla="*/ 6 h 9"/>
                  <a:gd name="T36" fmla="*/ 8 w 8"/>
                  <a:gd name="T37" fmla="*/ 6 h 9"/>
                  <a:gd name="T38" fmla="*/ 8 w 8"/>
                  <a:gd name="T39" fmla="*/ 7 h 9"/>
                  <a:gd name="T40" fmla="*/ 8 w 8"/>
                  <a:gd name="T41" fmla="*/ 7 h 9"/>
                  <a:gd name="T42" fmla="*/ 8 w 8"/>
                  <a:gd name="T43" fmla="*/ 7 h 9"/>
                  <a:gd name="T44" fmla="*/ 8 w 8"/>
                  <a:gd name="T45" fmla="*/ 7 h 9"/>
                  <a:gd name="T46" fmla="*/ 8 w 8"/>
                  <a:gd name="T47" fmla="*/ 7 h 9"/>
                  <a:gd name="T48" fmla="*/ 8 w 8"/>
                  <a:gd name="T49" fmla="*/ 7 h 9"/>
                  <a:gd name="T50" fmla="*/ 8 w 8"/>
                  <a:gd name="T51" fmla="*/ 7 h 9"/>
                  <a:gd name="T52" fmla="*/ 8 w 8"/>
                  <a:gd name="T53" fmla="*/ 7 h 9"/>
                  <a:gd name="T54" fmla="*/ 8 w 8"/>
                  <a:gd name="T55" fmla="*/ 8 h 9"/>
                  <a:gd name="T56" fmla="*/ 7 w 8"/>
                  <a:gd name="T57" fmla="*/ 9 h 9"/>
                  <a:gd name="T58" fmla="*/ 1 w 8"/>
                  <a:gd name="T59" fmla="*/ 5 h 9"/>
                  <a:gd name="T60" fmla="*/ 1 w 8"/>
                  <a:gd name="T61" fmla="*/ 6 h 9"/>
                  <a:gd name="T62" fmla="*/ 5 w 8"/>
                  <a:gd name="T63" fmla="*/ 8 h 9"/>
                  <a:gd name="T64" fmla="*/ 5 w 8"/>
                  <a:gd name="T65" fmla="*/ 8 h 9"/>
                  <a:gd name="T66" fmla="*/ 7 w 8"/>
                  <a:gd name="T67" fmla="*/ 8 h 9"/>
                  <a:gd name="T68" fmla="*/ 7 w 8"/>
                  <a:gd name="T69" fmla="*/ 6 h 9"/>
                  <a:gd name="T70" fmla="*/ 7 w 8"/>
                  <a:gd name="T71" fmla="*/ 5 h 9"/>
                  <a:gd name="T72" fmla="*/ 7 w 8"/>
                  <a:gd name="T73" fmla="*/ 4 h 9"/>
                  <a:gd name="T74" fmla="*/ 3 w 8"/>
                  <a:gd name="T75" fmla="*/ 2 h 9"/>
                  <a:gd name="T76" fmla="*/ 3 w 8"/>
                  <a:gd name="T77" fmla="*/ 1 h 9"/>
                  <a:gd name="T78" fmla="*/ 1 w 8"/>
                  <a:gd name="T79" fmla="*/ 2 h 9"/>
                  <a:gd name="T80" fmla="*/ 1 w 8"/>
                  <a:gd name="T81" fmla="*/ 4 h 9"/>
                  <a:gd name="T82" fmla="*/ 1 w 8"/>
                  <a:gd name="T83" fmla="*/ 4 h 9"/>
                  <a:gd name="T84" fmla="*/ 1 w 8"/>
                  <a:gd name="T8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 h="9">
                    <a:moveTo>
                      <a:pt x="7" y="9"/>
                    </a:move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5" y="9"/>
                      <a:pt x="5" y="9"/>
                    </a:cubicBezTo>
                    <a:cubicBezTo>
                      <a:pt x="4" y="9"/>
                      <a:pt x="4" y="9"/>
                      <a:pt x="4" y="9"/>
                    </a:cubicBezTo>
                    <a:cubicBezTo>
                      <a:pt x="4" y="9"/>
                      <a:pt x="4" y="9"/>
                      <a:pt x="4" y="9"/>
                    </a:cubicBezTo>
                    <a:cubicBezTo>
                      <a:pt x="4" y="9"/>
                      <a:pt x="3" y="9"/>
                      <a:pt x="3" y="9"/>
                    </a:cubicBezTo>
                    <a:cubicBezTo>
                      <a:pt x="1" y="8"/>
                      <a:pt x="0" y="6"/>
                      <a:pt x="0" y="4"/>
                    </a:cubicBezTo>
                    <a:cubicBezTo>
                      <a:pt x="0" y="4"/>
                      <a:pt x="0" y="4"/>
                      <a:pt x="0" y="4"/>
                    </a:cubicBezTo>
                    <a:cubicBezTo>
                      <a:pt x="0" y="4"/>
                      <a:pt x="0" y="3"/>
                      <a:pt x="0" y="3"/>
                    </a:cubicBezTo>
                    <a:cubicBezTo>
                      <a:pt x="0" y="1"/>
                      <a:pt x="2" y="0"/>
                      <a:pt x="3" y="1"/>
                    </a:cubicBezTo>
                    <a:cubicBezTo>
                      <a:pt x="3" y="1"/>
                      <a:pt x="3" y="1"/>
                      <a:pt x="3" y="1"/>
                    </a:cubicBezTo>
                    <a:cubicBezTo>
                      <a:pt x="5" y="1"/>
                      <a:pt x="5" y="1"/>
                      <a:pt x="5" y="1"/>
                    </a:cubicBezTo>
                    <a:cubicBezTo>
                      <a:pt x="7" y="1"/>
                      <a:pt x="8" y="3"/>
                      <a:pt x="8" y="5"/>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8"/>
                      <a:pt x="8" y="8"/>
                      <a:pt x="8" y="8"/>
                    </a:cubicBezTo>
                    <a:cubicBezTo>
                      <a:pt x="8" y="8"/>
                      <a:pt x="7" y="9"/>
                      <a:pt x="7" y="9"/>
                    </a:cubicBezTo>
                    <a:close/>
                    <a:moveTo>
                      <a:pt x="1" y="5"/>
                    </a:moveTo>
                    <a:cubicBezTo>
                      <a:pt x="1" y="6"/>
                      <a:pt x="1" y="6"/>
                      <a:pt x="1" y="6"/>
                    </a:cubicBezTo>
                    <a:cubicBezTo>
                      <a:pt x="1" y="7"/>
                      <a:pt x="3" y="8"/>
                      <a:pt x="5" y="8"/>
                    </a:cubicBezTo>
                    <a:cubicBezTo>
                      <a:pt x="5" y="8"/>
                      <a:pt x="5" y="8"/>
                      <a:pt x="5" y="8"/>
                    </a:cubicBezTo>
                    <a:cubicBezTo>
                      <a:pt x="6" y="9"/>
                      <a:pt x="7" y="8"/>
                      <a:pt x="7" y="8"/>
                    </a:cubicBezTo>
                    <a:cubicBezTo>
                      <a:pt x="8" y="7"/>
                      <a:pt x="8" y="6"/>
                      <a:pt x="7" y="6"/>
                    </a:cubicBezTo>
                    <a:cubicBezTo>
                      <a:pt x="7" y="5"/>
                      <a:pt x="7" y="5"/>
                      <a:pt x="7" y="5"/>
                    </a:cubicBezTo>
                    <a:cubicBezTo>
                      <a:pt x="7" y="4"/>
                      <a:pt x="7" y="4"/>
                      <a:pt x="7" y="4"/>
                    </a:cubicBezTo>
                    <a:cubicBezTo>
                      <a:pt x="7" y="2"/>
                      <a:pt x="5" y="1"/>
                      <a:pt x="3" y="2"/>
                    </a:cubicBezTo>
                    <a:cubicBezTo>
                      <a:pt x="3" y="1"/>
                      <a:pt x="3" y="1"/>
                      <a:pt x="3" y="1"/>
                    </a:cubicBezTo>
                    <a:cubicBezTo>
                      <a:pt x="3" y="1"/>
                      <a:pt x="2" y="1"/>
                      <a:pt x="1" y="2"/>
                    </a:cubicBezTo>
                    <a:cubicBezTo>
                      <a:pt x="1" y="2"/>
                      <a:pt x="0" y="3"/>
                      <a:pt x="1" y="4"/>
                    </a:cubicBezTo>
                    <a:cubicBezTo>
                      <a:pt x="1" y="4"/>
                      <a:pt x="1" y="4"/>
                      <a:pt x="1" y="4"/>
                    </a:cubicBezTo>
                    <a:lnTo>
                      <a:pt x="1" y="5"/>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732" name="Freeform 293">
                <a:extLst>
                  <a:ext uri="{FF2B5EF4-FFF2-40B4-BE49-F238E27FC236}">
                    <a16:creationId xmlns:a16="http://schemas.microsoft.com/office/drawing/2014/main" id="{A8C9DB87-411C-46EF-8B56-5E6345B40299}"/>
                  </a:ext>
                </a:extLst>
              </p:cNvPr>
              <p:cNvSpPr>
                <a:spLocks/>
              </p:cNvSpPr>
              <p:nvPr/>
            </p:nvSpPr>
            <p:spPr bwMode="auto">
              <a:xfrm>
                <a:off x="6956425" y="2182812"/>
                <a:ext cx="9525" cy="12700"/>
              </a:xfrm>
              <a:custGeom>
                <a:avLst/>
                <a:gdLst>
                  <a:gd name="T0" fmla="*/ 4 w 4"/>
                  <a:gd name="T1" fmla="*/ 4 h 5"/>
                  <a:gd name="T2" fmla="*/ 3 w 4"/>
                  <a:gd name="T3" fmla="*/ 5 h 5"/>
                  <a:gd name="T4" fmla="*/ 1 w 4"/>
                  <a:gd name="T5" fmla="*/ 5 h 5"/>
                  <a:gd name="T6" fmla="*/ 0 w 4"/>
                  <a:gd name="T7" fmla="*/ 4 h 5"/>
                  <a:gd name="T8" fmla="*/ 1 w 4"/>
                  <a:gd name="T9" fmla="*/ 4 h 5"/>
                  <a:gd name="T10" fmla="*/ 1 w 4"/>
                  <a:gd name="T11" fmla="*/ 4 h 5"/>
                  <a:gd name="T12" fmla="*/ 1 w 4"/>
                  <a:gd name="T13" fmla="*/ 4 h 5"/>
                  <a:gd name="T14" fmla="*/ 3 w 4"/>
                  <a:gd name="T15" fmla="*/ 4 h 5"/>
                  <a:gd name="T16" fmla="*/ 3 w 4"/>
                  <a:gd name="T17" fmla="*/ 4 h 5"/>
                  <a:gd name="T18" fmla="*/ 3 w 4"/>
                  <a:gd name="T19" fmla="*/ 4 h 5"/>
                  <a:gd name="T20" fmla="*/ 2 w 4"/>
                  <a:gd name="T21" fmla="*/ 3 h 5"/>
                  <a:gd name="T22" fmla="*/ 1 w 4"/>
                  <a:gd name="T23" fmla="*/ 3 h 5"/>
                  <a:gd name="T24" fmla="*/ 0 w 4"/>
                  <a:gd name="T25" fmla="*/ 2 h 5"/>
                  <a:gd name="T26" fmla="*/ 1 w 4"/>
                  <a:gd name="T27" fmla="*/ 1 h 5"/>
                  <a:gd name="T28" fmla="*/ 3 w 4"/>
                  <a:gd name="T29" fmla="*/ 1 h 5"/>
                  <a:gd name="T30" fmla="*/ 4 w 4"/>
                  <a:gd name="T31" fmla="*/ 2 h 5"/>
                  <a:gd name="T32" fmla="*/ 4 w 4"/>
                  <a:gd name="T33" fmla="*/ 2 h 5"/>
                  <a:gd name="T34" fmla="*/ 3 w 4"/>
                  <a:gd name="T35" fmla="*/ 2 h 5"/>
                  <a:gd name="T36" fmla="*/ 3 w 4"/>
                  <a:gd name="T37" fmla="*/ 2 h 5"/>
                  <a:gd name="T38" fmla="*/ 1 w 4"/>
                  <a:gd name="T39" fmla="*/ 1 h 5"/>
                  <a:gd name="T40" fmla="*/ 1 w 4"/>
                  <a:gd name="T41" fmla="*/ 2 h 5"/>
                  <a:gd name="T42" fmla="*/ 2 w 4"/>
                  <a:gd name="T43" fmla="*/ 2 h 5"/>
                  <a:gd name="T44" fmla="*/ 3 w 4"/>
                  <a:gd name="T45" fmla="*/ 3 h 5"/>
                  <a:gd name="T46" fmla="*/ 4 w 4"/>
                  <a:gd name="T47" fmla="*/ 3 h 5"/>
                  <a:gd name="T48" fmla="*/ 4 w 4"/>
                  <a:gd name="T4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5">
                    <a:moveTo>
                      <a:pt x="4" y="4"/>
                    </a:moveTo>
                    <a:cubicBezTo>
                      <a:pt x="4" y="4"/>
                      <a:pt x="4" y="5"/>
                      <a:pt x="3" y="5"/>
                    </a:cubicBezTo>
                    <a:cubicBezTo>
                      <a:pt x="2" y="5"/>
                      <a:pt x="1" y="5"/>
                      <a:pt x="1" y="5"/>
                    </a:cubicBezTo>
                    <a:cubicBezTo>
                      <a:pt x="0" y="4"/>
                      <a:pt x="0" y="4"/>
                      <a:pt x="0" y="4"/>
                    </a:cubicBezTo>
                    <a:cubicBezTo>
                      <a:pt x="1" y="4"/>
                      <a:pt x="1" y="4"/>
                      <a:pt x="1" y="4"/>
                    </a:cubicBezTo>
                    <a:cubicBezTo>
                      <a:pt x="1" y="4"/>
                      <a:pt x="1" y="4"/>
                      <a:pt x="1" y="4"/>
                    </a:cubicBezTo>
                    <a:cubicBezTo>
                      <a:pt x="1" y="4"/>
                      <a:pt x="1" y="4"/>
                      <a:pt x="1" y="4"/>
                    </a:cubicBezTo>
                    <a:cubicBezTo>
                      <a:pt x="2" y="4"/>
                      <a:pt x="2" y="5"/>
                      <a:pt x="3" y="4"/>
                    </a:cubicBezTo>
                    <a:cubicBezTo>
                      <a:pt x="3" y="4"/>
                      <a:pt x="3" y="4"/>
                      <a:pt x="3" y="4"/>
                    </a:cubicBezTo>
                    <a:cubicBezTo>
                      <a:pt x="3" y="4"/>
                      <a:pt x="3" y="4"/>
                      <a:pt x="3" y="4"/>
                    </a:cubicBezTo>
                    <a:cubicBezTo>
                      <a:pt x="2" y="3"/>
                      <a:pt x="2" y="3"/>
                      <a:pt x="2" y="3"/>
                    </a:cubicBezTo>
                    <a:cubicBezTo>
                      <a:pt x="1" y="3"/>
                      <a:pt x="1" y="3"/>
                      <a:pt x="1" y="3"/>
                    </a:cubicBezTo>
                    <a:cubicBezTo>
                      <a:pt x="1" y="3"/>
                      <a:pt x="0" y="3"/>
                      <a:pt x="0" y="2"/>
                    </a:cubicBezTo>
                    <a:cubicBezTo>
                      <a:pt x="0" y="1"/>
                      <a:pt x="0" y="1"/>
                      <a:pt x="1" y="1"/>
                    </a:cubicBezTo>
                    <a:cubicBezTo>
                      <a:pt x="2" y="0"/>
                      <a:pt x="3" y="0"/>
                      <a:pt x="3" y="1"/>
                    </a:cubicBezTo>
                    <a:cubicBezTo>
                      <a:pt x="4" y="2"/>
                      <a:pt x="4" y="2"/>
                      <a:pt x="4" y="2"/>
                    </a:cubicBezTo>
                    <a:cubicBezTo>
                      <a:pt x="4" y="2"/>
                      <a:pt x="4" y="2"/>
                      <a:pt x="4" y="2"/>
                    </a:cubicBezTo>
                    <a:cubicBezTo>
                      <a:pt x="3" y="2"/>
                      <a:pt x="3" y="2"/>
                      <a:pt x="3" y="2"/>
                    </a:cubicBezTo>
                    <a:cubicBezTo>
                      <a:pt x="3" y="2"/>
                      <a:pt x="3" y="2"/>
                      <a:pt x="3" y="2"/>
                    </a:cubicBezTo>
                    <a:cubicBezTo>
                      <a:pt x="3" y="1"/>
                      <a:pt x="2" y="1"/>
                      <a:pt x="1" y="1"/>
                    </a:cubicBezTo>
                    <a:cubicBezTo>
                      <a:pt x="1" y="2"/>
                      <a:pt x="1" y="2"/>
                      <a:pt x="1" y="2"/>
                    </a:cubicBezTo>
                    <a:cubicBezTo>
                      <a:pt x="2" y="2"/>
                      <a:pt x="2" y="2"/>
                      <a:pt x="2" y="2"/>
                    </a:cubicBezTo>
                    <a:cubicBezTo>
                      <a:pt x="2" y="2"/>
                      <a:pt x="2" y="2"/>
                      <a:pt x="3" y="3"/>
                    </a:cubicBezTo>
                    <a:cubicBezTo>
                      <a:pt x="4" y="3"/>
                      <a:pt x="4" y="3"/>
                      <a:pt x="4" y="3"/>
                    </a:cubicBezTo>
                    <a:lnTo>
                      <a:pt x="4" y="4"/>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grpSp>
        <p:grpSp>
          <p:nvGrpSpPr>
            <p:cNvPr id="623" name="Group 622">
              <a:extLst>
                <a:ext uri="{FF2B5EF4-FFF2-40B4-BE49-F238E27FC236}">
                  <a16:creationId xmlns:a16="http://schemas.microsoft.com/office/drawing/2014/main" id="{03891725-16AF-4E96-A354-7BAF553032A1}"/>
                </a:ext>
              </a:extLst>
            </p:cNvPr>
            <p:cNvGrpSpPr/>
            <p:nvPr/>
          </p:nvGrpSpPr>
          <p:grpSpPr>
            <a:xfrm>
              <a:off x="9555436" y="2400232"/>
              <a:ext cx="1129427" cy="633510"/>
              <a:chOff x="6391393" y="1624932"/>
              <a:chExt cx="1350970" cy="757777"/>
            </a:xfrm>
          </p:grpSpPr>
          <p:sp>
            <p:nvSpPr>
              <p:cNvPr id="673" name="Freeform 119">
                <a:extLst>
                  <a:ext uri="{FF2B5EF4-FFF2-40B4-BE49-F238E27FC236}">
                    <a16:creationId xmlns:a16="http://schemas.microsoft.com/office/drawing/2014/main" id="{1C66DB6D-EB08-4F5B-83F9-837CAC19242A}"/>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74" name="Freeform 120">
                <a:extLst>
                  <a:ext uri="{FF2B5EF4-FFF2-40B4-BE49-F238E27FC236}">
                    <a16:creationId xmlns:a16="http://schemas.microsoft.com/office/drawing/2014/main" id="{57914D38-D77A-42FF-B261-680DD30C2B2F}"/>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67" name="Group 666">
              <a:extLst>
                <a:ext uri="{FF2B5EF4-FFF2-40B4-BE49-F238E27FC236}">
                  <a16:creationId xmlns:a16="http://schemas.microsoft.com/office/drawing/2014/main" id="{35A68331-DFB1-4E30-9843-8DDFA4787876}"/>
                </a:ext>
              </a:extLst>
            </p:cNvPr>
            <p:cNvGrpSpPr/>
            <p:nvPr/>
          </p:nvGrpSpPr>
          <p:grpSpPr>
            <a:xfrm>
              <a:off x="8233541" y="3238355"/>
              <a:ext cx="1129427" cy="633510"/>
              <a:chOff x="6391393" y="1624932"/>
              <a:chExt cx="1350970" cy="757777"/>
            </a:xfrm>
          </p:grpSpPr>
          <p:sp>
            <p:nvSpPr>
              <p:cNvPr id="671" name="Freeform 119">
                <a:extLst>
                  <a:ext uri="{FF2B5EF4-FFF2-40B4-BE49-F238E27FC236}">
                    <a16:creationId xmlns:a16="http://schemas.microsoft.com/office/drawing/2014/main" id="{881AD493-DFD4-4B46-A05E-8ED6D9CCB3AD}"/>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72" name="Freeform 120">
                <a:extLst>
                  <a:ext uri="{FF2B5EF4-FFF2-40B4-BE49-F238E27FC236}">
                    <a16:creationId xmlns:a16="http://schemas.microsoft.com/office/drawing/2014/main" id="{F8C3157E-C86C-4BB9-8FC0-33D5F89042DD}"/>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68" name="Group 667">
              <a:extLst>
                <a:ext uri="{FF2B5EF4-FFF2-40B4-BE49-F238E27FC236}">
                  <a16:creationId xmlns:a16="http://schemas.microsoft.com/office/drawing/2014/main" id="{AA2199A9-0023-4B58-943A-E9DB3269D9C6}"/>
                </a:ext>
              </a:extLst>
            </p:cNvPr>
            <p:cNvGrpSpPr/>
            <p:nvPr/>
          </p:nvGrpSpPr>
          <p:grpSpPr>
            <a:xfrm>
              <a:off x="10566509" y="3408024"/>
              <a:ext cx="1129427" cy="633510"/>
              <a:chOff x="6391393" y="1624932"/>
              <a:chExt cx="1350970" cy="757777"/>
            </a:xfrm>
          </p:grpSpPr>
          <p:sp>
            <p:nvSpPr>
              <p:cNvPr id="669" name="Freeform 119">
                <a:extLst>
                  <a:ext uri="{FF2B5EF4-FFF2-40B4-BE49-F238E27FC236}">
                    <a16:creationId xmlns:a16="http://schemas.microsoft.com/office/drawing/2014/main" id="{FCA14C1B-874A-4180-B1C1-C2AA65922741}"/>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70" name="Freeform 120">
                <a:extLst>
                  <a:ext uri="{FF2B5EF4-FFF2-40B4-BE49-F238E27FC236}">
                    <a16:creationId xmlns:a16="http://schemas.microsoft.com/office/drawing/2014/main" id="{FD380AFB-2FED-4AA5-9C54-22CEC8A7921E}"/>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90" name="Group 389">
            <a:extLst>
              <a:ext uri="{FF2B5EF4-FFF2-40B4-BE49-F238E27FC236}">
                <a16:creationId xmlns:a16="http://schemas.microsoft.com/office/drawing/2014/main" id="{09ED0DF4-A327-4E43-AE43-C9A044E798A4}"/>
              </a:ext>
            </a:extLst>
          </p:cNvPr>
          <p:cNvGrpSpPr/>
          <p:nvPr/>
        </p:nvGrpSpPr>
        <p:grpSpPr>
          <a:xfrm>
            <a:off x="10253458" y="148920"/>
            <a:ext cx="2074110" cy="1035869"/>
            <a:chOff x="10052458" y="146014"/>
            <a:chExt cx="2033626" cy="1015650"/>
          </a:xfrm>
        </p:grpSpPr>
        <p:pic>
          <p:nvPicPr>
            <p:cNvPr id="391" name="Picture 390">
              <a:extLst>
                <a:ext uri="{FF2B5EF4-FFF2-40B4-BE49-F238E27FC236}">
                  <a16:creationId xmlns:a16="http://schemas.microsoft.com/office/drawing/2014/main" id="{B374D94B-62F9-434F-B4D6-CCB6197C5AFE}"/>
                </a:ext>
              </a:extLst>
            </p:cNvPr>
            <p:cNvPicPr>
              <a:picLocks noChangeAspect="1"/>
            </p:cNvPicPr>
            <p:nvPr/>
          </p:nvPicPr>
          <p:blipFill>
            <a:blip r:embed="rId22"/>
            <a:stretch>
              <a:fillRect/>
            </a:stretch>
          </p:blipFill>
          <p:spPr>
            <a:xfrm>
              <a:off x="10052458" y="146014"/>
              <a:ext cx="2033626" cy="1015650"/>
            </a:xfrm>
            <a:prstGeom prst="rect">
              <a:avLst/>
            </a:prstGeom>
          </p:spPr>
        </p:pic>
        <p:sp>
          <p:nvSpPr>
            <p:cNvPr id="395" name="Rectangle 394">
              <a:extLst>
                <a:ext uri="{FF2B5EF4-FFF2-40B4-BE49-F238E27FC236}">
                  <a16:creationId xmlns:a16="http://schemas.microsoft.com/office/drawing/2014/main" id="{F52798D8-AA5E-4EAE-98FF-D2C61B76CA2C}"/>
                </a:ext>
              </a:extLst>
            </p:cNvPr>
            <p:cNvSpPr/>
            <p:nvPr/>
          </p:nvSpPr>
          <p:spPr bwMode="auto">
            <a:xfrm>
              <a:off x="10094230"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80000"/>
                </a:lnSpc>
                <a:spcBef>
                  <a:spcPct val="0"/>
                </a:spcBef>
                <a:spcAft>
                  <a:spcPct val="0"/>
                </a:spcAft>
                <a:buClrTx/>
                <a:buSzTx/>
                <a:buFontTx/>
                <a:buNone/>
                <a:tabLst/>
                <a:defRPr/>
              </a:pPr>
              <a:r>
                <a:rPr kumimoji="0" lang="en-US" sz="612" b="0" i="0" u="none" strike="noStrike" kern="1200" cap="none" spc="0" normalizeH="0" baseline="0" noProof="0">
                  <a:ln>
                    <a:noFill/>
                  </a:ln>
                  <a:solidFill>
                    <a:srgbClr val="000000"/>
                  </a:solidFill>
                  <a:effectLst/>
                  <a:uLnTx/>
                  <a:uFillTx/>
                  <a:latin typeface="Segoe UI Semibold"/>
                  <a:ea typeface="+mn-ea"/>
                  <a:cs typeface="Segoe UI" pitchFamily="34" charset="0"/>
                </a:rPr>
                <a:t>Best User Experience</a:t>
              </a:r>
            </a:p>
          </p:txBody>
        </p:sp>
      </p:grpSp>
    </p:spTree>
    <p:extLst>
      <p:ext uri="{BB962C8B-B14F-4D97-AF65-F5344CB8AC3E}">
        <p14:creationId xmlns:p14="http://schemas.microsoft.com/office/powerpoint/2010/main" val="8104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6386" name="think-cell Slide" r:id="rId6" imgW="377" imgH="377" progId="TCLayout.ActiveDocument.1">
                  <p:embed/>
                </p:oleObj>
              </mc:Choice>
              <mc:Fallback>
                <p:oleObj name="think-cell Slide" r:id="rId6"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600855" y="466302"/>
            <a:ext cx="11237870" cy="439465"/>
          </a:xfrm>
        </p:spPr>
        <p:txBody>
          <a:bodyPr/>
          <a:lstStyle/>
          <a:p>
            <a:r>
              <a:rPr lang="en-US"/>
              <a:t>Enhanced Security with Simplified </a:t>
            </a:r>
            <a:r>
              <a:rPr lang="en-US" altLang="zh-CN"/>
              <a:t>Configuration</a:t>
            </a:r>
            <a:endParaRPr lang="en-US">
              <a:solidFill>
                <a:schemeClr val="tx1"/>
              </a:solidFill>
            </a:endParaRPr>
          </a:p>
        </p:txBody>
      </p:sp>
      <p:grpSp>
        <p:nvGrpSpPr>
          <p:cNvPr id="5" name="Group 4">
            <a:extLst>
              <a:ext uri="{FF2B5EF4-FFF2-40B4-BE49-F238E27FC236}">
                <a16:creationId xmlns:a16="http://schemas.microsoft.com/office/drawing/2014/main" id="{F21511E0-E3B3-4251-A251-91BA1713024E}"/>
              </a:ext>
            </a:extLst>
          </p:cNvPr>
          <p:cNvGrpSpPr/>
          <p:nvPr/>
        </p:nvGrpSpPr>
        <p:grpSpPr>
          <a:xfrm>
            <a:off x="599061" y="1831530"/>
            <a:ext cx="11244325" cy="4332018"/>
            <a:chOff x="586503" y="2010462"/>
            <a:chExt cx="11024849" cy="4247462"/>
          </a:xfrm>
        </p:grpSpPr>
        <p:sp>
          <p:nvSpPr>
            <p:cNvPr id="402" name="TextBox 401">
              <a:extLst>
                <a:ext uri="{FF2B5EF4-FFF2-40B4-BE49-F238E27FC236}">
                  <a16:creationId xmlns:a16="http://schemas.microsoft.com/office/drawing/2014/main" id="{3AC0394B-E290-4842-8F6E-E5654873842C}"/>
                </a:ext>
              </a:extLst>
            </p:cNvPr>
            <p:cNvSpPr txBox="1"/>
            <p:nvPr/>
          </p:nvSpPr>
          <p:spPr>
            <a:xfrm>
              <a:off x="3415693" y="2662275"/>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70E4E41F-43C4-4C8A-A76D-8485314F480A}"/>
                </a:ext>
              </a:extLst>
            </p:cNvPr>
            <p:cNvSpPr txBox="1"/>
            <p:nvPr/>
          </p:nvSpPr>
          <p:spPr>
            <a:xfrm>
              <a:off x="586503" y="2662274"/>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404" name="TextBox 403">
              <a:extLst>
                <a:ext uri="{FF2B5EF4-FFF2-40B4-BE49-F238E27FC236}">
                  <a16:creationId xmlns:a16="http://schemas.microsoft.com/office/drawing/2014/main" id="{6CDC2BA4-4D4C-4B48-BB47-14297D86C2B1}"/>
                </a:ext>
              </a:extLst>
            </p:cNvPr>
            <p:cNvSpPr txBox="1"/>
            <p:nvPr/>
          </p:nvSpPr>
          <p:spPr>
            <a:xfrm>
              <a:off x="6244883"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406" name="TextBox 405">
              <a:extLst>
                <a:ext uri="{FF2B5EF4-FFF2-40B4-BE49-F238E27FC236}">
                  <a16:creationId xmlns:a16="http://schemas.microsoft.com/office/drawing/2014/main" id="{651B4D4F-FD7E-4E5A-B200-201151FECC5E}"/>
                </a:ext>
              </a:extLst>
            </p:cNvPr>
            <p:cNvSpPr txBox="1"/>
            <p:nvPr/>
          </p:nvSpPr>
          <p:spPr>
            <a:xfrm>
              <a:off x="586503" y="2010462"/>
              <a:ext cx="2535518" cy="651812"/>
            </a:xfrm>
            <a:prstGeom prst="rect">
              <a:avLst/>
            </a:prstGeom>
            <a:solidFill>
              <a:schemeClr val="tx2"/>
            </a:solidFill>
            <a:ln w="6350">
              <a:solidFill>
                <a:schemeClr val="tx2"/>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Semibold"/>
                  <a:ea typeface="+mn-ea"/>
                  <a:cs typeface="+mn-cs"/>
                </a:rPr>
                <a:t>Azure AD </a:t>
              </a:r>
              <a:r>
                <a:rPr kumimoji="0" lang="en-US" sz="1836" b="1" i="0" u="none" strike="noStrike" kern="1200" cap="none" spc="0" normalizeH="0" baseline="0" noProof="0">
                  <a:ln>
                    <a:noFill/>
                  </a:ln>
                  <a:solidFill>
                    <a:srgbClr val="FFFFFF"/>
                  </a:solidFill>
                  <a:effectLst/>
                  <a:uLnTx/>
                  <a:uFillTx/>
                  <a:latin typeface="Segoe UI"/>
                  <a:ea typeface="+mn-ea"/>
                  <a:cs typeface="+mn-cs"/>
                </a:rPr>
                <a:t>Security </a:t>
              </a:r>
              <a:r>
                <a:rPr kumimoji="0" lang="en-US" sz="1836" b="1" i="0" u="none" strike="noStrike" kern="1200" cap="none" spc="0" normalizeH="0" baseline="0" noProof="0">
                  <a:ln>
                    <a:noFill/>
                  </a:ln>
                  <a:solidFill>
                    <a:srgbClr val="FFFFFF"/>
                  </a:solidFill>
                  <a:effectLst/>
                  <a:uLnTx/>
                  <a:uFillTx/>
                  <a:latin typeface="Segoe UI Semibold"/>
                  <a:ea typeface="+mn-ea"/>
                  <a:cs typeface="+mn-cs"/>
                </a:rPr>
                <a:t>Services</a:t>
              </a:r>
            </a:p>
          </p:txBody>
        </p:sp>
        <p:sp>
          <p:nvSpPr>
            <p:cNvPr id="407" name="TextBox 406">
              <a:extLst>
                <a:ext uri="{FF2B5EF4-FFF2-40B4-BE49-F238E27FC236}">
                  <a16:creationId xmlns:a16="http://schemas.microsoft.com/office/drawing/2014/main" id="{85613192-0331-4ABE-A2FA-09D29CAE0336}"/>
                </a:ext>
              </a:extLst>
            </p:cNvPr>
            <p:cNvSpPr txBox="1"/>
            <p:nvPr/>
          </p:nvSpPr>
          <p:spPr>
            <a:xfrm>
              <a:off x="3415693" y="2010462"/>
              <a:ext cx="2535518" cy="648595"/>
            </a:xfrm>
            <a:prstGeom prst="rect">
              <a:avLst/>
            </a:prstGeom>
            <a:solidFill>
              <a:schemeClr val="accent4"/>
            </a:solidFill>
            <a:ln w="6350">
              <a:solidFill>
                <a:schemeClr val="accent4"/>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836" b="1" i="0" u="none" strike="noStrike" kern="1200" cap="none" spc="0" normalizeH="0" baseline="0" noProof="0">
                  <a:ln>
                    <a:noFill/>
                  </a:ln>
                  <a:solidFill>
                    <a:srgbClr val="FFFFFF"/>
                  </a:solidFill>
                  <a:effectLst/>
                  <a:uLnTx/>
                  <a:uFillTx/>
                  <a:latin typeface="Segoe UI Semibold"/>
                  <a:ea typeface="+mn-ea"/>
                  <a:cs typeface="+mn-cs"/>
                </a:rPr>
                <a:t>Reduced </a:t>
              </a:r>
              <a:r>
                <a:rPr kumimoji="0" lang="en-IN" sz="1836" b="1" i="0" u="none" strike="noStrike" kern="1200" cap="none" spc="0" normalizeH="0" baseline="0" noProof="0">
                  <a:ln>
                    <a:noFill/>
                  </a:ln>
                  <a:solidFill>
                    <a:srgbClr val="FFFFFF"/>
                  </a:solidFill>
                  <a:effectLst/>
                  <a:uLnTx/>
                  <a:uFillTx/>
                  <a:latin typeface="Segoe UI"/>
                  <a:ea typeface="+mn-ea"/>
                  <a:cs typeface="+mn-cs"/>
                </a:rPr>
                <a:t>Attack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836" b="1" i="0" u="none" strike="noStrike" kern="1200" cap="none" spc="0" normalizeH="0" baseline="0" noProof="0">
                  <a:ln>
                    <a:noFill/>
                  </a:ln>
                  <a:solidFill>
                    <a:srgbClr val="FFFFFF"/>
                  </a:solidFill>
                  <a:effectLst/>
                  <a:uLnTx/>
                  <a:uFillTx/>
                  <a:latin typeface="Segoe UI Semibold"/>
                  <a:ea typeface="+mn-ea"/>
                  <a:cs typeface="+mn-cs"/>
                </a:rPr>
                <a:t>Surface</a:t>
              </a:r>
            </a:p>
          </p:txBody>
        </p:sp>
        <p:sp>
          <p:nvSpPr>
            <p:cNvPr id="408" name="TextBox 407">
              <a:extLst>
                <a:ext uri="{FF2B5EF4-FFF2-40B4-BE49-F238E27FC236}">
                  <a16:creationId xmlns:a16="http://schemas.microsoft.com/office/drawing/2014/main" id="{F67C5892-0618-4B37-9905-B2D011CC70B6}"/>
                </a:ext>
              </a:extLst>
            </p:cNvPr>
            <p:cNvSpPr txBox="1"/>
            <p:nvPr/>
          </p:nvSpPr>
          <p:spPr>
            <a:xfrm>
              <a:off x="6244883" y="2010462"/>
              <a:ext cx="2535518" cy="648595"/>
            </a:xfrm>
            <a:prstGeom prst="rect">
              <a:avLst/>
            </a:prstGeom>
            <a:solidFill>
              <a:schemeClr val="accent1"/>
            </a:solidFill>
            <a:ln w="6350">
              <a:solidFill>
                <a:schemeClr val="accent1"/>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Semibold"/>
                  <a:ea typeface="+mn-ea"/>
                  <a:cs typeface="+mn-cs"/>
                </a:rPr>
                <a:t>Granular </a:t>
              </a:r>
              <a:r>
                <a:rPr kumimoji="0" lang="en-US" sz="1836" b="1" i="0" u="none" strike="noStrike" kern="1200" cap="none" spc="0" normalizeH="0" baseline="0" noProof="0">
                  <a:ln>
                    <a:noFill/>
                  </a:ln>
                  <a:solidFill>
                    <a:srgbClr val="FFFFFF"/>
                  </a:solidFill>
                  <a:effectLst/>
                  <a:uLnTx/>
                  <a:uFillTx/>
                  <a:latin typeface="Segoe UI"/>
                  <a:ea typeface="+mn-ea"/>
                  <a:cs typeface="+mn-cs"/>
                </a:rPr>
                <a:t>Access</a:t>
              </a:r>
              <a:br>
                <a:rPr kumimoji="0" lang="en-US" sz="1836" b="1" i="0" u="none" strike="noStrike" kern="1200" cap="none" spc="0" normalizeH="0" baseline="0" noProof="0">
                  <a:ln>
                    <a:noFill/>
                  </a:ln>
                  <a:solidFill>
                    <a:srgbClr val="FFFFFF"/>
                  </a:solidFill>
                  <a:effectLst/>
                  <a:uLnTx/>
                  <a:uFillTx/>
                  <a:latin typeface="Segoe UI Semibold"/>
                  <a:ea typeface="+mn-ea"/>
                  <a:cs typeface="+mn-cs"/>
                </a:rPr>
              </a:br>
              <a:r>
                <a:rPr kumimoji="0" lang="en-US" sz="1836" b="1" i="0" u="none" strike="noStrike" kern="1200" cap="none" spc="0" normalizeH="0" baseline="0" noProof="0">
                  <a:ln>
                    <a:noFill/>
                  </a:ln>
                  <a:solidFill>
                    <a:srgbClr val="FFFFFF"/>
                  </a:solidFill>
                  <a:effectLst/>
                  <a:uLnTx/>
                  <a:uFillTx/>
                  <a:latin typeface="Segoe UI Semibold"/>
                  <a:ea typeface="+mn-ea"/>
                  <a:cs typeface="+mn-cs"/>
                </a:rPr>
                <a:t>Control</a:t>
              </a:r>
            </a:p>
          </p:txBody>
        </p:sp>
        <p:sp>
          <p:nvSpPr>
            <p:cNvPr id="219" name="TextBox 218">
              <a:extLst>
                <a:ext uri="{FF2B5EF4-FFF2-40B4-BE49-F238E27FC236}">
                  <a16:creationId xmlns:a16="http://schemas.microsoft.com/office/drawing/2014/main" id="{18CFEA58-0A6A-4C10-8066-C963705467F3}"/>
                </a:ext>
              </a:extLst>
            </p:cNvPr>
            <p:cNvSpPr txBox="1"/>
            <p:nvPr/>
          </p:nvSpPr>
          <p:spPr>
            <a:xfrm>
              <a:off x="9074074"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221" name="TextBox 220">
              <a:extLst>
                <a:ext uri="{FF2B5EF4-FFF2-40B4-BE49-F238E27FC236}">
                  <a16:creationId xmlns:a16="http://schemas.microsoft.com/office/drawing/2014/main" id="{4D56DD85-A721-4E9A-ACA5-85290195EE6A}"/>
                </a:ext>
              </a:extLst>
            </p:cNvPr>
            <p:cNvSpPr txBox="1"/>
            <p:nvPr/>
          </p:nvSpPr>
          <p:spPr>
            <a:xfrm>
              <a:off x="9074074" y="2010462"/>
              <a:ext cx="2535518" cy="648595"/>
            </a:xfrm>
            <a:prstGeom prst="rect">
              <a:avLst/>
            </a:prstGeom>
            <a:solidFill>
              <a:schemeClr val="accent5"/>
            </a:solidFill>
            <a:ln w="6350">
              <a:solidFill>
                <a:schemeClr val="accent5"/>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FFFFFF"/>
                  </a:solidFill>
                  <a:effectLst/>
                  <a:uLnTx/>
                  <a:uFillTx/>
                  <a:latin typeface="Segoe UI Semibold"/>
                  <a:ea typeface="+mn-ea"/>
                  <a:cs typeface="+mn-cs"/>
                </a:rPr>
                <a:t>Isolated </a:t>
              </a:r>
              <a:r>
                <a:rPr kumimoji="0" lang="en-US" sz="1836" b="1" i="0" u="none" strike="noStrike" kern="1200" cap="none" spc="0" normalizeH="0" baseline="0" noProof="0">
                  <a:ln>
                    <a:noFill/>
                  </a:ln>
                  <a:solidFill>
                    <a:srgbClr val="FFFFFF"/>
                  </a:solidFill>
                  <a:effectLst/>
                  <a:uLnTx/>
                  <a:uFillTx/>
                  <a:latin typeface="Segoe UI"/>
                  <a:ea typeface="+mn-ea"/>
                  <a:cs typeface="+mn-cs"/>
                </a:rPr>
                <a:t>User</a:t>
              </a:r>
              <a:br>
                <a:rPr kumimoji="0" lang="en-US" sz="1836" b="1" i="0" u="none" strike="noStrike" kern="1200" cap="none" spc="0" normalizeH="0" baseline="0" noProof="0">
                  <a:ln>
                    <a:noFill/>
                  </a:ln>
                  <a:solidFill>
                    <a:srgbClr val="FFFFFF"/>
                  </a:solidFill>
                  <a:effectLst/>
                  <a:uLnTx/>
                  <a:uFillTx/>
                  <a:latin typeface="Segoe UI Semibold"/>
                  <a:ea typeface="+mn-ea"/>
                  <a:cs typeface="+mn-cs"/>
                </a:rPr>
              </a:br>
              <a:r>
                <a:rPr kumimoji="0" lang="en-US" sz="1836" b="1" i="0" u="none" strike="noStrike" kern="1200" cap="none" spc="0" normalizeH="0" baseline="0" noProof="0">
                  <a:ln>
                    <a:noFill/>
                  </a:ln>
                  <a:solidFill>
                    <a:srgbClr val="FFFFFF"/>
                  </a:solidFill>
                  <a:effectLst/>
                  <a:uLnTx/>
                  <a:uFillTx/>
                  <a:latin typeface="Segoe UI Semibold"/>
                  <a:ea typeface="+mn-ea"/>
                  <a:cs typeface="+mn-cs"/>
                </a:rPr>
                <a:t>Sessions</a:t>
              </a:r>
            </a:p>
          </p:txBody>
        </p:sp>
        <p:grpSp>
          <p:nvGrpSpPr>
            <p:cNvPr id="960" name="Group 959">
              <a:extLst>
                <a:ext uri="{FF2B5EF4-FFF2-40B4-BE49-F238E27FC236}">
                  <a16:creationId xmlns:a16="http://schemas.microsoft.com/office/drawing/2014/main" id="{ACC0F86C-5C1C-46A8-B548-14344C5628DE}"/>
                </a:ext>
              </a:extLst>
            </p:cNvPr>
            <p:cNvGrpSpPr/>
            <p:nvPr/>
          </p:nvGrpSpPr>
          <p:grpSpPr>
            <a:xfrm>
              <a:off x="3892504" y="2946486"/>
              <a:ext cx="1581897" cy="1455878"/>
              <a:chOff x="3893836" y="2946486"/>
              <a:chExt cx="1581897" cy="1455878"/>
            </a:xfrm>
          </p:grpSpPr>
          <p:sp>
            <p:nvSpPr>
              <p:cNvPr id="383" name="Rectangle 11">
                <a:extLst>
                  <a:ext uri="{FF2B5EF4-FFF2-40B4-BE49-F238E27FC236}">
                    <a16:creationId xmlns:a16="http://schemas.microsoft.com/office/drawing/2014/main" id="{BEA4BD84-52B4-480F-8D3C-0E5016430CF0}"/>
                  </a:ext>
                </a:extLst>
              </p:cNvPr>
              <p:cNvSpPr>
                <a:spLocks noChangeArrowheads="1"/>
              </p:cNvSpPr>
              <p:nvPr/>
            </p:nvSpPr>
            <p:spPr bwMode="auto">
              <a:xfrm>
                <a:off x="3893836" y="41390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13">
                <a:extLst>
                  <a:ext uri="{FF2B5EF4-FFF2-40B4-BE49-F238E27FC236}">
                    <a16:creationId xmlns:a16="http://schemas.microsoft.com/office/drawing/2014/main" id="{2181701B-3E56-40A3-932F-CE16C273C3DF}"/>
                  </a:ext>
                </a:extLst>
              </p:cNvPr>
              <p:cNvSpPr>
                <a:spLocks/>
              </p:cNvSpPr>
              <p:nvPr/>
            </p:nvSpPr>
            <p:spPr bwMode="auto">
              <a:xfrm>
                <a:off x="4119962" y="41390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14">
                <a:extLst>
                  <a:ext uri="{FF2B5EF4-FFF2-40B4-BE49-F238E27FC236}">
                    <a16:creationId xmlns:a16="http://schemas.microsoft.com/office/drawing/2014/main" id="{36CE3664-AA0E-4255-AF2F-A78EBEACB942}"/>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15">
                <a:extLst>
                  <a:ext uri="{FF2B5EF4-FFF2-40B4-BE49-F238E27FC236}">
                    <a16:creationId xmlns:a16="http://schemas.microsoft.com/office/drawing/2014/main" id="{2B4F25F2-D5DB-45A3-9CAD-060B5B653B19}"/>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16">
                <a:extLst>
                  <a:ext uri="{FF2B5EF4-FFF2-40B4-BE49-F238E27FC236}">
                    <a16:creationId xmlns:a16="http://schemas.microsoft.com/office/drawing/2014/main" id="{EC88ED3A-BE6F-45E4-A7C4-D4E3F16BE286}"/>
                  </a:ext>
                </a:extLst>
              </p:cNvPr>
              <p:cNvSpPr>
                <a:spLocks/>
              </p:cNvSpPr>
              <p:nvPr/>
            </p:nvSpPr>
            <p:spPr bwMode="auto">
              <a:xfrm>
                <a:off x="4424629" y="32555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17">
                <a:extLst>
                  <a:ext uri="{FF2B5EF4-FFF2-40B4-BE49-F238E27FC236}">
                    <a16:creationId xmlns:a16="http://schemas.microsoft.com/office/drawing/2014/main" id="{FE8FD7E9-558C-4F3E-BAF5-A656939298AC}"/>
                  </a:ext>
                </a:extLst>
              </p:cNvPr>
              <p:cNvSpPr>
                <a:spLocks/>
              </p:cNvSpPr>
              <p:nvPr/>
            </p:nvSpPr>
            <p:spPr bwMode="auto">
              <a:xfrm>
                <a:off x="4459449" y="33055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0" name="Oval 18">
                <a:extLst>
                  <a:ext uri="{FF2B5EF4-FFF2-40B4-BE49-F238E27FC236}">
                    <a16:creationId xmlns:a16="http://schemas.microsoft.com/office/drawing/2014/main" id="{6327DC75-CFE9-4D51-8BCC-9F1EC45A1659}"/>
                  </a:ext>
                </a:extLst>
              </p:cNvPr>
              <p:cNvSpPr>
                <a:spLocks noChangeArrowheads="1"/>
              </p:cNvSpPr>
              <p:nvPr/>
            </p:nvSpPr>
            <p:spPr bwMode="auto">
              <a:xfrm>
                <a:off x="4679244" y="33294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19">
                <a:extLst>
                  <a:ext uri="{FF2B5EF4-FFF2-40B4-BE49-F238E27FC236}">
                    <a16:creationId xmlns:a16="http://schemas.microsoft.com/office/drawing/2014/main" id="{73DF9B83-3DB9-4990-BE8C-98B188C3BDE6}"/>
                  </a:ext>
                </a:extLst>
              </p:cNvPr>
              <p:cNvSpPr>
                <a:spLocks/>
              </p:cNvSpPr>
              <p:nvPr/>
            </p:nvSpPr>
            <p:spPr bwMode="auto">
              <a:xfrm>
                <a:off x="4459449" y="34121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2" name="Oval 20">
                <a:extLst>
                  <a:ext uri="{FF2B5EF4-FFF2-40B4-BE49-F238E27FC236}">
                    <a16:creationId xmlns:a16="http://schemas.microsoft.com/office/drawing/2014/main" id="{1311EF81-6726-4D51-BA80-24654865EEBD}"/>
                  </a:ext>
                </a:extLst>
              </p:cNvPr>
              <p:cNvSpPr>
                <a:spLocks noChangeArrowheads="1"/>
              </p:cNvSpPr>
              <p:nvPr/>
            </p:nvSpPr>
            <p:spPr bwMode="auto">
              <a:xfrm>
                <a:off x="4679244" y="34361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21">
                <a:extLst>
                  <a:ext uri="{FF2B5EF4-FFF2-40B4-BE49-F238E27FC236}">
                    <a16:creationId xmlns:a16="http://schemas.microsoft.com/office/drawing/2014/main" id="{38A68767-4121-4319-8EAB-8DF3E306B8C9}"/>
                  </a:ext>
                </a:extLst>
              </p:cNvPr>
              <p:cNvSpPr>
                <a:spLocks/>
              </p:cNvSpPr>
              <p:nvPr/>
            </p:nvSpPr>
            <p:spPr bwMode="auto">
              <a:xfrm>
                <a:off x="4459449" y="35166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4" name="Oval 22">
                <a:extLst>
                  <a:ext uri="{FF2B5EF4-FFF2-40B4-BE49-F238E27FC236}">
                    <a16:creationId xmlns:a16="http://schemas.microsoft.com/office/drawing/2014/main" id="{63D18CD3-D713-4FF9-84AD-177717BB659C}"/>
                  </a:ext>
                </a:extLst>
              </p:cNvPr>
              <p:cNvSpPr>
                <a:spLocks noChangeArrowheads="1"/>
              </p:cNvSpPr>
              <p:nvPr/>
            </p:nvSpPr>
            <p:spPr bwMode="auto">
              <a:xfrm>
                <a:off x="4679244" y="35427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23">
                <a:extLst>
                  <a:ext uri="{FF2B5EF4-FFF2-40B4-BE49-F238E27FC236}">
                    <a16:creationId xmlns:a16="http://schemas.microsoft.com/office/drawing/2014/main" id="{7F848DF2-F517-4534-898F-0F84F9B3C0BC}"/>
                  </a:ext>
                </a:extLst>
              </p:cNvPr>
              <p:cNvSpPr>
                <a:spLocks/>
              </p:cNvSpPr>
              <p:nvPr/>
            </p:nvSpPr>
            <p:spPr bwMode="auto">
              <a:xfrm>
                <a:off x="4459449" y="36232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6" name="Oval 24">
                <a:extLst>
                  <a:ext uri="{FF2B5EF4-FFF2-40B4-BE49-F238E27FC236}">
                    <a16:creationId xmlns:a16="http://schemas.microsoft.com/office/drawing/2014/main" id="{E6C5C92A-148B-45A8-A97D-7CEAA6E9E4C2}"/>
                  </a:ext>
                </a:extLst>
              </p:cNvPr>
              <p:cNvSpPr>
                <a:spLocks noChangeArrowheads="1"/>
              </p:cNvSpPr>
              <p:nvPr/>
            </p:nvSpPr>
            <p:spPr bwMode="auto">
              <a:xfrm>
                <a:off x="4679244" y="36472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25">
                <a:extLst>
                  <a:ext uri="{FF2B5EF4-FFF2-40B4-BE49-F238E27FC236}">
                    <a16:creationId xmlns:a16="http://schemas.microsoft.com/office/drawing/2014/main" id="{07B2EA7E-3103-49EF-8F8C-C14A47B806F4}"/>
                  </a:ext>
                </a:extLst>
              </p:cNvPr>
              <p:cNvSpPr>
                <a:spLocks/>
              </p:cNvSpPr>
              <p:nvPr/>
            </p:nvSpPr>
            <p:spPr bwMode="auto">
              <a:xfrm>
                <a:off x="4459449" y="37299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8" name="Oval 26">
                <a:extLst>
                  <a:ext uri="{FF2B5EF4-FFF2-40B4-BE49-F238E27FC236}">
                    <a16:creationId xmlns:a16="http://schemas.microsoft.com/office/drawing/2014/main" id="{BDD8907C-5050-486A-9408-DCA33A49E412}"/>
                  </a:ext>
                </a:extLst>
              </p:cNvPr>
              <p:cNvSpPr>
                <a:spLocks noChangeArrowheads="1"/>
              </p:cNvSpPr>
              <p:nvPr/>
            </p:nvSpPr>
            <p:spPr bwMode="auto">
              <a:xfrm>
                <a:off x="4679244" y="37538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27">
                <a:extLst>
                  <a:ext uri="{FF2B5EF4-FFF2-40B4-BE49-F238E27FC236}">
                    <a16:creationId xmlns:a16="http://schemas.microsoft.com/office/drawing/2014/main" id="{F4B48057-22BE-45B8-8F77-FC5014A585CE}"/>
                  </a:ext>
                </a:extLst>
              </p:cNvPr>
              <p:cNvSpPr>
                <a:spLocks/>
              </p:cNvSpPr>
              <p:nvPr/>
            </p:nvSpPr>
            <p:spPr bwMode="auto">
              <a:xfrm>
                <a:off x="4459449" y="38343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00" name="Oval 28">
                <a:extLst>
                  <a:ext uri="{FF2B5EF4-FFF2-40B4-BE49-F238E27FC236}">
                    <a16:creationId xmlns:a16="http://schemas.microsoft.com/office/drawing/2014/main" id="{42C4EE1F-05B9-493E-9DDC-6271B3BCD0A1}"/>
                  </a:ext>
                </a:extLst>
              </p:cNvPr>
              <p:cNvSpPr>
                <a:spLocks noChangeArrowheads="1"/>
              </p:cNvSpPr>
              <p:nvPr/>
            </p:nvSpPr>
            <p:spPr bwMode="auto">
              <a:xfrm>
                <a:off x="4679244" y="38604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29">
                <a:extLst>
                  <a:ext uri="{FF2B5EF4-FFF2-40B4-BE49-F238E27FC236}">
                    <a16:creationId xmlns:a16="http://schemas.microsoft.com/office/drawing/2014/main" id="{DC063A27-92DF-4B1F-AF2F-3F65FE163164}"/>
                  </a:ext>
                </a:extLst>
              </p:cNvPr>
              <p:cNvSpPr>
                <a:spLocks/>
              </p:cNvSpPr>
              <p:nvPr/>
            </p:nvSpPr>
            <p:spPr bwMode="auto">
              <a:xfrm>
                <a:off x="4459449" y="39410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0" name="Oval 30">
                <a:extLst>
                  <a:ext uri="{FF2B5EF4-FFF2-40B4-BE49-F238E27FC236}">
                    <a16:creationId xmlns:a16="http://schemas.microsoft.com/office/drawing/2014/main" id="{29BDC31F-91EB-48AE-B938-79A55456BD4D}"/>
                  </a:ext>
                </a:extLst>
              </p:cNvPr>
              <p:cNvSpPr>
                <a:spLocks noChangeArrowheads="1"/>
              </p:cNvSpPr>
              <p:nvPr/>
            </p:nvSpPr>
            <p:spPr bwMode="auto">
              <a:xfrm>
                <a:off x="4679244" y="39649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31">
                <a:extLst>
                  <a:ext uri="{FF2B5EF4-FFF2-40B4-BE49-F238E27FC236}">
                    <a16:creationId xmlns:a16="http://schemas.microsoft.com/office/drawing/2014/main" id="{CD3399C2-EC64-4DB5-9913-F2ABC1D4216F}"/>
                  </a:ext>
                </a:extLst>
              </p:cNvPr>
              <p:cNvSpPr>
                <a:spLocks/>
              </p:cNvSpPr>
              <p:nvPr/>
            </p:nvSpPr>
            <p:spPr bwMode="auto">
              <a:xfrm>
                <a:off x="4459449" y="40454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2" name="Rectangle 32">
                <a:extLst>
                  <a:ext uri="{FF2B5EF4-FFF2-40B4-BE49-F238E27FC236}">
                    <a16:creationId xmlns:a16="http://schemas.microsoft.com/office/drawing/2014/main" id="{354F3A67-EDED-4B8A-B844-9728FBEB9615}"/>
                  </a:ext>
                </a:extLst>
              </p:cNvPr>
              <p:cNvSpPr>
                <a:spLocks noChangeArrowheads="1"/>
              </p:cNvSpPr>
              <p:nvPr/>
            </p:nvSpPr>
            <p:spPr bwMode="auto">
              <a:xfrm>
                <a:off x="4481211"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3" name="Rectangle 33">
                <a:extLst>
                  <a:ext uri="{FF2B5EF4-FFF2-40B4-BE49-F238E27FC236}">
                    <a16:creationId xmlns:a16="http://schemas.microsoft.com/office/drawing/2014/main" id="{55AFAFEA-8F38-410F-9ECF-38E179262869}"/>
                  </a:ext>
                </a:extLst>
              </p:cNvPr>
              <p:cNvSpPr>
                <a:spLocks noChangeArrowheads="1"/>
              </p:cNvSpPr>
              <p:nvPr/>
            </p:nvSpPr>
            <p:spPr bwMode="auto">
              <a:xfrm>
                <a:off x="4502973"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4" name="Rectangle 34">
                <a:extLst>
                  <a:ext uri="{FF2B5EF4-FFF2-40B4-BE49-F238E27FC236}">
                    <a16:creationId xmlns:a16="http://schemas.microsoft.com/office/drawing/2014/main" id="{09F4826E-0556-4529-9CE7-EB81AC56468A}"/>
                  </a:ext>
                </a:extLst>
              </p:cNvPr>
              <p:cNvSpPr>
                <a:spLocks noChangeArrowheads="1"/>
              </p:cNvSpPr>
              <p:nvPr/>
            </p:nvSpPr>
            <p:spPr bwMode="auto">
              <a:xfrm>
                <a:off x="4526910"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5" name="Rectangle 35">
                <a:extLst>
                  <a:ext uri="{FF2B5EF4-FFF2-40B4-BE49-F238E27FC236}">
                    <a16:creationId xmlns:a16="http://schemas.microsoft.com/office/drawing/2014/main" id="{60190189-5843-4EF3-BD3A-141507CBC00F}"/>
                  </a:ext>
                </a:extLst>
              </p:cNvPr>
              <p:cNvSpPr>
                <a:spLocks noChangeArrowheads="1"/>
              </p:cNvSpPr>
              <p:nvPr/>
            </p:nvSpPr>
            <p:spPr bwMode="auto">
              <a:xfrm>
                <a:off x="4548672"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6" name="Rectangle 36">
                <a:extLst>
                  <a:ext uri="{FF2B5EF4-FFF2-40B4-BE49-F238E27FC236}">
                    <a16:creationId xmlns:a16="http://schemas.microsoft.com/office/drawing/2014/main" id="{4CFF7A7A-FB0C-4B24-AC6C-9AFB7B5DA20E}"/>
                  </a:ext>
                </a:extLst>
              </p:cNvPr>
              <p:cNvSpPr>
                <a:spLocks noChangeArrowheads="1"/>
              </p:cNvSpPr>
              <p:nvPr/>
            </p:nvSpPr>
            <p:spPr bwMode="auto">
              <a:xfrm>
                <a:off x="4572611" y="33207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7" name="Rectangle 37">
                <a:extLst>
                  <a:ext uri="{FF2B5EF4-FFF2-40B4-BE49-F238E27FC236}">
                    <a16:creationId xmlns:a16="http://schemas.microsoft.com/office/drawing/2014/main" id="{D6E7152F-3CE4-496B-B936-65DA55CC9EC6}"/>
                  </a:ext>
                </a:extLst>
              </p:cNvPr>
              <p:cNvSpPr>
                <a:spLocks noChangeArrowheads="1"/>
              </p:cNvSpPr>
              <p:nvPr/>
            </p:nvSpPr>
            <p:spPr bwMode="auto">
              <a:xfrm>
                <a:off x="4481211"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8" name="Rectangle 38">
                <a:extLst>
                  <a:ext uri="{FF2B5EF4-FFF2-40B4-BE49-F238E27FC236}">
                    <a16:creationId xmlns:a16="http://schemas.microsoft.com/office/drawing/2014/main" id="{D271E943-07F5-4DAE-AB66-3B93F3722E80}"/>
                  </a:ext>
                </a:extLst>
              </p:cNvPr>
              <p:cNvSpPr>
                <a:spLocks noChangeArrowheads="1"/>
              </p:cNvSpPr>
              <p:nvPr/>
            </p:nvSpPr>
            <p:spPr bwMode="auto">
              <a:xfrm>
                <a:off x="4502973"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9" name="Rectangle 39">
                <a:extLst>
                  <a:ext uri="{FF2B5EF4-FFF2-40B4-BE49-F238E27FC236}">
                    <a16:creationId xmlns:a16="http://schemas.microsoft.com/office/drawing/2014/main" id="{AE21E569-42FA-446D-AB79-A4BA8D3FA0A0}"/>
                  </a:ext>
                </a:extLst>
              </p:cNvPr>
              <p:cNvSpPr>
                <a:spLocks noChangeArrowheads="1"/>
              </p:cNvSpPr>
              <p:nvPr/>
            </p:nvSpPr>
            <p:spPr bwMode="auto">
              <a:xfrm>
                <a:off x="4526910"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0" name="Rectangle 40">
                <a:extLst>
                  <a:ext uri="{FF2B5EF4-FFF2-40B4-BE49-F238E27FC236}">
                    <a16:creationId xmlns:a16="http://schemas.microsoft.com/office/drawing/2014/main" id="{2DAA8F57-3907-4EE7-9D9B-946E708C2A00}"/>
                  </a:ext>
                </a:extLst>
              </p:cNvPr>
              <p:cNvSpPr>
                <a:spLocks noChangeArrowheads="1"/>
              </p:cNvSpPr>
              <p:nvPr/>
            </p:nvSpPr>
            <p:spPr bwMode="auto">
              <a:xfrm>
                <a:off x="4548672"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1" name="Rectangle 41">
                <a:extLst>
                  <a:ext uri="{FF2B5EF4-FFF2-40B4-BE49-F238E27FC236}">
                    <a16:creationId xmlns:a16="http://schemas.microsoft.com/office/drawing/2014/main" id="{9DA542A9-27E0-4B18-892F-5D841D2799C9}"/>
                  </a:ext>
                </a:extLst>
              </p:cNvPr>
              <p:cNvSpPr>
                <a:spLocks noChangeArrowheads="1"/>
              </p:cNvSpPr>
              <p:nvPr/>
            </p:nvSpPr>
            <p:spPr bwMode="auto">
              <a:xfrm>
                <a:off x="4572611" y="34274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2" name="Rectangle 42">
                <a:extLst>
                  <a:ext uri="{FF2B5EF4-FFF2-40B4-BE49-F238E27FC236}">
                    <a16:creationId xmlns:a16="http://schemas.microsoft.com/office/drawing/2014/main" id="{E3BF6632-6D59-4FAF-B586-9C932B9E9DE8}"/>
                  </a:ext>
                </a:extLst>
              </p:cNvPr>
              <p:cNvSpPr>
                <a:spLocks noChangeArrowheads="1"/>
              </p:cNvSpPr>
              <p:nvPr/>
            </p:nvSpPr>
            <p:spPr bwMode="auto">
              <a:xfrm>
                <a:off x="4481211"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3" name="Rectangle 43">
                <a:extLst>
                  <a:ext uri="{FF2B5EF4-FFF2-40B4-BE49-F238E27FC236}">
                    <a16:creationId xmlns:a16="http://schemas.microsoft.com/office/drawing/2014/main" id="{ED814B75-1F1B-4ADF-9C41-C326351E0BEC}"/>
                  </a:ext>
                </a:extLst>
              </p:cNvPr>
              <p:cNvSpPr>
                <a:spLocks noChangeArrowheads="1"/>
              </p:cNvSpPr>
              <p:nvPr/>
            </p:nvSpPr>
            <p:spPr bwMode="auto">
              <a:xfrm>
                <a:off x="4502973"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4" name="Rectangle 44">
                <a:extLst>
                  <a:ext uri="{FF2B5EF4-FFF2-40B4-BE49-F238E27FC236}">
                    <a16:creationId xmlns:a16="http://schemas.microsoft.com/office/drawing/2014/main" id="{3105521F-872B-4A23-8D11-90B0C0C754E0}"/>
                  </a:ext>
                </a:extLst>
              </p:cNvPr>
              <p:cNvSpPr>
                <a:spLocks noChangeArrowheads="1"/>
              </p:cNvSpPr>
              <p:nvPr/>
            </p:nvSpPr>
            <p:spPr bwMode="auto">
              <a:xfrm>
                <a:off x="4526910"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5" name="Rectangle 45">
                <a:extLst>
                  <a:ext uri="{FF2B5EF4-FFF2-40B4-BE49-F238E27FC236}">
                    <a16:creationId xmlns:a16="http://schemas.microsoft.com/office/drawing/2014/main" id="{948A33DB-3533-45DF-9D3C-9343A3BF9967}"/>
                  </a:ext>
                </a:extLst>
              </p:cNvPr>
              <p:cNvSpPr>
                <a:spLocks noChangeArrowheads="1"/>
              </p:cNvSpPr>
              <p:nvPr/>
            </p:nvSpPr>
            <p:spPr bwMode="auto">
              <a:xfrm>
                <a:off x="4548672"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6" name="Rectangle 46">
                <a:extLst>
                  <a:ext uri="{FF2B5EF4-FFF2-40B4-BE49-F238E27FC236}">
                    <a16:creationId xmlns:a16="http://schemas.microsoft.com/office/drawing/2014/main" id="{EA5B242B-E456-4546-A2F1-7D386D53E054}"/>
                  </a:ext>
                </a:extLst>
              </p:cNvPr>
              <p:cNvSpPr>
                <a:spLocks noChangeArrowheads="1"/>
              </p:cNvSpPr>
              <p:nvPr/>
            </p:nvSpPr>
            <p:spPr bwMode="auto">
              <a:xfrm>
                <a:off x="4572611" y="35318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7" name="Rectangle 47">
                <a:extLst>
                  <a:ext uri="{FF2B5EF4-FFF2-40B4-BE49-F238E27FC236}">
                    <a16:creationId xmlns:a16="http://schemas.microsoft.com/office/drawing/2014/main" id="{C8D36954-CEC3-4185-86DA-B275CFD1CEB5}"/>
                  </a:ext>
                </a:extLst>
              </p:cNvPr>
              <p:cNvSpPr>
                <a:spLocks noChangeArrowheads="1"/>
              </p:cNvSpPr>
              <p:nvPr/>
            </p:nvSpPr>
            <p:spPr bwMode="auto">
              <a:xfrm>
                <a:off x="4481211"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8" name="Rectangle 48">
                <a:extLst>
                  <a:ext uri="{FF2B5EF4-FFF2-40B4-BE49-F238E27FC236}">
                    <a16:creationId xmlns:a16="http://schemas.microsoft.com/office/drawing/2014/main" id="{9BB3E449-F26F-44CD-AF74-31BE91823BBA}"/>
                  </a:ext>
                </a:extLst>
              </p:cNvPr>
              <p:cNvSpPr>
                <a:spLocks noChangeArrowheads="1"/>
              </p:cNvSpPr>
              <p:nvPr/>
            </p:nvSpPr>
            <p:spPr bwMode="auto">
              <a:xfrm>
                <a:off x="4502973"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9" name="Rectangle 49">
                <a:extLst>
                  <a:ext uri="{FF2B5EF4-FFF2-40B4-BE49-F238E27FC236}">
                    <a16:creationId xmlns:a16="http://schemas.microsoft.com/office/drawing/2014/main" id="{43274992-C58D-49DC-8812-5775144A5CE0}"/>
                  </a:ext>
                </a:extLst>
              </p:cNvPr>
              <p:cNvSpPr>
                <a:spLocks noChangeArrowheads="1"/>
              </p:cNvSpPr>
              <p:nvPr/>
            </p:nvSpPr>
            <p:spPr bwMode="auto">
              <a:xfrm>
                <a:off x="4526910"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30" name="Rectangle 50">
                <a:extLst>
                  <a:ext uri="{FF2B5EF4-FFF2-40B4-BE49-F238E27FC236}">
                    <a16:creationId xmlns:a16="http://schemas.microsoft.com/office/drawing/2014/main" id="{D7BCE17A-6042-4A36-B7A8-74D864B41665}"/>
                  </a:ext>
                </a:extLst>
              </p:cNvPr>
              <p:cNvSpPr>
                <a:spLocks noChangeArrowheads="1"/>
              </p:cNvSpPr>
              <p:nvPr/>
            </p:nvSpPr>
            <p:spPr bwMode="auto">
              <a:xfrm>
                <a:off x="4548672"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51">
                <a:extLst>
                  <a:ext uri="{FF2B5EF4-FFF2-40B4-BE49-F238E27FC236}">
                    <a16:creationId xmlns:a16="http://schemas.microsoft.com/office/drawing/2014/main" id="{8BB26D62-2451-4F70-810B-B9C9C4A74E2B}"/>
                  </a:ext>
                </a:extLst>
              </p:cNvPr>
              <p:cNvSpPr>
                <a:spLocks noChangeArrowheads="1"/>
              </p:cNvSpPr>
              <p:nvPr/>
            </p:nvSpPr>
            <p:spPr bwMode="auto">
              <a:xfrm>
                <a:off x="4572611" y="36385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2" name="Rectangle 52">
                <a:extLst>
                  <a:ext uri="{FF2B5EF4-FFF2-40B4-BE49-F238E27FC236}">
                    <a16:creationId xmlns:a16="http://schemas.microsoft.com/office/drawing/2014/main" id="{1924E70D-52C2-492E-91EF-B662E3A3C3A7}"/>
                  </a:ext>
                </a:extLst>
              </p:cNvPr>
              <p:cNvSpPr>
                <a:spLocks noChangeArrowheads="1"/>
              </p:cNvSpPr>
              <p:nvPr/>
            </p:nvSpPr>
            <p:spPr bwMode="auto">
              <a:xfrm>
                <a:off x="4481211"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3" name="Rectangle 53">
                <a:extLst>
                  <a:ext uri="{FF2B5EF4-FFF2-40B4-BE49-F238E27FC236}">
                    <a16:creationId xmlns:a16="http://schemas.microsoft.com/office/drawing/2014/main" id="{E993B4D4-A099-4F7D-8DF8-B7AE94863E3B}"/>
                  </a:ext>
                </a:extLst>
              </p:cNvPr>
              <p:cNvSpPr>
                <a:spLocks noChangeArrowheads="1"/>
              </p:cNvSpPr>
              <p:nvPr/>
            </p:nvSpPr>
            <p:spPr bwMode="auto">
              <a:xfrm>
                <a:off x="4502973"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4" name="Rectangle 54">
                <a:extLst>
                  <a:ext uri="{FF2B5EF4-FFF2-40B4-BE49-F238E27FC236}">
                    <a16:creationId xmlns:a16="http://schemas.microsoft.com/office/drawing/2014/main" id="{CDFE18D1-5BA8-400D-BDDE-BB84F0D6D10C}"/>
                  </a:ext>
                </a:extLst>
              </p:cNvPr>
              <p:cNvSpPr>
                <a:spLocks noChangeArrowheads="1"/>
              </p:cNvSpPr>
              <p:nvPr/>
            </p:nvSpPr>
            <p:spPr bwMode="auto">
              <a:xfrm>
                <a:off x="4526910"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5" name="Rectangle 55">
                <a:extLst>
                  <a:ext uri="{FF2B5EF4-FFF2-40B4-BE49-F238E27FC236}">
                    <a16:creationId xmlns:a16="http://schemas.microsoft.com/office/drawing/2014/main" id="{3C244BD9-B6FE-48D1-9839-CC9D73E6FA2B}"/>
                  </a:ext>
                </a:extLst>
              </p:cNvPr>
              <p:cNvSpPr>
                <a:spLocks noChangeArrowheads="1"/>
              </p:cNvSpPr>
              <p:nvPr/>
            </p:nvSpPr>
            <p:spPr bwMode="auto">
              <a:xfrm>
                <a:off x="4548672"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6" name="Rectangle 56">
                <a:extLst>
                  <a:ext uri="{FF2B5EF4-FFF2-40B4-BE49-F238E27FC236}">
                    <a16:creationId xmlns:a16="http://schemas.microsoft.com/office/drawing/2014/main" id="{B0492DF5-41EC-438C-B91C-C3577E4CAF33}"/>
                  </a:ext>
                </a:extLst>
              </p:cNvPr>
              <p:cNvSpPr>
                <a:spLocks noChangeArrowheads="1"/>
              </p:cNvSpPr>
              <p:nvPr/>
            </p:nvSpPr>
            <p:spPr bwMode="auto">
              <a:xfrm>
                <a:off x="4572611" y="37451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7" name="Rectangle 57">
                <a:extLst>
                  <a:ext uri="{FF2B5EF4-FFF2-40B4-BE49-F238E27FC236}">
                    <a16:creationId xmlns:a16="http://schemas.microsoft.com/office/drawing/2014/main" id="{5D778B95-AEE9-413F-80EE-F87BF6754A9B}"/>
                  </a:ext>
                </a:extLst>
              </p:cNvPr>
              <p:cNvSpPr>
                <a:spLocks noChangeArrowheads="1"/>
              </p:cNvSpPr>
              <p:nvPr/>
            </p:nvSpPr>
            <p:spPr bwMode="auto">
              <a:xfrm>
                <a:off x="4481211"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8" name="Rectangle 58">
                <a:extLst>
                  <a:ext uri="{FF2B5EF4-FFF2-40B4-BE49-F238E27FC236}">
                    <a16:creationId xmlns:a16="http://schemas.microsoft.com/office/drawing/2014/main" id="{E37766BD-34B7-4087-8D6C-C232313370F1}"/>
                  </a:ext>
                </a:extLst>
              </p:cNvPr>
              <p:cNvSpPr>
                <a:spLocks noChangeArrowheads="1"/>
              </p:cNvSpPr>
              <p:nvPr/>
            </p:nvSpPr>
            <p:spPr bwMode="auto">
              <a:xfrm>
                <a:off x="4502973"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9" name="Rectangle 59">
                <a:extLst>
                  <a:ext uri="{FF2B5EF4-FFF2-40B4-BE49-F238E27FC236}">
                    <a16:creationId xmlns:a16="http://schemas.microsoft.com/office/drawing/2014/main" id="{EE812649-E0E0-4AB3-8C15-E51FF278FD13}"/>
                  </a:ext>
                </a:extLst>
              </p:cNvPr>
              <p:cNvSpPr>
                <a:spLocks noChangeArrowheads="1"/>
              </p:cNvSpPr>
              <p:nvPr/>
            </p:nvSpPr>
            <p:spPr bwMode="auto">
              <a:xfrm>
                <a:off x="4526910"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0" name="Rectangle 60">
                <a:extLst>
                  <a:ext uri="{FF2B5EF4-FFF2-40B4-BE49-F238E27FC236}">
                    <a16:creationId xmlns:a16="http://schemas.microsoft.com/office/drawing/2014/main" id="{E52BAC0B-26AD-47F4-8192-9B97937BF76D}"/>
                  </a:ext>
                </a:extLst>
              </p:cNvPr>
              <p:cNvSpPr>
                <a:spLocks noChangeArrowheads="1"/>
              </p:cNvSpPr>
              <p:nvPr/>
            </p:nvSpPr>
            <p:spPr bwMode="auto">
              <a:xfrm>
                <a:off x="4548672"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1" name="Rectangle 61">
                <a:extLst>
                  <a:ext uri="{FF2B5EF4-FFF2-40B4-BE49-F238E27FC236}">
                    <a16:creationId xmlns:a16="http://schemas.microsoft.com/office/drawing/2014/main" id="{C82CB8D0-9569-4106-BE3A-5CD350DC78AF}"/>
                  </a:ext>
                </a:extLst>
              </p:cNvPr>
              <p:cNvSpPr>
                <a:spLocks noChangeArrowheads="1"/>
              </p:cNvSpPr>
              <p:nvPr/>
            </p:nvSpPr>
            <p:spPr bwMode="auto">
              <a:xfrm>
                <a:off x="4572611" y="38496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2" name="Rectangle 62">
                <a:extLst>
                  <a:ext uri="{FF2B5EF4-FFF2-40B4-BE49-F238E27FC236}">
                    <a16:creationId xmlns:a16="http://schemas.microsoft.com/office/drawing/2014/main" id="{D91BF677-5EE6-4794-98E6-3BF01D63CDEA}"/>
                  </a:ext>
                </a:extLst>
              </p:cNvPr>
              <p:cNvSpPr>
                <a:spLocks noChangeArrowheads="1"/>
              </p:cNvSpPr>
              <p:nvPr/>
            </p:nvSpPr>
            <p:spPr bwMode="auto">
              <a:xfrm>
                <a:off x="4481211"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3" name="Rectangle 63">
                <a:extLst>
                  <a:ext uri="{FF2B5EF4-FFF2-40B4-BE49-F238E27FC236}">
                    <a16:creationId xmlns:a16="http://schemas.microsoft.com/office/drawing/2014/main" id="{7F1861D2-BB7B-4AEB-9894-964D0F2A6A0B}"/>
                  </a:ext>
                </a:extLst>
              </p:cNvPr>
              <p:cNvSpPr>
                <a:spLocks noChangeArrowheads="1"/>
              </p:cNvSpPr>
              <p:nvPr/>
            </p:nvSpPr>
            <p:spPr bwMode="auto">
              <a:xfrm>
                <a:off x="4502973"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4" name="Rectangle 64">
                <a:extLst>
                  <a:ext uri="{FF2B5EF4-FFF2-40B4-BE49-F238E27FC236}">
                    <a16:creationId xmlns:a16="http://schemas.microsoft.com/office/drawing/2014/main" id="{F3B32919-64F1-449B-8DA2-E23B10357E59}"/>
                  </a:ext>
                </a:extLst>
              </p:cNvPr>
              <p:cNvSpPr>
                <a:spLocks noChangeArrowheads="1"/>
              </p:cNvSpPr>
              <p:nvPr/>
            </p:nvSpPr>
            <p:spPr bwMode="auto">
              <a:xfrm>
                <a:off x="4526910"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5" name="Rectangle 65">
                <a:extLst>
                  <a:ext uri="{FF2B5EF4-FFF2-40B4-BE49-F238E27FC236}">
                    <a16:creationId xmlns:a16="http://schemas.microsoft.com/office/drawing/2014/main" id="{E1AA6413-B19D-4B31-9325-F42AC1D9580B}"/>
                  </a:ext>
                </a:extLst>
              </p:cNvPr>
              <p:cNvSpPr>
                <a:spLocks noChangeArrowheads="1"/>
              </p:cNvSpPr>
              <p:nvPr/>
            </p:nvSpPr>
            <p:spPr bwMode="auto">
              <a:xfrm>
                <a:off x="4548672"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6" name="Rectangle 66">
                <a:extLst>
                  <a:ext uri="{FF2B5EF4-FFF2-40B4-BE49-F238E27FC236}">
                    <a16:creationId xmlns:a16="http://schemas.microsoft.com/office/drawing/2014/main" id="{796AD566-4A82-4984-895A-CF27015FF2B5}"/>
                  </a:ext>
                </a:extLst>
              </p:cNvPr>
              <p:cNvSpPr>
                <a:spLocks noChangeArrowheads="1"/>
              </p:cNvSpPr>
              <p:nvPr/>
            </p:nvSpPr>
            <p:spPr bwMode="auto">
              <a:xfrm>
                <a:off x="4572611" y="39562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7" name="Rectangle 67">
                <a:extLst>
                  <a:ext uri="{FF2B5EF4-FFF2-40B4-BE49-F238E27FC236}">
                    <a16:creationId xmlns:a16="http://schemas.microsoft.com/office/drawing/2014/main" id="{BD4BAE47-E048-4315-AA85-361AF13C22C0}"/>
                  </a:ext>
                </a:extLst>
              </p:cNvPr>
              <p:cNvSpPr>
                <a:spLocks noChangeArrowheads="1"/>
              </p:cNvSpPr>
              <p:nvPr/>
            </p:nvSpPr>
            <p:spPr bwMode="auto">
              <a:xfrm>
                <a:off x="4481211"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8" name="Rectangle 68">
                <a:extLst>
                  <a:ext uri="{FF2B5EF4-FFF2-40B4-BE49-F238E27FC236}">
                    <a16:creationId xmlns:a16="http://schemas.microsoft.com/office/drawing/2014/main" id="{BCD87DDE-9E28-431B-8C16-71F54C0050AA}"/>
                  </a:ext>
                </a:extLst>
              </p:cNvPr>
              <p:cNvSpPr>
                <a:spLocks noChangeArrowheads="1"/>
              </p:cNvSpPr>
              <p:nvPr/>
            </p:nvSpPr>
            <p:spPr bwMode="auto">
              <a:xfrm>
                <a:off x="4502973"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9" name="Rectangle 69">
                <a:extLst>
                  <a:ext uri="{FF2B5EF4-FFF2-40B4-BE49-F238E27FC236}">
                    <a16:creationId xmlns:a16="http://schemas.microsoft.com/office/drawing/2014/main" id="{0AD2A7C1-9388-43DA-B882-A581011526D9}"/>
                  </a:ext>
                </a:extLst>
              </p:cNvPr>
              <p:cNvSpPr>
                <a:spLocks noChangeArrowheads="1"/>
              </p:cNvSpPr>
              <p:nvPr/>
            </p:nvSpPr>
            <p:spPr bwMode="auto">
              <a:xfrm>
                <a:off x="4526910"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0" name="Rectangle 70">
                <a:extLst>
                  <a:ext uri="{FF2B5EF4-FFF2-40B4-BE49-F238E27FC236}">
                    <a16:creationId xmlns:a16="http://schemas.microsoft.com/office/drawing/2014/main" id="{692D2AF9-87F6-4EC0-8C74-BC97FA52BA22}"/>
                  </a:ext>
                </a:extLst>
              </p:cNvPr>
              <p:cNvSpPr>
                <a:spLocks noChangeArrowheads="1"/>
              </p:cNvSpPr>
              <p:nvPr/>
            </p:nvSpPr>
            <p:spPr bwMode="auto">
              <a:xfrm>
                <a:off x="4548672"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1" name="Rectangle 71">
                <a:extLst>
                  <a:ext uri="{FF2B5EF4-FFF2-40B4-BE49-F238E27FC236}">
                    <a16:creationId xmlns:a16="http://schemas.microsoft.com/office/drawing/2014/main" id="{52F4B298-98DA-40BF-90DE-28D3CF56E79E}"/>
                  </a:ext>
                </a:extLst>
              </p:cNvPr>
              <p:cNvSpPr>
                <a:spLocks noChangeArrowheads="1"/>
              </p:cNvSpPr>
              <p:nvPr/>
            </p:nvSpPr>
            <p:spPr bwMode="auto">
              <a:xfrm>
                <a:off x="4572611" y="40607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2" name="Oval 72">
                <a:extLst>
                  <a:ext uri="{FF2B5EF4-FFF2-40B4-BE49-F238E27FC236}">
                    <a16:creationId xmlns:a16="http://schemas.microsoft.com/office/drawing/2014/main" id="{4EC337FA-40C7-4DA5-BCDB-8583CDA7520A}"/>
                  </a:ext>
                </a:extLst>
              </p:cNvPr>
              <p:cNvSpPr>
                <a:spLocks noChangeArrowheads="1"/>
              </p:cNvSpPr>
              <p:nvPr/>
            </p:nvSpPr>
            <p:spPr bwMode="auto">
              <a:xfrm>
                <a:off x="4679244" y="40715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3" name="Oval 73">
                <a:extLst>
                  <a:ext uri="{FF2B5EF4-FFF2-40B4-BE49-F238E27FC236}">
                    <a16:creationId xmlns:a16="http://schemas.microsoft.com/office/drawing/2014/main" id="{9200F675-B045-4625-A7E0-17C883568A40}"/>
                  </a:ext>
                </a:extLst>
              </p:cNvPr>
              <p:cNvSpPr>
                <a:spLocks noChangeArrowheads="1"/>
              </p:cNvSpPr>
              <p:nvPr/>
            </p:nvSpPr>
            <p:spPr bwMode="auto">
              <a:xfrm>
                <a:off x="4722768" y="33294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4" name="Oval 74">
                <a:extLst>
                  <a:ext uri="{FF2B5EF4-FFF2-40B4-BE49-F238E27FC236}">
                    <a16:creationId xmlns:a16="http://schemas.microsoft.com/office/drawing/2014/main" id="{C8C3DA06-6FE1-428B-BBDD-6D3B07D3581B}"/>
                  </a:ext>
                </a:extLst>
              </p:cNvPr>
              <p:cNvSpPr>
                <a:spLocks noChangeArrowheads="1"/>
              </p:cNvSpPr>
              <p:nvPr/>
            </p:nvSpPr>
            <p:spPr bwMode="auto">
              <a:xfrm>
                <a:off x="4722768" y="34361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5" name="Oval 75">
                <a:extLst>
                  <a:ext uri="{FF2B5EF4-FFF2-40B4-BE49-F238E27FC236}">
                    <a16:creationId xmlns:a16="http://schemas.microsoft.com/office/drawing/2014/main" id="{53191309-D8C6-47FC-A226-1CCA35C5B290}"/>
                  </a:ext>
                </a:extLst>
              </p:cNvPr>
              <p:cNvSpPr>
                <a:spLocks noChangeArrowheads="1"/>
              </p:cNvSpPr>
              <p:nvPr/>
            </p:nvSpPr>
            <p:spPr bwMode="auto">
              <a:xfrm>
                <a:off x="4722768" y="35427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6" name="Oval 76">
                <a:extLst>
                  <a:ext uri="{FF2B5EF4-FFF2-40B4-BE49-F238E27FC236}">
                    <a16:creationId xmlns:a16="http://schemas.microsoft.com/office/drawing/2014/main" id="{02F3DFAA-1D34-4CF5-8418-D358B221A99D}"/>
                  </a:ext>
                </a:extLst>
              </p:cNvPr>
              <p:cNvSpPr>
                <a:spLocks noChangeArrowheads="1"/>
              </p:cNvSpPr>
              <p:nvPr/>
            </p:nvSpPr>
            <p:spPr bwMode="auto">
              <a:xfrm>
                <a:off x="4722768" y="36472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7" name="Oval 77">
                <a:extLst>
                  <a:ext uri="{FF2B5EF4-FFF2-40B4-BE49-F238E27FC236}">
                    <a16:creationId xmlns:a16="http://schemas.microsoft.com/office/drawing/2014/main" id="{BEEEE175-4DD8-41C3-8D40-B705D1385B31}"/>
                  </a:ext>
                </a:extLst>
              </p:cNvPr>
              <p:cNvSpPr>
                <a:spLocks noChangeArrowheads="1"/>
              </p:cNvSpPr>
              <p:nvPr/>
            </p:nvSpPr>
            <p:spPr bwMode="auto">
              <a:xfrm>
                <a:off x="4722768" y="37538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8" name="Oval 78">
                <a:extLst>
                  <a:ext uri="{FF2B5EF4-FFF2-40B4-BE49-F238E27FC236}">
                    <a16:creationId xmlns:a16="http://schemas.microsoft.com/office/drawing/2014/main" id="{26D2EFD7-92C4-4002-BC3A-7A2E28525535}"/>
                  </a:ext>
                </a:extLst>
              </p:cNvPr>
              <p:cNvSpPr>
                <a:spLocks noChangeArrowheads="1"/>
              </p:cNvSpPr>
              <p:nvPr/>
            </p:nvSpPr>
            <p:spPr bwMode="auto">
              <a:xfrm>
                <a:off x="4722768" y="38604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9" name="Oval 79">
                <a:extLst>
                  <a:ext uri="{FF2B5EF4-FFF2-40B4-BE49-F238E27FC236}">
                    <a16:creationId xmlns:a16="http://schemas.microsoft.com/office/drawing/2014/main" id="{1A9F5F60-DC7F-4A3A-915F-F7261ACDA031}"/>
                  </a:ext>
                </a:extLst>
              </p:cNvPr>
              <p:cNvSpPr>
                <a:spLocks noChangeArrowheads="1"/>
              </p:cNvSpPr>
              <p:nvPr/>
            </p:nvSpPr>
            <p:spPr bwMode="auto">
              <a:xfrm>
                <a:off x="4722768" y="39649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0" name="Oval 80">
                <a:extLst>
                  <a:ext uri="{FF2B5EF4-FFF2-40B4-BE49-F238E27FC236}">
                    <a16:creationId xmlns:a16="http://schemas.microsoft.com/office/drawing/2014/main" id="{4DC70FB4-B782-40B5-A8B6-AF5324C4853E}"/>
                  </a:ext>
                </a:extLst>
              </p:cNvPr>
              <p:cNvSpPr>
                <a:spLocks noChangeArrowheads="1"/>
              </p:cNvSpPr>
              <p:nvPr/>
            </p:nvSpPr>
            <p:spPr bwMode="auto">
              <a:xfrm>
                <a:off x="4722768" y="40715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1">
                <a:extLst>
                  <a:ext uri="{FF2B5EF4-FFF2-40B4-BE49-F238E27FC236}">
                    <a16:creationId xmlns:a16="http://schemas.microsoft.com/office/drawing/2014/main" id="{43351BF6-04ED-4A3D-A70A-195720BEC0AA}"/>
                  </a:ext>
                </a:extLst>
              </p:cNvPr>
              <p:cNvSpPr>
                <a:spLocks/>
              </p:cNvSpPr>
              <p:nvPr/>
            </p:nvSpPr>
            <p:spPr bwMode="auto">
              <a:xfrm>
                <a:off x="5005674" y="36319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2">
                <a:extLst>
                  <a:ext uri="{FF2B5EF4-FFF2-40B4-BE49-F238E27FC236}">
                    <a16:creationId xmlns:a16="http://schemas.microsoft.com/office/drawing/2014/main" id="{2C858737-8DBE-4F90-9074-7AD523BAB73C}"/>
                  </a:ext>
                </a:extLst>
              </p:cNvPr>
              <p:cNvSpPr>
                <a:spLocks/>
              </p:cNvSpPr>
              <p:nvPr/>
            </p:nvSpPr>
            <p:spPr bwMode="auto">
              <a:xfrm>
                <a:off x="5077489" y="36319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83">
                <a:extLst>
                  <a:ext uri="{FF2B5EF4-FFF2-40B4-BE49-F238E27FC236}">
                    <a16:creationId xmlns:a16="http://schemas.microsoft.com/office/drawing/2014/main" id="{17C5B094-185C-430E-AA37-E3E6E82B4E7E}"/>
                  </a:ext>
                </a:extLst>
              </p:cNvPr>
              <p:cNvSpPr>
                <a:spLocks/>
              </p:cNvSpPr>
              <p:nvPr/>
            </p:nvSpPr>
            <p:spPr bwMode="auto">
              <a:xfrm>
                <a:off x="5105779" y="36994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84">
                <a:extLst>
                  <a:ext uri="{FF2B5EF4-FFF2-40B4-BE49-F238E27FC236}">
                    <a16:creationId xmlns:a16="http://schemas.microsoft.com/office/drawing/2014/main" id="{7E0E7F6F-78BA-4306-91FC-B3D80FB48FCA}"/>
                  </a:ext>
                </a:extLst>
              </p:cNvPr>
              <p:cNvSpPr>
                <a:spLocks/>
              </p:cNvSpPr>
              <p:nvPr/>
            </p:nvSpPr>
            <p:spPr bwMode="auto">
              <a:xfrm>
                <a:off x="5084017" y="37103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85">
                <a:extLst>
                  <a:ext uri="{FF2B5EF4-FFF2-40B4-BE49-F238E27FC236}">
                    <a16:creationId xmlns:a16="http://schemas.microsoft.com/office/drawing/2014/main" id="{23192116-6A41-4898-BDD7-70FA7CE22248}"/>
                  </a:ext>
                </a:extLst>
              </p:cNvPr>
              <p:cNvSpPr>
                <a:spLocks/>
              </p:cNvSpPr>
              <p:nvPr/>
            </p:nvSpPr>
            <p:spPr bwMode="auto">
              <a:xfrm>
                <a:off x="4159133" y="36319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86">
                <a:extLst>
                  <a:ext uri="{FF2B5EF4-FFF2-40B4-BE49-F238E27FC236}">
                    <a16:creationId xmlns:a16="http://schemas.microsoft.com/office/drawing/2014/main" id="{6E99FD58-4903-4D63-B306-22D3403B9CBD}"/>
                  </a:ext>
                </a:extLst>
              </p:cNvPr>
              <p:cNvSpPr>
                <a:spLocks/>
              </p:cNvSpPr>
              <p:nvPr/>
            </p:nvSpPr>
            <p:spPr bwMode="auto">
              <a:xfrm>
                <a:off x="4207010" y="36319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87">
                <a:extLst>
                  <a:ext uri="{FF2B5EF4-FFF2-40B4-BE49-F238E27FC236}">
                    <a16:creationId xmlns:a16="http://schemas.microsoft.com/office/drawing/2014/main" id="{DD4EDB5B-B4BC-401F-9768-E96C43660CDF}"/>
                  </a:ext>
                </a:extLst>
              </p:cNvPr>
              <p:cNvSpPr>
                <a:spLocks/>
              </p:cNvSpPr>
              <p:nvPr/>
            </p:nvSpPr>
            <p:spPr bwMode="auto">
              <a:xfrm>
                <a:off x="4196128" y="36994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88">
                <a:extLst>
                  <a:ext uri="{FF2B5EF4-FFF2-40B4-BE49-F238E27FC236}">
                    <a16:creationId xmlns:a16="http://schemas.microsoft.com/office/drawing/2014/main" id="{335A5F76-7746-4D71-9FB0-83DC2AEDC094}"/>
                  </a:ext>
                </a:extLst>
              </p:cNvPr>
              <p:cNvSpPr>
                <a:spLocks/>
              </p:cNvSpPr>
              <p:nvPr/>
            </p:nvSpPr>
            <p:spPr bwMode="auto">
              <a:xfrm>
                <a:off x="4159133" y="37103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89">
                <a:extLst>
                  <a:ext uri="{FF2B5EF4-FFF2-40B4-BE49-F238E27FC236}">
                    <a16:creationId xmlns:a16="http://schemas.microsoft.com/office/drawing/2014/main" id="{38DC3DB2-5736-4D95-BB38-DE7115552DCD}"/>
                  </a:ext>
                </a:extLst>
              </p:cNvPr>
              <p:cNvSpPr>
                <a:spLocks/>
              </p:cNvSpPr>
              <p:nvPr/>
            </p:nvSpPr>
            <p:spPr bwMode="auto">
              <a:xfrm>
                <a:off x="4263591" y="36863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90">
                <a:extLst>
                  <a:ext uri="{FF2B5EF4-FFF2-40B4-BE49-F238E27FC236}">
                    <a16:creationId xmlns:a16="http://schemas.microsoft.com/office/drawing/2014/main" id="{89C93A06-6EDC-4E62-83F8-17FC5CB20630}"/>
                  </a:ext>
                </a:extLst>
              </p:cNvPr>
              <p:cNvSpPr>
                <a:spLocks/>
              </p:cNvSpPr>
              <p:nvPr/>
            </p:nvSpPr>
            <p:spPr bwMode="auto">
              <a:xfrm>
                <a:off x="4994794" y="36863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1">
                <a:extLst>
                  <a:ext uri="{FF2B5EF4-FFF2-40B4-BE49-F238E27FC236}">
                    <a16:creationId xmlns:a16="http://schemas.microsoft.com/office/drawing/2014/main" id="{3AB3E952-C0E4-4F4D-80FE-3973EBAD7C39}"/>
                  </a:ext>
                </a:extLst>
              </p:cNvPr>
              <p:cNvSpPr>
                <a:spLocks/>
              </p:cNvSpPr>
              <p:nvPr/>
            </p:nvSpPr>
            <p:spPr bwMode="auto">
              <a:xfrm>
                <a:off x="4307115" y="36994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2">
                <a:extLst>
                  <a:ext uri="{FF2B5EF4-FFF2-40B4-BE49-F238E27FC236}">
                    <a16:creationId xmlns:a16="http://schemas.microsoft.com/office/drawing/2014/main" id="{E69BB2FF-8B5F-4DE9-B91F-3D9E1B09C7A8}"/>
                  </a:ext>
                </a:extLst>
              </p:cNvPr>
              <p:cNvSpPr>
                <a:spLocks/>
              </p:cNvSpPr>
              <p:nvPr/>
            </p:nvSpPr>
            <p:spPr bwMode="auto">
              <a:xfrm>
                <a:off x="5005674" y="37016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93">
                <a:extLst>
                  <a:ext uri="{FF2B5EF4-FFF2-40B4-BE49-F238E27FC236}">
                    <a16:creationId xmlns:a16="http://schemas.microsoft.com/office/drawing/2014/main" id="{31620D0C-6F00-46E5-8F1E-80D633E51C0B}"/>
                  </a:ext>
                </a:extLst>
              </p:cNvPr>
              <p:cNvSpPr>
                <a:spLocks/>
              </p:cNvSpPr>
              <p:nvPr/>
            </p:nvSpPr>
            <p:spPr bwMode="auto">
              <a:xfrm>
                <a:off x="4281000" y="37016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94">
                <a:extLst>
                  <a:ext uri="{FF2B5EF4-FFF2-40B4-BE49-F238E27FC236}">
                    <a16:creationId xmlns:a16="http://schemas.microsoft.com/office/drawing/2014/main" id="{58C097FC-5F9F-4FF1-B1F9-B55B7C147D3E}"/>
                  </a:ext>
                </a:extLst>
              </p:cNvPr>
              <p:cNvSpPr>
                <a:spLocks/>
              </p:cNvSpPr>
              <p:nvPr/>
            </p:nvSpPr>
            <p:spPr bwMode="auto">
              <a:xfrm>
                <a:off x="4307115" y="37190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95">
                <a:extLst>
                  <a:ext uri="{FF2B5EF4-FFF2-40B4-BE49-F238E27FC236}">
                    <a16:creationId xmlns:a16="http://schemas.microsoft.com/office/drawing/2014/main" id="{FAB23142-47D5-4858-83C5-E4FC3B8DDAE6}"/>
                  </a:ext>
                </a:extLst>
              </p:cNvPr>
              <p:cNvSpPr>
                <a:spLocks/>
              </p:cNvSpPr>
              <p:nvPr/>
            </p:nvSpPr>
            <p:spPr bwMode="auto">
              <a:xfrm>
                <a:off x="5044846" y="31140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96">
                <a:extLst>
                  <a:ext uri="{FF2B5EF4-FFF2-40B4-BE49-F238E27FC236}">
                    <a16:creationId xmlns:a16="http://schemas.microsoft.com/office/drawing/2014/main" id="{0DA3595B-C2C1-4CD5-AF00-50E036950891}"/>
                  </a:ext>
                </a:extLst>
              </p:cNvPr>
              <p:cNvSpPr>
                <a:spLocks/>
              </p:cNvSpPr>
              <p:nvPr/>
            </p:nvSpPr>
            <p:spPr bwMode="auto">
              <a:xfrm>
                <a:off x="5249408" y="31097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7" name="Oval 97">
                <a:extLst>
                  <a:ext uri="{FF2B5EF4-FFF2-40B4-BE49-F238E27FC236}">
                    <a16:creationId xmlns:a16="http://schemas.microsoft.com/office/drawing/2014/main" id="{30A2104F-BFC6-4840-8A5A-406CF2E94CC1}"/>
                  </a:ext>
                </a:extLst>
              </p:cNvPr>
              <p:cNvSpPr>
                <a:spLocks noChangeArrowheads="1"/>
              </p:cNvSpPr>
              <p:nvPr/>
            </p:nvSpPr>
            <p:spPr bwMode="auto">
              <a:xfrm>
                <a:off x="5212414" y="30727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8" name="Oval 98">
                <a:extLst>
                  <a:ext uri="{FF2B5EF4-FFF2-40B4-BE49-F238E27FC236}">
                    <a16:creationId xmlns:a16="http://schemas.microsoft.com/office/drawing/2014/main" id="{6189B53E-85B7-48A0-BCBF-BC405569FEDE}"/>
                  </a:ext>
                </a:extLst>
              </p:cNvPr>
              <p:cNvSpPr>
                <a:spLocks noChangeArrowheads="1"/>
              </p:cNvSpPr>
              <p:nvPr/>
            </p:nvSpPr>
            <p:spPr bwMode="auto">
              <a:xfrm>
                <a:off x="5212414" y="30727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99">
                <a:extLst>
                  <a:ext uri="{FF2B5EF4-FFF2-40B4-BE49-F238E27FC236}">
                    <a16:creationId xmlns:a16="http://schemas.microsoft.com/office/drawing/2014/main" id="{E7ED473F-BE6F-4524-9181-87FACA4B70E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100">
                <a:extLst>
                  <a:ext uri="{FF2B5EF4-FFF2-40B4-BE49-F238E27FC236}">
                    <a16:creationId xmlns:a16="http://schemas.microsoft.com/office/drawing/2014/main" id="{F46CCB1A-CA92-42E5-AA53-4B0BF2C33167}"/>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1">
                <a:extLst>
                  <a:ext uri="{FF2B5EF4-FFF2-40B4-BE49-F238E27FC236}">
                    <a16:creationId xmlns:a16="http://schemas.microsoft.com/office/drawing/2014/main" id="{CBE46088-FEC1-41C3-A350-C9BCD4ACB70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102">
                <a:extLst>
                  <a:ext uri="{FF2B5EF4-FFF2-40B4-BE49-F238E27FC236}">
                    <a16:creationId xmlns:a16="http://schemas.microsoft.com/office/drawing/2014/main" id="{90B4FBC0-7188-40CD-B7D9-8EBF92D10545}"/>
                  </a:ext>
                </a:extLst>
              </p:cNvPr>
              <p:cNvSpPr>
                <a:spLocks/>
              </p:cNvSpPr>
              <p:nvPr/>
            </p:nvSpPr>
            <p:spPr bwMode="auto">
              <a:xfrm>
                <a:off x="5055727" y="30857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103">
                <a:extLst>
                  <a:ext uri="{FF2B5EF4-FFF2-40B4-BE49-F238E27FC236}">
                    <a16:creationId xmlns:a16="http://schemas.microsoft.com/office/drawing/2014/main" id="{8758B87E-B6E0-4D00-839A-C010B0558497}"/>
                  </a:ext>
                </a:extLst>
              </p:cNvPr>
              <p:cNvSpPr>
                <a:spLocks/>
              </p:cNvSpPr>
              <p:nvPr/>
            </p:nvSpPr>
            <p:spPr bwMode="auto">
              <a:xfrm>
                <a:off x="5068784" y="29464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4" name="Oval 104">
                <a:extLst>
                  <a:ext uri="{FF2B5EF4-FFF2-40B4-BE49-F238E27FC236}">
                    <a16:creationId xmlns:a16="http://schemas.microsoft.com/office/drawing/2014/main" id="{C23C2F62-4C93-4907-B088-AC612140BD08}"/>
                  </a:ext>
                </a:extLst>
              </p:cNvPr>
              <p:cNvSpPr>
                <a:spLocks noChangeArrowheads="1"/>
              </p:cNvSpPr>
              <p:nvPr/>
            </p:nvSpPr>
            <p:spPr bwMode="auto">
              <a:xfrm>
                <a:off x="5295109" y="32250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5" name="Oval 105">
                <a:extLst>
                  <a:ext uri="{FF2B5EF4-FFF2-40B4-BE49-F238E27FC236}">
                    <a16:creationId xmlns:a16="http://schemas.microsoft.com/office/drawing/2014/main" id="{10D32790-2755-47B7-98F4-DC5440B4917A}"/>
                  </a:ext>
                </a:extLst>
              </p:cNvPr>
              <p:cNvSpPr>
                <a:spLocks noChangeArrowheads="1"/>
              </p:cNvSpPr>
              <p:nvPr/>
            </p:nvSpPr>
            <p:spPr bwMode="auto">
              <a:xfrm>
                <a:off x="5308166" y="32380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106">
                <a:extLst>
                  <a:ext uri="{FF2B5EF4-FFF2-40B4-BE49-F238E27FC236}">
                    <a16:creationId xmlns:a16="http://schemas.microsoft.com/office/drawing/2014/main" id="{B5C60326-7C2A-4689-BB15-C328CCCDB31F}"/>
                  </a:ext>
                </a:extLst>
              </p:cNvPr>
              <p:cNvSpPr>
                <a:spLocks/>
              </p:cNvSpPr>
              <p:nvPr/>
            </p:nvSpPr>
            <p:spPr bwMode="auto">
              <a:xfrm>
                <a:off x="5421329" y="31945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92CB3D45-5DE9-42A8-9B83-8BA44D14476B}"/>
                  </a:ext>
                </a:extLst>
              </p:cNvPr>
              <p:cNvSpPr/>
              <p:nvPr/>
            </p:nvSpPr>
            <p:spPr bwMode="auto">
              <a:xfrm>
                <a:off x="4213540" y="30430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492">
                <a:extLst>
                  <a:ext uri="{FF2B5EF4-FFF2-40B4-BE49-F238E27FC236}">
                    <a16:creationId xmlns:a16="http://schemas.microsoft.com/office/drawing/2014/main" id="{D7364478-4612-4084-BD58-B287106708A4}"/>
                  </a:ext>
                </a:extLst>
              </p:cNvPr>
              <p:cNvSpPr>
                <a:spLocks noChangeArrowheads="1"/>
              </p:cNvSpPr>
              <p:nvPr/>
            </p:nvSpPr>
            <p:spPr bwMode="auto">
              <a:xfrm>
                <a:off x="4317619" y="3221038"/>
                <a:ext cx="172298" cy="112764"/>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94" name="Group 193">
                <a:extLst>
                  <a:ext uri="{FF2B5EF4-FFF2-40B4-BE49-F238E27FC236}">
                    <a16:creationId xmlns:a16="http://schemas.microsoft.com/office/drawing/2014/main" id="{47217720-7281-44AC-A42B-DCC3C35D2435}"/>
                  </a:ext>
                </a:extLst>
              </p:cNvPr>
              <p:cNvGrpSpPr/>
              <p:nvPr/>
            </p:nvGrpSpPr>
            <p:grpSpPr>
              <a:xfrm>
                <a:off x="4354040" y="3105472"/>
                <a:ext cx="102258" cy="115566"/>
                <a:chOff x="3442122" y="3889011"/>
                <a:chExt cx="231775" cy="261938"/>
              </a:xfrm>
              <a:solidFill>
                <a:schemeClr val="tx2"/>
              </a:solidFill>
            </p:grpSpPr>
            <p:sp>
              <p:nvSpPr>
                <p:cNvPr id="368" name="Freeform 488">
                  <a:extLst>
                    <a:ext uri="{FF2B5EF4-FFF2-40B4-BE49-F238E27FC236}">
                      <a16:creationId xmlns:a16="http://schemas.microsoft.com/office/drawing/2014/main" id="{E806C540-B6C9-4152-A44E-511CE2C20A62}"/>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488">
                  <a:extLst>
                    <a:ext uri="{FF2B5EF4-FFF2-40B4-BE49-F238E27FC236}">
                      <a16:creationId xmlns:a16="http://schemas.microsoft.com/office/drawing/2014/main" id="{07E873D7-DAB5-460D-8DBD-F5EA1F0D3851}"/>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7" name="Rectangle 487">
                <a:extLst>
                  <a:ext uri="{FF2B5EF4-FFF2-40B4-BE49-F238E27FC236}">
                    <a16:creationId xmlns:a16="http://schemas.microsoft.com/office/drawing/2014/main" id="{D562B9D5-E10D-47B4-BE87-8272F832D5F5}"/>
                  </a:ext>
                </a:extLst>
              </p:cNvPr>
              <p:cNvSpPr>
                <a:spLocks noChangeArrowheads="1"/>
              </p:cNvSpPr>
              <p:nvPr/>
            </p:nvSpPr>
            <p:spPr bwMode="auto">
              <a:xfrm>
                <a:off x="4330927" y="32315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3" name="Oval 493">
                <a:extLst>
                  <a:ext uri="{FF2B5EF4-FFF2-40B4-BE49-F238E27FC236}">
                    <a16:creationId xmlns:a16="http://schemas.microsoft.com/office/drawing/2014/main" id="{41B94611-D61D-4763-B84A-2597CE090D92}"/>
                  </a:ext>
                </a:extLst>
              </p:cNvPr>
              <p:cNvSpPr>
                <a:spLocks noChangeArrowheads="1"/>
              </p:cNvSpPr>
              <p:nvPr/>
            </p:nvSpPr>
            <p:spPr bwMode="auto">
              <a:xfrm>
                <a:off x="4389760"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494">
                <a:extLst>
                  <a:ext uri="{FF2B5EF4-FFF2-40B4-BE49-F238E27FC236}">
                    <a16:creationId xmlns:a16="http://schemas.microsoft.com/office/drawing/2014/main" id="{62D16F26-9F4C-44F6-A86F-9484CF289115}"/>
                  </a:ext>
                </a:extLst>
              </p:cNvPr>
              <p:cNvSpPr>
                <a:spLocks/>
              </p:cNvSpPr>
              <p:nvPr/>
            </p:nvSpPr>
            <p:spPr bwMode="auto">
              <a:xfrm>
                <a:off x="4393262"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0" name="Group 499">
              <a:extLst>
                <a:ext uri="{FF2B5EF4-FFF2-40B4-BE49-F238E27FC236}">
                  <a16:creationId xmlns:a16="http://schemas.microsoft.com/office/drawing/2014/main" id="{9C15F70F-21A7-49C7-A98D-A0A36017E756}"/>
                </a:ext>
              </a:extLst>
            </p:cNvPr>
            <p:cNvGrpSpPr/>
            <p:nvPr/>
          </p:nvGrpSpPr>
          <p:grpSpPr>
            <a:xfrm>
              <a:off x="6714335" y="3505200"/>
              <a:ext cx="1596615" cy="897164"/>
              <a:chOff x="6895390" y="3466792"/>
              <a:chExt cx="1234504" cy="693688"/>
            </a:xfrm>
          </p:grpSpPr>
          <p:sp>
            <p:nvSpPr>
              <p:cNvPr id="371" name="Freeform 21">
                <a:extLst>
                  <a:ext uri="{FF2B5EF4-FFF2-40B4-BE49-F238E27FC236}">
                    <a16:creationId xmlns:a16="http://schemas.microsoft.com/office/drawing/2014/main" id="{BD8BA4D0-E693-44D8-81D0-98D1E4432304}"/>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2">
                <a:extLst>
                  <a:ext uri="{FF2B5EF4-FFF2-40B4-BE49-F238E27FC236}">
                    <a16:creationId xmlns:a16="http://schemas.microsoft.com/office/drawing/2014/main" id="{34D4E381-EDFA-47D5-B823-BE207F5C36C1}"/>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3">
                <a:extLst>
                  <a:ext uri="{FF2B5EF4-FFF2-40B4-BE49-F238E27FC236}">
                    <a16:creationId xmlns:a16="http://schemas.microsoft.com/office/drawing/2014/main" id="{BA3B06BA-AD62-4AA3-8857-F12AD7EAC31F}"/>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24">
                <a:extLst>
                  <a:ext uri="{FF2B5EF4-FFF2-40B4-BE49-F238E27FC236}">
                    <a16:creationId xmlns:a16="http://schemas.microsoft.com/office/drawing/2014/main" id="{C0DAEDF3-7708-4056-8C0B-668356CA7578}"/>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25">
                <a:extLst>
                  <a:ext uri="{FF2B5EF4-FFF2-40B4-BE49-F238E27FC236}">
                    <a16:creationId xmlns:a16="http://schemas.microsoft.com/office/drawing/2014/main" id="{E37D3E62-32D9-4C45-B7AB-09A66468D7D3}"/>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26">
                <a:extLst>
                  <a:ext uri="{FF2B5EF4-FFF2-40B4-BE49-F238E27FC236}">
                    <a16:creationId xmlns:a16="http://schemas.microsoft.com/office/drawing/2014/main" id="{7D99D51E-3892-4298-9BAF-D0E8CF786A35}"/>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14DE6F30-A5DC-4054-A041-3BE984CA773A}"/>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3247" tIns="46623" rIns="93247" bIns="46623"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8">
                <a:extLst>
                  <a:ext uri="{FF2B5EF4-FFF2-40B4-BE49-F238E27FC236}">
                    <a16:creationId xmlns:a16="http://schemas.microsoft.com/office/drawing/2014/main" id="{F15840E4-1F42-45D1-A76A-1880748CA20C}"/>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29">
                <a:extLst>
                  <a:ext uri="{FF2B5EF4-FFF2-40B4-BE49-F238E27FC236}">
                    <a16:creationId xmlns:a16="http://schemas.microsoft.com/office/drawing/2014/main" id="{F391488F-7EA4-4D70-A461-B5D53AEB2585}"/>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30">
                <a:extLst>
                  <a:ext uri="{FF2B5EF4-FFF2-40B4-BE49-F238E27FC236}">
                    <a16:creationId xmlns:a16="http://schemas.microsoft.com/office/drawing/2014/main" id="{94C64B61-DDD8-459D-982B-72753731AB7D}"/>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F676A11-A26F-4906-BCA4-C5F9B054A549}"/>
                </a:ext>
              </a:extLst>
            </p:cNvPr>
            <p:cNvGrpSpPr/>
            <p:nvPr/>
          </p:nvGrpSpPr>
          <p:grpSpPr>
            <a:xfrm>
              <a:off x="1037589" y="3004744"/>
              <a:ext cx="1633347" cy="1396871"/>
              <a:chOff x="948593" y="3004744"/>
              <a:chExt cx="1633347" cy="1396871"/>
            </a:xfrm>
          </p:grpSpPr>
          <p:sp>
            <p:nvSpPr>
              <p:cNvPr id="326" name="Rectangle 9">
                <a:extLst>
                  <a:ext uri="{FF2B5EF4-FFF2-40B4-BE49-F238E27FC236}">
                    <a16:creationId xmlns:a16="http://schemas.microsoft.com/office/drawing/2014/main" id="{F718B6E2-8E7E-42D7-B2C9-3D2D591AC37E}"/>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220">
                <a:extLst>
                  <a:ext uri="{FF2B5EF4-FFF2-40B4-BE49-F238E27FC236}">
                    <a16:creationId xmlns:a16="http://schemas.microsoft.com/office/drawing/2014/main" id="{0E7A96EE-553C-4230-A4D6-2FCB1C3A664E}"/>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221">
                <a:extLst>
                  <a:ext uri="{FF2B5EF4-FFF2-40B4-BE49-F238E27FC236}">
                    <a16:creationId xmlns:a16="http://schemas.microsoft.com/office/drawing/2014/main" id="{E1E1D025-9418-4C46-9538-459256D22A0C}"/>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1" name="Freeform 222">
                <a:extLst>
                  <a:ext uri="{FF2B5EF4-FFF2-40B4-BE49-F238E27FC236}">
                    <a16:creationId xmlns:a16="http://schemas.microsoft.com/office/drawing/2014/main" id="{6A3E3435-C2F0-4AB6-9B49-57C9D88FB84B}"/>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223">
                <a:extLst>
                  <a:ext uri="{FF2B5EF4-FFF2-40B4-BE49-F238E27FC236}">
                    <a16:creationId xmlns:a16="http://schemas.microsoft.com/office/drawing/2014/main" id="{86BFEDAC-D334-4D5F-B402-AB2B72FE6592}"/>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224">
                <a:extLst>
                  <a:ext uri="{FF2B5EF4-FFF2-40B4-BE49-F238E27FC236}">
                    <a16:creationId xmlns:a16="http://schemas.microsoft.com/office/drawing/2014/main" id="{C4E183FF-B3BB-44D5-9E61-6A2C936804F7}"/>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225">
                <a:extLst>
                  <a:ext uri="{FF2B5EF4-FFF2-40B4-BE49-F238E27FC236}">
                    <a16:creationId xmlns:a16="http://schemas.microsoft.com/office/drawing/2014/main" id="{D4791C11-F3F7-4622-84E8-F742581142A0}"/>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226">
                <a:extLst>
                  <a:ext uri="{FF2B5EF4-FFF2-40B4-BE49-F238E27FC236}">
                    <a16:creationId xmlns:a16="http://schemas.microsoft.com/office/drawing/2014/main" id="{ACA88BF9-018C-47EC-BAF7-2E5DF113BE0D}"/>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227">
                <a:extLst>
                  <a:ext uri="{FF2B5EF4-FFF2-40B4-BE49-F238E27FC236}">
                    <a16:creationId xmlns:a16="http://schemas.microsoft.com/office/drawing/2014/main" id="{827AB62A-7E5C-44E9-A8D9-55C704EF9DFB}"/>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228">
                <a:extLst>
                  <a:ext uri="{FF2B5EF4-FFF2-40B4-BE49-F238E27FC236}">
                    <a16:creationId xmlns:a16="http://schemas.microsoft.com/office/drawing/2014/main" id="{792F3245-11F6-4782-A15B-68A6AB33D435}"/>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229">
                <a:extLst>
                  <a:ext uri="{FF2B5EF4-FFF2-40B4-BE49-F238E27FC236}">
                    <a16:creationId xmlns:a16="http://schemas.microsoft.com/office/drawing/2014/main" id="{77CB584F-6203-4B0D-AD3D-263E08900AC2}"/>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230">
                <a:extLst>
                  <a:ext uri="{FF2B5EF4-FFF2-40B4-BE49-F238E27FC236}">
                    <a16:creationId xmlns:a16="http://schemas.microsoft.com/office/drawing/2014/main" id="{2EC234FE-795D-462E-B42A-4FD47209BDD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231">
                <a:extLst>
                  <a:ext uri="{FF2B5EF4-FFF2-40B4-BE49-F238E27FC236}">
                    <a16:creationId xmlns:a16="http://schemas.microsoft.com/office/drawing/2014/main" id="{4840A8B4-6D0A-4623-912D-6412963B06CE}"/>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232">
                <a:extLst>
                  <a:ext uri="{FF2B5EF4-FFF2-40B4-BE49-F238E27FC236}">
                    <a16:creationId xmlns:a16="http://schemas.microsoft.com/office/drawing/2014/main" id="{CBFE0860-56DB-41AD-BBC5-A764825357C0}"/>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234">
                <a:extLst>
                  <a:ext uri="{FF2B5EF4-FFF2-40B4-BE49-F238E27FC236}">
                    <a16:creationId xmlns:a16="http://schemas.microsoft.com/office/drawing/2014/main" id="{A2850141-C013-4D19-9DA9-4B01AC0BABBF}"/>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236">
                <a:extLst>
                  <a:ext uri="{FF2B5EF4-FFF2-40B4-BE49-F238E27FC236}">
                    <a16:creationId xmlns:a16="http://schemas.microsoft.com/office/drawing/2014/main" id="{40C49151-59AA-46B7-8932-D5CFAC01EE38}"/>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237">
                <a:extLst>
                  <a:ext uri="{FF2B5EF4-FFF2-40B4-BE49-F238E27FC236}">
                    <a16:creationId xmlns:a16="http://schemas.microsoft.com/office/drawing/2014/main" id="{64204C93-5403-4D54-9C76-FEF80A9CED79}"/>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238">
                <a:extLst>
                  <a:ext uri="{FF2B5EF4-FFF2-40B4-BE49-F238E27FC236}">
                    <a16:creationId xmlns:a16="http://schemas.microsoft.com/office/drawing/2014/main" id="{59762782-7AAD-43AE-92BB-1B5B9845E8EC}"/>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239">
                <a:extLst>
                  <a:ext uri="{FF2B5EF4-FFF2-40B4-BE49-F238E27FC236}">
                    <a16:creationId xmlns:a16="http://schemas.microsoft.com/office/drawing/2014/main" id="{43F13969-3498-4D13-8707-C3EB0FC21DF4}"/>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240">
                <a:extLst>
                  <a:ext uri="{FF2B5EF4-FFF2-40B4-BE49-F238E27FC236}">
                    <a16:creationId xmlns:a16="http://schemas.microsoft.com/office/drawing/2014/main" id="{BB0861FC-A3D6-4606-8253-24BBFBDAFC41}"/>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241">
                <a:extLst>
                  <a:ext uri="{FF2B5EF4-FFF2-40B4-BE49-F238E27FC236}">
                    <a16:creationId xmlns:a16="http://schemas.microsoft.com/office/drawing/2014/main" id="{5224CAC1-C0C9-4944-90CA-2D501E2678CE}"/>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242">
                <a:extLst>
                  <a:ext uri="{FF2B5EF4-FFF2-40B4-BE49-F238E27FC236}">
                    <a16:creationId xmlns:a16="http://schemas.microsoft.com/office/drawing/2014/main" id="{D5D3B9C0-1112-4745-8C01-AE35A72D9FEE}"/>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243">
                <a:extLst>
                  <a:ext uri="{FF2B5EF4-FFF2-40B4-BE49-F238E27FC236}">
                    <a16:creationId xmlns:a16="http://schemas.microsoft.com/office/drawing/2014/main" id="{E75FAA88-FCF9-467F-B753-9FF17FFD84F8}"/>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244">
                <a:extLst>
                  <a:ext uri="{FF2B5EF4-FFF2-40B4-BE49-F238E27FC236}">
                    <a16:creationId xmlns:a16="http://schemas.microsoft.com/office/drawing/2014/main" id="{FD3EDBC9-1864-40A0-A85B-A102232F77AD}"/>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2" name="Oval 245">
                <a:extLst>
                  <a:ext uri="{FF2B5EF4-FFF2-40B4-BE49-F238E27FC236}">
                    <a16:creationId xmlns:a16="http://schemas.microsoft.com/office/drawing/2014/main" id="{8ACB10E0-B4D0-4FE7-8686-FE7F15DE12E5}"/>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3" name="Oval 246">
                <a:extLst>
                  <a:ext uri="{FF2B5EF4-FFF2-40B4-BE49-F238E27FC236}">
                    <a16:creationId xmlns:a16="http://schemas.microsoft.com/office/drawing/2014/main" id="{6C99DAC5-1E5A-46F2-A98E-EDED588123B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247">
                <a:extLst>
                  <a:ext uri="{FF2B5EF4-FFF2-40B4-BE49-F238E27FC236}">
                    <a16:creationId xmlns:a16="http://schemas.microsoft.com/office/drawing/2014/main" id="{D031B735-1C98-4AD9-A319-2600B716652B}"/>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5" name="Freeform 248">
                <a:extLst>
                  <a:ext uri="{FF2B5EF4-FFF2-40B4-BE49-F238E27FC236}">
                    <a16:creationId xmlns:a16="http://schemas.microsoft.com/office/drawing/2014/main" id="{DED0B141-05F8-426E-8733-B2A005A94C9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249">
                <a:extLst>
                  <a:ext uri="{FF2B5EF4-FFF2-40B4-BE49-F238E27FC236}">
                    <a16:creationId xmlns:a16="http://schemas.microsoft.com/office/drawing/2014/main" id="{D4BED86B-4464-411C-A0E4-418F275D375A}"/>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250">
                <a:extLst>
                  <a:ext uri="{FF2B5EF4-FFF2-40B4-BE49-F238E27FC236}">
                    <a16:creationId xmlns:a16="http://schemas.microsoft.com/office/drawing/2014/main" id="{FC1EA8BB-76AD-43BE-BEDE-E8359EBF5567}"/>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251">
                <a:extLst>
                  <a:ext uri="{FF2B5EF4-FFF2-40B4-BE49-F238E27FC236}">
                    <a16:creationId xmlns:a16="http://schemas.microsoft.com/office/drawing/2014/main" id="{83673809-151F-4C3E-901F-8A5015585670}"/>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252">
                <a:extLst>
                  <a:ext uri="{FF2B5EF4-FFF2-40B4-BE49-F238E27FC236}">
                    <a16:creationId xmlns:a16="http://schemas.microsoft.com/office/drawing/2014/main" id="{D4EF0A4A-6DC5-4DA4-B5E3-025EF072EDD3}"/>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253">
                <a:extLst>
                  <a:ext uri="{FF2B5EF4-FFF2-40B4-BE49-F238E27FC236}">
                    <a16:creationId xmlns:a16="http://schemas.microsoft.com/office/drawing/2014/main" id="{58494C72-98AF-4119-BC37-3ED4EB4C6DD8}"/>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254">
                <a:extLst>
                  <a:ext uri="{FF2B5EF4-FFF2-40B4-BE49-F238E27FC236}">
                    <a16:creationId xmlns:a16="http://schemas.microsoft.com/office/drawing/2014/main" id="{B89408E0-AD50-4085-9447-987208FEBB94}"/>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255">
                <a:extLst>
                  <a:ext uri="{FF2B5EF4-FFF2-40B4-BE49-F238E27FC236}">
                    <a16:creationId xmlns:a16="http://schemas.microsoft.com/office/drawing/2014/main" id="{EE0D9FB6-07AF-4A6A-82DD-288464A6C99B}"/>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256">
                <a:extLst>
                  <a:ext uri="{FF2B5EF4-FFF2-40B4-BE49-F238E27FC236}">
                    <a16:creationId xmlns:a16="http://schemas.microsoft.com/office/drawing/2014/main" id="{6823B5E3-C25D-4E44-A722-A040C16358BB}"/>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257">
                <a:extLst>
                  <a:ext uri="{FF2B5EF4-FFF2-40B4-BE49-F238E27FC236}">
                    <a16:creationId xmlns:a16="http://schemas.microsoft.com/office/drawing/2014/main" id="{75CD4481-F7A1-4B84-95DF-FCD68CAF1145}"/>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258">
                <a:extLst>
                  <a:ext uri="{FF2B5EF4-FFF2-40B4-BE49-F238E27FC236}">
                    <a16:creationId xmlns:a16="http://schemas.microsoft.com/office/drawing/2014/main" id="{ED8BAEA5-2D9F-4E8A-88CB-12776874CDC3}"/>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6" name="Freeform 259">
                <a:extLst>
                  <a:ext uri="{FF2B5EF4-FFF2-40B4-BE49-F238E27FC236}">
                    <a16:creationId xmlns:a16="http://schemas.microsoft.com/office/drawing/2014/main" id="{2F9792BC-C389-4C06-A2B5-E481CF2E3E28}"/>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260">
                <a:extLst>
                  <a:ext uri="{FF2B5EF4-FFF2-40B4-BE49-F238E27FC236}">
                    <a16:creationId xmlns:a16="http://schemas.microsoft.com/office/drawing/2014/main" id="{9F897542-CFDA-4FA6-A72C-7A5552D84287}"/>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261">
                <a:extLst>
                  <a:ext uri="{FF2B5EF4-FFF2-40B4-BE49-F238E27FC236}">
                    <a16:creationId xmlns:a16="http://schemas.microsoft.com/office/drawing/2014/main" id="{EE6E6F4F-4CA0-468B-8E55-87865E05E544}"/>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9" name="Rectangle 262">
                <a:extLst>
                  <a:ext uri="{FF2B5EF4-FFF2-40B4-BE49-F238E27FC236}">
                    <a16:creationId xmlns:a16="http://schemas.microsoft.com/office/drawing/2014/main" id="{8B6AADDF-BC3A-4253-867B-0EA2CE7C7248}"/>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263">
                <a:extLst>
                  <a:ext uri="{FF2B5EF4-FFF2-40B4-BE49-F238E27FC236}">
                    <a16:creationId xmlns:a16="http://schemas.microsoft.com/office/drawing/2014/main" id="{063D3040-491A-4018-B9AB-92D96FB02405}"/>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2" name="Rectangle 198">
                <a:extLst>
                  <a:ext uri="{FF2B5EF4-FFF2-40B4-BE49-F238E27FC236}">
                    <a16:creationId xmlns:a16="http://schemas.microsoft.com/office/drawing/2014/main" id="{4B752390-369C-4BDC-8101-D89793F7134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3" name="Freeform 199">
                <a:extLst>
                  <a:ext uri="{FF2B5EF4-FFF2-40B4-BE49-F238E27FC236}">
                    <a16:creationId xmlns:a16="http://schemas.microsoft.com/office/drawing/2014/main" id="{56DE419A-8574-4D52-A4A7-C048D74F58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4" name="Freeform 200">
                <a:extLst>
                  <a:ext uri="{FF2B5EF4-FFF2-40B4-BE49-F238E27FC236}">
                    <a16:creationId xmlns:a16="http://schemas.microsoft.com/office/drawing/2014/main" id="{95C015E6-968D-4E09-9010-203A0402887A}"/>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5" name="Freeform 201">
                <a:extLst>
                  <a:ext uri="{FF2B5EF4-FFF2-40B4-BE49-F238E27FC236}">
                    <a16:creationId xmlns:a16="http://schemas.microsoft.com/office/drawing/2014/main" id="{06559512-5FA6-4BD2-A36B-E7F743AE3D2F}"/>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6" name="Rectangle 202">
                <a:extLst>
                  <a:ext uri="{FF2B5EF4-FFF2-40B4-BE49-F238E27FC236}">
                    <a16:creationId xmlns:a16="http://schemas.microsoft.com/office/drawing/2014/main" id="{6155851E-D43C-4D3C-A4C6-7AC9AF3151CF}"/>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7" name="Freeform 203">
                <a:extLst>
                  <a:ext uri="{FF2B5EF4-FFF2-40B4-BE49-F238E27FC236}">
                    <a16:creationId xmlns:a16="http://schemas.microsoft.com/office/drawing/2014/main" id="{F0EE266B-22C5-451D-815D-ED6E305876BA}"/>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8" name="Rectangle 204">
                <a:extLst>
                  <a:ext uri="{FF2B5EF4-FFF2-40B4-BE49-F238E27FC236}">
                    <a16:creationId xmlns:a16="http://schemas.microsoft.com/office/drawing/2014/main" id="{54D10EBE-77C7-4504-8A01-73BAD96B8337}"/>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257" name="Group 256">
                <a:extLst>
                  <a:ext uri="{FF2B5EF4-FFF2-40B4-BE49-F238E27FC236}">
                    <a16:creationId xmlns:a16="http://schemas.microsoft.com/office/drawing/2014/main" id="{B066FA07-2B9F-491E-974B-B20E26883185}"/>
                  </a:ext>
                </a:extLst>
              </p:cNvPr>
              <p:cNvGrpSpPr/>
              <p:nvPr/>
            </p:nvGrpSpPr>
            <p:grpSpPr>
              <a:xfrm>
                <a:off x="1802994" y="3484304"/>
                <a:ext cx="479075" cy="389936"/>
                <a:chOff x="1474908" y="3347824"/>
                <a:chExt cx="758708" cy="617538"/>
              </a:xfrm>
            </p:grpSpPr>
            <p:sp>
              <p:nvSpPr>
                <p:cNvPr id="652" name="Freeform 233">
                  <a:extLst>
                    <a:ext uri="{FF2B5EF4-FFF2-40B4-BE49-F238E27FC236}">
                      <a16:creationId xmlns:a16="http://schemas.microsoft.com/office/drawing/2014/main" id="{B321064C-2902-402B-A0C8-13DE3D69FF76}"/>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54" name="Rectangle 235">
                  <a:extLst>
                    <a:ext uri="{FF2B5EF4-FFF2-40B4-BE49-F238E27FC236}">
                      <a16:creationId xmlns:a16="http://schemas.microsoft.com/office/drawing/2014/main" id="{47D695D6-0CA4-4D7E-A6A6-03AA4CEFD706}"/>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7">
                  <a:extLst>
                    <a:ext uri="{FF2B5EF4-FFF2-40B4-BE49-F238E27FC236}">
                      <a16:creationId xmlns:a16="http://schemas.microsoft.com/office/drawing/2014/main" id="{B2A8BAB0-C198-48BB-81A4-FA9C01A7CFFF}"/>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8">
                  <a:extLst>
                    <a:ext uri="{FF2B5EF4-FFF2-40B4-BE49-F238E27FC236}">
                      <a16:creationId xmlns:a16="http://schemas.microsoft.com/office/drawing/2014/main" id="{38EA61C0-2007-4537-AB8B-8DAB8A5459AB}"/>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8" name="Rectangle 19">
                  <a:extLst>
                    <a:ext uri="{FF2B5EF4-FFF2-40B4-BE49-F238E27FC236}">
                      <a16:creationId xmlns:a16="http://schemas.microsoft.com/office/drawing/2014/main" id="{39CA929B-4D7A-4340-9DE4-462D2C66B203}"/>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9" name="Rectangle 20">
                  <a:extLst>
                    <a:ext uri="{FF2B5EF4-FFF2-40B4-BE49-F238E27FC236}">
                      <a16:creationId xmlns:a16="http://schemas.microsoft.com/office/drawing/2014/main" id="{5028C509-DE52-4C3B-9280-D31CAF54C0D8}"/>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21">
                  <a:extLst>
                    <a:ext uri="{FF2B5EF4-FFF2-40B4-BE49-F238E27FC236}">
                      <a16:creationId xmlns:a16="http://schemas.microsoft.com/office/drawing/2014/main" id="{261CCF23-D0EF-45DE-B432-F279478981F2}"/>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22">
                  <a:extLst>
                    <a:ext uri="{FF2B5EF4-FFF2-40B4-BE49-F238E27FC236}">
                      <a16:creationId xmlns:a16="http://schemas.microsoft.com/office/drawing/2014/main" id="{AB357C56-81CA-4AAF-A2C7-CBFF6C679C0B}"/>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23">
                  <a:extLst>
                    <a:ext uri="{FF2B5EF4-FFF2-40B4-BE49-F238E27FC236}">
                      <a16:creationId xmlns:a16="http://schemas.microsoft.com/office/drawing/2014/main" id="{D5AC1F1F-B490-4531-B56A-696807ABE079}"/>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24">
                  <a:extLst>
                    <a:ext uri="{FF2B5EF4-FFF2-40B4-BE49-F238E27FC236}">
                      <a16:creationId xmlns:a16="http://schemas.microsoft.com/office/drawing/2014/main" id="{ECC76FDD-45E5-4F1B-93EE-55375A3E9B43}"/>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5">
                  <a:extLst>
                    <a:ext uri="{FF2B5EF4-FFF2-40B4-BE49-F238E27FC236}">
                      <a16:creationId xmlns:a16="http://schemas.microsoft.com/office/drawing/2014/main" id="{7839F4CE-AB35-4A90-9E60-CEDF483F449D}"/>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6">
                  <a:extLst>
                    <a:ext uri="{FF2B5EF4-FFF2-40B4-BE49-F238E27FC236}">
                      <a16:creationId xmlns:a16="http://schemas.microsoft.com/office/drawing/2014/main" id="{9C4E1AF0-52F1-4C7F-B0D2-B34423F6DF2F}"/>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27">
                  <a:extLst>
                    <a:ext uri="{FF2B5EF4-FFF2-40B4-BE49-F238E27FC236}">
                      <a16:creationId xmlns:a16="http://schemas.microsoft.com/office/drawing/2014/main" id="{EBA59A23-9919-464E-A433-15A4943008C6}"/>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28">
                  <a:extLst>
                    <a:ext uri="{FF2B5EF4-FFF2-40B4-BE49-F238E27FC236}">
                      <a16:creationId xmlns:a16="http://schemas.microsoft.com/office/drawing/2014/main" id="{8BBE2BCD-3E7A-437C-957B-AC607610AA60}"/>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9">
                  <a:extLst>
                    <a:ext uri="{FF2B5EF4-FFF2-40B4-BE49-F238E27FC236}">
                      <a16:creationId xmlns:a16="http://schemas.microsoft.com/office/drawing/2014/main" id="{C0A457E3-94B9-40EC-9ECC-63ECC1760C27}"/>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0">
                  <a:extLst>
                    <a:ext uri="{FF2B5EF4-FFF2-40B4-BE49-F238E27FC236}">
                      <a16:creationId xmlns:a16="http://schemas.microsoft.com/office/drawing/2014/main" id="{61175D1C-3B3F-4BF7-B82D-3B0250F63863}"/>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1">
                  <a:extLst>
                    <a:ext uri="{FF2B5EF4-FFF2-40B4-BE49-F238E27FC236}">
                      <a16:creationId xmlns:a16="http://schemas.microsoft.com/office/drawing/2014/main" id="{5A23221F-2F03-413D-8B5D-9A0AFE6A1436}"/>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32">
                  <a:extLst>
                    <a:ext uri="{FF2B5EF4-FFF2-40B4-BE49-F238E27FC236}">
                      <a16:creationId xmlns:a16="http://schemas.microsoft.com/office/drawing/2014/main" id="{FE33B437-5540-4E56-9B58-60B1C3C54B13}"/>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3">
                  <a:extLst>
                    <a:ext uri="{FF2B5EF4-FFF2-40B4-BE49-F238E27FC236}">
                      <a16:creationId xmlns:a16="http://schemas.microsoft.com/office/drawing/2014/main" id="{29C11F93-7122-4225-A7D0-C974549B270B}"/>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4">
                  <a:extLst>
                    <a:ext uri="{FF2B5EF4-FFF2-40B4-BE49-F238E27FC236}">
                      <a16:creationId xmlns:a16="http://schemas.microsoft.com/office/drawing/2014/main" id="{0C15DAC1-37A0-41CA-B505-8150CB193E02}"/>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5">
                  <a:extLst>
                    <a:ext uri="{FF2B5EF4-FFF2-40B4-BE49-F238E27FC236}">
                      <a16:creationId xmlns:a16="http://schemas.microsoft.com/office/drawing/2014/main" id="{790619D3-890E-415E-A002-D31990E968FD}"/>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36">
                  <a:extLst>
                    <a:ext uri="{FF2B5EF4-FFF2-40B4-BE49-F238E27FC236}">
                      <a16:creationId xmlns:a16="http://schemas.microsoft.com/office/drawing/2014/main" id="{20C12A51-7FE2-420B-934E-A272859FE1DC}"/>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37">
                  <a:extLst>
                    <a:ext uri="{FF2B5EF4-FFF2-40B4-BE49-F238E27FC236}">
                      <a16:creationId xmlns:a16="http://schemas.microsoft.com/office/drawing/2014/main" id="{3DAF355B-224B-4CAC-A88F-3E20131B1F12}"/>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38">
                  <a:extLst>
                    <a:ext uri="{FF2B5EF4-FFF2-40B4-BE49-F238E27FC236}">
                      <a16:creationId xmlns:a16="http://schemas.microsoft.com/office/drawing/2014/main" id="{9271633E-4E8A-43CD-8AA6-FD50095EE29F}"/>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39">
                  <a:extLst>
                    <a:ext uri="{FF2B5EF4-FFF2-40B4-BE49-F238E27FC236}">
                      <a16:creationId xmlns:a16="http://schemas.microsoft.com/office/drawing/2014/main" id="{2A062B85-9CE1-4F76-B26E-D0AEECB5332E}"/>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0">
                  <a:extLst>
                    <a:ext uri="{FF2B5EF4-FFF2-40B4-BE49-F238E27FC236}">
                      <a16:creationId xmlns:a16="http://schemas.microsoft.com/office/drawing/2014/main" id="{F8E737B7-5EE9-4B74-8D34-623F10D827C9}"/>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1">
                  <a:extLst>
                    <a:ext uri="{FF2B5EF4-FFF2-40B4-BE49-F238E27FC236}">
                      <a16:creationId xmlns:a16="http://schemas.microsoft.com/office/drawing/2014/main" id="{59C406E6-B24A-495E-AAA2-72F07C3EEC43}"/>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42">
                  <a:extLst>
                    <a:ext uri="{FF2B5EF4-FFF2-40B4-BE49-F238E27FC236}">
                      <a16:creationId xmlns:a16="http://schemas.microsoft.com/office/drawing/2014/main" id="{A46CA931-F89B-4C8D-9BB9-68C54F4979DE}"/>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3">
                  <a:extLst>
                    <a:ext uri="{FF2B5EF4-FFF2-40B4-BE49-F238E27FC236}">
                      <a16:creationId xmlns:a16="http://schemas.microsoft.com/office/drawing/2014/main" id="{7BA34D96-75E2-49FC-8CAE-9345BE9CEE65}"/>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4">
                  <a:extLst>
                    <a:ext uri="{FF2B5EF4-FFF2-40B4-BE49-F238E27FC236}">
                      <a16:creationId xmlns:a16="http://schemas.microsoft.com/office/drawing/2014/main" id="{E9EA3D39-D185-449F-8153-5F073C00C2D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45">
                  <a:extLst>
                    <a:ext uri="{FF2B5EF4-FFF2-40B4-BE49-F238E27FC236}">
                      <a16:creationId xmlns:a16="http://schemas.microsoft.com/office/drawing/2014/main" id="{27640C54-5056-4327-B63A-D0BE91A9CB6B}"/>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46">
                  <a:extLst>
                    <a:ext uri="{FF2B5EF4-FFF2-40B4-BE49-F238E27FC236}">
                      <a16:creationId xmlns:a16="http://schemas.microsoft.com/office/drawing/2014/main" id="{E8278D8D-C814-4FA0-B999-9E3487F998E9}"/>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7">
                  <a:extLst>
                    <a:ext uri="{FF2B5EF4-FFF2-40B4-BE49-F238E27FC236}">
                      <a16:creationId xmlns:a16="http://schemas.microsoft.com/office/drawing/2014/main" id="{E54B4027-BA0D-4E66-BDB6-83FCE48B2389}"/>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8">
                  <a:extLst>
                    <a:ext uri="{FF2B5EF4-FFF2-40B4-BE49-F238E27FC236}">
                      <a16:creationId xmlns:a16="http://schemas.microsoft.com/office/drawing/2014/main" id="{EFF8AC32-21A1-480C-ACE1-282B8B6D9636}"/>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49">
                  <a:extLst>
                    <a:ext uri="{FF2B5EF4-FFF2-40B4-BE49-F238E27FC236}">
                      <a16:creationId xmlns:a16="http://schemas.microsoft.com/office/drawing/2014/main" id="{120BB4FA-FB23-4CD4-9A13-97A91E693C7E}"/>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0">
                  <a:extLst>
                    <a:ext uri="{FF2B5EF4-FFF2-40B4-BE49-F238E27FC236}">
                      <a16:creationId xmlns:a16="http://schemas.microsoft.com/office/drawing/2014/main" id="{68F0893E-43F5-40C7-8C79-79A15F992AD3}"/>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51">
                  <a:extLst>
                    <a:ext uri="{FF2B5EF4-FFF2-40B4-BE49-F238E27FC236}">
                      <a16:creationId xmlns:a16="http://schemas.microsoft.com/office/drawing/2014/main" id="{730B0D5C-DE13-4A52-BC92-EA18DEF65D88}"/>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CABD67EC-2740-41D2-AF2D-D6156BE47C22}"/>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53">
                  <a:extLst>
                    <a:ext uri="{FF2B5EF4-FFF2-40B4-BE49-F238E27FC236}">
                      <a16:creationId xmlns:a16="http://schemas.microsoft.com/office/drawing/2014/main" id="{B73334F8-C6DA-42CB-A2F3-383B7A7C8A8E}"/>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4">
                  <a:extLst>
                    <a:ext uri="{FF2B5EF4-FFF2-40B4-BE49-F238E27FC236}">
                      <a16:creationId xmlns:a16="http://schemas.microsoft.com/office/drawing/2014/main" id="{251ADD26-3FDB-403C-86D1-3BB5365A039D}"/>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5">
                  <a:extLst>
                    <a:ext uri="{FF2B5EF4-FFF2-40B4-BE49-F238E27FC236}">
                      <a16:creationId xmlns:a16="http://schemas.microsoft.com/office/drawing/2014/main" id="{00117FD7-09CA-472B-859D-CF9F39DD4AC1}"/>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56">
                  <a:extLst>
                    <a:ext uri="{FF2B5EF4-FFF2-40B4-BE49-F238E27FC236}">
                      <a16:creationId xmlns:a16="http://schemas.microsoft.com/office/drawing/2014/main" id="{76F40D91-EEDF-4F03-A8A2-288D2B18F73F}"/>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57">
                  <a:extLst>
                    <a:ext uri="{FF2B5EF4-FFF2-40B4-BE49-F238E27FC236}">
                      <a16:creationId xmlns:a16="http://schemas.microsoft.com/office/drawing/2014/main" id="{F98CDEF4-934D-493F-B850-8439FDD33B8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58">
                  <a:extLst>
                    <a:ext uri="{FF2B5EF4-FFF2-40B4-BE49-F238E27FC236}">
                      <a16:creationId xmlns:a16="http://schemas.microsoft.com/office/drawing/2014/main" id="{6F11D96C-A803-4AAB-AAC5-1FB77234CF14}"/>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59">
                  <a:extLst>
                    <a:ext uri="{FF2B5EF4-FFF2-40B4-BE49-F238E27FC236}">
                      <a16:creationId xmlns:a16="http://schemas.microsoft.com/office/drawing/2014/main" id="{380D06C8-B886-4536-B497-F97AAFCFA828}"/>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60">
                  <a:extLst>
                    <a:ext uri="{FF2B5EF4-FFF2-40B4-BE49-F238E27FC236}">
                      <a16:creationId xmlns:a16="http://schemas.microsoft.com/office/drawing/2014/main" id="{1EBE9487-5286-4162-8E3A-7C676AE6744C}"/>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61">
                  <a:extLst>
                    <a:ext uri="{FF2B5EF4-FFF2-40B4-BE49-F238E27FC236}">
                      <a16:creationId xmlns:a16="http://schemas.microsoft.com/office/drawing/2014/main" id="{ECF9D530-5AD0-45A4-A411-2811A00CBD4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62">
                  <a:extLst>
                    <a:ext uri="{FF2B5EF4-FFF2-40B4-BE49-F238E27FC236}">
                      <a16:creationId xmlns:a16="http://schemas.microsoft.com/office/drawing/2014/main" id="{90B09DFB-539A-438C-A579-0CB5466DB72D}"/>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63">
                  <a:extLst>
                    <a:ext uri="{FF2B5EF4-FFF2-40B4-BE49-F238E27FC236}">
                      <a16:creationId xmlns:a16="http://schemas.microsoft.com/office/drawing/2014/main" id="{C11BAC10-B2E1-4B7F-B5FF-463B56C08612}"/>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64">
                  <a:extLst>
                    <a:ext uri="{FF2B5EF4-FFF2-40B4-BE49-F238E27FC236}">
                      <a16:creationId xmlns:a16="http://schemas.microsoft.com/office/drawing/2014/main" id="{BD50C309-981B-463F-9AF0-AA34486EF34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65">
                  <a:extLst>
                    <a:ext uri="{FF2B5EF4-FFF2-40B4-BE49-F238E27FC236}">
                      <a16:creationId xmlns:a16="http://schemas.microsoft.com/office/drawing/2014/main" id="{7A34DE2A-90E4-4210-B379-ECD124E79782}"/>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66">
                  <a:extLst>
                    <a:ext uri="{FF2B5EF4-FFF2-40B4-BE49-F238E27FC236}">
                      <a16:creationId xmlns:a16="http://schemas.microsoft.com/office/drawing/2014/main" id="{75549C49-D0C8-49CF-8668-6B1A62876979}"/>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67">
                  <a:extLst>
                    <a:ext uri="{FF2B5EF4-FFF2-40B4-BE49-F238E27FC236}">
                      <a16:creationId xmlns:a16="http://schemas.microsoft.com/office/drawing/2014/main" id="{F89A4C16-3B46-4828-8DB5-85313D72B31C}"/>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68">
                  <a:extLst>
                    <a:ext uri="{FF2B5EF4-FFF2-40B4-BE49-F238E27FC236}">
                      <a16:creationId xmlns:a16="http://schemas.microsoft.com/office/drawing/2014/main" id="{4CC5B0BC-31D4-4D5B-AF27-3B0AA78AF2B7}"/>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69">
                  <a:extLst>
                    <a:ext uri="{FF2B5EF4-FFF2-40B4-BE49-F238E27FC236}">
                      <a16:creationId xmlns:a16="http://schemas.microsoft.com/office/drawing/2014/main" id="{67F07879-1ECF-4864-852C-1AA12D46F56A}"/>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70">
                  <a:extLst>
                    <a:ext uri="{FF2B5EF4-FFF2-40B4-BE49-F238E27FC236}">
                      <a16:creationId xmlns:a16="http://schemas.microsoft.com/office/drawing/2014/main" id="{B236EC6F-A704-439B-89BB-E63B279E55AD}"/>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71">
                  <a:extLst>
                    <a:ext uri="{FF2B5EF4-FFF2-40B4-BE49-F238E27FC236}">
                      <a16:creationId xmlns:a16="http://schemas.microsoft.com/office/drawing/2014/main" id="{147A8F23-C8C1-4807-95D6-869F2005E0DF}"/>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72">
                  <a:extLst>
                    <a:ext uri="{FF2B5EF4-FFF2-40B4-BE49-F238E27FC236}">
                      <a16:creationId xmlns:a16="http://schemas.microsoft.com/office/drawing/2014/main" id="{A75840CF-3669-413F-B28E-5FC6CA51DD5E}"/>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73">
                  <a:extLst>
                    <a:ext uri="{FF2B5EF4-FFF2-40B4-BE49-F238E27FC236}">
                      <a16:creationId xmlns:a16="http://schemas.microsoft.com/office/drawing/2014/main" id="{0D7287F3-29A5-4FDC-8C2C-AF687C8E09FD}"/>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74">
                  <a:extLst>
                    <a:ext uri="{FF2B5EF4-FFF2-40B4-BE49-F238E27FC236}">
                      <a16:creationId xmlns:a16="http://schemas.microsoft.com/office/drawing/2014/main" id="{F310E4F3-3EB9-48DE-BE1D-9EA9F54F273E}"/>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75">
                  <a:extLst>
                    <a:ext uri="{FF2B5EF4-FFF2-40B4-BE49-F238E27FC236}">
                      <a16:creationId xmlns:a16="http://schemas.microsoft.com/office/drawing/2014/main" id="{B6A42C5E-1D52-4460-AC13-4D443629A900}"/>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76">
                  <a:extLst>
                    <a:ext uri="{FF2B5EF4-FFF2-40B4-BE49-F238E27FC236}">
                      <a16:creationId xmlns:a16="http://schemas.microsoft.com/office/drawing/2014/main" id="{E6DE98B6-CC50-40B1-B0F6-1DAEF358FC92}"/>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77">
                  <a:extLst>
                    <a:ext uri="{FF2B5EF4-FFF2-40B4-BE49-F238E27FC236}">
                      <a16:creationId xmlns:a16="http://schemas.microsoft.com/office/drawing/2014/main" id="{2B90813F-3CB5-4889-B930-47AEE7BDDD32}"/>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8" name="Rectangle 78">
                  <a:extLst>
                    <a:ext uri="{FF2B5EF4-FFF2-40B4-BE49-F238E27FC236}">
                      <a16:creationId xmlns:a16="http://schemas.microsoft.com/office/drawing/2014/main" id="{28097960-4118-4324-9D15-834B4B88A468}"/>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79">
                  <a:extLst>
                    <a:ext uri="{FF2B5EF4-FFF2-40B4-BE49-F238E27FC236}">
                      <a16:creationId xmlns:a16="http://schemas.microsoft.com/office/drawing/2014/main" id="{6BA3F987-3339-43F9-830C-3E4678DFFEB2}"/>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80">
                  <a:extLst>
                    <a:ext uri="{FF2B5EF4-FFF2-40B4-BE49-F238E27FC236}">
                      <a16:creationId xmlns:a16="http://schemas.microsoft.com/office/drawing/2014/main" id="{F8BD59C9-623A-465E-8D3F-D58E9DFB677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81">
                  <a:extLst>
                    <a:ext uri="{FF2B5EF4-FFF2-40B4-BE49-F238E27FC236}">
                      <a16:creationId xmlns:a16="http://schemas.microsoft.com/office/drawing/2014/main" id="{C0AF8389-9028-4675-B1F7-9E337EDB292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82">
                  <a:extLst>
                    <a:ext uri="{FF2B5EF4-FFF2-40B4-BE49-F238E27FC236}">
                      <a16:creationId xmlns:a16="http://schemas.microsoft.com/office/drawing/2014/main" id="{35164FB1-2C70-4334-A110-4F2D8E47D695}"/>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3" name="Oval 83">
                  <a:extLst>
                    <a:ext uri="{FF2B5EF4-FFF2-40B4-BE49-F238E27FC236}">
                      <a16:creationId xmlns:a16="http://schemas.microsoft.com/office/drawing/2014/main" id="{090FD661-C997-4CE2-9E6F-2545A9AE7707}"/>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85">
                  <a:extLst>
                    <a:ext uri="{FF2B5EF4-FFF2-40B4-BE49-F238E27FC236}">
                      <a16:creationId xmlns:a16="http://schemas.microsoft.com/office/drawing/2014/main" id="{43B083C7-EA31-4D8A-8D40-E485E0E4E40A}"/>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86">
                  <a:extLst>
                    <a:ext uri="{FF2B5EF4-FFF2-40B4-BE49-F238E27FC236}">
                      <a16:creationId xmlns:a16="http://schemas.microsoft.com/office/drawing/2014/main" id="{6AAD20A4-B9BE-4B54-9F3D-390BB7F182A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92">
                  <a:extLst>
                    <a:ext uri="{FF2B5EF4-FFF2-40B4-BE49-F238E27FC236}">
                      <a16:creationId xmlns:a16="http://schemas.microsoft.com/office/drawing/2014/main" id="{80BC1CC2-1E11-4ED8-9667-D591A7EE7933}"/>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95">
                  <a:extLst>
                    <a:ext uri="{FF2B5EF4-FFF2-40B4-BE49-F238E27FC236}">
                      <a16:creationId xmlns:a16="http://schemas.microsoft.com/office/drawing/2014/main" id="{83501D9C-8301-44BF-9B3B-657142785F35}"/>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103">
                  <a:extLst>
                    <a:ext uri="{FF2B5EF4-FFF2-40B4-BE49-F238E27FC236}">
                      <a16:creationId xmlns:a16="http://schemas.microsoft.com/office/drawing/2014/main" id="{F79D8F26-E484-437E-86B6-709336262584}"/>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09">
                  <a:extLst>
                    <a:ext uri="{FF2B5EF4-FFF2-40B4-BE49-F238E27FC236}">
                      <a16:creationId xmlns:a16="http://schemas.microsoft.com/office/drawing/2014/main" id="{100E3BE0-DB59-46A5-A61D-8BDBB7DC43E8}"/>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10">
                  <a:extLst>
                    <a:ext uri="{FF2B5EF4-FFF2-40B4-BE49-F238E27FC236}">
                      <a16:creationId xmlns:a16="http://schemas.microsoft.com/office/drawing/2014/main" id="{4BE9B12E-71DC-41D0-8F09-AB78EAA31273}"/>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15">
                  <a:extLst>
                    <a:ext uri="{FF2B5EF4-FFF2-40B4-BE49-F238E27FC236}">
                      <a16:creationId xmlns:a16="http://schemas.microsoft.com/office/drawing/2014/main" id="{5E9D717C-5EC4-45BA-8ED8-497F96D37EA7}"/>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99" name="Group 498">
              <a:extLst>
                <a:ext uri="{FF2B5EF4-FFF2-40B4-BE49-F238E27FC236}">
                  <a16:creationId xmlns:a16="http://schemas.microsoft.com/office/drawing/2014/main" id="{BD21F928-D1F2-483A-A0A0-798D9F4F96F1}"/>
                </a:ext>
              </a:extLst>
            </p:cNvPr>
            <p:cNvGrpSpPr/>
            <p:nvPr/>
          </p:nvGrpSpPr>
          <p:grpSpPr>
            <a:xfrm>
              <a:off x="9548941" y="3103055"/>
              <a:ext cx="1585784" cy="1365734"/>
              <a:chOff x="5029857" y="3136192"/>
              <a:chExt cx="2272321" cy="1957006"/>
            </a:xfrm>
          </p:grpSpPr>
          <p:sp>
            <p:nvSpPr>
              <p:cNvPr id="501" name="Oval 19">
                <a:extLst>
                  <a:ext uri="{FF2B5EF4-FFF2-40B4-BE49-F238E27FC236}">
                    <a16:creationId xmlns:a16="http://schemas.microsoft.com/office/drawing/2014/main" id="{AD486CB6-C03A-4A81-A129-48E18B2CDB56}"/>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20">
                <a:extLst>
                  <a:ext uri="{FF2B5EF4-FFF2-40B4-BE49-F238E27FC236}">
                    <a16:creationId xmlns:a16="http://schemas.microsoft.com/office/drawing/2014/main" id="{A5742BD7-C9C8-43B8-ADB7-07D49023EB6C}"/>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21">
                <a:extLst>
                  <a:ext uri="{FF2B5EF4-FFF2-40B4-BE49-F238E27FC236}">
                    <a16:creationId xmlns:a16="http://schemas.microsoft.com/office/drawing/2014/main" id="{2B8E5026-A2C8-4061-B9D4-3CA34D7222F7}"/>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22">
                <a:extLst>
                  <a:ext uri="{FF2B5EF4-FFF2-40B4-BE49-F238E27FC236}">
                    <a16:creationId xmlns:a16="http://schemas.microsoft.com/office/drawing/2014/main" id="{5DB53051-7D85-49F2-A7A7-ADE3EAF101E1}"/>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23">
                <a:extLst>
                  <a:ext uri="{FF2B5EF4-FFF2-40B4-BE49-F238E27FC236}">
                    <a16:creationId xmlns:a16="http://schemas.microsoft.com/office/drawing/2014/main" id="{AEE16211-9AE7-4ACE-B526-805EE0FBF88A}"/>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24">
                <a:extLst>
                  <a:ext uri="{FF2B5EF4-FFF2-40B4-BE49-F238E27FC236}">
                    <a16:creationId xmlns:a16="http://schemas.microsoft.com/office/drawing/2014/main" id="{43C71180-A72B-4D57-8DC6-95A9986AE412}"/>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25">
                <a:extLst>
                  <a:ext uri="{FF2B5EF4-FFF2-40B4-BE49-F238E27FC236}">
                    <a16:creationId xmlns:a16="http://schemas.microsoft.com/office/drawing/2014/main" id="{F1DECACD-17CE-490F-AB0D-AB86B0C54380}"/>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26">
                <a:extLst>
                  <a:ext uri="{FF2B5EF4-FFF2-40B4-BE49-F238E27FC236}">
                    <a16:creationId xmlns:a16="http://schemas.microsoft.com/office/drawing/2014/main" id="{FC90033B-F37C-4BD3-8FCA-E89526DE8F06}"/>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4" name="Freeform 27">
                <a:extLst>
                  <a:ext uri="{FF2B5EF4-FFF2-40B4-BE49-F238E27FC236}">
                    <a16:creationId xmlns:a16="http://schemas.microsoft.com/office/drawing/2014/main" id="{C978C218-A7BD-4ADE-995D-AEC40307FB2C}"/>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28">
                <a:extLst>
                  <a:ext uri="{FF2B5EF4-FFF2-40B4-BE49-F238E27FC236}">
                    <a16:creationId xmlns:a16="http://schemas.microsoft.com/office/drawing/2014/main" id="{E6473C27-48E0-40F2-8640-FD05DC059DD1}"/>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29">
                <a:extLst>
                  <a:ext uri="{FF2B5EF4-FFF2-40B4-BE49-F238E27FC236}">
                    <a16:creationId xmlns:a16="http://schemas.microsoft.com/office/drawing/2014/main" id="{4FB34703-A3E6-4958-97D8-20EAD10DE9EF}"/>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31">
                <a:extLst>
                  <a:ext uri="{FF2B5EF4-FFF2-40B4-BE49-F238E27FC236}">
                    <a16:creationId xmlns:a16="http://schemas.microsoft.com/office/drawing/2014/main" id="{C1B2F627-6B3C-42BC-9571-25723F1CE42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32">
                <a:extLst>
                  <a:ext uri="{FF2B5EF4-FFF2-40B4-BE49-F238E27FC236}">
                    <a16:creationId xmlns:a16="http://schemas.microsoft.com/office/drawing/2014/main" id="{A9EDE688-4033-47CE-8E75-474A0E773F8F}"/>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705" name="Group 704">
                <a:extLst>
                  <a:ext uri="{FF2B5EF4-FFF2-40B4-BE49-F238E27FC236}">
                    <a16:creationId xmlns:a16="http://schemas.microsoft.com/office/drawing/2014/main" id="{22DD712F-F472-4196-B8F6-779EF4582CD9}"/>
                  </a:ext>
                </a:extLst>
              </p:cNvPr>
              <p:cNvGrpSpPr/>
              <p:nvPr/>
            </p:nvGrpSpPr>
            <p:grpSpPr>
              <a:xfrm>
                <a:off x="6284813" y="4699169"/>
                <a:ext cx="352908" cy="353886"/>
                <a:chOff x="6387455" y="4764836"/>
                <a:chExt cx="248341" cy="249031"/>
              </a:xfrm>
            </p:grpSpPr>
            <p:sp>
              <p:nvSpPr>
                <p:cNvPr id="783" name="Oval 33">
                  <a:extLst>
                    <a:ext uri="{FF2B5EF4-FFF2-40B4-BE49-F238E27FC236}">
                      <a16:creationId xmlns:a16="http://schemas.microsoft.com/office/drawing/2014/main" id="{C92F28AC-14FB-4ADE-9450-C8DF609D8DD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84" name="Freeform 34">
                  <a:extLst>
                    <a:ext uri="{FF2B5EF4-FFF2-40B4-BE49-F238E27FC236}">
                      <a16:creationId xmlns:a16="http://schemas.microsoft.com/office/drawing/2014/main" id="{5A408D37-61E9-4BB0-A31A-13D5861C9B6C}"/>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6" name="Group 705">
                <a:extLst>
                  <a:ext uri="{FF2B5EF4-FFF2-40B4-BE49-F238E27FC236}">
                    <a16:creationId xmlns:a16="http://schemas.microsoft.com/office/drawing/2014/main" id="{8CAF9CA9-0432-48A5-AADA-8654D317AD8D}"/>
                  </a:ext>
                </a:extLst>
              </p:cNvPr>
              <p:cNvGrpSpPr/>
              <p:nvPr/>
            </p:nvGrpSpPr>
            <p:grpSpPr>
              <a:xfrm>
                <a:off x="6789629" y="4251392"/>
                <a:ext cx="313514" cy="285108"/>
                <a:chOff x="5135402" y="4090176"/>
                <a:chExt cx="197983" cy="180047"/>
              </a:xfrm>
            </p:grpSpPr>
            <p:sp>
              <p:nvSpPr>
                <p:cNvPr id="770" name="Rectangle 43">
                  <a:extLst>
                    <a:ext uri="{FF2B5EF4-FFF2-40B4-BE49-F238E27FC236}">
                      <a16:creationId xmlns:a16="http://schemas.microsoft.com/office/drawing/2014/main" id="{412C3851-6976-4F96-BEF0-DD6142EE3A83}"/>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1" name="Rectangle 44">
                  <a:extLst>
                    <a:ext uri="{FF2B5EF4-FFF2-40B4-BE49-F238E27FC236}">
                      <a16:creationId xmlns:a16="http://schemas.microsoft.com/office/drawing/2014/main" id="{7B7D2F3F-9ADB-44A7-8D31-7DF74FBD791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2" name="Rectangle 45">
                  <a:extLst>
                    <a:ext uri="{FF2B5EF4-FFF2-40B4-BE49-F238E27FC236}">
                      <a16:creationId xmlns:a16="http://schemas.microsoft.com/office/drawing/2014/main" id="{C84F71ED-CB32-49C4-B698-0C220D0E2418}"/>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3" name="Rectangle 46">
                  <a:extLst>
                    <a:ext uri="{FF2B5EF4-FFF2-40B4-BE49-F238E27FC236}">
                      <a16:creationId xmlns:a16="http://schemas.microsoft.com/office/drawing/2014/main" id="{9F9B0055-2BDD-4209-BE1E-A031EE5B97D5}"/>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4" name="Rectangle 47">
                  <a:extLst>
                    <a:ext uri="{FF2B5EF4-FFF2-40B4-BE49-F238E27FC236}">
                      <a16:creationId xmlns:a16="http://schemas.microsoft.com/office/drawing/2014/main" id="{4D4EF748-73FE-41C3-999A-B1C74EBE6408}"/>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5" name="Rectangle 48">
                  <a:extLst>
                    <a:ext uri="{FF2B5EF4-FFF2-40B4-BE49-F238E27FC236}">
                      <a16:creationId xmlns:a16="http://schemas.microsoft.com/office/drawing/2014/main" id="{3F96152F-4684-4BAC-97BC-A201F828F63F}"/>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6" name="Rectangle 49">
                  <a:extLst>
                    <a:ext uri="{FF2B5EF4-FFF2-40B4-BE49-F238E27FC236}">
                      <a16:creationId xmlns:a16="http://schemas.microsoft.com/office/drawing/2014/main" id="{B83609B2-7445-4DC9-8DFA-90F8F8D30E31}"/>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7" name="Rectangle 50">
                  <a:extLst>
                    <a:ext uri="{FF2B5EF4-FFF2-40B4-BE49-F238E27FC236}">
                      <a16:creationId xmlns:a16="http://schemas.microsoft.com/office/drawing/2014/main" id="{0E5242D1-0A4C-4EBC-9E8A-EC0D7283748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8" name="Rectangle 51">
                  <a:extLst>
                    <a:ext uri="{FF2B5EF4-FFF2-40B4-BE49-F238E27FC236}">
                      <a16:creationId xmlns:a16="http://schemas.microsoft.com/office/drawing/2014/main" id="{AF031A58-7F4E-4508-AEC8-C3C9D3226FF6}"/>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79" name="Rectangle 52">
                  <a:extLst>
                    <a:ext uri="{FF2B5EF4-FFF2-40B4-BE49-F238E27FC236}">
                      <a16:creationId xmlns:a16="http://schemas.microsoft.com/office/drawing/2014/main" id="{0EA2F2AC-2FA3-4F1F-8A6D-5ACB1B1AA4A3}"/>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80" name="Rectangle 53">
                  <a:extLst>
                    <a:ext uri="{FF2B5EF4-FFF2-40B4-BE49-F238E27FC236}">
                      <a16:creationId xmlns:a16="http://schemas.microsoft.com/office/drawing/2014/main" id="{0B416B32-DB35-48FE-91D0-A3EFD955774E}"/>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81" name="Rectangle 54">
                  <a:extLst>
                    <a:ext uri="{FF2B5EF4-FFF2-40B4-BE49-F238E27FC236}">
                      <a16:creationId xmlns:a16="http://schemas.microsoft.com/office/drawing/2014/main" id="{70D131AE-7C80-4322-AEB5-01FB6003FA03}"/>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82" name="Rectangle 55">
                  <a:extLst>
                    <a:ext uri="{FF2B5EF4-FFF2-40B4-BE49-F238E27FC236}">
                      <a16:creationId xmlns:a16="http://schemas.microsoft.com/office/drawing/2014/main" id="{7A39FFD7-B5D4-4555-AC00-7FC7E3463DDA}"/>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7" name="Freeform 61">
                <a:extLst>
                  <a:ext uri="{FF2B5EF4-FFF2-40B4-BE49-F238E27FC236}">
                    <a16:creationId xmlns:a16="http://schemas.microsoft.com/office/drawing/2014/main" id="{F8BE3FD9-3945-44F3-A4D4-4FA5777E95A2}"/>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62">
                <a:extLst>
                  <a:ext uri="{FF2B5EF4-FFF2-40B4-BE49-F238E27FC236}">
                    <a16:creationId xmlns:a16="http://schemas.microsoft.com/office/drawing/2014/main" id="{38168159-FA15-411C-A378-0FF977A33CD1}"/>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63">
                <a:extLst>
                  <a:ext uri="{FF2B5EF4-FFF2-40B4-BE49-F238E27FC236}">
                    <a16:creationId xmlns:a16="http://schemas.microsoft.com/office/drawing/2014/main" id="{09D421B0-4F5C-4222-8249-F1142ACA65A0}"/>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64">
                <a:extLst>
                  <a:ext uri="{FF2B5EF4-FFF2-40B4-BE49-F238E27FC236}">
                    <a16:creationId xmlns:a16="http://schemas.microsoft.com/office/drawing/2014/main" id="{6C2FCD97-DDA8-4989-98BA-2210FE7CE2B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65">
                <a:extLst>
                  <a:ext uri="{FF2B5EF4-FFF2-40B4-BE49-F238E27FC236}">
                    <a16:creationId xmlns:a16="http://schemas.microsoft.com/office/drawing/2014/main" id="{6FE4ED5C-692B-4E1A-A276-87E54408632C}"/>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66">
                <a:extLst>
                  <a:ext uri="{FF2B5EF4-FFF2-40B4-BE49-F238E27FC236}">
                    <a16:creationId xmlns:a16="http://schemas.microsoft.com/office/drawing/2014/main" id="{4E61C4EF-7B6E-4B2E-804A-5D2546955208}"/>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67">
                <a:extLst>
                  <a:ext uri="{FF2B5EF4-FFF2-40B4-BE49-F238E27FC236}">
                    <a16:creationId xmlns:a16="http://schemas.microsoft.com/office/drawing/2014/main" id="{9646CEDF-8545-4595-8256-05455009A241}"/>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68">
                <a:extLst>
                  <a:ext uri="{FF2B5EF4-FFF2-40B4-BE49-F238E27FC236}">
                    <a16:creationId xmlns:a16="http://schemas.microsoft.com/office/drawing/2014/main" id="{6E257EE1-A732-4310-BCFE-D49C764A159E}"/>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72">
                <a:extLst>
                  <a:ext uri="{FF2B5EF4-FFF2-40B4-BE49-F238E27FC236}">
                    <a16:creationId xmlns:a16="http://schemas.microsoft.com/office/drawing/2014/main" id="{62DD28AF-7369-4045-B59E-2A5AD94133F1}"/>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73">
                <a:extLst>
                  <a:ext uri="{FF2B5EF4-FFF2-40B4-BE49-F238E27FC236}">
                    <a16:creationId xmlns:a16="http://schemas.microsoft.com/office/drawing/2014/main" id="{917788D2-98BE-482E-80AF-D6B9BA3F4F62}"/>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74">
                <a:extLst>
                  <a:ext uri="{FF2B5EF4-FFF2-40B4-BE49-F238E27FC236}">
                    <a16:creationId xmlns:a16="http://schemas.microsoft.com/office/drawing/2014/main" id="{48854A3B-1F8D-4E6D-AE84-1F205F523BA3}"/>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8" name="Freeform 75">
                <a:extLst>
                  <a:ext uri="{FF2B5EF4-FFF2-40B4-BE49-F238E27FC236}">
                    <a16:creationId xmlns:a16="http://schemas.microsoft.com/office/drawing/2014/main" id="{411E7CBE-6B22-4566-B019-5A81401BCF91}"/>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19" name="Freeform 76">
                <a:extLst>
                  <a:ext uri="{FF2B5EF4-FFF2-40B4-BE49-F238E27FC236}">
                    <a16:creationId xmlns:a16="http://schemas.microsoft.com/office/drawing/2014/main" id="{2A59C40A-1B41-4E94-919D-39B9A5338750}"/>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0" name="Freeform 77">
                <a:extLst>
                  <a:ext uri="{FF2B5EF4-FFF2-40B4-BE49-F238E27FC236}">
                    <a16:creationId xmlns:a16="http://schemas.microsoft.com/office/drawing/2014/main" id="{D2510B04-700A-4D48-BFA5-C2061EEAC634}"/>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1" name="Freeform 78">
                <a:extLst>
                  <a:ext uri="{FF2B5EF4-FFF2-40B4-BE49-F238E27FC236}">
                    <a16:creationId xmlns:a16="http://schemas.microsoft.com/office/drawing/2014/main" id="{32A9CA20-B467-4B49-9296-857629643193}"/>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2" name="Freeform 79">
                <a:extLst>
                  <a:ext uri="{FF2B5EF4-FFF2-40B4-BE49-F238E27FC236}">
                    <a16:creationId xmlns:a16="http://schemas.microsoft.com/office/drawing/2014/main" id="{857FC74E-B7A7-4F2F-9A7F-701CAC03DFD3}"/>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3" name="Freeform 80">
                <a:extLst>
                  <a:ext uri="{FF2B5EF4-FFF2-40B4-BE49-F238E27FC236}">
                    <a16:creationId xmlns:a16="http://schemas.microsoft.com/office/drawing/2014/main" id="{6EDA12FE-CE13-4624-9AE2-6DAC400D8AAC}"/>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4" name="Freeform 81">
                <a:extLst>
                  <a:ext uri="{FF2B5EF4-FFF2-40B4-BE49-F238E27FC236}">
                    <a16:creationId xmlns:a16="http://schemas.microsoft.com/office/drawing/2014/main" id="{4F431700-4A11-414F-820A-462221DC45C6}"/>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5" name="Freeform 82">
                <a:extLst>
                  <a:ext uri="{FF2B5EF4-FFF2-40B4-BE49-F238E27FC236}">
                    <a16:creationId xmlns:a16="http://schemas.microsoft.com/office/drawing/2014/main" id="{7EC9A973-7E36-405E-992A-533EA644F841}"/>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83">
                <a:extLst>
                  <a:ext uri="{FF2B5EF4-FFF2-40B4-BE49-F238E27FC236}">
                    <a16:creationId xmlns:a16="http://schemas.microsoft.com/office/drawing/2014/main" id="{6A6A30BB-729A-4A81-86D1-705F5128D672}"/>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84">
                <a:extLst>
                  <a:ext uri="{FF2B5EF4-FFF2-40B4-BE49-F238E27FC236}">
                    <a16:creationId xmlns:a16="http://schemas.microsoft.com/office/drawing/2014/main" id="{D232B968-3A24-47D1-930F-540E713945B7}"/>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8" name="Freeform 85">
                <a:extLst>
                  <a:ext uri="{FF2B5EF4-FFF2-40B4-BE49-F238E27FC236}">
                    <a16:creationId xmlns:a16="http://schemas.microsoft.com/office/drawing/2014/main" id="{A86BE023-7C53-47AA-B8AB-BC19CE1AA922}"/>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29" name="Oval 86">
                <a:extLst>
                  <a:ext uri="{FF2B5EF4-FFF2-40B4-BE49-F238E27FC236}">
                    <a16:creationId xmlns:a16="http://schemas.microsoft.com/office/drawing/2014/main" id="{BA8A2761-0DAD-4032-A105-804363B0348E}"/>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87">
                <a:extLst>
                  <a:ext uri="{FF2B5EF4-FFF2-40B4-BE49-F238E27FC236}">
                    <a16:creationId xmlns:a16="http://schemas.microsoft.com/office/drawing/2014/main" id="{58474C43-00C0-4B42-A945-4647CD97653B}"/>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1" name="Freeform 88">
                <a:extLst>
                  <a:ext uri="{FF2B5EF4-FFF2-40B4-BE49-F238E27FC236}">
                    <a16:creationId xmlns:a16="http://schemas.microsoft.com/office/drawing/2014/main" id="{E6311610-80DA-4C69-82C9-75FA9AF24A5D}"/>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89">
                <a:extLst>
                  <a:ext uri="{FF2B5EF4-FFF2-40B4-BE49-F238E27FC236}">
                    <a16:creationId xmlns:a16="http://schemas.microsoft.com/office/drawing/2014/main" id="{564C5BEF-8F44-443E-BE7B-2CCA808771E6}"/>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90">
                <a:extLst>
                  <a:ext uri="{FF2B5EF4-FFF2-40B4-BE49-F238E27FC236}">
                    <a16:creationId xmlns:a16="http://schemas.microsoft.com/office/drawing/2014/main" id="{083ABBC2-E4C4-4B4C-ABA5-DA11DE9602C0}"/>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91">
                <a:extLst>
                  <a:ext uri="{FF2B5EF4-FFF2-40B4-BE49-F238E27FC236}">
                    <a16:creationId xmlns:a16="http://schemas.microsoft.com/office/drawing/2014/main" id="{25C18282-353C-4A92-81AF-50894234D946}"/>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92">
                <a:extLst>
                  <a:ext uri="{FF2B5EF4-FFF2-40B4-BE49-F238E27FC236}">
                    <a16:creationId xmlns:a16="http://schemas.microsoft.com/office/drawing/2014/main" id="{87953C73-197E-464D-B34D-353DC52E180D}"/>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93">
                <a:extLst>
                  <a:ext uri="{FF2B5EF4-FFF2-40B4-BE49-F238E27FC236}">
                    <a16:creationId xmlns:a16="http://schemas.microsoft.com/office/drawing/2014/main" id="{A8C00A75-A1C5-4F89-90BC-4B431AE90859}"/>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94">
                <a:extLst>
                  <a:ext uri="{FF2B5EF4-FFF2-40B4-BE49-F238E27FC236}">
                    <a16:creationId xmlns:a16="http://schemas.microsoft.com/office/drawing/2014/main" id="{BC2732F7-1FC3-4921-BDD4-8F40B79A9ECD}"/>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95">
                <a:extLst>
                  <a:ext uri="{FF2B5EF4-FFF2-40B4-BE49-F238E27FC236}">
                    <a16:creationId xmlns:a16="http://schemas.microsoft.com/office/drawing/2014/main" id="{A55104CA-D7C2-496C-AC9F-781DD4D002D9}"/>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96">
                <a:extLst>
                  <a:ext uri="{FF2B5EF4-FFF2-40B4-BE49-F238E27FC236}">
                    <a16:creationId xmlns:a16="http://schemas.microsoft.com/office/drawing/2014/main" id="{F32AD0F8-A0B3-4D38-A2C5-4591CD4E171E}"/>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97">
                <a:extLst>
                  <a:ext uri="{FF2B5EF4-FFF2-40B4-BE49-F238E27FC236}">
                    <a16:creationId xmlns:a16="http://schemas.microsoft.com/office/drawing/2014/main" id="{5A65589D-3000-4D3C-8E18-14DAC6E757AF}"/>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98">
                <a:extLst>
                  <a:ext uri="{FF2B5EF4-FFF2-40B4-BE49-F238E27FC236}">
                    <a16:creationId xmlns:a16="http://schemas.microsoft.com/office/drawing/2014/main" id="{3D840978-320B-4604-B32B-40B232340F2C}"/>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99">
                <a:extLst>
                  <a:ext uri="{FF2B5EF4-FFF2-40B4-BE49-F238E27FC236}">
                    <a16:creationId xmlns:a16="http://schemas.microsoft.com/office/drawing/2014/main" id="{0B9250A2-3BD1-4530-9732-2F9BC05F76A9}"/>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100">
                <a:extLst>
                  <a:ext uri="{FF2B5EF4-FFF2-40B4-BE49-F238E27FC236}">
                    <a16:creationId xmlns:a16="http://schemas.microsoft.com/office/drawing/2014/main" id="{D9168A67-D3A8-4593-8F1C-564182108D98}"/>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101">
                <a:extLst>
                  <a:ext uri="{FF2B5EF4-FFF2-40B4-BE49-F238E27FC236}">
                    <a16:creationId xmlns:a16="http://schemas.microsoft.com/office/drawing/2014/main" id="{3E0CA278-10AF-476F-96EF-B76B373A02B7}"/>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102">
                <a:extLst>
                  <a:ext uri="{FF2B5EF4-FFF2-40B4-BE49-F238E27FC236}">
                    <a16:creationId xmlns:a16="http://schemas.microsoft.com/office/drawing/2014/main" id="{AFAEAB1A-0B0B-496F-9DD6-1FCB8D1FB2E6}"/>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746" name="Group 745">
                <a:extLst>
                  <a:ext uri="{FF2B5EF4-FFF2-40B4-BE49-F238E27FC236}">
                    <a16:creationId xmlns:a16="http://schemas.microsoft.com/office/drawing/2014/main" id="{E0E7A341-562D-41E5-AE79-0B25672356F6}"/>
                  </a:ext>
                </a:extLst>
              </p:cNvPr>
              <p:cNvGrpSpPr/>
              <p:nvPr/>
            </p:nvGrpSpPr>
            <p:grpSpPr>
              <a:xfrm>
                <a:off x="6039097" y="3136192"/>
                <a:ext cx="298233" cy="299389"/>
                <a:chOff x="5981831" y="3136822"/>
                <a:chExt cx="177978" cy="178668"/>
              </a:xfrm>
            </p:grpSpPr>
            <p:sp>
              <p:nvSpPr>
                <p:cNvPr id="768" name="Oval 107">
                  <a:extLst>
                    <a:ext uri="{FF2B5EF4-FFF2-40B4-BE49-F238E27FC236}">
                      <a16:creationId xmlns:a16="http://schemas.microsoft.com/office/drawing/2014/main" id="{C84B4DF8-A004-4ACB-A7D6-2C83BE0CAE98}"/>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9" name="Freeform 108">
                  <a:extLst>
                    <a:ext uri="{FF2B5EF4-FFF2-40B4-BE49-F238E27FC236}">
                      <a16:creationId xmlns:a16="http://schemas.microsoft.com/office/drawing/2014/main" id="{3AD9AA23-58C6-47FB-9604-5E5BBBFCB7BD}"/>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747" name="Freeform 109">
                <a:extLst>
                  <a:ext uri="{FF2B5EF4-FFF2-40B4-BE49-F238E27FC236}">
                    <a16:creationId xmlns:a16="http://schemas.microsoft.com/office/drawing/2014/main" id="{F7F53367-EA1A-46C4-8D79-8D6F1C4D25C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111">
                <a:extLst>
                  <a:ext uri="{FF2B5EF4-FFF2-40B4-BE49-F238E27FC236}">
                    <a16:creationId xmlns:a16="http://schemas.microsoft.com/office/drawing/2014/main" id="{80309C0F-F9CB-43F0-A5FB-583DE6FDC4D3}"/>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112">
                <a:extLst>
                  <a:ext uri="{FF2B5EF4-FFF2-40B4-BE49-F238E27FC236}">
                    <a16:creationId xmlns:a16="http://schemas.microsoft.com/office/drawing/2014/main" id="{28C7927C-39AC-4B81-97DA-9E4BA555E16B}"/>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113">
                <a:extLst>
                  <a:ext uri="{FF2B5EF4-FFF2-40B4-BE49-F238E27FC236}">
                    <a16:creationId xmlns:a16="http://schemas.microsoft.com/office/drawing/2014/main" id="{84A06939-44F4-47AF-A772-2E2448B8B922}"/>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114">
                <a:extLst>
                  <a:ext uri="{FF2B5EF4-FFF2-40B4-BE49-F238E27FC236}">
                    <a16:creationId xmlns:a16="http://schemas.microsoft.com/office/drawing/2014/main" id="{71CB9116-2A6F-4807-AA53-07F7F2931F5B}"/>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2" name="Freeform 115">
                <a:extLst>
                  <a:ext uri="{FF2B5EF4-FFF2-40B4-BE49-F238E27FC236}">
                    <a16:creationId xmlns:a16="http://schemas.microsoft.com/office/drawing/2014/main" id="{70037F37-8B7D-4D64-A739-97977707093D}"/>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116">
                <a:extLst>
                  <a:ext uri="{FF2B5EF4-FFF2-40B4-BE49-F238E27FC236}">
                    <a16:creationId xmlns:a16="http://schemas.microsoft.com/office/drawing/2014/main" id="{3C3BDE47-9B67-411F-9AF9-54895133F167}"/>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17">
                <a:extLst>
                  <a:ext uri="{FF2B5EF4-FFF2-40B4-BE49-F238E27FC236}">
                    <a16:creationId xmlns:a16="http://schemas.microsoft.com/office/drawing/2014/main" id="{C5FB1B0E-0D2D-4C27-8ADC-795E801834EF}"/>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18">
                <a:extLst>
                  <a:ext uri="{FF2B5EF4-FFF2-40B4-BE49-F238E27FC236}">
                    <a16:creationId xmlns:a16="http://schemas.microsoft.com/office/drawing/2014/main" id="{3A5B0AEA-B721-4B1C-BF75-67DA8E610E95}"/>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119">
                <a:extLst>
                  <a:ext uri="{FF2B5EF4-FFF2-40B4-BE49-F238E27FC236}">
                    <a16:creationId xmlns:a16="http://schemas.microsoft.com/office/drawing/2014/main" id="{1F14D75F-B7AD-4750-B6EB-0422FAE15A2E}"/>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7" name="Freeform 120">
                <a:extLst>
                  <a:ext uri="{FF2B5EF4-FFF2-40B4-BE49-F238E27FC236}">
                    <a16:creationId xmlns:a16="http://schemas.microsoft.com/office/drawing/2014/main" id="{4F2BA4EB-9047-4C39-9CF3-BAEC698EDA54}"/>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121">
                <a:extLst>
                  <a:ext uri="{FF2B5EF4-FFF2-40B4-BE49-F238E27FC236}">
                    <a16:creationId xmlns:a16="http://schemas.microsoft.com/office/drawing/2014/main" id="{D1F7C685-34B3-401F-B513-A6E94DA01842}"/>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9" name="Freeform 122">
                <a:extLst>
                  <a:ext uri="{FF2B5EF4-FFF2-40B4-BE49-F238E27FC236}">
                    <a16:creationId xmlns:a16="http://schemas.microsoft.com/office/drawing/2014/main" id="{5D53552D-940F-42CD-B440-00F74E340B15}"/>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0" name="Freeform 123">
                <a:extLst>
                  <a:ext uri="{FF2B5EF4-FFF2-40B4-BE49-F238E27FC236}">
                    <a16:creationId xmlns:a16="http://schemas.microsoft.com/office/drawing/2014/main" id="{5460A414-8DCC-44FD-8F3B-66C4A6D0E356}"/>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124">
                <a:extLst>
                  <a:ext uri="{FF2B5EF4-FFF2-40B4-BE49-F238E27FC236}">
                    <a16:creationId xmlns:a16="http://schemas.microsoft.com/office/drawing/2014/main" id="{E11E73FB-7D67-49EB-B4D4-D58A5592659C}"/>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2" name="Freeform 125">
                <a:extLst>
                  <a:ext uri="{FF2B5EF4-FFF2-40B4-BE49-F238E27FC236}">
                    <a16:creationId xmlns:a16="http://schemas.microsoft.com/office/drawing/2014/main" id="{8411C346-B0D2-4897-A8B4-F50F8BCEFD01}"/>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3" name="Freeform 126">
                <a:extLst>
                  <a:ext uri="{FF2B5EF4-FFF2-40B4-BE49-F238E27FC236}">
                    <a16:creationId xmlns:a16="http://schemas.microsoft.com/office/drawing/2014/main" id="{66F8ABB0-8D76-4156-B216-BB064615282E}"/>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4" name="Freeform 127">
                <a:extLst>
                  <a:ext uri="{FF2B5EF4-FFF2-40B4-BE49-F238E27FC236}">
                    <a16:creationId xmlns:a16="http://schemas.microsoft.com/office/drawing/2014/main" id="{D367ED03-77BC-48D7-91C0-26EAB742942D}"/>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5" name="Freeform 128">
                <a:extLst>
                  <a:ext uri="{FF2B5EF4-FFF2-40B4-BE49-F238E27FC236}">
                    <a16:creationId xmlns:a16="http://schemas.microsoft.com/office/drawing/2014/main" id="{FAE3050F-55C7-4F14-8713-86ABDF008EA3}"/>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129">
                <a:extLst>
                  <a:ext uri="{FF2B5EF4-FFF2-40B4-BE49-F238E27FC236}">
                    <a16:creationId xmlns:a16="http://schemas.microsoft.com/office/drawing/2014/main" id="{2DD510E0-70A7-4CB2-8065-D0DAA578DFD4}"/>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67" name="Freeform 130">
                <a:extLst>
                  <a:ext uri="{FF2B5EF4-FFF2-40B4-BE49-F238E27FC236}">
                    <a16:creationId xmlns:a16="http://schemas.microsoft.com/office/drawing/2014/main" id="{C2084772-439C-4B18-90C1-F504AFBAC7A0}"/>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7" name="TextBox 376">
              <a:extLst>
                <a:ext uri="{FF2B5EF4-FFF2-40B4-BE49-F238E27FC236}">
                  <a16:creationId xmlns:a16="http://schemas.microsoft.com/office/drawing/2014/main" id="{06C182A8-6657-4C05-952B-B411E379E212}"/>
                </a:ext>
              </a:extLst>
            </p:cNvPr>
            <p:cNvSpPr txBox="1"/>
            <p:nvPr/>
          </p:nvSpPr>
          <p:spPr>
            <a:xfrm>
              <a:off x="3417025"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p>
              <a:pPr marL="0" marR="0" lvl="1" indent="0" algn="ctr" defTabSz="932563" rtl="0" eaLnBrk="1" fontAlgn="auto" latinLnBrk="0" hangingPunct="1">
                <a:lnSpc>
                  <a:spcPct val="100000"/>
                </a:lnSpc>
                <a:spcBef>
                  <a:spcPts val="612"/>
                </a:spcBef>
                <a:spcAft>
                  <a:spcPts val="0"/>
                </a:spcAft>
                <a:buClrTx/>
                <a:buSzPct val="100000"/>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a:rPr>
                <a:t>Reverse connect technology eliminates the need to open inbound ports to the VMs</a:t>
              </a:r>
            </a:p>
          </p:txBody>
        </p:sp>
        <p:sp>
          <p:nvSpPr>
            <p:cNvPr id="401" name="TextBox 400">
              <a:extLst>
                <a:ext uri="{FF2B5EF4-FFF2-40B4-BE49-F238E27FC236}">
                  <a16:creationId xmlns:a16="http://schemas.microsoft.com/office/drawing/2014/main" id="{523ABB48-3836-438C-84FE-4C4BA66731A0}"/>
                </a:ext>
              </a:extLst>
            </p:cNvPr>
            <p:cNvSpPr txBox="1"/>
            <p:nvPr/>
          </p:nvSpPr>
          <p:spPr>
            <a:xfrm>
              <a:off x="586503"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p>
              <a:pPr marL="0" marR="0" lvl="1" indent="0" algn="ctr" defTabSz="932563" rtl="0" eaLnBrk="1" fontAlgn="auto" latinLnBrk="0" hangingPunct="1">
                <a:lnSpc>
                  <a:spcPct val="100000"/>
                </a:lnSpc>
                <a:spcBef>
                  <a:spcPts val="612"/>
                </a:spcBef>
                <a:spcAft>
                  <a:spcPts val="0"/>
                </a:spcAft>
                <a:buClrTx/>
                <a:buSzPct val="100000"/>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Sophisticated security services easily configured through Azure AD (e.g. MFA, CA, etc.)</a:t>
              </a:r>
            </a:p>
          </p:txBody>
        </p:sp>
        <p:sp>
          <p:nvSpPr>
            <p:cNvPr id="405" name="TextBox 404">
              <a:extLst>
                <a:ext uri="{FF2B5EF4-FFF2-40B4-BE49-F238E27FC236}">
                  <a16:creationId xmlns:a16="http://schemas.microsoft.com/office/drawing/2014/main" id="{BFB4AA1A-70D1-4DD0-9BCE-6A9036C5AD49}"/>
                </a:ext>
              </a:extLst>
            </p:cNvPr>
            <p:cNvSpPr txBox="1"/>
            <p:nvPr/>
          </p:nvSpPr>
          <p:spPr>
            <a:xfrm>
              <a:off x="6247071"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Multiple admins can be assigned role-based access control </a:t>
              </a:r>
            </a:p>
          </p:txBody>
        </p:sp>
        <p:sp>
          <p:nvSpPr>
            <p:cNvPr id="220" name="TextBox 219">
              <a:extLst>
                <a:ext uri="{FF2B5EF4-FFF2-40B4-BE49-F238E27FC236}">
                  <a16:creationId xmlns:a16="http://schemas.microsoft.com/office/drawing/2014/main" id="{3B2A8744-8E50-4F8E-B923-17A763C20C80}"/>
                </a:ext>
              </a:extLst>
            </p:cNvPr>
            <p:cNvSpPr txBox="1"/>
            <p:nvPr/>
          </p:nvSpPr>
          <p:spPr>
            <a:xfrm>
              <a:off x="9075834"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marL="0" marR="0" lvl="0" indent="0" algn="ctr" defTabSz="932597" rtl="0" eaLnBrk="1" fontAlgn="auto" latinLnBrk="0" hangingPunct="1">
                <a:lnSpc>
                  <a:spcPct val="100000"/>
                </a:lnSpc>
                <a:spcBef>
                  <a:spcPts val="612"/>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Isolated user sessions in both single and multi-session environments</a:t>
              </a:r>
            </a:p>
          </p:txBody>
        </p:sp>
      </p:grpSp>
      <p:grpSp>
        <p:nvGrpSpPr>
          <p:cNvPr id="360" name="Group 359">
            <a:extLst>
              <a:ext uri="{FF2B5EF4-FFF2-40B4-BE49-F238E27FC236}">
                <a16:creationId xmlns:a16="http://schemas.microsoft.com/office/drawing/2014/main" id="{47643732-5C55-4032-957A-9331716F182F}"/>
              </a:ext>
            </a:extLst>
          </p:cNvPr>
          <p:cNvGrpSpPr/>
          <p:nvPr/>
        </p:nvGrpSpPr>
        <p:grpSpPr>
          <a:xfrm>
            <a:off x="10253458" y="148920"/>
            <a:ext cx="2074110" cy="1035869"/>
            <a:chOff x="10052458" y="146014"/>
            <a:chExt cx="2033626" cy="1015650"/>
          </a:xfrm>
        </p:grpSpPr>
        <p:pic>
          <p:nvPicPr>
            <p:cNvPr id="364" name="Picture 363">
              <a:extLst>
                <a:ext uri="{FF2B5EF4-FFF2-40B4-BE49-F238E27FC236}">
                  <a16:creationId xmlns:a16="http://schemas.microsoft.com/office/drawing/2014/main" id="{979CF8CA-5E9D-4749-A315-8E401E51FB7F}"/>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365" name="Rectangle 364">
              <a:extLst>
                <a:ext uri="{FF2B5EF4-FFF2-40B4-BE49-F238E27FC236}">
                  <a16:creationId xmlns:a16="http://schemas.microsoft.com/office/drawing/2014/main" id="{09756D61-F59E-46EA-8E34-BA957132C885}"/>
                </a:ext>
              </a:extLst>
            </p:cNvPr>
            <p:cNvSpPr/>
            <p:nvPr/>
          </p:nvSpPr>
          <p:spPr bwMode="auto">
            <a:xfrm>
              <a:off x="10751455"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80000"/>
                </a:lnSpc>
                <a:spcBef>
                  <a:spcPct val="0"/>
                </a:spcBef>
                <a:spcAft>
                  <a:spcPct val="0"/>
                </a:spcAft>
                <a:buClrTx/>
                <a:buSzTx/>
                <a:buFontTx/>
                <a:buNone/>
                <a:tabLst/>
                <a:defRPr/>
              </a:pPr>
              <a:r>
                <a:rPr kumimoji="0" lang="en-US" sz="612" b="0" i="0" u="none" strike="noStrike" kern="1200" cap="none" spc="0" normalizeH="0" baseline="0" noProof="0">
                  <a:ln>
                    <a:noFill/>
                  </a:ln>
                  <a:solidFill>
                    <a:srgbClr val="000000"/>
                  </a:solidFill>
                  <a:effectLst/>
                  <a:uLnTx/>
                  <a:uFillTx/>
                  <a:latin typeface="Segoe UI Semibold"/>
                  <a:ea typeface="+mn-ea"/>
                  <a:cs typeface="Segoe UI" pitchFamily="34" charset="0"/>
                </a:rPr>
                <a:t>Enhanced Security</a:t>
              </a:r>
            </a:p>
          </p:txBody>
        </p:sp>
      </p:grpSp>
    </p:spTree>
    <p:extLst>
      <p:ext uri="{BB962C8B-B14F-4D97-AF65-F5344CB8AC3E}">
        <p14:creationId xmlns:p14="http://schemas.microsoft.com/office/powerpoint/2010/main" val="4629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3FBBA-8244-4325-B4A8-3E3F1A5CB575}"/>
              </a:ext>
            </a:extLst>
          </p:cNvPr>
          <p:cNvSpPr>
            <a:spLocks noGrp="1"/>
          </p:cNvSpPr>
          <p:nvPr>
            <p:ph type="title"/>
          </p:nvPr>
        </p:nvSpPr>
        <p:spPr/>
        <p:txBody>
          <a:bodyPr/>
          <a:lstStyle/>
          <a:p>
            <a:r>
              <a:rPr lang="en-US"/>
              <a:t>WVD Primary Sales Motions</a:t>
            </a:r>
          </a:p>
        </p:txBody>
      </p:sp>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a:solidFill>
                  <a:schemeClr val="bg1"/>
                </a:solidFill>
              </a:rPr>
              <a:t>Chapter Break Option #2</a:t>
            </a:r>
          </a:p>
        </p:txBody>
      </p:sp>
    </p:spTree>
    <p:extLst>
      <p:ext uri="{BB962C8B-B14F-4D97-AF65-F5344CB8AC3E}">
        <p14:creationId xmlns:p14="http://schemas.microsoft.com/office/powerpoint/2010/main" val="324869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9EFB82-C37D-4E44-B6CD-F7507BAD150F}"/>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7410" name="think-cell Slide" r:id="rId6" imgW="503" imgH="503" progId="TCLayout.ActiveDocument.1">
                  <p:embed/>
                </p:oleObj>
              </mc:Choice>
              <mc:Fallback>
                <p:oleObj name="think-cell Slide" r:id="rId6" imgW="503" imgH="503" progId="TCLayout.ActiveDocument.1">
                  <p:embed/>
                  <p:pic>
                    <p:nvPicPr>
                      <p:cNvPr id="5" name="Object 4" hidden="1">
                        <a:extLst>
                          <a:ext uri="{FF2B5EF4-FFF2-40B4-BE49-F238E27FC236}">
                            <a16:creationId xmlns:a16="http://schemas.microsoft.com/office/drawing/2014/main" id="{F79EFB82-C37D-4E44-B6CD-F7507BAD150F}"/>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B41474-0946-469A-8070-01072C2FD298}"/>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767" name="TextBox 766">
            <a:extLst>
              <a:ext uri="{FF2B5EF4-FFF2-40B4-BE49-F238E27FC236}">
                <a16:creationId xmlns:a16="http://schemas.microsoft.com/office/drawing/2014/main" id="{7566E713-BA17-4158-AB17-D3A5EE62FF1C}"/>
              </a:ext>
            </a:extLst>
          </p:cNvPr>
          <p:cNvSpPr txBox="1"/>
          <p:nvPr/>
        </p:nvSpPr>
        <p:spPr>
          <a:xfrm>
            <a:off x="8291733" y="2494580"/>
            <a:ext cx="3543893" cy="2285895"/>
          </a:xfrm>
          <a:prstGeom prst="rect">
            <a:avLst/>
          </a:prstGeom>
          <a:solidFill>
            <a:schemeClr val="bg1"/>
          </a:solidFill>
          <a:ln w="6350">
            <a:solidFill>
              <a:schemeClr val="bg1">
                <a:lumMod val="7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317" name="TextBox 316">
            <a:extLst>
              <a:ext uri="{FF2B5EF4-FFF2-40B4-BE49-F238E27FC236}">
                <a16:creationId xmlns:a16="http://schemas.microsoft.com/office/drawing/2014/main" id="{BB171CD5-B1CB-460E-9703-102DAB528280}"/>
              </a:ext>
            </a:extLst>
          </p:cNvPr>
          <p:cNvSpPr txBox="1"/>
          <p:nvPr/>
        </p:nvSpPr>
        <p:spPr>
          <a:xfrm>
            <a:off x="599058" y="2494580"/>
            <a:ext cx="3543893" cy="2285895"/>
          </a:xfrm>
          <a:prstGeom prst="rect">
            <a:avLst/>
          </a:prstGeom>
          <a:solidFill>
            <a:schemeClr val="bg1"/>
          </a:solidFill>
          <a:ln w="6350">
            <a:solidFill>
              <a:schemeClr val="bg1">
                <a:lumMod val="7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BA2EB312-9B35-448A-A67B-E4CCDBFB407D}"/>
              </a:ext>
            </a:extLst>
          </p:cNvPr>
          <p:cNvSpPr>
            <a:spLocks noGrp="1"/>
          </p:cNvSpPr>
          <p:nvPr>
            <p:ph type="title"/>
          </p:nvPr>
        </p:nvSpPr>
        <p:spPr>
          <a:xfrm>
            <a:off x="600855" y="466302"/>
            <a:ext cx="11237870" cy="439465"/>
          </a:xfrm>
        </p:spPr>
        <p:txBody>
          <a:bodyPr/>
          <a:lstStyle/>
          <a:p>
            <a:r>
              <a:rPr lang="en-US"/>
              <a:t>Efficient and Simplified Management</a:t>
            </a:r>
          </a:p>
        </p:txBody>
      </p:sp>
      <p:sp>
        <p:nvSpPr>
          <p:cNvPr id="319" name="TextBox 318">
            <a:extLst>
              <a:ext uri="{FF2B5EF4-FFF2-40B4-BE49-F238E27FC236}">
                <a16:creationId xmlns:a16="http://schemas.microsoft.com/office/drawing/2014/main" id="{C54BC711-605A-414C-88AE-3264CE9CB0AB}"/>
              </a:ext>
            </a:extLst>
          </p:cNvPr>
          <p:cNvSpPr txBox="1"/>
          <p:nvPr/>
        </p:nvSpPr>
        <p:spPr>
          <a:xfrm>
            <a:off x="4445396" y="2494580"/>
            <a:ext cx="3543893" cy="2285895"/>
          </a:xfrm>
          <a:prstGeom prst="rect">
            <a:avLst/>
          </a:prstGeom>
          <a:noFill/>
          <a:ln w="6350">
            <a:solidFill>
              <a:schemeClr val="bg1">
                <a:lumMod val="75000"/>
              </a:schemeClr>
            </a:solidFill>
          </a:ln>
        </p:spPr>
        <p:txBody>
          <a:bodyPr wrap="square" lIns="0" tIns="0" rIns="0" bIns="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1" i="0" u="none" strike="noStrike" kern="1200" cap="none" spc="0" normalizeH="0" baseline="0" noProof="0">
              <a:ln>
                <a:noFill/>
              </a:ln>
              <a:solidFill>
                <a:srgbClr val="FFFFFF"/>
              </a:solidFill>
              <a:effectLst/>
              <a:uLnTx/>
              <a:uFillTx/>
              <a:latin typeface="Segoe UI"/>
              <a:ea typeface="+mn-ea"/>
              <a:cs typeface="+mn-cs"/>
            </a:endParaRPr>
          </a:p>
        </p:txBody>
      </p:sp>
      <p:sp>
        <p:nvSpPr>
          <p:cNvPr id="318" name="TextBox 317">
            <a:extLst>
              <a:ext uri="{FF2B5EF4-FFF2-40B4-BE49-F238E27FC236}">
                <a16:creationId xmlns:a16="http://schemas.microsoft.com/office/drawing/2014/main" id="{62A73716-D624-440D-9B57-4238AC1D96C5}"/>
              </a:ext>
            </a:extLst>
          </p:cNvPr>
          <p:cNvSpPr txBox="1"/>
          <p:nvPr/>
        </p:nvSpPr>
        <p:spPr>
          <a:xfrm>
            <a:off x="599058" y="1831530"/>
            <a:ext cx="3543893" cy="671796"/>
          </a:xfrm>
          <a:prstGeom prst="rect">
            <a:avLst/>
          </a:prstGeom>
          <a:solidFill>
            <a:schemeClr val="tx2"/>
          </a:solidFill>
          <a:ln w="6350">
            <a:solidFill>
              <a:schemeClr val="tx2"/>
            </a:solid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FFFFFF"/>
                </a:solidFill>
                <a:effectLst/>
                <a:uLnTx/>
                <a:uFillTx/>
                <a:latin typeface="Segoe UI"/>
                <a:ea typeface="+mn-ea"/>
                <a:cs typeface="+mn-cs"/>
              </a:rPr>
              <a:t>User Experience Management</a:t>
            </a:r>
          </a:p>
        </p:txBody>
      </p:sp>
      <p:sp>
        <p:nvSpPr>
          <p:cNvPr id="629" name="TextBox 628">
            <a:extLst>
              <a:ext uri="{FF2B5EF4-FFF2-40B4-BE49-F238E27FC236}">
                <a16:creationId xmlns:a16="http://schemas.microsoft.com/office/drawing/2014/main" id="{B883A530-9432-4D64-B3C6-4035DD756B62}"/>
              </a:ext>
            </a:extLst>
          </p:cNvPr>
          <p:cNvSpPr txBox="1"/>
          <p:nvPr/>
        </p:nvSpPr>
        <p:spPr>
          <a:xfrm>
            <a:off x="4445396" y="1831627"/>
            <a:ext cx="3543893" cy="671698"/>
          </a:xfrm>
          <a:prstGeom prst="rect">
            <a:avLst/>
          </a:prstGeom>
          <a:solidFill>
            <a:schemeClr val="accent4"/>
          </a:solidFill>
          <a:ln w="6350">
            <a:solidFill>
              <a:schemeClr val="accent4"/>
            </a:solid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FFFFFF"/>
                </a:solidFill>
                <a:effectLst/>
                <a:uLnTx/>
                <a:uFillTx/>
                <a:latin typeface="Segoe UI"/>
                <a:ea typeface="+mn-ea"/>
                <a:cs typeface="+mn-cs"/>
              </a:rPr>
              <a:t>VM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FFFFFF"/>
                </a:solidFill>
                <a:effectLst/>
                <a:uLnTx/>
                <a:uFillTx/>
                <a:latin typeface="Segoe UI"/>
                <a:ea typeface="+mn-ea"/>
                <a:cs typeface="+mn-cs"/>
              </a:rPr>
              <a:t>Management</a:t>
            </a:r>
          </a:p>
        </p:txBody>
      </p:sp>
      <p:sp>
        <p:nvSpPr>
          <p:cNvPr id="769" name="TextBox 768">
            <a:extLst>
              <a:ext uri="{FF2B5EF4-FFF2-40B4-BE49-F238E27FC236}">
                <a16:creationId xmlns:a16="http://schemas.microsoft.com/office/drawing/2014/main" id="{53CB0267-EE4A-4703-83A7-CA4358EE31ED}"/>
              </a:ext>
            </a:extLst>
          </p:cNvPr>
          <p:cNvSpPr txBox="1"/>
          <p:nvPr/>
        </p:nvSpPr>
        <p:spPr>
          <a:xfrm>
            <a:off x="8291733" y="1831628"/>
            <a:ext cx="3543893" cy="662952"/>
          </a:xfrm>
          <a:prstGeom prst="rect">
            <a:avLst/>
          </a:prstGeom>
          <a:solidFill>
            <a:schemeClr val="accent1"/>
          </a:solidFill>
          <a:ln w="6350">
            <a:solidFill>
              <a:schemeClr val="accent1"/>
            </a:solid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FFFFFF"/>
                </a:solidFill>
                <a:effectLst/>
                <a:uLnTx/>
                <a:uFillTx/>
                <a:latin typeface="Segoe UI"/>
                <a:ea typeface="+mn-ea"/>
                <a:cs typeface="+mn-cs"/>
              </a:rPr>
              <a:t>WVD Service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FFFFFF"/>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3490D2B9-763B-409B-9968-2539D83DEF2A}"/>
              </a:ext>
            </a:extLst>
          </p:cNvPr>
          <p:cNvGrpSpPr/>
          <p:nvPr/>
        </p:nvGrpSpPr>
        <p:grpSpPr>
          <a:xfrm>
            <a:off x="5294941" y="2650007"/>
            <a:ext cx="1732703" cy="2024573"/>
            <a:chOff x="-3822623" y="6290521"/>
            <a:chExt cx="1873808" cy="2189447"/>
          </a:xfrm>
        </p:grpSpPr>
        <p:grpSp>
          <p:nvGrpSpPr>
            <p:cNvPr id="18" name="Group 17">
              <a:extLst>
                <a:ext uri="{FF2B5EF4-FFF2-40B4-BE49-F238E27FC236}">
                  <a16:creationId xmlns:a16="http://schemas.microsoft.com/office/drawing/2014/main" id="{5AE6B052-7BD8-4928-985A-D994BA11CDD3}"/>
                </a:ext>
              </a:extLst>
            </p:cNvPr>
            <p:cNvGrpSpPr/>
            <p:nvPr/>
          </p:nvGrpSpPr>
          <p:grpSpPr>
            <a:xfrm>
              <a:off x="-3608551" y="6290521"/>
              <a:ext cx="1588079" cy="1060512"/>
              <a:chOff x="-3561528" y="6516005"/>
              <a:chExt cx="1588079" cy="1060512"/>
            </a:xfrm>
          </p:grpSpPr>
          <p:sp>
            <p:nvSpPr>
              <p:cNvPr id="545" name="Freeform 586">
                <a:extLst>
                  <a:ext uri="{FF2B5EF4-FFF2-40B4-BE49-F238E27FC236}">
                    <a16:creationId xmlns:a16="http://schemas.microsoft.com/office/drawing/2014/main" id="{F4ED364A-0F8C-418B-BA18-FABB128D295F}"/>
                  </a:ext>
                </a:extLst>
              </p:cNvPr>
              <p:cNvSpPr>
                <a:spLocks/>
              </p:cNvSpPr>
              <p:nvPr/>
            </p:nvSpPr>
            <p:spPr bwMode="auto">
              <a:xfrm>
                <a:off x="-3451805" y="6636925"/>
                <a:ext cx="215416" cy="148239"/>
              </a:xfrm>
              <a:custGeom>
                <a:avLst/>
                <a:gdLst>
                  <a:gd name="T0" fmla="*/ 1362 w 1501"/>
                  <a:gd name="T1" fmla="*/ 755 h 1035"/>
                  <a:gd name="T2" fmla="*/ 1294 w 1501"/>
                  <a:gd name="T3" fmla="*/ 772 h 1035"/>
                  <a:gd name="T4" fmla="*/ 1362 w 1501"/>
                  <a:gd name="T5" fmla="*/ 517 h 1035"/>
                  <a:gd name="T6" fmla="*/ 844 w 1501"/>
                  <a:gd name="T7" fmla="*/ 0 h 1035"/>
                  <a:gd name="T8" fmla="*/ 327 w 1501"/>
                  <a:gd name="T9" fmla="*/ 517 h 1035"/>
                  <a:gd name="T10" fmla="*/ 330 w 1501"/>
                  <a:gd name="T11" fmla="*/ 567 h 1035"/>
                  <a:gd name="T12" fmla="*/ 242 w 1501"/>
                  <a:gd name="T13" fmla="*/ 550 h 1035"/>
                  <a:gd name="T14" fmla="*/ 0 w 1501"/>
                  <a:gd name="T15" fmla="*/ 793 h 1035"/>
                  <a:gd name="T16" fmla="*/ 242 w 1501"/>
                  <a:gd name="T17" fmla="*/ 1035 h 1035"/>
                  <a:gd name="T18" fmla="*/ 1362 w 1501"/>
                  <a:gd name="T19" fmla="*/ 1035 h 1035"/>
                  <a:gd name="T20" fmla="*/ 1501 w 1501"/>
                  <a:gd name="T21" fmla="*/ 895 h 1035"/>
                  <a:gd name="T22" fmla="*/ 1362 w 1501"/>
                  <a:gd name="T23" fmla="*/ 75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1035">
                    <a:moveTo>
                      <a:pt x="1362" y="755"/>
                    </a:moveTo>
                    <a:cubicBezTo>
                      <a:pt x="1337" y="755"/>
                      <a:pt x="1314" y="761"/>
                      <a:pt x="1294" y="772"/>
                    </a:cubicBezTo>
                    <a:cubicBezTo>
                      <a:pt x="1337" y="697"/>
                      <a:pt x="1362" y="610"/>
                      <a:pt x="1362" y="517"/>
                    </a:cubicBezTo>
                    <a:cubicBezTo>
                      <a:pt x="1362" y="232"/>
                      <a:pt x="1130" y="0"/>
                      <a:pt x="844" y="0"/>
                    </a:cubicBezTo>
                    <a:cubicBezTo>
                      <a:pt x="559" y="0"/>
                      <a:pt x="327" y="232"/>
                      <a:pt x="327" y="517"/>
                    </a:cubicBezTo>
                    <a:cubicBezTo>
                      <a:pt x="327" y="534"/>
                      <a:pt x="328" y="551"/>
                      <a:pt x="330" y="567"/>
                    </a:cubicBezTo>
                    <a:cubicBezTo>
                      <a:pt x="303" y="556"/>
                      <a:pt x="273" y="550"/>
                      <a:pt x="242" y="550"/>
                    </a:cubicBezTo>
                    <a:cubicBezTo>
                      <a:pt x="109" y="550"/>
                      <a:pt x="0" y="659"/>
                      <a:pt x="0" y="793"/>
                    </a:cubicBezTo>
                    <a:cubicBezTo>
                      <a:pt x="0" y="926"/>
                      <a:pt x="109" y="1035"/>
                      <a:pt x="242" y="1035"/>
                    </a:cubicBezTo>
                    <a:cubicBezTo>
                      <a:pt x="347" y="1035"/>
                      <a:pt x="1284" y="1035"/>
                      <a:pt x="1362" y="1035"/>
                    </a:cubicBezTo>
                    <a:cubicBezTo>
                      <a:pt x="1439" y="1035"/>
                      <a:pt x="1501" y="972"/>
                      <a:pt x="1501" y="895"/>
                    </a:cubicBezTo>
                    <a:cubicBezTo>
                      <a:pt x="1501" y="818"/>
                      <a:pt x="1439" y="755"/>
                      <a:pt x="1362" y="75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46" name="Freeform 587">
                <a:extLst>
                  <a:ext uri="{FF2B5EF4-FFF2-40B4-BE49-F238E27FC236}">
                    <a16:creationId xmlns:a16="http://schemas.microsoft.com/office/drawing/2014/main" id="{9C19C08F-55D6-42CE-996B-299F6BA4DED1}"/>
                  </a:ext>
                </a:extLst>
              </p:cNvPr>
              <p:cNvSpPr>
                <a:spLocks noEditPoints="1"/>
              </p:cNvSpPr>
              <p:nvPr/>
            </p:nvSpPr>
            <p:spPr bwMode="auto">
              <a:xfrm>
                <a:off x="-3561528" y="6516005"/>
                <a:ext cx="1588079" cy="883611"/>
              </a:xfrm>
              <a:custGeom>
                <a:avLst/>
                <a:gdLst>
                  <a:gd name="T0" fmla="*/ 10648 w 11064"/>
                  <a:gd name="T1" fmla="*/ 5333 h 6164"/>
                  <a:gd name="T2" fmla="*/ 10350 w 11064"/>
                  <a:gd name="T3" fmla="*/ 5458 h 6164"/>
                  <a:gd name="T4" fmla="*/ 10353 w 11064"/>
                  <a:gd name="T5" fmla="*/ 5401 h 6164"/>
                  <a:gd name="T6" fmla="*/ 9589 w 11064"/>
                  <a:gd name="T7" fmla="*/ 4637 h 6164"/>
                  <a:gd name="T8" fmla="*/ 9040 w 11064"/>
                  <a:gd name="T9" fmla="*/ 4871 h 6164"/>
                  <a:gd name="T10" fmla="*/ 9040 w 11064"/>
                  <a:gd name="T11" fmla="*/ 4201 h 6164"/>
                  <a:gd name="T12" fmla="*/ 8593 w 11064"/>
                  <a:gd name="T13" fmla="*/ 4201 h 6164"/>
                  <a:gd name="T14" fmla="*/ 8570 w 11064"/>
                  <a:gd name="T15" fmla="*/ 4179 h 6164"/>
                  <a:gd name="T16" fmla="*/ 8570 w 11064"/>
                  <a:gd name="T17" fmla="*/ 1712 h 6164"/>
                  <a:gd name="T18" fmla="*/ 7158 w 11064"/>
                  <a:gd name="T19" fmla="*/ 1712 h 6164"/>
                  <a:gd name="T20" fmla="*/ 7158 w 11064"/>
                  <a:gd name="T21" fmla="*/ 2618 h 6164"/>
                  <a:gd name="T22" fmla="*/ 6404 w 11064"/>
                  <a:gd name="T23" fmla="*/ 2618 h 6164"/>
                  <a:gd name="T24" fmla="*/ 6404 w 11064"/>
                  <a:gd name="T25" fmla="*/ 690 h 6164"/>
                  <a:gd name="T26" fmla="*/ 5277 w 11064"/>
                  <a:gd name="T27" fmla="*/ 690 h 6164"/>
                  <a:gd name="T28" fmla="*/ 5277 w 11064"/>
                  <a:gd name="T29" fmla="*/ 2133 h 6164"/>
                  <a:gd name="T30" fmla="*/ 4982 w 11064"/>
                  <a:gd name="T31" fmla="*/ 2133 h 6164"/>
                  <a:gd name="T32" fmla="*/ 4982 w 11064"/>
                  <a:gd name="T33" fmla="*/ 0 h 6164"/>
                  <a:gd name="T34" fmla="*/ 4090 w 11064"/>
                  <a:gd name="T35" fmla="*/ 892 h 6164"/>
                  <a:gd name="T36" fmla="*/ 4090 w 11064"/>
                  <a:gd name="T37" fmla="*/ 3906 h 6164"/>
                  <a:gd name="T38" fmla="*/ 2348 w 11064"/>
                  <a:gd name="T39" fmla="*/ 3906 h 6164"/>
                  <a:gd name="T40" fmla="*/ 2348 w 11064"/>
                  <a:gd name="T41" fmla="*/ 2957 h 6164"/>
                  <a:gd name="T42" fmla="*/ 1712 w 11064"/>
                  <a:gd name="T43" fmla="*/ 2957 h 6164"/>
                  <a:gd name="T44" fmla="*/ 1712 w 11064"/>
                  <a:gd name="T45" fmla="*/ 4549 h 6164"/>
                  <a:gd name="T46" fmla="*/ 1477 w 11064"/>
                  <a:gd name="T47" fmla="*/ 4549 h 6164"/>
                  <a:gd name="T48" fmla="*/ 1477 w 11064"/>
                  <a:gd name="T49" fmla="*/ 3951 h 6164"/>
                  <a:gd name="T50" fmla="*/ 965 w 11064"/>
                  <a:gd name="T51" fmla="*/ 3951 h 6164"/>
                  <a:gd name="T52" fmla="*/ 965 w 11064"/>
                  <a:gd name="T53" fmla="*/ 4549 h 6164"/>
                  <a:gd name="T54" fmla="*/ 523 w 11064"/>
                  <a:gd name="T55" fmla="*/ 4549 h 6164"/>
                  <a:gd name="T56" fmla="*/ 523 w 11064"/>
                  <a:gd name="T57" fmla="*/ 5144 h 6164"/>
                  <a:gd name="T58" fmla="*/ 392 w 11064"/>
                  <a:gd name="T59" fmla="*/ 5121 h 6164"/>
                  <a:gd name="T60" fmla="*/ 0 w 11064"/>
                  <a:gd name="T61" fmla="*/ 5514 h 6164"/>
                  <a:gd name="T62" fmla="*/ 392 w 11064"/>
                  <a:gd name="T63" fmla="*/ 5906 h 6164"/>
                  <a:gd name="T64" fmla="*/ 1978 w 11064"/>
                  <a:gd name="T65" fmla="*/ 5906 h 6164"/>
                  <a:gd name="T66" fmla="*/ 2265 w 11064"/>
                  <a:gd name="T67" fmla="*/ 5619 h 6164"/>
                  <a:gd name="T68" fmla="*/ 2080 w 11064"/>
                  <a:gd name="T69" fmla="*/ 5350 h 6164"/>
                  <a:gd name="T70" fmla="*/ 2431 w 11064"/>
                  <a:gd name="T71" fmla="*/ 5350 h 6164"/>
                  <a:gd name="T72" fmla="*/ 5525 w 11064"/>
                  <a:gd name="T73" fmla="*/ 5350 h 6164"/>
                  <a:gd name="T74" fmla="*/ 5493 w 11064"/>
                  <a:gd name="T75" fmla="*/ 5546 h 6164"/>
                  <a:gd name="T76" fmla="*/ 6111 w 11064"/>
                  <a:gd name="T77" fmla="*/ 6164 h 6164"/>
                  <a:gd name="T78" fmla="*/ 7778 w 11064"/>
                  <a:gd name="T79" fmla="*/ 6164 h 6164"/>
                  <a:gd name="T80" fmla="*/ 9589 w 11064"/>
                  <a:gd name="T81" fmla="*/ 6164 h 6164"/>
                  <a:gd name="T82" fmla="*/ 10648 w 11064"/>
                  <a:gd name="T83" fmla="*/ 6164 h 6164"/>
                  <a:gd name="T84" fmla="*/ 11064 w 11064"/>
                  <a:gd name="T85" fmla="*/ 5748 h 6164"/>
                  <a:gd name="T86" fmla="*/ 10648 w 11064"/>
                  <a:gd name="T87" fmla="*/ 5333 h 6164"/>
                  <a:gd name="T88" fmla="*/ 1855 w 11064"/>
                  <a:gd name="T89" fmla="*/ 5359 h 6164"/>
                  <a:gd name="T90" fmla="*/ 1855 w 11064"/>
                  <a:gd name="T91" fmla="*/ 5350 h 6164"/>
                  <a:gd name="T92" fmla="*/ 1876 w 11064"/>
                  <a:gd name="T93" fmla="*/ 5350 h 6164"/>
                  <a:gd name="T94" fmla="*/ 1855 w 11064"/>
                  <a:gd name="T95" fmla="*/ 5359 h 6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64" h="6164">
                    <a:moveTo>
                      <a:pt x="10648" y="5333"/>
                    </a:moveTo>
                    <a:cubicBezTo>
                      <a:pt x="10531" y="5333"/>
                      <a:pt x="10426" y="5381"/>
                      <a:pt x="10350" y="5458"/>
                    </a:cubicBezTo>
                    <a:cubicBezTo>
                      <a:pt x="10352" y="5439"/>
                      <a:pt x="10353" y="5420"/>
                      <a:pt x="10353" y="5401"/>
                    </a:cubicBezTo>
                    <a:cubicBezTo>
                      <a:pt x="10353" y="4979"/>
                      <a:pt x="10011" y="4637"/>
                      <a:pt x="9589" y="4637"/>
                    </a:cubicBezTo>
                    <a:cubicBezTo>
                      <a:pt x="9373" y="4637"/>
                      <a:pt x="9179" y="4727"/>
                      <a:pt x="9040" y="4871"/>
                    </a:cubicBezTo>
                    <a:cubicBezTo>
                      <a:pt x="9040" y="4201"/>
                      <a:pt x="9040" y="4201"/>
                      <a:pt x="9040" y="4201"/>
                    </a:cubicBezTo>
                    <a:cubicBezTo>
                      <a:pt x="8593" y="4201"/>
                      <a:pt x="8593" y="4201"/>
                      <a:pt x="8593" y="4201"/>
                    </a:cubicBezTo>
                    <a:cubicBezTo>
                      <a:pt x="8586" y="4193"/>
                      <a:pt x="8578" y="4186"/>
                      <a:pt x="8570" y="4179"/>
                    </a:cubicBezTo>
                    <a:cubicBezTo>
                      <a:pt x="8570" y="1712"/>
                      <a:pt x="8570" y="1712"/>
                      <a:pt x="8570" y="1712"/>
                    </a:cubicBezTo>
                    <a:cubicBezTo>
                      <a:pt x="7158" y="1712"/>
                      <a:pt x="7158" y="1712"/>
                      <a:pt x="7158" y="1712"/>
                    </a:cubicBezTo>
                    <a:cubicBezTo>
                      <a:pt x="7158" y="2618"/>
                      <a:pt x="7158" y="2618"/>
                      <a:pt x="7158" y="2618"/>
                    </a:cubicBezTo>
                    <a:cubicBezTo>
                      <a:pt x="6404" y="2618"/>
                      <a:pt x="6404" y="2618"/>
                      <a:pt x="6404" y="2618"/>
                    </a:cubicBezTo>
                    <a:cubicBezTo>
                      <a:pt x="6404" y="690"/>
                      <a:pt x="6404" y="690"/>
                      <a:pt x="6404" y="690"/>
                    </a:cubicBezTo>
                    <a:cubicBezTo>
                      <a:pt x="5277" y="690"/>
                      <a:pt x="5277" y="690"/>
                      <a:pt x="5277" y="690"/>
                    </a:cubicBezTo>
                    <a:cubicBezTo>
                      <a:pt x="5277" y="2133"/>
                      <a:pt x="5277" y="2133"/>
                      <a:pt x="5277" y="2133"/>
                    </a:cubicBezTo>
                    <a:cubicBezTo>
                      <a:pt x="4982" y="2133"/>
                      <a:pt x="4982" y="2133"/>
                      <a:pt x="4982" y="2133"/>
                    </a:cubicBezTo>
                    <a:cubicBezTo>
                      <a:pt x="4982" y="0"/>
                      <a:pt x="4982" y="0"/>
                      <a:pt x="4982" y="0"/>
                    </a:cubicBezTo>
                    <a:cubicBezTo>
                      <a:pt x="4090" y="892"/>
                      <a:pt x="4090" y="892"/>
                      <a:pt x="4090" y="892"/>
                    </a:cubicBezTo>
                    <a:cubicBezTo>
                      <a:pt x="4090" y="3906"/>
                      <a:pt x="4090" y="3906"/>
                      <a:pt x="4090" y="3906"/>
                    </a:cubicBezTo>
                    <a:cubicBezTo>
                      <a:pt x="2348" y="3906"/>
                      <a:pt x="2348" y="3906"/>
                      <a:pt x="2348" y="3906"/>
                    </a:cubicBezTo>
                    <a:cubicBezTo>
                      <a:pt x="2348" y="2957"/>
                      <a:pt x="2348" y="2957"/>
                      <a:pt x="2348" y="2957"/>
                    </a:cubicBezTo>
                    <a:cubicBezTo>
                      <a:pt x="1712" y="2957"/>
                      <a:pt x="1712" y="2957"/>
                      <a:pt x="1712" y="2957"/>
                    </a:cubicBezTo>
                    <a:cubicBezTo>
                      <a:pt x="1712" y="4549"/>
                      <a:pt x="1712" y="4549"/>
                      <a:pt x="1712" y="4549"/>
                    </a:cubicBezTo>
                    <a:cubicBezTo>
                      <a:pt x="1477" y="4549"/>
                      <a:pt x="1477" y="4549"/>
                      <a:pt x="1477" y="4549"/>
                    </a:cubicBezTo>
                    <a:cubicBezTo>
                      <a:pt x="1477" y="3951"/>
                      <a:pt x="1477" y="3951"/>
                      <a:pt x="1477" y="3951"/>
                    </a:cubicBezTo>
                    <a:cubicBezTo>
                      <a:pt x="965" y="3951"/>
                      <a:pt x="965" y="3951"/>
                      <a:pt x="965" y="3951"/>
                    </a:cubicBezTo>
                    <a:cubicBezTo>
                      <a:pt x="965" y="4549"/>
                      <a:pt x="965" y="4549"/>
                      <a:pt x="965" y="4549"/>
                    </a:cubicBezTo>
                    <a:cubicBezTo>
                      <a:pt x="523" y="4549"/>
                      <a:pt x="523" y="4549"/>
                      <a:pt x="523" y="4549"/>
                    </a:cubicBezTo>
                    <a:cubicBezTo>
                      <a:pt x="523" y="5144"/>
                      <a:pt x="523" y="5144"/>
                      <a:pt x="523" y="5144"/>
                    </a:cubicBezTo>
                    <a:cubicBezTo>
                      <a:pt x="482" y="5130"/>
                      <a:pt x="438" y="5121"/>
                      <a:pt x="392" y="5121"/>
                    </a:cubicBezTo>
                    <a:cubicBezTo>
                      <a:pt x="175" y="5121"/>
                      <a:pt x="0" y="5297"/>
                      <a:pt x="0" y="5514"/>
                    </a:cubicBezTo>
                    <a:cubicBezTo>
                      <a:pt x="0" y="5731"/>
                      <a:pt x="175" y="5906"/>
                      <a:pt x="392" y="5906"/>
                    </a:cubicBezTo>
                    <a:cubicBezTo>
                      <a:pt x="578" y="5906"/>
                      <a:pt x="1853" y="5906"/>
                      <a:pt x="1978" y="5906"/>
                    </a:cubicBezTo>
                    <a:cubicBezTo>
                      <a:pt x="2137" y="5906"/>
                      <a:pt x="2265" y="5778"/>
                      <a:pt x="2265" y="5619"/>
                    </a:cubicBezTo>
                    <a:cubicBezTo>
                      <a:pt x="2265" y="5496"/>
                      <a:pt x="2188" y="5391"/>
                      <a:pt x="2080" y="5350"/>
                    </a:cubicBezTo>
                    <a:cubicBezTo>
                      <a:pt x="2431" y="5350"/>
                      <a:pt x="2431" y="5350"/>
                      <a:pt x="2431" y="5350"/>
                    </a:cubicBezTo>
                    <a:cubicBezTo>
                      <a:pt x="5525" y="5350"/>
                      <a:pt x="5525" y="5350"/>
                      <a:pt x="5525" y="5350"/>
                    </a:cubicBezTo>
                    <a:cubicBezTo>
                      <a:pt x="5504" y="5412"/>
                      <a:pt x="5493" y="5477"/>
                      <a:pt x="5493" y="5546"/>
                    </a:cubicBezTo>
                    <a:cubicBezTo>
                      <a:pt x="5493" y="5887"/>
                      <a:pt x="5770" y="6164"/>
                      <a:pt x="6111" y="6164"/>
                    </a:cubicBezTo>
                    <a:cubicBezTo>
                      <a:pt x="6452" y="6164"/>
                      <a:pt x="7308" y="6164"/>
                      <a:pt x="7778" y="6164"/>
                    </a:cubicBezTo>
                    <a:cubicBezTo>
                      <a:pt x="8247" y="6164"/>
                      <a:pt x="9195" y="6164"/>
                      <a:pt x="9589" y="6164"/>
                    </a:cubicBezTo>
                    <a:cubicBezTo>
                      <a:pt x="9862" y="6164"/>
                      <a:pt x="10438" y="6164"/>
                      <a:pt x="10648" y="6164"/>
                    </a:cubicBezTo>
                    <a:cubicBezTo>
                      <a:pt x="10877" y="6164"/>
                      <a:pt x="11064" y="5978"/>
                      <a:pt x="11064" y="5748"/>
                    </a:cubicBezTo>
                    <a:cubicBezTo>
                      <a:pt x="11064" y="5519"/>
                      <a:pt x="10877" y="5333"/>
                      <a:pt x="10648" y="5333"/>
                    </a:cubicBezTo>
                    <a:close/>
                    <a:moveTo>
                      <a:pt x="1855" y="5359"/>
                    </a:moveTo>
                    <a:cubicBezTo>
                      <a:pt x="1855" y="5356"/>
                      <a:pt x="1855" y="5353"/>
                      <a:pt x="1855" y="5350"/>
                    </a:cubicBezTo>
                    <a:cubicBezTo>
                      <a:pt x="1876" y="5350"/>
                      <a:pt x="1876" y="5350"/>
                      <a:pt x="1876" y="5350"/>
                    </a:cubicBezTo>
                    <a:cubicBezTo>
                      <a:pt x="1869" y="5353"/>
                      <a:pt x="1862" y="5356"/>
                      <a:pt x="1855" y="535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47" name="Rectangle 588">
                <a:extLst>
                  <a:ext uri="{FF2B5EF4-FFF2-40B4-BE49-F238E27FC236}">
                    <a16:creationId xmlns:a16="http://schemas.microsoft.com/office/drawing/2014/main" id="{E08968A1-BA92-4E0F-9051-81831B847691}"/>
                  </a:ext>
                </a:extLst>
              </p:cNvPr>
              <p:cNvSpPr>
                <a:spLocks noChangeArrowheads="1"/>
              </p:cNvSpPr>
              <p:nvPr/>
            </p:nvSpPr>
            <p:spPr bwMode="auto">
              <a:xfrm>
                <a:off x="-3145923" y="6785164"/>
                <a:ext cx="306778" cy="637741"/>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48" name="Rectangle 589">
                <a:extLst>
                  <a:ext uri="{FF2B5EF4-FFF2-40B4-BE49-F238E27FC236}">
                    <a16:creationId xmlns:a16="http://schemas.microsoft.com/office/drawing/2014/main" id="{88ED9714-E79B-463E-9ACF-7DDB4BCC16B1}"/>
                  </a:ext>
                </a:extLst>
              </p:cNvPr>
              <p:cNvSpPr>
                <a:spLocks noChangeArrowheads="1"/>
              </p:cNvSpPr>
              <p:nvPr/>
            </p:nvSpPr>
            <p:spPr bwMode="auto">
              <a:xfrm>
                <a:off x="-2839145" y="6785164"/>
                <a:ext cx="89122" cy="637741"/>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49" name="Rectangle 590">
                <a:extLst>
                  <a:ext uri="{FF2B5EF4-FFF2-40B4-BE49-F238E27FC236}">
                    <a16:creationId xmlns:a16="http://schemas.microsoft.com/office/drawing/2014/main" id="{6C36EEC8-BC1A-45AE-8490-268F3680E2F6}"/>
                  </a:ext>
                </a:extLst>
              </p:cNvPr>
              <p:cNvSpPr>
                <a:spLocks noChangeArrowheads="1"/>
              </p:cNvSpPr>
              <p:nvPr/>
            </p:nvSpPr>
            <p:spPr bwMode="auto">
              <a:xfrm>
                <a:off x="-3116365" y="681785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0" name="Rectangle 591">
                <a:extLst>
                  <a:ext uri="{FF2B5EF4-FFF2-40B4-BE49-F238E27FC236}">
                    <a16:creationId xmlns:a16="http://schemas.microsoft.com/office/drawing/2014/main" id="{B3312DBC-837E-48D1-BBD8-9D7B36AC3089}"/>
                  </a:ext>
                </a:extLst>
              </p:cNvPr>
              <p:cNvSpPr>
                <a:spLocks noChangeArrowheads="1"/>
              </p:cNvSpPr>
              <p:nvPr/>
            </p:nvSpPr>
            <p:spPr bwMode="auto">
              <a:xfrm>
                <a:off x="-3104720"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1" name="Rectangle 592">
                <a:extLst>
                  <a:ext uri="{FF2B5EF4-FFF2-40B4-BE49-F238E27FC236}">
                    <a16:creationId xmlns:a16="http://schemas.microsoft.com/office/drawing/2014/main" id="{CE8810C5-422B-48AA-92A5-5F43E64698A0}"/>
                  </a:ext>
                </a:extLst>
              </p:cNvPr>
              <p:cNvSpPr>
                <a:spLocks noChangeArrowheads="1"/>
              </p:cNvSpPr>
              <p:nvPr/>
            </p:nvSpPr>
            <p:spPr bwMode="auto">
              <a:xfrm>
                <a:off x="-3086359"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2" name="Rectangle 593">
                <a:extLst>
                  <a:ext uri="{FF2B5EF4-FFF2-40B4-BE49-F238E27FC236}">
                    <a16:creationId xmlns:a16="http://schemas.microsoft.com/office/drawing/2014/main" id="{58BF8415-6F3F-4D94-8786-6B2BC1668CBB}"/>
                  </a:ext>
                </a:extLst>
              </p:cNvPr>
              <p:cNvSpPr>
                <a:spLocks noChangeArrowheads="1"/>
              </p:cNvSpPr>
              <p:nvPr/>
            </p:nvSpPr>
            <p:spPr bwMode="auto">
              <a:xfrm>
                <a:off x="-3067549" y="682815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3" name="Rectangle 594">
                <a:extLst>
                  <a:ext uri="{FF2B5EF4-FFF2-40B4-BE49-F238E27FC236}">
                    <a16:creationId xmlns:a16="http://schemas.microsoft.com/office/drawing/2014/main" id="{2388EFDF-E566-4FD1-9014-DFE792209674}"/>
                  </a:ext>
                </a:extLst>
              </p:cNvPr>
              <p:cNvSpPr>
                <a:spLocks noChangeArrowheads="1"/>
              </p:cNvSpPr>
              <p:nvPr/>
            </p:nvSpPr>
            <p:spPr bwMode="auto">
              <a:xfrm>
                <a:off x="-3049187"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4" name="Oval 595">
                <a:extLst>
                  <a:ext uri="{FF2B5EF4-FFF2-40B4-BE49-F238E27FC236}">
                    <a16:creationId xmlns:a16="http://schemas.microsoft.com/office/drawing/2014/main" id="{96BFC7C8-3B2F-40FC-8948-9E36D3D317C8}"/>
                  </a:ext>
                </a:extLst>
              </p:cNvPr>
              <p:cNvSpPr>
                <a:spLocks noChangeArrowheads="1"/>
              </p:cNvSpPr>
              <p:nvPr/>
            </p:nvSpPr>
            <p:spPr bwMode="auto">
              <a:xfrm>
                <a:off x="-2922445" y="684562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5" name="Oval 596">
                <a:extLst>
                  <a:ext uri="{FF2B5EF4-FFF2-40B4-BE49-F238E27FC236}">
                    <a16:creationId xmlns:a16="http://schemas.microsoft.com/office/drawing/2014/main" id="{193788A0-99B4-4E3A-9651-F43650295494}"/>
                  </a:ext>
                </a:extLst>
              </p:cNvPr>
              <p:cNvSpPr>
                <a:spLocks noChangeArrowheads="1"/>
              </p:cNvSpPr>
              <p:nvPr/>
            </p:nvSpPr>
            <p:spPr bwMode="auto">
              <a:xfrm>
                <a:off x="-2897365" y="684562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6" name="Rectangle 597">
                <a:extLst>
                  <a:ext uri="{FF2B5EF4-FFF2-40B4-BE49-F238E27FC236}">
                    <a16:creationId xmlns:a16="http://schemas.microsoft.com/office/drawing/2014/main" id="{46F124D6-DB1C-4DCF-A4A4-C1CE20DD41AA}"/>
                  </a:ext>
                </a:extLst>
              </p:cNvPr>
              <p:cNvSpPr>
                <a:spLocks noChangeArrowheads="1"/>
              </p:cNvSpPr>
              <p:nvPr/>
            </p:nvSpPr>
            <p:spPr bwMode="auto">
              <a:xfrm>
                <a:off x="-3116365" y="689891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7" name="Rectangle 598">
                <a:extLst>
                  <a:ext uri="{FF2B5EF4-FFF2-40B4-BE49-F238E27FC236}">
                    <a16:creationId xmlns:a16="http://schemas.microsoft.com/office/drawing/2014/main" id="{25545F38-2760-4F5E-9D21-3CB20E0B48D4}"/>
                  </a:ext>
                </a:extLst>
              </p:cNvPr>
              <p:cNvSpPr>
                <a:spLocks noChangeArrowheads="1"/>
              </p:cNvSpPr>
              <p:nvPr/>
            </p:nvSpPr>
            <p:spPr bwMode="auto">
              <a:xfrm>
                <a:off x="-3104720"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8" name="Rectangle 599">
                <a:extLst>
                  <a:ext uri="{FF2B5EF4-FFF2-40B4-BE49-F238E27FC236}">
                    <a16:creationId xmlns:a16="http://schemas.microsoft.com/office/drawing/2014/main" id="{933C9FB2-854A-4F10-87AC-E14C6BC008D3}"/>
                  </a:ext>
                </a:extLst>
              </p:cNvPr>
              <p:cNvSpPr>
                <a:spLocks noChangeArrowheads="1"/>
              </p:cNvSpPr>
              <p:nvPr/>
            </p:nvSpPr>
            <p:spPr bwMode="auto">
              <a:xfrm>
                <a:off x="-3086359"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59" name="Rectangle 600">
                <a:extLst>
                  <a:ext uri="{FF2B5EF4-FFF2-40B4-BE49-F238E27FC236}">
                    <a16:creationId xmlns:a16="http://schemas.microsoft.com/office/drawing/2014/main" id="{0BED54F7-8B35-4BD4-983B-75BAF4B602BD}"/>
                  </a:ext>
                </a:extLst>
              </p:cNvPr>
              <p:cNvSpPr>
                <a:spLocks noChangeArrowheads="1"/>
              </p:cNvSpPr>
              <p:nvPr/>
            </p:nvSpPr>
            <p:spPr bwMode="auto">
              <a:xfrm>
                <a:off x="-3067549" y="690921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0" name="Rectangle 601">
                <a:extLst>
                  <a:ext uri="{FF2B5EF4-FFF2-40B4-BE49-F238E27FC236}">
                    <a16:creationId xmlns:a16="http://schemas.microsoft.com/office/drawing/2014/main" id="{D29D0717-A812-4CBC-B547-BF02D7C77313}"/>
                  </a:ext>
                </a:extLst>
              </p:cNvPr>
              <p:cNvSpPr>
                <a:spLocks noChangeArrowheads="1"/>
              </p:cNvSpPr>
              <p:nvPr/>
            </p:nvSpPr>
            <p:spPr bwMode="auto">
              <a:xfrm>
                <a:off x="-3049187"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1" name="Oval 602">
                <a:extLst>
                  <a:ext uri="{FF2B5EF4-FFF2-40B4-BE49-F238E27FC236}">
                    <a16:creationId xmlns:a16="http://schemas.microsoft.com/office/drawing/2014/main" id="{8AD13A7D-98B0-4A1E-8AA6-2ACDCCB64908}"/>
                  </a:ext>
                </a:extLst>
              </p:cNvPr>
              <p:cNvSpPr>
                <a:spLocks noChangeArrowheads="1"/>
              </p:cNvSpPr>
              <p:nvPr/>
            </p:nvSpPr>
            <p:spPr bwMode="auto">
              <a:xfrm>
                <a:off x="-2922445" y="6926685"/>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2" name="Oval 603">
                <a:extLst>
                  <a:ext uri="{FF2B5EF4-FFF2-40B4-BE49-F238E27FC236}">
                    <a16:creationId xmlns:a16="http://schemas.microsoft.com/office/drawing/2014/main" id="{35F1A637-6385-4EF5-A054-902C8E290954}"/>
                  </a:ext>
                </a:extLst>
              </p:cNvPr>
              <p:cNvSpPr>
                <a:spLocks noChangeArrowheads="1"/>
              </p:cNvSpPr>
              <p:nvPr/>
            </p:nvSpPr>
            <p:spPr bwMode="auto">
              <a:xfrm>
                <a:off x="-2897365" y="6926685"/>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3" name="Rectangle 604">
                <a:extLst>
                  <a:ext uri="{FF2B5EF4-FFF2-40B4-BE49-F238E27FC236}">
                    <a16:creationId xmlns:a16="http://schemas.microsoft.com/office/drawing/2014/main" id="{3421BCCE-AFE9-4E63-8C01-0C1617DEF3FC}"/>
                  </a:ext>
                </a:extLst>
              </p:cNvPr>
              <p:cNvSpPr>
                <a:spLocks noChangeArrowheads="1"/>
              </p:cNvSpPr>
              <p:nvPr/>
            </p:nvSpPr>
            <p:spPr bwMode="auto">
              <a:xfrm>
                <a:off x="-3116365" y="698042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4" name="Rectangle 605">
                <a:extLst>
                  <a:ext uri="{FF2B5EF4-FFF2-40B4-BE49-F238E27FC236}">
                    <a16:creationId xmlns:a16="http://schemas.microsoft.com/office/drawing/2014/main" id="{FC45E423-5CD4-4007-A605-61E420F04707}"/>
                  </a:ext>
                </a:extLst>
              </p:cNvPr>
              <p:cNvSpPr>
                <a:spLocks noChangeArrowheads="1"/>
              </p:cNvSpPr>
              <p:nvPr/>
            </p:nvSpPr>
            <p:spPr bwMode="auto">
              <a:xfrm>
                <a:off x="-3104720"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5" name="Rectangle 606">
                <a:extLst>
                  <a:ext uri="{FF2B5EF4-FFF2-40B4-BE49-F238E27FC236}">
                    <a16:creationId xmlns:a16="http://schemas.microsoft.com/office/drawing/2014/main" id="{A0918126-996E-4E74-A5BF-BE61B96D608D}"/>
                  </a:ext>
                </a:extLst>
              </p:cNvPr>
              <p:cNvSpPr>
                <a:spLocks noChangeArrowheads="1"/>
              </p:cNvSpPr>
              <p:nvPr/>
            </p:nvSpPr>
            <p:spPr bwMode="auto">
              <a:xfrm>
                <a:off x="-3086359"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6" name="Rectangle 607">
                <a:extLst>
                  <a:ext uri="{FF2B5EF4-FFF2-40B4-BE49-F238E27FC236}">
                    <a16:creationId xmlns:a16="http://schemas.microsoft.com/office/drawing/2014/main" id="{0AE05A42-3F12-4F6B-A672-A94B66C20F64}"/>
                  </a:ext>
                </a:extLst>
              </p:cNvPr>
              <p:cNvSpPr>
                <a:spLocks noChangeArrowheads="1"/>
              </p:cNvSpPr>
              <p:nvPr/>
            </p:nvSpPr>
            <p:spPr bwMode="auto">
              <a:xfrm>
                <a:off x="-3067549" y="699072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7" name="Rectangle 608">
                <a:extLst>
                  <a:ext uri="{FF2B5EF4-FFF2-40B4-BE49-F238E27FC236}">
                    <a16:creationId xmlns:a16="http://schemas.microsoft.com/office/drawing/2014/main" id="{2EC3EDAC-F561-42EA-BDA6-18DFA54B1539}"/>
                  </a:ext>
                </a:extLst>
              </p:cNvPr>
              <p:cNvSpPr>
                <a:spLocks noChangeArrowheads="1"/>
              </p:cNvSpPr>
              <p:nvPr/>
            </p:nvSpPr>
            <p:spPr bwMode="auto">
              <a:xfrm>
                <a:off x="-3049187"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8" name="Oval 609">
                <a:extLst>
                  <a:ext uri="{FF2B5EF4-FFF2-40B4-BE49-F238E27FC236}">
                    <a16:creationId xmlns:a16="http://schemas.microsoft.com/office/drawing/2014/main" id="{0D539EF6-043B-4FCB-AEC1-7234B3675DDA}"/>
                  </a:ext>
                </a:extLst>
              </p:cNvPr>
              <p:cNvSpPr>
                <a:spLocks noChangeArrowheads="1"/>
              </p:cNvSpPr>
              <p:nvPr/>
            </p:nvSpPr>
            <p:spPr bwMode="auto">
              <a:xfrm>
                <a:off x="-2922445" y="700819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69" name="Oval 610">
                <a:extLst>
                  <a:ext uri="{FF2B5EF4-FFF2-40B4-BE49-F238E27FC236}">
                    <a16:creationId xmlns:a16="http://schemas.microsoft.com/office/drawing/2014/main" id="{FC7F678B-A4C8-47CC-8B3D-D9F058894003}"/>
                  </a:ext>
                </a:extLst>
              </p:cNvPr>
              <p:cNvSpPr>
                <a:spLocks noChangeArrowheads="1"/>
              </p:cNvSpPr>
              <p:nvPr/>
            </p:nvSpPr>
            <p:spPr bwMode="auto">
              <a:xfrm>
                <a:off x="-2897365" y="700819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0" name="Rectangle 611">
                <a:extLst>
                  <a:ext uri="{FF2B5EF4-FFF2-40B4-BE49-F238E27FC236}">
                    <a16:creationId xmlns:a16="http://schemas.microsoft.com/office/drawing/2014/main" id="{BEC00886-7AE0-4F66-92B0-533A9C76A8DA}"/>
                  </a:ext>
                </a:extLst>
              </p:cNvPr>
              <p:cNvSpPr>
                <a:spLocks noChangeArrowheads="1"/>
              </p:cNvSpPr>
              <p:nvPr/>
            </p:nvSpPr>
            <p:spPr bwMode="auto">
              <a:xfrm>
                <a:off x="-3116365" y="706148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1" name="Rectangle 612">
                <a:extLst>
                  <a:ext uri="{FF2B5EF4-FFF2-40B4-BE49-F238E27FC236}">
                    <a16:creationId xmlns:a16="http://schemas.microsoft.com/office/drawing/2014/main" id="{7AD4FFF7-B17E-4678-B2BC-87FEFD226652}"/>
                  </a:ext>
                </a:extLst>
              </p:cNvPr>
              <p:cNvSpPr>
                <a:spLocks noChangeArrowheads="1"/>
              </p:cNvSpPr>
              <p:nvPr/>
            </p:nvSpPr>
            <p:spPr bwMode="auto">
              <a:xfrm>
                <a:off x="-3104720"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2" name="Rectangle 613">
                <a:extLst>
                  <a:ext uri="{FF2B5EF4-FFF2-40B4-BE49-F238E27FC236}">
                    <a16:creationId xmlns:a16="http://schemas.microsoft.com/office/drawing/2014/main" id="{71E3C307-C172-48B0-9450-5909490DC012}"/>
                  </a:ext>
                </a:extLst>
              </p:cNvPr>
              <p:cNvSpPr>
                <a:spLocks noChangeArrowheads="1"/>
              </p:cNvSpPr>
              <p:nvPr/>
            </p:nvSpPr>
            <p:spPr bwMode="auto">
              <a:xfrm>
                <a:off x="-3086359"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3" name="Rectangle 614">
                <a:extLst>
                  <a:ext uri="{FF2B5EF4-FFF2-40B4-BE49-F238E27FC236}">
                    <a16:creationId xmlns:a16="http://schemas.microsoft.com/office/drawing/2014/main" id="{CFF125B8-17CF-4C27-97F1-1C397FEE7B8E}"/>
                  </a:ext>
                </a:extLst>
              </p:cNvPr>
              <p:cNvSpPr>
                <a:spLocks noChangeArrowheads="1"/>
              </p:cNvSpPr>
              <p:nvPr/>
            </p:nvSpPr>
            <p:spPr bwMode="auto">
              <a:xfrm>
                <a:off x="-3067549" y="707178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4" name="Rectangle 615">
                <a:extLst>
                  <a:ext uri="{FF2B5EF4-FFF2-40B4-BE49-F238E27FC236}">
                    <a16:creationId xmlns:a16="http://schemas.microsoft.com/office/drawing/2014/main" id="{9CAD062A-FC7A-46E4-BCD6-A3B6F0833B14}"/>
                  </a:ext>
                </a:extLst>
              </p:cNvPr>
              <p:cNvSpPr>
                <a:spLocks noChangeArrowheads="1"/>
              </p:cNvSpPr>
              <p:nvPr/>
            </p:nvSpPr>
            <p:spPr bwMode="auto">
              <a:xfrm>
                <a:off x="-3049187"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5" name="Rectangle 616">
                <a:extLst>
                  <a:ext uri="{FF2B5EF4-FFF2-40B4-BE49-F238E27FC236}">
                    <a16:creationId xmlns:a16="http://schemas.microsoft.com/office/drawing/2014/main" id="{B14F1D55-5929-44D8-B33B-8021BA4783BB}"/>
                  </a:ext>
                </a:extLst>
              </p:cNvPr>
              <p:cNvSpPr>
                <a:spLocks noChangeArrowheads="1"/>
              </p:cNvSpPr>
              <p:nvPr/>
            </p:nvSpPr>
            <p:spPr bwMode="auto">
              <a:xfrm>
                <a:off x="-3116365" y="714299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6" name="Rectangle 617">
                <a:extLst>
                  <a:ext uri="{FF2B5EF4-FFF2-40B4-BE49-F238E27FC236}">
                    <a16:creationId xmlns:a16="http://schemas.microsoft.com/office/drawing/2014/main" id="{F4797BCA-37C4-4BFA-B7D6-B9CC96CC1775}"/>
                  </a:ext>
                </a:extLst>
              </p:cNvPr>
              <p:cNvSpPr>
                <a:spLocks noChangeArrowheads="1"/>
              </p:cNvSpPr>
              <p:nvPr/>
            </p:nvSpPr>
            <p:spPr bwMode="auto">
              <a:xfrm>
                <a:off x="-3104720"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7" name="Rectangle 618">
                <a:extLst>
                  <a:ext uri="{FF2B5EF4-FFF2-40B4-BE49-F238E27FC236}">
                    <a16:creationId xmlns:a16="http://schemas.microsoft.com/office/drawing/2014/main" id="{4D957963-D9D8-4801-81E0-5A824B9C505D}"/>
                  </a:ext>
                </a:extLst>
              </p:cNvPr>
              <p:cNvSpPr>
                <a:spLocks noChangeArrowheads="1"/>
              </p:cNvSpPr>
              <p:nvPr/>
            </p:nvSpPr>
            <p:spPr bwMode="auto">
              <a:xfrm>
                <a:off x="-3086359"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8" name="Rectangle 619">
                <a:extLst>
                  <a:ext uri="{FF2B5EF4-FFF2-40B4-BE49-F238E27FC236}">
                    <a16:creationId xmlns:a16="http://schemas.microsoft.com/office/drawing/2014/main" id="{BE2B5F83-5EC7-4A71-88E8-EE578815A6F3}"/>
                  </a:ext>
                </a:extLst>
              </p:cNvPr>
              <p:cNvSpPr>
                <a:spLocks noChangeArrowheads="1"/>
              </p:cNvSpPr>
              <p:nvPr/>
            </p:nvSpPr>
            <p:spPr bwMode="auto">
              <a:xfrm>
                <a:off x="-3067549" y="715329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79" name="Rectangle 620">
                <a:extLst>
                  <a:ext uri="{FF2B5EF4-FFF2-40B4-BE49-F238E27FC236}">
                    <a16:creationId xmlns:a16="http://schemas.microsoft.com/office/drawing/2014/main" id="{B321A324-6A45-4508-823C-27F88B9A6C31}"/>
                  </a:ext>
                </a:extLst>
              </p:cNvPr>
              <p:cNvSpPr>
                <a:spLocks noChangeArrowheads="1"/>
              </p:cNvSpPr>
              <p:nvPr/>
            </p:nvSpPr>
            <p:spPr bwMode="auto">
              <a:xfrm>
                <a:off x="-3049187"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0" name="Oval 621">
                <a:extLst>
                  <a:ext uri="{FF2B5EF4-FFF2-40B4-BE49-F238E27FC236}">
                    <a16:creationId xmlns:a16="http://schemas.microsoft.com/office/drawing/2014/main" id="{BA04385D-7A4D-4CFC-8CC8-5765CAE689A6}"/>
                  </a:ext>
                </a:extLst>
              </p:cNvPr>
              <p:cNvSpPr>
                <a:spLocks noChangeArrowheads="1"/>
              </p:cNvSpPr>
              <p:nvPr/>
            </p:nvSpPr>
            <p:spPr bwMode="auto">
              <a:xfrm>
                <a:off x="-2922445" y="717076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1" name="Oval 622">
                <a:extLst>
                  <a:ext uri="{FF2B5EF4-FFF2-40B4-BE49-F238E27FC236}">
                    <a16:creationId xmlns:a16="http://schemas.microsoft.com/office/drawing/2014/main" id="{2BF3C6DF-AA0D-4274-A5DA-A1D3A01728AF}"/>
                  </a:ext>
                </a:extLst>
              </p:cNvPr>
              <p:cNvSpPr>
                <a:spLocks noChangeArrowheads="1"/>
              </p:cNvSpPr>
              <p:nvPr/>
            </p:nvSpPr>
            <p:spPr bwMode="auto">
              <a:xfrm>
                <a:off x="-2897365" y="717076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2" name="Rectangle 623">
                <a:extLst>
                  <a:ext uri="{FF2B5EF4-FFF2-40B4-BE49-F238E27FC236}">
                    <a16:creationId xmlns:a16="http://schemas.microsoft.com/office/drawing/2014/main" id="{C170311A-12C5-4CF6-A165-19E080340350}"/>
                  </a:ext>
                </a:extLst>
              </p:cNvPr>
              <p:cNvSpPr>
                <a:spLocks noChangeArrowheads="1"/>
              </p:cNvSpPr>
              <p:nvPr/>
            </p:nvSpPr>
            <p:spPr bwMode="auto">
              <a:xfrm>
                <a:off x="-3116365" y="722405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3" name="Rectangle 624">
                <a:extLst>
                  <a:ext uri="{FF2B5EF4-FFF2-40B4-BE49-F238E27FC236}">
                    <a16:creationId xmlns:a16="http://schemas.microsoft.com/office/drawing/2014/main" id="{AA1153D7-13C0-4EA7-964B-296F16FB4D97}"/>
                  </a:ext>
                </a:extLst>
              </p:cNvPr>
              <p:cNvSpPr>
                <a:spLocks noChangeArrowheads="1"/>
              </p:cNvSpPr>
              <p:nvPr/>
            </p:nvSpPr>
            <p:spPr bwMode="auto">
              <a:xfrm>
                <a:off x="-3104720"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4" name="Rectangle 625">
                <a:extLst>
                  <a:ext uri="{FF2B5EF4-FFF2-40B4-BE49-F238E27FC236}">
                    <a16:creationId xmlns:a16="http://schemas.microsoft.com/office/drawing/2014/main" id="{7B53379B-E0C2-4892-9B60-63310C1A236E}"/>
                  </a:ext>
                </a:extLst>
              </p:cNvPr>
              <p:cNvSpPr>
                <a:spLocks noChangeArrowheads="1"/>
              </p:cNvSpPr>
              <p:nvPr/>
            </p:nvSpPr>
            <p:spPr bwMode="auto">
              <a:xfrm>
                <a:off x="-3086359"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5" name="Rectangle 626">
                <a:extLst>
                  <a:ext uri="{FF2B5EF4-FFF2-40B4-BE49-F238E27FC236}">
                    <a16:creationId xmlns:a16="http://schemas.microsoft.com/office/drawing/2014/main" id="{8150E7C1-8FAA-426E-97C2-DD562A1F5157}"/>
                  </a:ext>
                </a:extLst>
              </p:cNvPr>
              <p:cNvSpPr>
                <a:spLocks noChangeArrowheads="1"/>
              </p:cNvSpPr>
              <p:nvPr/>
            </p:nvSpPr>
            <p:spPr bwMode="auto">
              <a:xfrm>
                <a:off x="-3067549" y="723435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6" name="Rectangle 627">
                <a:extLst>
                  <a:ext uri="{FF2B5EF4-FFF2-40B4-BE49-F238E27FC236}">
                    <a16:creationId xmlns:a16="http://schemas.microsoft.com/office/drawing/2014/main" id="{1065E67A-3332-4EF3-A367-75E99EC454D2}"/>
                  </a:ext>
                </a:extLst>
              </p:cNvPr>
              <p:cNvSpPr>
                <a:spLocks noChangeArrowheads="1"/>
              </p:cNvSpPr>
              <p:nvPr/>
            </p:nvSpPr>
            <p:spPr bwMode="auto">
              <a:xfrm>
                <a:off x="-3049187"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7" name="Oval 628">
                <a:extLst>
                  <a:ext uri="{FF2B5EF4-FFF2-40B4-BE49-F238E27FC236}">
                    <a16:creationId xmlns:a16="http://schemas.microsoft.com/office/drawing/2014/main" id="{8CBC2FA8-90A0-4C6F-8CE8-EADF323E5A79}"/>
                  </a:ext>
                </a:extLst>
              </p:cNvPr>
              <p:cNvSpPr>
                <a:spLocks noChangeArrowheads="1"/>
              </p:cNvSpPr>
              <p:nvPr/>
            </p:nvSpPr>
            <p:spPr bwMode="auto">
              <a:xfrm>
                <a:off x="-2922445" y="7251825"/>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8" name="Oval 629">
                <a:extLst>
                  <a:ext uri="{FF2B5EF4-FFF2-40B4-BE49-F238E27FC236}">
                    <a16:creationId xmlns:a16="http://schemas.microsoft.com/office/drawing/2014/main" id="{A919960D-08CB-4EF9-885D-B9AEFD015FFD}"/>
                  </a:ext>
                </a:extLst>
              </p:cNvPr>
              <p:cNvSpPr>
                <a:spLocks noChangeArrowheads="1"/>
              </p:cNvSpPr>
              <p:nvPr/>
            </p:nvSpPr>
            <p:spPr bwMode="auto">
              <a:xfrm>
                <a:off x="-2897365" y="7251825"/>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89" name="Rectangle 630">
                <a:extLst>
                  <a:ext uri="{FF2B5EF4-FFF2-40B4-BE49-F238E27FC236}">
                    <a16:creationId xmlns:a16="http://schemas.microsoft.com/office/drawing/2014/main" id="{B7E63966-4467-4DC8-B66A-E64AC8E56B06}"/>
                  </a:ext>
                </a:extLst>
              </p:cNvPr>
              <p:cNvSpPr>
                <a:spLocks noChangeArrowheads="1"/>
              </p:cNvSpPr>
              <p:nvPr/>
            </p:nvSpPr>
            <p:spPr bwMode="auto">
              <a:xfrm>
                <a:off x="-3116365" y="730556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0" name="Rectangle 631">
                <a:extLst>
                  <a:ext uri="{FF2B5EF4-FFF2-40B4-BE49-F238E27FC236}">
                    <a16:creationId xmlns:a16="http://schemas.microsoft.com/office/drawing/2014/main" id="{082AEFD2-2B8E-4171-9356-1C3132661DFB}"/>
                  </a:ext>
                </a:extLst>
              </p:cNvPr>
              <p:cNvSpPr>
                <a:spLocks noChangeArrowheads="1"/>
              </p:cNvSpPr>
              <p:nvPr/>
            </p:nvSpPr>
            <p:spPr bwMode="auto">
              <a:xfrm>
                <a:off x="-3104720"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1" name="Rectangle 632">
                <a:extLst>
                  <a:ext uri="{FF2B5EF4-FFF2-40B4-BE49-F238E27FC236}">
                    <a16:creationId xmlns:a16="http://schemas.microsoft.com/office/drawing/2014/main" id="{F8CC6F04-C161-4BBE-B298-3CFAB1A19DD5}"/>
                  </a:ext>
                </a:extLst>
              </p:cNvPr>
              <p:cNvSpPr>
                <a:spLocks noChangeArrowheads="1"/>
              </p:cNvSpPr>
              <p:nvPr/>
            </p:nvSpPr>
            <p:spPr bwMode="auto">
              <a:xfrm>
                <a:off x="-3086359"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2" name="Rectangle 633">
                <a:extLst>
                  <a:ext uri="{FF2B5EF4-FFF2-40B4-BE49-F238E27FC236}">
                    <a16:creationId xmlns:a16="http://schemas.microsoft.com/office/drawing/2014/main" id="{C56C907B-667C-4506-9BF5-3D0341EFD47C}"/>
                  </a:ext>
                </a:extLst>
              </p:cNvPr>
              <p:cNvSpPr>
                <a:spLocks noChangeArrowheads="1"/>
              </p:cNvSpPr>
              <p:nvPr/>
            </p:nvSpPr>
            <p:spPr bwMode="auto">
              <a:xfrm>
                <a:off x="-3067549" y="731586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3" name="Rectangle 634">
                <a:extLst>
                  <a:ext uri="{FF2B5EF4-FFF2-40B4-BE49-F238E27FC236}">
                    <a16:creationId xmlns:a16="http://schemas.microsoft.com/office/drawing/2014/main" id="{4226E18E-8CA2-45A4-84DF-FD7CB1DAF9A6}"/>
                  </a:ext>
                </a:extLst>
              </p:cNvPr>
              <p:cNvSpPr>
                <a:spLocks noChangeArrowheads="1"/>
              </p:cNvSpPr>
              <p:nvPr/>
            </p:nvSpPr>
            <p:spPr bwMode="auto">
              <a:xfrm>
                <a:off x="-3049187"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4" name="Oval 635">
                <a:extLst>
                  <a:ext uri="{FF2B5EF4-FFF2-40B4-BE49-F238E27FC236}">
                    <a16:creationId xmlns:a16="http://schemas.microsoft.com/office/drawing/2014/main" id="{B1E67D98-FA62-4646-A421-D5057BA08A1E}"/>
                  </a:ext>
                </a:extLst>
              </p:cNvPr>
              <p:cNvSpPr>
                <a:spLocks noChangeArrowheads="1"/>
              </p:cNvSpPr>
              <p:nvPr/>
            </p:nvSpPr>
            <p:spPr bwMode="auto">
              <a:xfrm>
                <a:off x="-2922445" y="733333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5" name="Oval 636">
                <a:extLst>
                  <a:ext uri="{FF2B5EF4-FFF2-40B4-BE49-F238E27FC236}">
                    <a16:creationId xmlns:a16="http://schemas.microsoft.com/office/drawing/2014/main" id="{1FDE71CE-BC66-4E88-BFCA-63E50325CA22}"/>
                  </a:ext>
                </a:extLst>
              </p:cNvPr>
              <p:cNvSpPr>
                <a:spLocks noChangeArrowheads="1"/>
              </p:cNvSpPr>
              <p:nvPr/>
            </p:nvSpPr>
            <p:spPr bwMode="auto">
              <a:xfrm>
                <a:off x="-2897365" y="733333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6" name="Rectangle 637">
                <a:extLst>
                  <a:ext uri="{FF2B5EF4-FFF2-40B4-BE49-F238E27FC236}">
                    <a16:creationId xmlns:a16="http://schemas.microsoft.com/office/drawing/2014/main" id="{7C2700D3-3470-4C8A-8D13-4E084B2AABC8}"/>
                  </a:ext>
                </a:extLst>
              </p:cNvPr>
              <p:cNvSpPr>
                <a:spLocks noChangeArrowheads="1"/>
              </p:cNvSpPr>
              <p:nvPr/>
            </p:nvSpPr>
            <p:spPr bwMode="auto">
              <a:xfrm>
                <a:off x="-2802421" y="6902501"/>
                <a:ext cx="306330" cy="637741"/>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7" name="Rectangle 638">
                <a:extLst>
                  <a:ext uri="{FF2B5EF4-FFF2-40B4-BE49-F238E27FC236}">
                    <a16:creationId xmlns:a16="http://schemas.microsoft.com/office/drawing/2014/main" id="{E84B9492-E381-4E6B-B54C-8B0C64BC8254}"/>
                  </a:ext>
                </a:extLst>
              </p:cNvPr>
              <p:cNvSpPr>
                <a:spLocks noChangeArrowheads="1"/>
              </p:cNvSpPr>
              <p:nvPr/>
            </p:nvSpPr>
            <p:spPr bwMode="auto">
              <a:xfrm>
                <a:off x="-2496091" y="6902501"/>
                <a:ext cx="89570" cy="637741"/>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8" name="Rectangle 639">
                <a:extLst>
                  <a:ext uri="{FF2B5EF4-FFF2-40B4-BE49-F238E27FC236}">
                    <a16:creationId xmlns:a16="http://schemas.microsoft.com/office/drawing/2014/main" id="{E92DE853-FB56-41F5-95DD-22CE7E7173FE}"/>
                  </a:ext>
                </a:extLst>
              </p:cNvPr>
              <p:cNvSpPr>
                <a:spLocks noChangeArrowheads="1"/>
              </p:cNvSpPr>
              <p:nvPr/>
            </p:nvSpPr>
            <p:spPr bwMode="auto">
              <a:xfrm>
                <a:off x="-2772863" y="6934746"/>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9" name="Rectangle 640">
                <a:extLst>
                  <a:ext uri="{FF2B5EF4-FFF2-40B4-BE49-F238E27FC236}">
                    <a16:creationId xmlns:a16="http://schemas.microsoft.com/office/drawing/2014/main" id="{23B93B30-4F38-4CD6-A602-0C1924CE2FBE}"/>
                  </a:ext>
                </a:extLst>
              </p:cNvPr>
              <p:cNvSpPr>
                <a:spLocks noChangeArrowheads="1"/>
              </p:cNvSpPr>
              <p:nvPr/>
            </p:nvSpPr>
            <p:spPr bwMode="auto">
              <a:xfrm>
                <a:off x="-2761219" y="694549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0" name="Rectangle 641">
                <a:extLst>
                  <a:ext uri="{FF2B5EF4-FFF2-40B4-BE49-F238E27FC236}">
                    <a16:creationId xmlns:a16="http://schemas.microsoft.com/office/drawing/2014/main" id="{9ED7EECB-472E-4D66-A9C3-5D1619A2077C}"/>
                  </a:ext>
                </a:extLst>
              </p:cNvPr>
              <p:cNvSpPr>
                <a:spLocks noChangeArrowheads="1"/>
              </p:cNvSpPr>
              <p:nvPr/>
            </p:nvSpPr>
            <p:spPr bwMode="auto">
              <a:xfrm>
                <a:off x="-2742857"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1" name="Rectangle 642">
                <a:extLst>
                  <a:ext uri="{FF2B5EF4-FFF2-40B4-BE49-F238E27FC236}">
                    <a16:creationId xmlns:a16="http://schemas.microsoft.com/office/drawing/2014/main" id="{BFDF2867-4794-4207-8CF7-49FB747EF97A}"/>
                  </a:ext>
                </a:extLst>
              </p:cNvPr>
              <p:cNvSpPr>
                <a:spLocks noChangeArrowheads="1"/>
              </p:cNvSpPr>
              <p:nvPr/>
            </p:nvSpPr>
            <p:spPr bwMode="auto">
              <a:xfrm>
                <a:off x="-2724495"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2" name="Rectangle 643">
                <a:extLst>
                  <a:ext uri="{FF2B5EF4-FFF2-40B4-BE49-F238E27FC236}">
                    <a16:creationId xmlns:a16="http://schemas.microsoft.com/office/drawing/2014/main" id="{01B8E63F-45FB-4E49-BDBA-7F8F9D371577}"/>
                  </a:ext>
                </a:extLst>
              </p:cNvPr>
              <p:cNvSpPr>
                <a:spLocks noChangeArrowheads="1"/>
              </p:cNvSpPr>
              <p:nvPr/>
            </p:nvSpPr>
            <p:spPr bwMode="auto">
              <a:xfrm>
                <a:off x="-2706133"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3" name="Oval 644">
                <a:extLst>
                  <a:ext uri="{FF2B5EF4-FFF2-40B4-BE49-F238E27FC236}">
                    <a16:creationId xmlns:a16="http://schemas.microsoft.com/office/drawing/2014/main" id="{E29D0266-9E83-42AA-966C-FFE310E46527}"/>
                  </a:ext>
                </a:extLst>
              </p:cNvPr>
              <p:cNvSpPr>
                <a:spLocks noChangeArrowheads="1"/>
              </p:cNvSpPr>
              <p:nvPr/>
            </p:nvSpPr>
            <p:spPr bwMode="auto">
              <a:xfrm>
                <a:off x="-2579391" y="6962513"/>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4" name="Oval 645">
                <a:extLst>
                  <a:ext uri="{FF2B5EF4-FFF2-40B4-BE49-F238E27FC236}">
                    <a16:creationId xmlns:a16="http://schemas.microsoft.com/office/drawing/2014/main" id="{677D6C11-D4F5-4571-BD7D-D475BFA5A979}"/>
                  </a:ext>
                </a:extLst>
              </p:cNvPr>
              <p:cNvSpPr>
                <a:spLocks noChangeArrowheads="1"/>
              </p:cNvSpPr>
              <p:nvPr/>
            </p:nvSpPr>
            <p:spPr bwMode="auto">
              <a:xfrm>
                <a:off x="-2554312" y="6962513"/>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5" name="Rectangle 646">
                <a:extLst>
                  <a:ext uri="{FF2B5EF4-FFF2-40B4-BE49-F238E27FC236}">
                    <a16:creationId xmlns:a16="http://schemas.microsoft.com/office/drawing/2014/main" id="{565AA127-CC23-48DF-953D-1B8AEAE48965}"/>
                  </a:ext>
                </a:extLst>
              </p:cNvPr>
              <p:cNvSpPr>
                <a:spLocks noChangeArrowheads="1"/>
              </p:cNvSpPr>
              <p:nvPr/>
            </p:nvSpPr>
            <p:spPr bwMode="auto">
              <a:xfrm>
                <a:off x="-2772863" y="701625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6" name="Rectangle 647">
                <a:extLst>
                  <a:ext uri="{FF2B5EF4-FFF2-40B4-BE49-F238E27FC236}">
                    <a16:creationId xmlns:a16="http://schemas.microsoft.com/office/drawing/2014/main" id="{E9C6F266-1264-4A8A-A7B4-04FB34BB6C27}"/>
                  </a:ext>
                </a:extLst>
              </p:cNvPr>
              <p:cNvSpPr>
                <a:spLocks noChangeArrowheads="1"/>
              </p:cNvSpPr>
              <p:nvPr/>
            </p:nvSpPr>
            <p:spPr bwMode="auto">
              <a:xfrm>
                <a:off x="-2761219" y="702700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7" name="Rectangle 648">
                <a:extLst>
                  <a:ext uri="{FF2B5EF4-FFF2-40B4-BE49-F238E27FC236}">
                    <a16:creationId xmlns:a16="http://schemas.microsoft.com/office/drawing/2014/main" id="{401D8D68-C0B0-4175-807F-548F5D3355D2}"/>
                  </a:ext>
                </a:extLst>
              </p:cNvPr>
              <p:cNvSpPr>
                <a:spLocks noChangeArrowheads="1"/>
              </p:cNvSpPr>
              <p:nvPr/>
            </p:nvSpPr>
            <p:spPr bwMode="auto">
              <a:xfrm>
                <a:off x="-2742857"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8" name="Rectangle 649">
                <a:extLst>
                  <a:ext uri="{FF2B5EF4-FFF2-40B4-BE49-F238E27FC236}">
                    <a16:creationId xmlns:a16="http://schemas.microsoft.com/office/drawing/2014/main" id="{3554E104-2D95-4851-A125-932C9B044941}"/>
                  </a:ext>
                </a:extLst>
              </p:cNvPr>
              <p:cNvSpPr>
                <a:spLocks noChangeArrowheads="1"/>
              </p:cNvSpPr>
              <p:nvPr/>
            </p:nvSpPr>
            <p:spPr bwMode="auto">
              <a:xfrm>
                <a:off x="-2724495"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09" name="Rectangle 650">
                <a:extLst>
                  <a:ext uri="{FF2B5EF4-FFF2-40B4-BE49-F238E27FC236}">
                    <a16:creationId xmlns:a16="http://schemas.microsoft.com/office/drawing/2014/main" id="{AF45EC29-9E0B-4732-8864-C7A4D0F7E685}"/>
                  </a:ext>
                </a:extLst>
              </p:cNvPr>
              <p:cNvSpPr>
                <a:spLocks noChangeArrowheads="1"/>
              </p:cNvSpPr>
              <p:nvPr/>
            </p:nvSpPr>
            <p:spPr bwMode="auto">
              <a:xfrm>
                <a:off x="-2706133"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0" name="Oval 651">
                <a:extLst>
                  <a:ext uri="{FF2B5EF4-FFF2-40B4-BE49-F238E27FC236}">
                    <a16:creationId xmlns:a16="http://schemas.microsoft.com/office/drawing/2014/main" id="{33FD5DEF-75FE-4118-A29F-F92F02FCE31A}"/>
                  </a:ext>
                </a:extLst>
              </p:cNvPr>
              <p:cNvSpPr>
                <a:spLocks noChangeArrowheads="1"/>
              </p:cNvSpPr>
              <p:nvPr/>
            </p:nvSpPr>
            <p:spPr bwMode="auto">
              <a:xfrm>
                <a:off x="-2579391" y="704402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1" name="Oval 652">
                <a:extLst>
                  <a:ext uri="{FF2B5EF4-FFF2-40B4-BE49-F238E27FC236}">
                    <a16:creationId xmlns:a16="http://schemas.microsoft.com/office/drawing/2014/main" id="{D97536E6-3B80-4D51-A031-193F694E8F46}"/>
                  </a:ext>
                </a:extLst>
              </p:cNvPr>
              <p:cNvSpPr>
                <a:spLocks noChangeArrowheads="1"/>
              </p:cNvSpPr>
              <p:nvPr/>
            </p:nvSpPr>
            <p:spPr bwMode="auto">
              <a:xfrm>
                <a:off x="-2554312" y="704402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2" name="Rectangle 653">
                <a:extLst>
                  <a:ext uri="{FF2B5EF4-FFF2-40B4-BE49-F238E27FC236}">
                    <a16:creationId xmlns:a16="http://schemas.microsoft.com/office/drawing/2014/main" id="{64303254-DA02-4C0F-865A-E9D3EE41FD1A}"/>
                  </a:ext>
                </a:extLst>
              </p:cNvPr>
              <p:cNvSpPr>
                <a:spLocks noChangeArrowheads="1"/>
              </p:cNvSpPr>
              <p:nvPr/>
            </p:nvSpPr>
            <p:spPr bwMode="auto">
              <a:xfrm>
                <a:off x="-2772863" y="7097316"/>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3" name="Rectangle 654">
                <a:extLst>
                  <a:ext uri="{FF2B5EF4-FFF2-40B4-BE49-F238E27FC236}">
                    <a16:creationId xmlns:a16="http://schemas.microsoft.com/office/drawing/2014/main" id="{8914E427-A4EC-4176-AFB6-E8B8979C40C4}"/>
                  </a:ext>
                </a:extLst>
              </p:cNvPr>
              <p:cNvSpPr>
                <a:spLocks noChangeArrowheads="1"/>
              </p:cNvSpPr>
              <p:nvPr/>
            </p:nvSpPr>
            <p:spPr bwMode="auto">
              <a:xfrm>
                <a:off x="-2761219" y="710806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4" name="Rectangle 655">
                <a:extLst>
                  <a:ext uri="{FF2B5EF4-FFF2-40B4-BE49-F238E27FC236}">
                    <a16:creationId xmlns:a16="http://schemas.microsoft.com/office/drawing/2014/main" id="{781A262B-D6D1-4E4D-B766-88CB4D2B2907}"/>
                  </a:ext>
                </a:extLst>
              </p:cNvPr>
              <p:cNvSpPr>
                <a:spLocks noChangeArrowheads="1"/>
              </p:cNvSpPr>
              <p:nvPr/>
            </p:nvSpPr>
            <p:spPr bwMode="auto">
              <a:xfrm>
                <a:off x="-2742857"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5" name="Rectangle 656">
                <a:extLst>
                  <a:ext uri="{FF2B5EF4-FFF2-40B4-BE49-F238E27FC236}">
                    <a16:creationId xmlns:a16="http://schemas.microsoft.com/office/drawing/2014/main" id="{6F8B3204-A149-4047-9B40-7BFC399F9014}"/>
                  </a:ext>
                </a:extLst>
              </p:cNvPr>
              <p:cNvSpPr>
                <a:spLocks noChangeArrowheads="1"/>
              </p:cNvSpPr>
              <p:nvPr/>
            </p:nvSpPr>
            <p:spPr bwMode="auto">
              <a:xfrm>
                <a:off x="-2724495"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6" name="Rectangle 657">
                <a:extLst>
                  <a:ext uri="{FF2B5EF4-FFF2-40B4-BE49-F238E27FC236}">
                    <a16:creationId xmlns:a16="http://schemas.microsoft.com/office/drawing/2014/main" id="{B2B3FB9C-B9A0-4C10-84B5-C1A2C939CCDA}"/>
                  </a:ext>
                </a:extLst>
              </p:cNvPr>
              <p:cNvSpPr>
                <a:spLocks noChangeArrowheads="1"/>
              </p:cNvSpPr>
              <p:nvPr/>
            </p:nvSpPr>
            <p:spPr bwMode="auto">
              <a:xfrm>
                <a:off x="-2706133"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7" name="Oval 658">
                <a:extLst>
                  <a:ext uri="{FF2B5EF4-FFF2-40B4-BE49-F238E27FC236}">
                    <a16:creationId xmlns:a16="http://schemas.microsoft.com/office/drawing/2014/main" id="{CCC31CC8-0781-4641-B866-A6B7ED1BED35}"/>
                  </a:ext>
                </a:extLst>
              </p:cNvPr>
              <p:cNvSpPr>
                <a:spLocks noChangeArrowheads="1"/>
              </p:cNvSpPr>
              <p:nvPr/>
            </p:nvSpPr>
            <p:spPr bwMode="auto">
              <a:xfrm>
                <a:off x="-2579391" y="712553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8" name="Oval 659">
                <a:extLst>
                  <a:ext uri="{FF2B5EF4-FFF2-40B4-BE49-F238E27FC236}">
                    <a16:creationId xmlns:a16="http://schemas.microsoft.com/office/drawing/2014/main" id="{55786FBE-F3E4-4306-91A2-95AF739D5355}"/>
                  </a:ext>
                </a:extLst>
              </p:cNvPr>
              <p:cNvSpPr>
                <a:spLocks noChangeArrowheads="1"/>
              </p:cNvSpPr>
              <p:nvPr/>
            </p:nvSpPr>
            <p:spPr bwMode="auto">
              <a:xfrm>
                <a:off x="-2554312" y="712553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19" name="Rectangle 660">
                <a:extLst>
                  <a:ext uri="{FF2B5EF4-FFF2-40B4-BE49-F238E27FC236}">
                    <a16:creationId xmlns:a16="http://schemas.microsoft.com/office/drawing/2014/main" id="{635E0DD7-7D5B-4644-80EC-9A497765F2A7}"/>
                  </a:ext>
                </a:extLst>
              </p:cNvPr>
              <p:cNvSpPr>
                <a:spLocks noChangeArrowheads="1"/>
              </p:cNvSpPr>
              <p:nvPr/>
            </p:nvSpPr>
            <p:spPr bwMode="auto">
              <a:xfrm>
                <a:off x="-2772863" y="717882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0" name="Rectangle 661">
                <a:extLst>
                  <a:ext uri="{FF2B5EF4-FFF2-40B4-BE49-F238E27FC236}">
                    <a16:creationId xmlns:a16="http://schemas.microsoft.com/office/drawing/2014/main" id="{CF481AD3-CF84-424A-BBBF-5A66D292A274}"/>
                  </a:ext>
                </a:extLst>
              </p:cNvPr>
              <p:cNvSpPr>
                <a:spLocks noChangeArrowheads="1"/>
              </p:cNvSpPr>
              <p:nvPr/>
            </p:nvSpPr>
            <p:spPr bwMode="auto">
              <a:xfrm>
                <a:off x="-2761219" y="718957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1" name="Rectangle 662">
                <a:extLst>
                  <a:ext uri="{FF2B5EF4-FFF2-40B4-BE49-F238E27FC236}">
                    <a16:creationId xmlns:a16="http://schemas.microsoft.com/office/drawing/2014/main" id="{C2E88E2E-C936-441D-843F-EE38784C5565}"/>
                  </a:ext>
                </a:extLst>
              </p:cNvPr>
              <p:cNvSpPr>
                <a:spLocks noChangeArrowheads="1"/>
              </p:cNvSpPr>
              <p:nvPr/>
            </p:nvSpPr>
            <p:spPr bwMode="auto">
              <a:xfrm>
                <a:off x="-2742857"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2" name="Rectangle 663">
                <a:extLst>
                  <a:ext uri="{FF2B5EF4-FFF2-40B4-BE49-F238E27FC236}">
                    <a16:creationId xmlns:a16="http://schemas.microsoft.com/office/drawing/2014/main" id="{BB9221E2-03E0-46AC-925A-5C5A8BD7820E}"/>
                  </a:ext>
                </a:extLst>
              </p:cNvPr>
              <p:cNvSpPr>
                <a:spLocks noChangeArrowheads="1"/>
              </p:cNvSpPr>
              <p:nvPr/>
            </p:nvSpPr>
            <p:spPr bwMode="auto">
              <a:xfrm>
                <a:off x="-2724495"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3" name="Rectangle 664">
                <a:extLst>
                  <a:ext uri="{FF2B5EF4-FFF2-40B4-BE49-F238E27FC236}">
                    <a16:creationId xmlns:a16="http://schemas.microsoft.com/office/drawing/2014/main" id="{74DC184D-CC86-41EF-B38B-B1D88FC1C869}"/>
                  </a:ext>
                </a:extLst>
              </p:cNvPr>
              <p:cNvSpPr>
                <a:spLocks noChangeArrowheads="1"/>
              </p:cNvSpPr>
              <p:nvPr/>
            </p:nvSpPr>
            <p:spPr bwMode="auto">
              <a:xfrm>
                <a:off x="-2706133"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4" name="Oval 665">
                <a:extLst>
                  <a:ext uri="{FF2B5EF4-FFF2-40B4-BE49-F238E27FC236}">
                    <a16:creationId xmlns:a16="http://schemas.microsoft.com/office/drawing/2014/main" id="{7DBDE27F-8132-4A1E-BF5F-D34F1207B229}"/>
                  </a:ext>
                </a:extLst>
              </p:cNvPr>
              <p:cNvSpPr>
                <a:spLocks noChangeArrowheads="1"/>
              </p:cNvSpPr>
              <p:nvPr/>
            </p:nvSpPr>
            <p:spPr bwMode="auto">
              <a:xfrm>
                <a:off x="-2579391" y="720659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5" name="Oval 666">
                <a:extLst>
                  <a:ext uri="{FF2B5EF4-FFF2-40B4-BE49-F238E27FC236}">
                    <a16:creationId xmlns:a16="http://schemas.microsoft.com/office/drawing/2014/main" id="{B8976A6A-8D1F-430F-972E-E84D5152E72A}"/>
                  </a:ext>
                </a:extLst>
              </p:cNvPr>
              <p:cNvSpPr>
                <a:spLocks noChangeArrowheads="1"/>
              </p:cNvSpPr>
              <p:nvPr/>
            </p:nvSpPr>
            <p:spPr bwMode="auto">
              <a:xfrm>
                <a:off x="-2554312" y="720659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6" name="Rectangle 667">
                <a:extLst>
                  <a:ext uri="{FF2B5EF4-FFF2-40B4-BE49-F238E27FC236}">
                    <a16:creationId xmlns:a16="http://schemas.microsoft.com/office/drawing/2014/main" id="{ED162F9C-16CA-4FF6-AE67-85F99E0ACF25}"/>
                  </a:ext>
                </a:extLst>
              </p:cNvPr>
              <p:cNvSpPr>
                <a:spLocks noChangeArrowheads="1"/>
              </p:cNvSpPr>
              <p:nvPr/>
            </p:nvSpPr>
            <p:spPr bwMode="auto">
              <a:xfrm>
                <a:off x="-2772863" y="7260334"/>
                <a:ext cx="247662"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27" name="Rectangle 668">
                <a:extLst>
                  <a:ext uri="{FF2B5EF4-FFF2-40B4-BE49-F238E27FC236}">
                    <a16:creationId xmlns:a16="http://schemas.microsoft.com/office/drawing/2014/main" id="{CC5FE611-AFCD-43ED-A60A-9FBF6354BA08}"/>
                  </a:ext>
                </a:extLst>
              </p:cNvPr>
              <p:cNvSpPr>
                <a:spLocks noChangeArrowheads="1"/>
              </p:cNvSpPr>
              <p:nvPr/>
            </p:nvSpPr>
            <p:spPr bwMode="auto">
              <a:xfrm>
                <a:off x="-2761219" y="727063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0" name="Rectangle 669">
                <a:extLst>
                  <a:ext uri="{FF2B5EF4-FFF2-40B4-BE49-F238E27FC236}">
                    <a16:creationId xmlns:a16="http://schemas.microsoft.com/office/drawing/2014/main" id="{4F4BA6EB-5660-4FF5-8B10-A2D079DCA71D}"/>
                  </a:ext>
                </a:extLst>
              </p:cNvPr>
              <p:cNvSpPr>
                <a:spLocks noChangeArrowheads="1"/>
              </p:cNvSpPr>
              <p:nvPr/>
            </p:nvSpPr>
            <p:spPr bwMode="auto">
              <a:xfrm>
                <a:off x="-2742857"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1" name="Rectangle 670">
                <a:extLst>
                  <a:ext uri="{FF2B5EF4-FFF2-40B4-BE49-F238E27FC236}">
                    <a16:creationId xmlns:a16="http://schemas.microsoft.com/office/drawing/2014/main" id="{A5C5915A-63DA-4EF4-9F4F-7211CD2DC5BD}"/>
                  </a:ext>
                </a:extLst>
              </p:cNvPr>
              <p:cNvSpPr>
                <a:spLocks noChangeArrowheads="1"/>
              </p:cNvSpPr>
              <p:nvPr/>
            </p:nvSpPr>
            <p:spPr bwMode="auto">
              <a:xfrm>
                <a:off x="-2724495"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2" name="Rectangle 671">
                <a:extLst>
                  <a:ext uri="{FF2B5EF4-FFF2-40B4-BE49-F238E27FC236}">
                    <a16:creationId xmlns:a16="http://schemas.microsoft.com/office/drawing/2014/main" id="{7CF546F6-EDE8-43C8-80E9-0E68027A8EFF}"/>
                  </a:ext>
                </a:extLst>
              </p:cNvPr>
              <p:cNvSpPr>
                <a:spLocks noChangeArrowheads="1"/>
              </p:cNvSpPr>
              <p:nvPr/>
            </p:nvSpPr>
            <p:spPr bwMode="auto">
              <a:xfrm>
                <a:off x="-2706133"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3" name="Oval 672">
                <a:extLst>
                  <a:ext uri="{FF2B5EF4-FFF2-40B4-BE49-F238E27FC236}">
                    <a16:creationId xmlns:a16="http://schemas.microsoft.com/office/drawing/2014/main" id="{457D4438-D2EA-4A79-9213-D5651524882F}"/>
                  </a:ext>
                </a:extLst>
              </p:cNvPr>
              <p:cNvSpPr>
                <a:spLocks noChangeArrowheads="1"/>
              </p:cNvSpPr>
              <p:nvPr/>
            </p:nvSpPr>
            <p:spPr bwMode="auto">
              <a:xfrm>
                <a:off x="-2579391" y="728810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4" name="Oval 673">
                <a:extLst>
                  <a:ext uri="{FF2B5EF4-FFF2-40B4-BE49-F238E27FC236}">
                    <a16:creationId xmlns:a16="http://schemas.microsoft.com/office/drawing/2014/main" id="{F958F016-8FF9-4798-AC48-14BD5B0A4B28}"/>
                  </a:ext>
                </a:extLst>
              </p:cNvPr>
              <p:cNvSpPr>
                <a:spLocks noChangeArrowheads="1"/>
              </p:cNvSpPr>
              <p:nvPr/>
            </p:nvSpPr>
            <p:spPr bwMode="auto">
              <a:xfrm>
                <a:off x="-2554312" y="728810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5" name="Rectangle 674">
                <a:extLst>
                  <a:ext uri="{FF2B5EF4-FFF2-40B4-BE49-F238E27FC236}">
                    <a16:creationId xmlns:a16="http://schemas.microsoft.com/office/drawing/2014/main" id="{1C3E8E0E-A994-4B18-8D6F-2962BD36A0DC}"/>
                  </a:ext>
                </a:extLst>
              </p:cNvPr>
              <p:cNvSpPr>
                <a:spLocks noChangeArrowheads="1"/>
              </p:cNvSpPr>
              <p:nvPr/>
            </p:nvSpPr>
            <p:spPr bwMode="auto">
              <a:xfrm>
                <a:off x="-2772863" y="734139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6" name="Rectangle 675">
                <a:extLst>
                  <a:ext uri="{FF2B5EF4-FFF2-40B4-BE49-F238E27FC236}">
                    <a16:creationId xmlns:a16="http://schemas.microsoft.com/office/drawing/2014/main" id="{95B8B328-1EB4-4934-A8EC-718B53F81189}"/>
                  </a:ext>
                </a:extLst>
              </p:cNvPr>
              <p:cNvSpPr>
                <a:spLocks noChangeArrowheads="1"/>
              </p:cNvSpPr>
              <p:nvPr/>
            </p:nvSpPr>
            <p:spPr bwMode="auto">
              <a:xfrm>
                <a:off x="-2761219" y="735214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7" name="Rectangle 676">
                <a:extLst>
                  <a:ext uri="{FF2B5EF4-FFF2-40B4-BE49-F238E27FC236}">
                    <a16:creationId xmlns:a16="http://schemas.microsoft.com/office/drawing/2014/main" id="{C399970E-4677-4E71-9138-70C22864E859}"/>
                  </a:ext>
                </a:extLst>
              </p:cNvPr>
              <p:cNvSpPr>
                <a:spLocks noChangeArrowheads="1"/>
              </p:cNvSpPr>
              <p:nvPr/>
            </p:nvSpPr>
            <p:spPr bwMode="auto">
              <a:xfrm>
                <a:off x="-2742857"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8" name="Rectangle 677">
                <a:extLst>
                  <a:ext uri="{FF2B5EF4-FFF2-40B4-BE49-F238E27FC236}">
                    <a16:creationId xmlns:a16="http://schemas.microsoft.com/office/drawing/2014/main" id="{69FAB274-934C-48F9-8AA8-2CD93C646483}"/>
                  </a:ext>
                </a:extLst>
              </p:cNvPr>
              <p:cNvSpPr>
                <a:spLocks noChangeArrowheads="1"/>
              </p:cNvSpPr>
              <p:nvPr/>
            </p:nvSpPr>
            <p:spPr bwMode="auto">
              <a:xfrm>
                <a:off x="-2724495"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39" name="Rectangle 678">
                <a:extLst>
                  <a:ext uri="{FF2B5EF4-FFF2-40B4-BE49-F238E27FC236}">
                    <a16:creationId xmlns:a16="http://schemas.microsoft.com/office/drawing/2014/main" id="{8EA5B943-2BB4-4CE2-89BC-418FC7ED06AD}"/>
                  </a:ext>
                </a:extLst>
              </p:cNvPr>
              <p:cNvSpPr>
                <a:spLocks noChangeArrowheads="1"/>
              </p:cNvSpPr>
              <p:nvPr/>
            </p:nvSpPr>
            <p:spPr bwMode="auto">
              <a:xfrm>
                <a:off x="-2706133"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0" name="Oval 679">
                <a:extLst>
                  <a:ext uri="{FF2B5EF4-FFF2-40B4-BE49-F238E27FC236}">
                    <a16:creationId xmlns:a16="http://schemas.microsoft.com/office/drawing/2014/main" id="{14C53C31-E9BE-4ACA-8522-1A8481026746}"/>
                  </a:ext>
                </a:extLst>
              </p:cNvPr>
              <p:cNvSpPr>
                <a:spLocks noChangeArrowheads="1"/>
              </p:cNvSpPr>
              <p:nvPr/>
            </p:nvSpPr>
            <p:spPr bwMode="auto">
              <a:xfrm>
                <a:off x="-2579391" y="736916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1" name="Oval 680">
                <a:extLst>
                  <a:ext uri="{FF2B5EF4-FFF2-40B4-BE49-F238E27FC236}">
                    <a16:creationId xmlns:a16="http://schemas.microsoft.com/office/drawing/2014/main" id="{EB5AA87C-9F0E-4970-BFE7-5BB2DC73F11C}"/>
                  </a:ext>
                </a:extLst>
              </p:cNvPr>
              <p:cNvSpPr>
                <a:spLocks noChangeArrowheads="1"/>
              </p:cNvSpPr>
              <p:nvPr/>
            </p:nvSpPr>
            <p:spPr bwMode="auto">
              <a:xfrm>
                <a:off x="-2554312" y="736916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2" name="Rectangle 681">
                <a:extLst>
                  <a:ext uri="{FF2B5EF4-FFF2-40B4-BE49-F238E27FC236}">
                    <a16:creationId xmlns:a16="http://schemas.microsoft.com/office/drawing/2014/main" id="{D1959C01-8DE6-45B9-8D82-BCC8095F3E16}"/>
                  </a:ext>
                </a:extLst>
              </p:cNvPr>
              <p:cNvSpPr>
                <a:spLocks noChangeArrowheads="1"/>
              </p:cNvSpPr>
              <p:nvPr/>
            </p:nvSpPr>
            <p:spPr bwMode="auto">
              <a:xfrm>
                <a:off x="-2772863" y="7422904"/>
                <a:ext cx="247662"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3" name="Rectangle 682">
                <a:extLst>
                  <a:ext uri="{FF2B5EF4-FFF2-40B4-BE49-F238E27FC236}">
                    <a16:creationId xmlns:a16="http://schemas.microsoft.com/office/drawing/2014/main" id="{148C27E0-A843-48CC-84B7-10E768E4292A}"/>
                  </a:ext>
                </a:extLst>
              </p:cNvPr>
              <p:cNvSpPr>
                <a:spLocks noChangeArrowheads="1"/>
              </p:cNvSpPr>
              <p:nvPr/>
            </p:nvSpPr>
            <p:spPr bwMode="auto">
              <a:xfrm>
                <a:off x="-2761219" y="743320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4" name="Rectangle 683">
                <a:extLst>
                  <a:ext uri="{FF2B5EF4-FFF2-40B4-BE49-F238E27FC236}">
                    <a16:creationId xmlns:a16="http://schemas.microsoft.com/office/drawing/2014/main" id="{22F5BB7D-E37A-47ED-B049-729CF2B67060}"/>
                  </a:ext>
                </a:extLst>
              </p:cNvPr>
              <p:cNvSpPr>
                <a:spLocks noChangeArrowheads="1"/>
              </p:cNvSpPr>
              <p:nvPr/>
            </p:nvSpPr>
            <p:spPr bwMode="auto">
              <a:xfrm>
                <a:off x="-2742857"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5" name="Rectangle 684">
                <a:extLst>
                  <a:ext uri="{FF2B5EF4-FFF2-40B4-BE49-F238E27FC236}">
                    <a16:creationId xmlns:a16="http://schemas.microsoft.com/office/drawing/2014/main" id="{3AC06319-0312-479F-950C-E97C7540749B}"/>
                  </a:ext>
                </a:extLst>
              </p:cNvPr>
              <p:cNvSpPr>
                <a:spLocks noChangeArrowheads="1"/>
              </p:cNvSpPr>
              <p:nvPr/>
            </p:nvSpPr>
            <p:spPr bwMode="auto">
              <a:xfrm>
                <a:off x="-2724495"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6" name="Rectangle 685">
                <a:extLst>
                  <a:ext uri="{FF2B5EF4-FFF2-40B4-BE49-F238E27FC236}">
                    <a16:creationId xmlns:a16="http://schemas.microsoft.com/office/drawing/2014/main" id="{212CDD61-B8BA-48ED-B6F8-70EB4241177A}"/>
                  </a:ext>
                </a:extLst>
              </p:cNvPr>
              <p:cNvSpPr>
                <a:spLocks noChangeArrowheads="1"/>
              </p:cNvSpPr>
              <p:nvPr/>
            </p:nvSpPr>
            <p:spPr bwMode="auto">
              <a:xfrm>
                <a:off x="-2706133"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7" name="Oval 686">
                <a:extLst>
                  <a:ext uri="{FF2B5EF4-FFF2-40B4-BE49-F238E27FC236}">
                    <a16:creationId xmlns:a16="http://schemas.microsoft.com/office/drawing/2014/main" id="{1049F8CF-5657-473B-B0B1-D84EC2B96C0B}"/>
                  </a:ext>
                </a:extLst>
              </p:cNvPr>
              <p:cNvSpPr>
                <a:spLocks noChangeArrowheads="1"/>
              </p:cNvSpPr>
              <p:nvPr/>
            </p:nvSpPr>
            <p:spPr bwMode="auto">
              <a:xfrm>
                <a:off x="-2579391" y="745067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8" name="Oval 687">
                <a:extLst>
                  <a:ext uri="{FF2B5EF4-FFF2-40B4-BE49-F238E27FC236}">
                    <a16:creationId xmlns:a16="http://schemas.microsoft.com/office/drawing/2014/main" id="{3C34F5C6-E853-4E9F-B1AA-75D2892422A1}"/>
                  </a:ext>
                </a:extLst>
              </p:cNvPr>
              <p:cNvSpPr>
                <a:spLocks noChangeArrowheads="1"/>
              </p:cNvSpPr>
              <p:nvPr/>
            </p:nvSpPr>
            <p:spPr bwMode="auto">
              <a:xfrm>
                <a:off x="-2554312" y="745067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49" name="Freeform 688">
                <a:extLst>
                  <a:ext uri="{FF2B5EF4-FFF2-40B4-BE49-F238E27FC236}">
                    <a16:creationId xmlns:a16="http://schemas.microsoft.com/office/drawing/2014/main" id="{8361EFCA-2CC3-4AC5-9BCF-B7AA429B8B68}"/>
                  </a:ext>
                </a:extLst>
              </p:cNvPr>
              <p:cNvSpPr>
                <a:spLocks/>
              </p:cNvSpPr>
              <p:nvPr/>
            </p:nvSpPr>
            <p:spPr bwMode="auto">
              <a:xfrm>
                <a:off x="-3475541" y="7181960"/>
                <a:ext cx="1216363" cy="394557"/>
              </a:xfrm>
              <a:custGeom>
                <a:avLst/>
                <a:gdLst>
                  <a:gd name="T0" fmla="*/ 7965 w 8474"/>
                  <a:gd name="T1" fmla="*/ 1733 h 2750"/>
                  <a:gd name="T2" fmla="*/ 7748 w 8474"/>
                  <a:gd name="T3" fmla="*/ 1782 h 2750"/>
                  <a:gd name="T4" fmla="*/ 7749 w 8474"/>
                  <a:gd name="T5" fmla="*/ 1733 h 2750"/>
                  <a:gd name="T6" fmla="*/ 6732 w 8474"/>
                  <a:gd name="T7" fmla="*/ 715 h 2750"/>
                  <a:gd name="T8" fmla="*/ 5718 w 8474"/>
                  <a:gd name="T9" fmla="*/ 1642 h 2750"/>
                  <a:gd name="T10" fmla="*/ 5161 w 8474"/>
                  <a:gd name="T11" fmla="*/ 1362 h 2750"/>
                  <a:gd name="T12" fmla="*/ 4885 w 8474"/>
                  <a:gd name="T13" fmla="*/ 1419 h 2750"/>
                  <a:gd name="T14" fmla="*/ 4633 w 8474"/>
                  <a:gd name="T15" fmla="*/ 1321 h 2750"/>
                  <a:gd name="T16" fmla="*/ 4365 w 8474"/>
                  <a:gd name="T17" fmla="*/ 1434 h 2750"/>
                  <a:gd name="T18" fmla="*/ 4368 w 8474"/>
                  <a:gd name="T19" fmla="*/ 1382 h 2750"/>
                  <a:gd name="T20" fmla="*/ 3681 w 8474"/>
                  <a:gd name="T21" fmla="*/ 696 h 2750"/>
                  <a:gd name="T22" fmla="*/ 3088 w 8474"/>
                  <a:gd name="T23" fmla="*/ 1038 h 2750"/>
                  <a:gd name="T24" fmla="*/ 3088 w 8474"/>
                  <a:gd name="T25" fmla="*/ 1034 h 2750"/>
                  <a:gd name="T26" fmla="*/ 2054 w 8474"/>
                  <a:gd name="T27" fmla="*/ 0 h 2750"/>
                  <a:gd name="T28" fmla="*/ 1020 w 8474"/>
                  <a:gd name="T29" fmla="*/ 1034 h 2750"/>
                  <a:gd name="T30" fmla="*/ 1041 w 8474"/>
                  <a:gd name="T31" fmla="*/ 1243 h 2750"/>
                  <a:gd name="T32" fmla="*/ 555 w 8474"/>
                  <a:gd name="T33" fmla="*/ 957 h 2750"/>
                  <a:gd name="T34" fmla="*/ 0 w 8474"/>
                  <a:gd name="T35" fmla="*/ 1513 h 2750"/>
                  <a:gd name="T36" fmla="*/ 555 w 8474"/>
                  <a:gd name="T37" fmla="*/ 2068 h 2750"/>
                  <a:gd name="T38" fmla="*/ 2054 w 8474"/>
                  <a:gd name="T39" fmla="*/ 2068 h 2750"/>
                  <a:gd name="T40" fmla="*/ 3681 w 8474"/>
                  <a:gd name="T41" fmla="*/ 2068 h 2750"/>
                  <a:gd name="T42" fmla="*/ 4467 w 8474"/>
                  <a:gd name="T43" fmla="*/ 2068 h 2750"/>
                  <a:gd name="T44" fmla="*/ 5161 w 8474"/>
                  <a:gd name="T45" fmla="*/ 2750 h 2750"/>
                  <a:gd name="T46" fmla="*/ 7965 w 8474"/>
                  <a:gd name="T47" fmla="*/ 2750 h 2750"/>
                  <a:gd name="T48" fmla="*/ 8474 w 8474"/>
                  <a:gd name="T49" fmla="*/ 2242 h 2750"/>
                  <a:gd name="T50" fmla="*/ 7965 w 8474"/>
                  <a:gd name="T51" fmla="*/ 1733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74" h="2750">
                    <a:moveTo>
                      <a:pt x="7965" y="1733"/>
                    </a:moveTo>
                    <a:cubicBezTo>
                      <a:pt x="7887" y="1733"/>
                      <a:pt x="7814" y="1751"/>
                      <a:pt x="7748" y="1782"/>
                    </a:cubicBezTo>
                    <a:cubicBezTo>
                      <a:pt x="7749" y="1766"/>
                      <a:pt x="7749" y="1749"/>
                      <a:pt x="7749" y="1733"/>
                    </a:cubicBezTo>
                    <a:cubicBezTo>
                      <a:pt x="7749" y="1171"/>
                      <a:pt x="7294" y="715"/>
                      <a:pt x="6732" y="715"/>
                    </a:cubicBezTo>
                    <a:cubicBezTo>
                      <a:pt x="6200" y="715"/>
                      <a:pt x="5764" y="1122"/>
                      <a:pt x="5718" y="1642"/>
                    </a:cubicBezTo>
                    <a:cubicBezTo>
                      <a:pt x="5592" y="1472"/>
                      <a:pt x="5389" y="1362"/>
                      <a:pt x="5161" y="1362"/>
                    </a:cubicBezTo>
                    <a:cubicBezTo>
                      <a:pt x="5063" y="1362"/>
                      <a:pt x="4969" y="1383"/>
                      <a:pt x="4885" y="1419"/>
                    </a:cubicBezTo>
                    <a:cubicBezTo>
                      <a:pt x="4818" y="1359"/>
                      <a:pt x="4730" y="1321"/>
                      <a:pt x="4633" y="1321"/>
                    </a:cubicBezTo>
                    <a:cubicBezTo>
                      <a:pt x="4528" y="1321"/>
                      <a:pt x="4433" y="1365"/>
                      <a:pt x="4365" y="1434"/>
                    </a:cubicBezTo>
                    <a:cubicBezTo>
                      <a:pt x="4367" y="1417"/>
                      <a:pt x="4368" y="1400"/>
                      <a:pt x="4368" y="1382"/>
                    </a:cubicBezTo>
                    <a:cubicBezTo>
                      <a:pt x="4368" y="1003"/>
                      <a:pt x="4060" y="696"/>
                      <a:pt x="3681" y="696"/>
                    </a:cubicBezTo>
                    <a:cubicBezTo>
                      <a:pt x="3428" y="696"/>
                      <a:pt x="3207" y="834"/>
                      <a:pt x="3088" y="1038"/>
                    </a:cubicBezTo>
                    <a:cubicBezTo>
                      <a:pt x="3088" y="1037"/>
                      <a:pt x="3088" y="1035"/>
                      <a:pt x="3088" y="1034"/>
                    </a:cubicBezTo>
                    <a:cubicBezTo>
                      <a:pt x="3088" y="463"/>
                      <a:pt x="2625" y="0"/>
                      <a:pt x="2054" y="0"/>
                    </a:cubicBezTo>
                    <a:cubicBezTo>
                      <a:pt x="1483" y="0"/>
                      <a:pt x="1020" y="463"/>
                      <a:pt x="1020" y="1034"/>
                    </a:cubicBezTo>
                    <a:cubicBezTo>
                      <a:pt x="1020" y="1106"/>
                      <a:pt x="1027" y="1176"/>
                      <a:pt x="1041" y="1243"/>
                    </a:cubicBezTo>
                    <a:cubicBezTo>
                      <a:pt x="946" y="1073"/>
                      <a:pt x="764" y="957"/>
                      <a:pt x="555" y="957"/>
                    </a:cubicBezTo>
                    <a:cubicBezTo>
                      <a:pt x="249" y="957"/>
                      <a:pt x="0" y="1206"/>
                      <a:pt x="0" y="1513"/>
                    </a:cubicBezTo>
                    <a:cubicBezTo>
                      <a:pt x="0" y="1820"/>
                      <a:pt x="249" y="2068"/>
                      <a:pt x="555" y="2068"/>
                    </a:cubicBezTo>
                    <a:cubicBezTo>
                      <a:pt x="862" y="2068"/>
                      <a:pt x="1631" y="2068"/>
                      <a:pt x="2054" y="2068"/>
                    </a:cubicBezTo>
                    <a:cubicBezTo>
                      <a:pt x="2476" y="2068"/>
                      <a:pt x="3327" y="2068"/>
                      <a:pt x="3681" y="2068"/>
                    </a:cubicBezTo>
                    <a:cubicBezTo>
                      <a:pt x="3873" y="2068"/>
                      <a:pt x="4230" y="2068"/>
                      <a:pt x="4467" y="2068"/>
                    </a:cubicBezTo>
                    <a:cubicBezTo>
                      <a:pt x="4474" y="2446"/>
                      <a:pt x="4782" y="2750"/>
                      <a:pt x="5161" y="2750"/>
                    </a:cubicBezTo>
                    <a:cubicBezTo>
                      <a:pt x="5489" y="2750"/>
                      <a:pt x="7745" y="2750"/>
                      <a:pt x="7965" y="2750"/>
                    </a:cubicBezTo>
                    <a:cubicBezTo>
                      <a:pt x="8246" y="2750"/>
                      <a:pt x="8474" y="2523"/>
                      <a:pt x="8474" y="2242"/>
                    </a:cubicBezTo>
                    <a:cubicBezTo>
                      <a:pt x="8474" y="1961"/>
                      <a:pt x="8246" y="1733"/>
                      <a:pt x="7965" y="17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1ECC5C1C-D50D-4240-AB05-EEE74C3D3460}"/>
                </a:ext>
              </a:extLst>
            </p:cNvPr>
            <p:cNvGrpSpPr/>
            <p:nvPr/>
          </p:nvGrpSpPr>
          <p:grpSpPr>
            <a:xfrm>
              <a:off x="-3822623" y="6953242"/>
              <a:ext cx="1873808" cy="1526726"/>
              <a:chOff x="-3757687" y="6962513"/>
              <a:chExt cx="1873808" cy="1526726"/>
            </a:xfrm>
          </p:grpSpPr>
          <p:sp>
            <p:nvSpPr>
              <p:cNvPr id="543" name="Freeform 584">
                <a:extLst>
                  <a:ext uri="{FF2B5EF4-FFF2-40B4-BE49-F238E27FC236}">
                    <a16:creationId xmlns:a16="http://schemas.microsoft.com/office/drawing/2014/main" id="{8D38DB51-A671-4EB4-BBC7-039B5E644B22}"/>
                  </a:ext>
                </a:extLst>
              </p:cNvPr>
              <p:cNvSpPr>
                <a:spLocks/>
              </p:cNvSpPr>
              <p:nvPr/>
            </p:nvSpPr>
            <p:spPr bwMode="auto">
              <a:xfrm>
                <a:off x="-2749575" y="8135884"/>
                <a:ext cx="865696" cy="353355"/>
              </a:xfrm>
              <a:custGeom>
                <a:avLst/>
                <a:gdLst>
                  <a:gd name="T0" fmla="*/ 5540 w 6028"/>
                  <a:gd name="T1" fmla="*/ 1488 h 2464"/>
                  <a:gd name="T2" fmla="*/ 5278 w 6028"/>
                  <a:gd name="T3" fmla="*/ 1565 h 2464"/>
                  <a:gd name="T4" fmla="*/ 5279 w 6028"/>
                  <a:gd name="T5" fmla="*/ 1512 h 2464"/>
                  <a:gd name="T6" fmla="*/ 4327 w 6028"/>
                  <a:gd name="T7" fmla="*/ 559 h 2464"/>
                  <a:gd name="T8" fmla="*/ 3668 w 6028"/>
                  <a:gd name="T9" fmla="*/ 824 h 2464"/>
                  <a:gd name="T10" fmla="*/ 2506 w 6028"/>
                  <a:gd name="T11" fmla="*/ 0 h 2464"/>
                  <a:gd name="T12" fmla="*/ 1274 w 6028"/>
                  <a:gd name="T13" fmla="*/ 1220 h 2464"/>
                  <a:gd name="T14" fmla="*/ 738 w 6028"/>
                  <a:gd name="T15" fmla="*/ 988 h 2464"/>
                  <a:gd name="T16" fmla="*/ 0 w 6028"/>
                  <a:gd name="T17" fmla="*/ 1726 h 2464"/>
                  <a:gd name="T18" fmla="*/ 738 w 6028"/>
                  <a:gd name="T19" fmla="*/ 2464 h 2464"/>
                  <a:gd name="T20" fmla="*/ 5540 w 6028"/>
                  <a:gd name="T21" fmla="*/ 2464 h 2464"/>
                  <a:gd name="T22" fmla="*/ 6028 w 6028"/>
                  <a:gd name="T23" fmla="*/ 1976 h 2464"/>
                  <a:gd name="T24" fmla="*/ 5540 w 6028"/>
                  <a:gd name="T25" fmla="*/ 1488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28" h="2464">
                    <a:moveTo>
                      <a:pt x="5540" y="1488"/>
                    </a:moveTo>
                    <a:cubicBezTo>
                      <a:pt x="5443" y="1488"/>
                      <a:pt x="5353" y="1517"/>
                      <a:pt x="5278" y="1565"/>
                    </a:cubicBezTo>
                    <a:cubicBezTo>
                      <a:pt x="5279" y="1547"/>
                      <a:pt x="5279" y="1530"/>
                      <a:pt x="5279" y="1512"/>
                    </a:cubicBezTo>
                    <a:cubicBezTo>
                      <a:pt x="5279" y="986"/>
                      <a:pt x="4853" y="559"/>
                      <a:pt x="4327" y="559"/>
                    </a:cubicBezTo>
                    <a:cubicBezTo>
                      <a:pt x="4071" y="559"/>
                      <a:pt x="3839" y="660"/>
                      <a:pt x="3668" y="824"/>
                    </a:cubicBezTo>
                    <a:cubicBezTo>
                      <a:pt x="3499" y="344"/>
                      <a:pt x="3043" y="0"/>
                      <a:pt x="2506" y="0"/>
                    </a:cubicBezTo>
                    <a:cubicBezTo>
                      <a:pt x="1829" y="0"/>
                      <a:pt x="1280" y="545"/>
                      <a:pt x="1274" y="1220"/>
                    </a:cubicBezTo>
                    <a:cubicBezTo>
                      <a:pt x="1139" y="1078"/>
                      <a:pt x="949" y="988"/>
                      <a:pt x="738" y="988"/>
                    </a:cubicBezTo>
                    <a:cubicBezTo>
                      <a:pt x="330" y="988"/>
                      <a:pt x="0" y="1319"/>
                      <a:pt x="0" y="1726"/>
                    </a:cubicBezTo>
                    <a:cubicBezTo>
                      <a:pt x="0" y="2134"/>
                      <a:pt x="330" y="2464"/>
                      <a:pt x="738" y="2464"/>
                    </a:cubicBezTo>
                    <a:cubicBezTo>
                      <a:pt x="1092" y="2464"/>
                      <a:pt x="5316" y="2464"/>
                      <a:pt x="5540" y="2464"/>
                    </a:cubicBezTo>
                    <a:cubicBezTo>
                      <a:pt x="5810" y="2464"/>
                      <a:pt x="6028" y="2246"/>
                      <a:pt x="6028" y="1976"/>
                    </a:cubicBezTo>
                    <a:cubicBezTo>
                      <a:pt x="6028" y="1707"/>
                      <a:pt x="5810" y="1488"/>
                      <a:pt x="5540" y="1488"/>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44" name="Freeform 585">
                <a:extLst>
                  <a:ext uri="{FF2B5EF4-FFF2-40B4-BE49-F238E27FC236}">
                    <a16:creationId xmlns:a16="http://schemas.microsoft.com/office/drawing/2014/main" id="{D0B3283E-42EA-43D7-8BA7-2A313E551BA5}"/>
                  </a:ext>
                </a:extLst>
              </p:cNvPr>
              <p:cNvSpPr>
                <a:spLocks/>
              </p:cNvSpPr>
              <p:nvPr/>
            </p:nvSpPr>
            <p:spPr bwMode="auto">
              <a:xfrm>
                <a:off x="-3757687" y="7744910"/>
                <a:ext cx="1137093" cy="468901"/>
              </a:xfrm>
              <a:custGeom>
                <a:avLst/>
                <a:gdLst>
                  <a:gd name="T0" fmla="*/ 591 w 7919"/>
                  <a:gd name="T1" fmla="*/ 2089 h 3271"/>
                  <a:gd name="T2" fmla="*/ 1015 w 7919"/>
                  <a:gd name="T3" fmla="*/ 2268 h 3271"/>
                  <a:gd name="T4" fmla="*/ 1011 w 7919"/>
                  <a:gd name="T5" fmla="*/ 2186 h 3271"/>
                  <a:gd name="T6" fmla="*/ 2096 w 7919"/>
                  <a:gd name="T7" fmla="*/ 1101 h 3271"/>
                  <a:gd name="T8" fmla="*/ 3035 w 7919"/>
                  <a:gd name="T9" fmla="*/ 1641 h 3271"/>
                  <a:gd name="T10" fmla="*/ 3035 w 7919"/>
                  <a:gd name="T11" fmla="*/ 1635 h 3271"/>
                  <a:gd name="T12" fmla="*/ 4670 w 7919"/>
                  <a:gd name="T13" fmla="*/ 0 h 3271"/>
                  <a:gd name="T14" fmla="*/ 6306 w 7919"/>
                  <a:gd name="T15" fmla="*/ 1635 h 3271"/>
                  <a:gd name="T16" fmla="*/ 6272 w 7919"/>
                  <a:gd name="T17" fmla="*/ 1966 h 3271"/>
                  <a:gd name="T18" fmla="*/ 7041 w 7919"/>
                  <a:gd name="T19" fmla="*/ 1514 h 3271"/>
                  <a:gd name="T20" fmla="*/ 7919 w 7919"/>
                  <a:gd name="T21" fmla="*/ 2392 h 3271"/>
                  <a:gd name="T22" fmla="*/ 7041 w 7919"/>
                  <a:gd name="T23" fmla="*/ 3271 h 3271"/>
                  <a:gd name="T24" fmla="*/ 4670 w 7919"/>
                  <a:gd name="T25" fmla="*/ 3271 h 3271"/>
                  <a:gd name="T26" fmla="*/ 2096 w 7919"/>
                  <a:gd name="T27" fmla="*/ 3271 h 3271"/>
                  <a:gd name="T28" fmla="*/ 591 w 7919"/>
                  <a:gd name="T29" fmla="*/ 3271 h 3271"/>
                  <a:gd name="T30" fmla="*/ 0 w 7919"/>
                  <a:gd name="T31" fmla="*/ 2680 h 3271"/>
                  <a:gd name="T32" fmla="*/ 591 w 7919"/>
                  <a:gd name="T33" fmla="*/ 2089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19" h="3271">
                    <a:moveTo>
                      <a:pt x="591" y="2089"/>
                    </a:moveTo>
                    <a:cubicBezTo>
                      <a:pt x="757" y="2089"/>
                      <a:pt x="907" y="2158"/>
                      <a:pt x="1015" y="2268"/>
                    </a:cubicBezTo>
                    <a:cubicBezTo>
                      <a:pt x="1013" y="2241"/>
                      <a:pt x="1011" y="2213"/>
                      <a:pt x="1011" y="2186"/>
                    </a:cubicBezTo>
                    <a:cubicBezTo>
                      <a:pt x="1011" y="1586"/>
                      <a:pt x="1497" y="1101"/>
                      <a:pt x="2096" y="1101"/>
                    </a:cubicBezTo>
                    <a:cubicBezTo>
                      <a:pt x="2497" y="1101"/>
                      <a:pt x="2847" y="1318"/>
                      <a:pt x="3035" y="1641"/>
                    </a:cubicBezTo>
                    <a:cubicBezTo>
                      <a:pt x="3035" y="1639"/>
                      <a:pt x="3035" y="1637"/>
                      <a:pt x="3035" y="1635"/>
                    </a:cubicBezTo>
                    <a:cubicBezTo>
                      <a:pt x="3035" y="732"/>
                      <a:pt x="3767" y="0"/>
                      <a:pt x="4670" y="0"/>
                    </a:cubicBezTo>
                    <a:cubicBezTo>
                      <a:pt x="5574" y="0"/>
                      <a:pt x="6306" y="732"/>
                      <a:pt x="6306" y="1635"/>
                    </a:cubicBezTo>
                    <a:cubicBezTo>
                      <a:pt x="6306" y="1749"/>
                      <a:pt x="6294" y="1859"/>
                      <a:pt x="6272" y="1966"/>
                    </a:cubicBezTo>
                    <a:cubicBezTo>
                      <a:pt x="6422" y="1696"/>
                      <a:pt x="6710" y="1514"/>
                      <a:pt x="7041" y="1514"/>
                    </a:cubicBezTo>
                    <a:cubicBezTo>
                      <a:pt x="7526" y="1514"/>
                      <a:pt x="7919" y="1907"/>
                      <a:pt x="7919" y="2392"/>
                    </a:cubicBezTo>
                    <a:cubicBezTo>
                      <a:pt x="7919" y="2878"/>
                      <a:pt x="7526" y="3271"/>
                      <a:pt x="7041" y="3271"/>
                    </a:cubicBezTo>
                    <a:cubicBezTo>
                      <a:pt x="6555" y="3271"/>
                      <a:pt x="5339" y="3271"/>
                      <a:pt x="4670" y="3271"/>
                    </a:cubicBezTo>
                    <a:cubicBezTo>
                      <a:pt x="4004" y="3271"/>
                      <a:pt x="2657" y="3271"/>
                      <a:pt x="2096" y="3271"/>
                    </a:cubicBezTo>
                    <a:cubicBezTo>
                      <a:pt x="1708" y="3271"/>
                      <a:pt x="890" y="3271"/>
                      <a:pt x="591" y="3271"/>
                    </a:cubicBezTo>
                    <a:cubicBezTo>
                      <a:pt x="265" y="3271"/>
                      <a:pt x="0" y="3006"/>
                      <a:pt x="0" y="2680"/>
                    </a:cubicBezTo>
                    <a:cubicBezTo>
                      <a:pt x="0" y="2354"/>
                      <a:pt x="265" y="2089"/>
                      <a:pt x="591" y="208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0" name="Freeform 689">
                <a:extLst>
                  <a:ext uri="{FF2B5EF4-FFF2-40B4-BE49-F238E27FC236}">
                    <a16:creationId xmlns:a16="http://schemas.microsoft.com/office/drawing/2014/main" id="{E5868D67-640F-41A4-B6FF-8DC997033690}"/>
                  </a:ext>
                </a:extLst>
              </p:cNvPr>
              <p:cNvSpPr>
                <a:spLocks/>
              </p:cNvSpPr>
              <p:nvPr/>
            </p:nvSpPr>
            <p:spPr bwMode="auto">
              <a:xfrm>
                <a:off x="-3446879" y="7675941"/>
                <a:ext cx="635948" cy="382017"/>
              </a:xfrm>
              <a:custGeom>
                <a:avLst/>
                <a:gdLst>
                  <a:gd name="T0" fmla="*/ 0 w 4430"/>
                  <a:gd name="T1" fmla="*/ 0 h 2664"/>
                  <a:gd name="T2" fmla="*/ 0 w 4430"/>
                  <a:gd name="T3" fmla="*/ 2664 h 2664"/>
                  <a:gd name="T4" fmla="*/ 1573 w 4430"/>
                  <a:gd name="T5" fmla="*/ 2664 h 2664"/>
                  <a:gd name="T6" fmla="*/ 2753 w 4430"/>
                  <a:gd name="T7" fmla="*/ 2255 h 2664"/>
                  <a:gd name="T8" fmla="*/ 3933 w 4430"/>
                  <a:gd name="T9" fmla="*/ 2664 h 2664"/>
                  <a:gd name="T10" fmla="*/ 4430 w 4430"/>
                  <a:gd name="T11" fmla="*/ 2664 h 2664"/>
                  <a:gd name="T12" fmla="*/ 4430 w 4430"/>
                  <a:gd name="T13" fmla="*/ 0 h 2664"/>
                  <a:gd name="T14" fmla="*/ 0 w 4430"/>
                  <a:gd name="T15" fmla="*/ 0 h 2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30" h="2664">
                    <a:moveTo>
                      <a:pt x="0" y="0"/>
                    </a:moveTo>
                    <a:cubicBezTo>
                      <a:pt x="0" y="2664"/>
                      <a:pt x="0" y="2664"/>
                      <a:pt x="0" y="2664"/>
                    </a:cubicBezTo>
                    <a:cubicBezTo>
                      <a:pt x="1573" y="2664"/>
                      <a:pt x="1573" y="2664"/>
                      <a:pt x="1573" y="2664"/>
                    </a:cubicBezTo>
                    <a:cubicBezTo>
                      <a:pt x="1898" y="2408"/>
                      <a:pt x="2307" y="2255"/>
                      <a:pt x="2753" y="2255"/>
                    </a:cubicBezTo>
                    <a:cubicBezTo>
                      <a:pt x="3199" y="2255"/>
                      <a:pt x="3608" y="2408"/>
                      <a:pt x="3933" y="2664"/>
                    </a:cubicBezTo>
                    <a:cubicBezTo>
                      <a:pt x="4430" y="2664"/>
                      <a:pt x="4430" y="2664"/>
                      <a:pt x="4430" y="2664"/>
                    </a:cubicBezTo>
                    <a:cubicBezTo>
                      <a:pt x="4430" y="0"/>
                      <a:pt x="4430" y="0"/>
                      <a:pt x="4430" y="0"/>
                    </a:cubicBezTo>
                    <a:lnTo>
                      <a:pt x="0" y="0"/>
                    </a:lnTo>
                    <a:close/>
                  </a:path>
                </a:pathLst>
              </a:custGeom>
              <a:solidFill>
                <a:srgbClr val="01010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1" name="Freeform 690">
                <a:extLst>
                  <a:ext uri="{FF2B5EF4-FFF2-40B4-BE49-F238E27FC236}">
                    <a16:creationId xmlns:a16="http://schemas.microsoft.com/office/drawing/2014/main" id="{4253A8A4-9EF3-4C10-8392-22DE34E02A79}"/>
                  </a:ext>
                </a:extLst>
              </p:cNvPr>
              <p:cNvSpPr>
                <a:spLocks/>
              </p:cNvSpPr>
              <p:nvPr/>
            </p:nvSpPr>
            <p:spPr bwMode="auto">
              <a:xfrm>
                <a:off x="-3036647" y="7675941"/>
                <a:ext cx="225717" cy="225269"/>
              </a:xfrm>
              <a:custGeom>
                <a:avLst/>
                <a:gdLst>
                  <a:gd name="T0" fmla="*/ 0 w 504"/>
                  <a:gd name="T1" fmla="*/ 0 h 503"/>
                  <a:gd name="T2" fmla="*/ 504 w 504"/>
                  <a:gd name="T3" fmla="*/ 503 h 503"/>
                  <a:gd name="T4" fmla="*/ 504 w 504"/>
                  <a:gd name="T5" fmla="*/ 0 h 503"/>
                  <a:gd name="T6" fmla="*/ 0 w 504"/>
                  <a:gd name="T7" fmla="*/ 0 h 503"/>
                </a:gdLst>
                <a:ahLst/>
                <a:cxnLst>
                  <a:cxn ang="0">
                    <a:pos x="T0" y="T1"/>
                  </a:cxn>
                  <a:cxn ang="0">
                    <a:pos x="T2" y="T3"/>
                  </a:cxn>
                  <a:cxn ang="0">
                    <a:pos x="T4" y="T5"/>
                  </a:cxn>
                  <a:cxn ang="0">
                    <a:pos x="T6" y="T7"/>
                  </a:cxn>
                </a:cxnLst>
                <a:rect l="0" t="0" r="r" b="b"/>
                <a:pathLst>
                  <a:path w="504" h="503">
                    <a:moveTo>
                      <a:pt x="0" y="0"/>
                    </a:moveTo>
                    <a:lnTo>
                      <a:pt x="504" y="503"/>
                    </a:lnTo>
                    <a:lnTo>
                      <a:pt x="504" y="0"/>
                    </a:lnTo>
                    <a:lnTo>
                      <a:pt x="0" y="0"/>
                    </a:lnTo>
                    <a:close/>
                  </a:path>
                </a:pathLst>
              </a:custGeom>
              <a:solidFill>
                <a:srgbClr val="51515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2" name="Freeform 691">
                <a:extLst>
                  <a:ext uri="{FF2B5EF4-FFF2-40B4-BE49-F238E27FC236}">
                    <a16:creationId xmlns:a16="http://schemas.microsoft.com/office/drawing/2014/main" id="{8E46D660-752A-4D43-984E-183A9CC09980}"/>
                  </a:ext>
                </a:extLst>
              </p:cNvPr>
              <p:cNvSpPr>
                <a:spLocks/>
              </p:cNvSpPr>
              <p:nvPr/>
            </p:nvSpPr>
            <p:spPr bwMode="auto">
              <a:xfrm>
                <a:off x="-3404781" y="7698333"/>
                <a:ext cx="551752" cy="336784"/>
              </a:xfrm>
              <a:custGeom>
                <a:avLst/>
                <a:gdLst>
                  <a:gd name="T0" fmla="*/ 2460 w 3843"/>
                  <a:gd name="T1" fmla="*/ 2097 h 2348"/>
                  <a:gd name="T2" fmla="*/ 3407 w 3843"/>
                  <a:gd name="T3" fmla="*/ 2348 h 2348"/>
                  <a:gd name="T4" fmla="*/ 3843 w 3843"/>
                  <a:gd name="T5" fmla="*/ 2348 h 2348"/>
                  <a:gd name="T6" fmla="*/ 3843 w 3843"/>
                  <a:gd name="T7" fmla="*/ 0 h 2348"/>
                  <a:gd name="T8" fmla="*/ 0 w 3843"/>
                  <a:gd name="T9" fmla="*/ 0 h 2348"/>
                  <a:gd name="T10" fmla="*/ 0 w 3843"/>
                  <a:gd name="T11" fmla="*/ 2348 h 2348"/>
                  <a:gd name="T12" fmla="*/ 1514 w 3843"/>
                  <a:gd name="T13" fmla="*/ 2348 h 2348"/>
                  <a:gd name="T14" fmla="*/ 2460 w 3843"/>
                  <a:gd name="T15" fmla="*/ 2097 h 2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3" h="2348">
                    <a:moveTo>
                      <a:pt x="2460" y="2097"/>
                    </a:moveTo>
                    <a:cubicBezTo>
                      <a:pt x="2805" y="2097"/>
                      <a:pt x="3128" y="2188"/>
                      <a:pt x="3407" y="2348"/>
                    </a:cubicBezTo>
                    <a:cubicBezTo>
                      <a:pt x="3843" y="2348"/>
                      <a:pt x="3843" y="2348"/>
                      <a:pt x="3843" y="2348"/>
                    </a:cubicBezTo>
                    <a:cubicBezTo>
                      <a:pt x="3843" y="0"/>
                      <a:pt x="3843" y="0"/>
                      <a:pt x="3843" y="0"/>
                    </a:cubicBezTo>
                    <a:cubicBezTo>
                      <a:pt x="0" y="0"/>
                      <a:pt x="0" y="0"/>
                      <a:pt x="0" y="0"/>
                    </a:cubicBezTo>
                    <a:cubicBezTo>
                      <a:pt x="0" y="2348"/>
                      <a:pt x="0" y="2348"/>
                      <a:pt x="0" y="2348"/>
                    </a:cubicBezTo>
                    <a:cubicBezTo>
                      <a:pt x="1514" y="2348"/>
                      <a:pt x="1514" y="2348"/>
                      <a:pt x="1514" y="2348"/>
                    </a:cubicBezTo>
                    <a:cubicBezTo>
                      <a:pt x="1793" y="2188"/>
                      <a:pt x="2116" y="2097"/>
                      <a:pt x="2460" y="2097"/>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3" name="Freeform 692">
                <a:extLst>
                  <a:ext uri="{FF2B5EF4-FFF2-40B4-BE49-F238E27FC236}">
                    <a16:creationId xmlns:a16="http://schemas.microsoft.com/office/drawing/2014/main" id="{695C8F2B-1125-4744-90A5-6707D4838BB0}"/>
                  </a:ext>
                </a:extLst>
              </p:cNvPr>
              <p:cNvSpPr>
                <a:spLocks/>
              </p:cNvSpPr>
              <p:nvPr/>
            </p:nvSpPr>
            <p:spPr bwMode="auto">
              <a:xfrm>
                <a:off x="-2882139" y="8057958"/>
                <a:ext cx="163018" cy="34932"/>
              </a:xfrm>
              <a:custGeom>
                <a:avLst/>
                <a:gdLst>
                  <a:gd name="T0" fmla="*/ 0 w 1137"/>
                  <a:gd name="T1" fmla="*/ 0 h 246"/>
                  <a:gd name="T2" fmla="*/ 259 w 1137"/>
                  <a:gd name="T3" fmla="*/ 246 h 246"/>
                  <a:gd name="T4" fmla="*/ 972 w 1137"/>
                  <a:gd name="T5" fmla="*/ 246 h 246"/>
                  <a:gd name="T6" fmla="*/ 1137 w 1137"/>
                  <a:gd name="T7" fmla="*/ 81 h 246"/>
                  <a:gd name="T8" fmla="*/ 1137 w 1137"/>
                  <a:gd name="T9" fmla="*/ 0 h 246"/>
                  <a:gd name="T10" fmla="*/ 0 w 1137"/>
                  <a:gd name="T11" fmla="*/ 0 h 246"/>
                </a:gdLst>
                <a:ahLst/>
                <a:cxnLst>
                  <a:cxn ang="0">
                    <a:pos x="T0" y="T1"/>
                  </a:cxn>
                  <a:cxn ang="0">
                    <a:pos x="T2" y="T3"/>
                  </a:cxn>
                  <a:cxn ang="0">
                    <a:pos x="T4" y="T5"/>
                  </a:cxn>
                  <a:cxn ang="0">
                    <a:pos x="T6" y="T7"/>
                  </a:cxn>
                  <a:cxn ang="0">
                    <a:pos x="T8" y="T9"/>
                  </a:cxn>
                  <a:cxn ang="0">
                    <a:pos x="T10" y="T11"/>
                  </a:cxn>
                </a:cxnLst>
                <a:rect l="0" t="0" r="r" b="b"/>
                <a:pathLst>
                  <a:path w="1137" h="246">
                    <a:moveTo>
                      <a:pt x="0" y="0"/>
                    </a:moveTo>
                    <a:cubicBezTo>
                      <a:pt x="94" y="74"/>
                      <a:pt x="181" y="156"/>
                      <a:pt x="259" y="246"/>
                    </a:cubicBezTo>
                    <a:cubicBezTo>
                      <a:pt x="972" y="246"/>
                      <a:pt x="972" y="246"/>
                      <a:pt x="972" y="246"/>
                    </a:cubicBezTo>
                    <a:cubicBezTo>
                      <a:pt x="1063" y="246"/>
                      <a:pt x="1137" y="172"/>
                      <a:pt x="1137" y="81"/>
                    </a:cubicBezTo>
                    <a:cubicBezTo>
                      <a:pt x="1137" y="0"/>
                      <a:pt x="1137" y="0"/>
                      <a:pt x="113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4" name="Freeform 693">
                <a:extLst>
                  <a:ext uri="{FF2B5EF4-FFF2-40B4-BE49-F238E27FC236}">
                    <a16:creationId xmlns:a16="http://schemas.microsoft.com/office/drawing/2014/main" id="{F7C56586-2E29-45BC-9B2E-63D9D6059F1C}"/>
                  </a:ext>
                </a:extLst>
              </p:cNvPr>
              <p:cNvSpPr>
                <a:spLocks/>
              </p:cNvSpPr>
              <p:nvPr/>
            </p:nvSpPr>
            <p:spPr bwMode="auto">
              <a:xfrm>
                <a:off x="-3538688" y="8057958"/>
                <a:ext cx="317526" cy="34932"/>
              </a:xfrm>
              <a:custGeom>
                <a:avLst/>
                <a:gdLst>
                  <a:gd name="T0" fmla="*/ 2214 w 2214"/>
                  <a:gd name="T1" fmla="*/ 0 h 246"/>
                  <a:gd name="T2" fmla="*/ 0 w 2214"/>
                  <a:gd name="T3" fmla="*/ 0 h 246"/>
                  <a:gd name="T4" fmla="*/ 0 w 2214"/>
                  <a:gd name="T5" fmla="*/ 81 h 246"/>
                  <a:gd name="T6" fmla="*/ 166 w 2214"/>
                  <a:gd name="T7" fmla="*/ 246 h 246"/>
                  <a:gd name="T8" fmla="*/ 1955 w 2214"/>
                  <a:gd name="T9" fmla="*/ 246 h 246"/>
                  <a:gd name="T10" fmla="*/ 2214 w 2214"/>
                  <a:gd name="T11" fmla="*/ 0 h 246"/>
                </a:gdLst>
                <a:ahLst/>
                <a:cxnLst>
                  <a:cxn ang="0">
                    <a:pos x="T0" y="T1"/>
                  </a:cxn>
                  <a:cxn ang="0">
                    <a:pos x="T2" y="T3"/>
                  </a:cxn>
                  <a:cxn ang="0">
                    <a:pos x="T4" y="T5"/>
                  </a:cxn>
                  <a:cxn ang="0">
                    <a:pos x="T6" y="T7"/>
                  </a:cxn>
                  <a:cxn ang="0">
                    <a:pos x="T8" y="T9"/>
                  </a:cxn>
                  <a:cxn ang="0">
                    <a:pos x="T10" y="T11"/>
                  </a:cxn>
                </a:cxnLst>
                <a:rect l="0" t="0" r="r" b="b"/>
                <a:pathLst>
                  <a:path w="2214" h="246">
                    <a:moveTo>
                      <a:pt x="2214" y="0"/>
                    </a:moveTo>
                    <a:cubicBezTo>
                      <a:pt x="0" y="0"/>
                      <a:pt x="0" y="0"/>
                      <a:pt x="0" y="0"/>
                    </a:cubicBezTo>
                    <a:cubicBezTo>
                      <a:pt x="0" y="81"/>
                      <a:pt x="0" y="81"/>
                      <a:pt x="0" y="81"/>
                    </a:cubicBezTo>
                    <a:cubicBezTo>
                      <a:pt x="0" y="172"/>
                      <a:pt x="74" y="246"/>
                      <a:pt x="166" y="246"/>
                    </a:cubicBezTo>
                    <a:cubicBezTo>
                      <a:pt x="1955" y="246"/>
                      <a:pt x="1955" y="246"/>
                      <a:pt x="1955" y="246"/>
                    </a:cubicBezTo>
                    <a:cubicBezTo>
                      <a:pt x="2033" y="156"/>
                      <a:pt x="2120" y="74"/>
                      <a:pt x="2214"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5" name="Rectangle 694">
                <a:extLst>
                  <a:ext uri="{FF2B5EF4-FFF2-40B4-BE49-F238E27FC236}">
                    <a16:creationId xmlns:a16="http://schemas.microsoft.com/office/drawing/2014/main" id="{EBA0438E-E60B-4C71-9AB9-3C5D16BA7CEB}"/>
                  </a:ext>
                </a:extLst>
              </p:cNvPr>
              <p:cNvSpPr>
                <a:spLocks noChangeArrowheads="1"/>
              </p:cNvSpPr>
              <p:nvPr/>
            </p:nvSpPr>
            <p:spPr bwMode="auto">
              <a:xfrm>
                <a:off x="-3060383" y="7726548"/>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6" name="Rectangle 695">
                <a:extLst>
                  <a:ext uri="{FF2B5EF4-FFF2-40B4-BE49-F238E27FC236}">
                    <a16:creationId xmlns:a16="http://schemas.microsoft.com/office/drawing/2014/main" id="{DD97B591-07B4-433E-A95C-5FF971B549A6}"/>
                  </a:ext>
                </a:extLst>
              </p:cNvPr>
              <p:cNvSpPr>
                <a:spLocks noChangeArrowheads="1"/>
              </p:cNvSpPr>
              <p:nvPr/>
            </p:nvSpPr>
            <p:spPr bwMode="auto">
              <a:xfrm>
                <a:off x="-3060383" y="7764615"/>
                <a:ext cx="161226" cy="14779"/>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7" name="Rectangle 696">
                <a:extLst>
                  <a:ext uri="{FF2B5EF4-FFF2-40B4-BE49-F238E27FC236}">
                    <a16:creationId xmlns:a16="http://schemas.microsoft.com/office/drawing/2014/main" id="{2139070C-04E8-491F-B00E-D3E61FAEB684}"/>
                  </a:ext>
                </a:extLst>
              </p:cNvPr>
              <p:cNvSpPr>
                <a:spLocks noChangeArrowheads="1"/>
              </p:cNvSpPr>
              <p:nvPr/>
            </p:nvSpPr>
            <p:spPr bwMode="auto">
              <a:xfrm>
                <a:off x="-3060383" y="7802235"/>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8" name="Rectangle 697">
                <a:extLst>
                  <a:ext uri="{FF2B5EF4-FFF2-40B4-BE49-F238E27FC236}">
                    <a16:creationId xmlns:a16="http://schemas.microsoft.com/office/drawing/2014/main" id="{F1DDCB75-702E-413C-883A-6E9D26298EAB}"/>
                  </a:ext>
                </a:extLst>
              </p:cNvPr>
              <p:cNvSpPr>
                <a:spLocks noChangeArrowheads="1"/>
              </p:cNvSpPr>
              <p:nvPr/>
            </p:nvSpPr>
            <p:spPr bwMode="auto">
              <a:xfrm>
                <a:off x="-3060383" y="7840302"/>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9" name="Rectangle 698">
                <a:extLst>
                  <a:ext uri="{FF2B5EF4-FFF2-40B4-BE49-F238E27FC236}">
                    <a16:creationId xmlns:a16="http://schemas.microsoft.com/office/drawing/2014/main" id="{B747463B-B081-4649-B6FD-117BC1DBDF2A}"/>
                  </a:ext>
                </a:extLst>
              </p:cNvPr>
              <p:cNvSpPr>
                <a:spLocks noChangeArrowheads="1"/>
              </p:cNvSpPr>
              <p:nvPr/>
            </p:nvSpPr>
            <p:spPr bwMode="auto">
              <a:xfrm>
                <a:off x="-3060383" y="7877922"/>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0" name="Rectangle 699">
                <a:extLst>
                  <a:ext uri="{FF2B5EF4-FFF2-40B4-BE49-F238E27FC236}">
                    <a16:creationId xmlns:a16="http://schemas.microsoft.com/office/drawing/2014/main" id="{3D177F26-00A7-45DA-A823-8C406F76AD46}"/>
                  </a:ext>
                </a:extLst>
              </p:cNvPr>
              <p:cNvSpPr>
                <a:spLocks noChangeArrowheads="1"/>
              </p:cNvSpPr>
              <p:nvPr/>
            </p:nvSpPr>
            <p:spPr bwMode="auto">
              <a:xfrm>
                <a:off x="-3060383" y="7915989"/>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1" name="Rectangle 700">
                <a:extLst>
                  <a:ext uri="{FF2B5EF4-FFF2-40B4-BE49-F238E27FC236}">
                    <a16:creationId xmlns:a16="http://schemas.microsoft.com/office/drawing/2014/main" id="{C29529FA-F0E1-497A-98B3-5B4E0ADC7316}"/>
                  </a:ext>
                </a:extLst>
              </p:cNvPr>
              <p:cNvSpPr>
                <a:spLocks noChangeArrowheads="1"/>
              </p:cNvSpPr>
              <p:nvPr/>
            </p:nvSpPr>
            <p:spPr bwMode="auto">
              <a:xfrm>
                <a:off x="-3060383" y="7953609"/>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2" name="Freeform 701">
                <a:extLst>
                  <a:ext uri="{FF2B5EF4-FFF2-40B4-BE49-F238E27FC236}">
                    <a16:creationId xmlns:a16="http://schemas.microsoft.com/office/drawing/2014/main" id="{46FC3964-46B9-4A88-A827-02DA60EAC5C8}"/>
                  </a:ext>
                </a:extLst>
              </p:cNvPr>
              <p:cNvSpPr>
                <a:spLocks/>
              </p:cNvSpPr>
              <p:nvPr/>
            </p:nvSpPr>
            <p:spPr bwMode="auto">
              <a:xfrm>
                <a:off x="-3060383" y="7991676"/>
                <a:ext cx="161226" cy="15227"/>
              </a:xfrm>
              <a:custGeom>
                <a:avLst/>
                <a:gdLst>
                  <a:gd name="T0" fmla="*/ 59 w 1122"/>
                  <a:gd name="T1" fmla="*/ 53 h 106"/>
                  <a:gd name="T2" fmla="*/ 503 w 1122"/>
                  <a:gd name="T3" fmla="*/ 106 h 106"/>
                  <a:gd name="T4" fmla="*/ 1122 w 1122"/>
                  <a:gd name="T5" fmla="*/ 106 h 106"/>
                  <a:gd name="T6" fmla="*/ 1122 w 1122"/>
                  <a:gd name="T7" fmla="*/ 0 h 106"/>
                  <a:gd name="T8" fmla="*/ 0 w 1122"/>
                  <a:gd name="T9" fmla="*/ 0 h 106"/>
                  <a:gd name="T10" fmla="*/ 0 w 1122"/>
                  <a:gd name="T11" fmla="*/ 55 h 106"/>
                  <a:gd name="T12" fmla="*/ 59 w 1122"/>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1122" h="106">
                    <a:moveTo>
                      <a:pt x="59" y="53"/>
                    </a:moveTo>
                    <a:cubicBezTo>
                      <a:pt x="212" y="53"/>
                      <a:pt x="361" y="72"/>
                      <a:pt x="503" y="106"/>
                    </a:cubicBezTo>
                    <a:cubicBezTo>
                      <a:pt x="1122" y="106"/>
                      <a:pt x="1122" y="106"/>
                      <a:pt x="1122" y="106"/>
                    </a:cubicBezTo>
                    <a:cubicBezTo>
                      <a:pt x="1122" y="0"/>
                      <a:pt x="1122" y="0"/>
                      <a:pt x="1122" y="0"/>
                    </a:cubicBezTo>
                    <a:cubicBezTo>
                      <a:pt x="0" y="0"/>
                      <a:pt x="0" y="0"/>
                      <a:pt x="0" y="0"/>
                    </a:cubicBezTo>
                    <a:cubicBezTo>
                      <a:pt x="0" y="55"/>
                      <a:pt x="0" y="55"/>
                      <a:pt x="0" y="55"/>
                    </a:cubicBezTo>
                    <a:cubicBezTo>
                      <a:pt x="20" y="54"/>
                      <a:pt x="39" y="53"/>
                      <a:pt x="59" y="53"/>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3" name="Freeform 702">
                <a:extLst>
                  <a:ext uri="{FF2B5EF4-FFF2-40B4-BE49-F238E27FC236}">
                    <a16:creationId xmlns:a16="http://schemas.microsoft.com/office/drawing/2014/main" id="{3FAC7910-7D73-436D-A247-BB656187DD82}"/>
                  </a:ext>
                </a:extLst>
              </p:cNvPr>
              <p:cNvSpPr>
                <a:spLocks/>
              </p:cNvSpPr>
              <p:nvPr/>
            </p:nvSpPr>
            <p:spPr bwMode="auto">
              <a:xfrm>
                <a:off x="-3363578" y="7725652"/>
                <a:ext cx="134355" cy="141073"/>
              </a:xfrm>
              <a:custGeom>
                <a:avLst/>
                <a:gdLst>
                  <a:gd name="T0" fmla="*/ 937 w 937"/>
                  <a:gd name="T1" fmla="*/ 985 h 985"/>
                  <a:gd name="T2" fmla="*/ 0 w 937"/>
                  <a:gd name="T3" fmla="*/ 677 h 985"/>
                  <a:gd name="T4" fmla="*/ 937 w 937"/>
                  <a:gd name="T5" fmla="*/ 0 h 985"/>
                  <a:gd name="T6" fmla="*/ 937 w 937"/>
                  <a:gd name="T7" fmla="*/ 985 h 985"/>
                </a:gdLst>
                <a:ahLst/>
                <a:cxnLst>
                  <a:cxn ang="0">
                    <a:pos x="T0" y="T1"/>
                  </a:cxn>
                  <a:cxn ang="0">
                    <a:pos x="T2" y="T3"/>
                  </a:cxn>
                  <a:cxn ang="0">
                    <a:pos x="T4" y="T5"/>
                  </a:cxn>
                  <a:cxn ang="0">
                    <a:pos x="T6" y="T7"/>
                  </a:cxn>
                </a:cxnLst>
                <a:rect l="0" t="0" r="r" b="b"/>
                <a:pathLst>
                  <a:path w="937" h="985">
                    <a:moveTo>
                      <a:pt x="937" y="985"/>
                    </a:moveTo>
                    <a:cubicBezTo>
                      <a:pt x="0" y="677"/>
                      <a:pt x="0" y="677"/>
                      <a:pt x="0" y="677"/>
                    </a:cubicBezTo>
                    <a:cubicBezTo>
                      <a:pt x="133" y="265"/>
                      <a:pt x="499" y="0"/>
                      <a:pt x="937" y="0"/>
                    </a:cubicBezTo>
                    <a:lnTo>
                      <a:pt x="937" y="9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4" name="Freeform 703">
                <a:extLst>
                  <a:ext uri="{FF2B5EF4-FFF2-40B4-BE49-F238E27FC236}">
                    <a16:creationId xmlns:a16="http://schemas.microsoft.com/office/drawing/2014/main" id="{575497A0-EB44-4C38-8B6A-C02D8512A290}"/>
                  </a:ext>
                </a:extLst>
              </p:cNvPr>
              <p:cNvSpPr>
                <a:spLocks/>
              </p:cNvSpPr>
              <p:nvPr/>
            </p:nvSpPr>
            <p:spPr bwMode="auto">
              <a:xfrm>
                <a:off x="-3363578" y="7866725"/>
                <a:ext cx="134355" cy="114202"/>
              </a:xfrm>
              <a:custGeom>
                <a:avLst/>
                <a:gdLst>
                  <a:gd name="T0" fmla="*/ 937 w 937"/>
                  <a:gd name="T1" fmla="*/ 0 h 795"/>
                  <a:gd name="T2" fmla="*/ 357 w 937"/>
                  <a:gd name="T3" fmla="*/ 795 h 795"/>
                  <a:gd name="T4" fmla="*/ 0 w 937"/>
                  <a:gd name="T5" fmla="*/ 303 h 795"/>
                  <a:gd name="T6" fmla="*/ 937 w 937"/>
                  <a:gd name="T7" fmla="*/ 0 h 795"/>
                </a:gdLst>
                <a:ahLst/>
                <a:cxnLst>
                  <a:cxn ang="0">
                    <a:pos x="T0" y="T1"/>
                  </a:cxn>
                  <a:cxn ang="0">
                    <a:pos x="T2" y="T3"/>
                  </a:cxn>
                  <a:cxn ang="0">
                    <a:pos x="T4" y="T5"/>
                  </a:cxn>
                  <a:cxn ang="0">
                    <a:pos x="T6" y="T7"/>
                  </a:cxn>
                </a:cxnLst>
                <a:rect l="0" t="0" r="r" b="b"/>
                <a:pathLst>
                  <a:path w="937" h="795">
                    <a:moveTo>
                      <a:pt x="937" y="0"/>
                    </a:moveTo>
                    <a:cubicBezTo>
                      <a:pt x="357" y="795"/>
                      <a:pt x="357" y="795"/>
                      <a:pt x="357" y="795"/>
                    </a:cubicBezTo>
                    <a:cubicBezTo>
                      <a:pt x="181" y="667"/>
                      <a:pt x="67" y="511"/>
                      <a:pt x="0" y="303"/>
                    </a:cubicBezTo>
                    <a:lnTo>
                      <a:pt x="93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5" name="Freeform 704">
                <a:extLst>
                  <a:ext uri="{FF2B5EF4-FFF2-40B4-BE49-F238E27FC236}">
                    <a16:creationId xmlns:a16="http://schemas.microsoft.com/office/drawing/2014/main" id="{53C529DB-5829-4E4A-81DF-67A163BAAC78}"/>
                  </a:ext>
                </a:extLst>
              </p:cNvPr>
              <p:cNvSpPr>
                <a:spLocks/>
              </p:cNvSpPr>
              <p:nvPr/>
            </p:nvSpPr>
            <p:spPr bwMode="auto">
              <a:xfrm>
                <a:off x="-3312523" y="7866725"/>
                <a:ext cx="217208" cy="158092"/>
              </a:xfrm>
              <a:custGeom>
                <a:avLst/>
                <a:gdLst>
                  <a:gd name="T0" fmla="*/ 580 w 1513"/>
                  <a:gd name="T1" fmla="*/ 0 h 1103"/>
                  <a:gd name="T2" fmla="*/ 1513 w 1513"/>
                  <a:gd name="T3" fmla="*/ 303 h 1103"/>
                  <a:gd name="T4" fmla="*/ 271 w 1513"/>
                  <a:gd name="T5" fmla="*/ 937 h 1103"/>
                  <a:gd name="T6" fmla="*/ 0 w 1513"/>
                  <a:gd name="T7" fmla="*/ 795 h 1103"/>
                  <a:gd name="T8" fmla="*/ 580 w 1513"/>
                  <a:gd name="T9" fmla="*/ 0 h 1103"/>
                </a:gdLst>
                <a:ahLst/>
                <a:cxnLst>
                  <a:cxn ang="0">
                    <a:pos x="T0" y="T1"/>
                  </a:cxn>
                  <a:cxn ang="0">
                    <a:pos x="T2" y="T3"/>
                  </a:cxn>
                  <a:cxn ang="0">
                    <a:pos x="T4" y="T5"/>
                  </a:cxn>
                  <a:cxn ang="0">
                    <a:pos x="T6" y="T7"/>
                  </a:cxn>
                  <a:cxn ang="0">
                    <a:pos x="T8" y="T9"/>
                  </a:cxn>
                </a:cxnLst>
                <a:rect l="0" t="0" r="r" b="b"/>
                <a:pathLst>
                  <a:path w="1513" h="1103">
                    <a:moveTo>
                      <a:pt x="580" y="0"/>
                    </a:moveTo>
                    <a:cubicBezTo>
                      <a:pt x="1513" y="303"/>
                      <a:pt x="1513" y="303"/>
                      <a:pt x="1513" y="303"/>
                    </a:cubicBezTo>
                    <a:cubicBezTo>
                      <a:pt x="1342" y="819"/>
                      <a:pt x="790" y="1103"/>
                      <a:pt x="271" y="937"/>
                    </a:cubicBezTo>
                    <a:cubicBezTo>
                      <a:pt x="171" y="904"/>
                      <a:pt x="85" y="862"/>
                      <a:pt x="0" y="795"/>
                    </a:cubicBezTo>
                    <a:lnTo>
                      <a:pt x="58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6" name="Freeform 705">
                <a:extLst>
                  <a:ext uri="{FF2B5EF4-FFF2-40B4-BE49-F238E27FC236}">
                    <a16:creationId xmlns:a16="http://schemas.microsoft.com/office/drawing/2014/main" id="{20B507C9-5D57-4A37-AF9A-094B9186F085}"/>
                  </a:ext>
                </a:extLst>
              </p:cNvPr>
              <p:cNvSpPr>
                <a:spLocks/>
              </p:cNvSpPr>
              <p:nvPr/>
            </p:nvSpPr>
            <p:spPr bwMode="auto">
              <a:xfrm>
                <a:off x="-3229223" y="7725652"/>
                <a:ext cx="141073" cy="184515"/>
              </a:xfrm>
              <a:custGeom>
                <a:avLst/>
                <a:gdLst>
                  <a:gd name="T0" fmla="*/ 0 w 981"/>
                  <a:gd name="T1" fmla="*/ 985 h 1288"/>
                  <a:gd name="T2" fmla="*/ 0 w 981"/>
                  <a:gd name="T3" fmla="*/ 0 h 1288"/>
                  <a:gd name="T4" fmla="*/ 981 w 981"/>
                  <a:gd name="T5" fmla="*/ 985 h 1288"/>
                  <a:gd name="T6" fmla="*/ 933 w 981"/>
                  <a:gd name="T7" fmla="*/ 1288 h 1288"/>
                  <a:gd name="T8" fmla="*/ 0 w 981"/>
                  <a:gd name="T9" fmla="*/ 985 h 1288"/>
                </a:gdLst>
                <a:ahLst/>
                <a:cxnLst>
                  <a:cxn ang="0">
                    <a:pos x="T0" y="T1"/>
                  </a:cxn>
                  <a:cxn ang="0">
                    <a:pos x="T2" y="T3"/>
                  </a:cxn>
                  <a:cxn ang="0">
                    <a:pos x="T4" y="T5"/>
                  </a:cxn>
                  <a:cxn ang="0">
                    <a:pos x="T6" y="T7"/>
                  </a:cxn>
                  <a:cxn ang="0">
                    <a:pos x="T8" y="T9"/>
                  </a:cxn>
                </a:cxnLst>
                <a:rect l="0" t="0" r="r" b="b"/>
                <a:pathLst>
                  <a:path w="981" h="1288">
                    <a:moveTo>
                      <a:pt x="0" y="985"/>
                    </a:moveTo>
                    <a:cubicBezTo>
                      <a:pt x="0" y="0"/>
                      <a:pt x="0" y="0"/>
                      <a:pt x="0" y="0"/>
                    </a:cubicBezTo>
                    <a:cubicBezTo>
                      <a:pt x="543" y="0"/>
                      <a:pt x="981" y="440"/>
                      <a:pt x="981" y="985"/>
                    </a:cubicBezTo>
                    <a:cubicBezTo>
                      <a:pt x="981" y="1094"/>
                      <a:pt x="966" y="1184"/>
                      <a:pt x="933" y="1288"/>
                    </a:cubicBezTo>
                    <a:lnTo>
                      <a:pt x="0" y="985"/>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7" name="Freeform 706">
                <a:extLst>
                  <a:ext uri="{FF2B5EF4-FFF2-40B4-BE49-F238E27FC236}">
                    <a16:creationId xmlns:a16="http://schemas.microsoft.com/office/drawing/2014/main" id="{A6782E6B-F72D-448B-8443-F175AE8A6175}"/>
                  </a:ext>
                </a:extLst>
              </p:cNvPr>
              <p:cNvSpPr>
                <a:spLocks/>
              </p:cNvSpPr>
              <p:nvPr/>
            </p:nvSpPr>
            <p:spPr bwMode="auto">
              <a:xfrm>
                <a:off x="-2505048" y="8105878"/>
                <a:ext cx="418741" cy="251693"/>
              </a:xfrm>
              <a:custGeom>
                <a:avLst/>
                <a:gdLst>
                  <a:gd name="T0" fmla="*/ 0 w 2918"/>
                  <a:gd name="T1" fmla="*/ 0 h 1755"/>
                  <a:gd name="T2" fmla="*/ 0 w 2918"/>
                  <a:gd name="T3" fmla="*/ 1755 h 1755"/>
                  <a:gd name="T4" fmla="*/ 196 w 2918"/>
                  <a:gd name="T5" fmla="*/ 1755 h 1755"/>
                  <a:gd name="T6" fmla="*/ 732 w 2918"/>
                  <a:gd name="T7" fmla="*/ 1627 h 1755"/>
                  <a:gd name="T8" fmla="*/ 1267 w 2918"/>
                  <a:gd name="T9" fmla="*/ 1755 h 1755"/>
                  <a:gd name="T10" fmla="*/ 2918 w 2918"/>
                  <a:gd name="T11" fmla="*/ 1755 h 1755"/>
                  <a:gd name="T12" fmla="*/ 2918 w 2918"/>
                  <a:gd name="T13" fmla="*/ 0 h 1755"/>
                  <a:gd name="T14" fmla="*/ 0 w 2918"/>
                  <a:gd name="T15" fmla="*/ 0 h 17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8" h="1755">
                    <a:moveTo>
                      <a:pt x="0" y="0"/>
                    </a:moveTo>
                    <a:cubicBezTo>
                      <a:pt x="0" y="1755"/>
                      <a:pt x="0" y="1755"/>
                      <a:pt x="0" y="1755"/>
                    </a:cubicBezTo>
                    <a:cubicBezTo>
                      <a:pt x="196" y="1755"/>
                      <a:pt x="196" y="1755"/>
                      <a:pt x="196" y="1755"/>
                    </a:cubicBezTo>
                    <a:cubicBezTo>
                      <a:pt x="357" y="1673"/>
                      <a:pt x="539" y="1627"/>
                      <a:pt x="732" y="1627"/>
                    </a:cubicBezTo>
                    <a:cubicBezTo>
                      <a:pt x="924" y="1627"/>
                      <a:pt x="1106" y="1673"/>
                      <a:pt x="1267" y="1755"/>
                    </a:cubicBezTo>
                    <a:cubicBezTo>
                      <a:pt x="2918" y="1755"/>
                      <a:pt x="2918" y="1755"/>
                      <a:pt x="2918" y="1755"/>
                    </a:cubicBezTo>
                    <a:cubicBezTo>
                      <a:pt x="2918" y="0"/>
                      <a:pt x="2918" y="0"/>
                      <a:pt x="2918" y="0"/>
                    </a:cubicBezTo>
                    <a:lnTo>
                      <a:pt x="0" y="0"/>
                    </a:lnTo>
                    <a:close/>
                  </a:path>
                </a:pathLst>
              </a:custGeom>
              <a:solidFill>
                <a:srgbClr val="01010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8" name="Freeform 707">
                <a:extLst>
                  <a:ext uri="{FF2B5EF4-FFF2-40B4-BE49-F238E27FC236}">
                    <a16:creationId xmlns:a16="http://schemas.microsoft.com/office/drawing/2014/main" id="{ED6A45BD-CD5F-4B7D-A66B-2D57B7F4B8DD}"/>
                  </a:ext>
                </a:extLst>
              </p:cNvPr>
              <p:cNvSpPr>
                <a:spLocks/>
              </p:cNvSpPr>
              <p:nvPr/>
            </p:nvSpPr>
            <p:spPr bwMode="auto">
              <a:xfrm>
                <a:off x="-2234994" y="8105878"/>
                <a:ext cx="148686" cy="148239"/>
              </a:xfrm>
              <a:custGeom>
                <a:avLst/>
                <a:gdLst>
                  <a:gd name="T0" fmla="*/ 0 w 332"/>
                  <a:gd name="T1" fmla="*/ 0 h 331"/>
                  <a:gd name="T2" fmla="*/ 332 w 332"/>
                  <a:gd name="T3" fmla="*/ 331 h 331"/>
                  <a:gd name="T4" fmla="*/ 332 w 332"/>
                  <a:gd name="T5" fmla="*/ 0 h 331"/>
                  <a:gd name="T6" fmla="*/ 0 w 332"/>
                  <a:gd name="T7" fmla="*/ 0 h 331"/>
                </a:gdLst>
                <a:ahLst/>
                <a:cxnLst>
                  <a:cxn ang="0">
                    <a:pos x="T0" y="T1"/>
                  </a:cxn>
                  <a:cxn ang="0">
                    <a:pos x="T2" y="T3"/>
                  </a:cxn>
                  <a:cxn ang="0">
                    <a:pos x="T4" y="T5"/>
                  </a:cxn>
                  <a:cxn ang="0">
                    <a:pos x="T6" y="T7"/>
                  </a:cxn>
                </a:cxnLst>
                <a:rect l="0" t="0" r="r" b="b"/>
                <a:pathLst>
                  <a:path w="332" h="331">
                    <a:moveTo>
                      <a:pt x="0" y="0"/>
                    </a:moveTo>
                    <a:lnTo>
                      <a:pt x="332" y="331"/>
                    </a:lnTo>
                    <a:lnTo>
                      <a:pt x="332" y="0"/>
                    </a:lnTo>
                    <a:lnTo>
                      <a:pt x="0" y="0"/>
                    </a:lnTo>
                    <a:close/>
                  </a:path>
                </a:pathLst>
              </a:custGeom>
              <a:solidFill>
                <a:srgbClr val="51515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9" name="Freeform 708">
                <a:extLst>
                  <a:ext uri="{FF2B5EF4-FFF2-40B4-BE49-F238E27FC236}">
                    <a16:creationId xmlns:a16="http://schemas.microsoft.com/office/drawing/2014/main" id="{3D42B68D-BC92-46E0-87B3-47E0F8D6EB0E}"/>
                  </a:ext>
                </a:extLst>
              </p:cNvPr>
              <p:cNvSpPr>
                <a:spLocks/>
              </p:cNvSpPr>
              <p:nvPr/>
            </p:nvSpPr>
            <p:spPr bwMode="auto">
              <a:xfrm>
                <a:off x="-2565956" y="8357571"/>
                <a:ext cx="89122" cy="22840"/>
              </a:xfrm>
              <a:custGeom>
                <a:avLst/>
                <a:gdLst>
                  <a:gd name="T0" fmla="*/ 619 w 619"/>
                  <a:gd name="T1" fmla="*/ 0 h 162"/>
                  <a:gd name="T2" fmla="*/ 0 w 619"/>
                  <a:gd name="T3" fmla="*/ 0 h 162"/>
                  <a:gd name="T4" fmla="*/ 0 w 619"/>
                  <a:gd name="T5" fmla="*/ 53 h 162"/>
                  <a:gd name="T6" fmla="*/ 110 w 619"/>
                  <a:gd name="T7" fmla="*/ 162 h 162"/>
                  <a:gd name="T8" fmla="*/ 377 w 619"/>
                  <a:gd name="T9" fmla="*/ 162 h 162"/>
                  <a:gd name="T10" fmla="*/ 619 w 619"/>
                  <a:gd name="T11" fmla="*/ 0 h 162"/>
                </a:gdLst>
                <a:ahLst/>
                <a:cxnLst>
                  <a:cxn ang="0">
                    <a:pos x="T0" y="T1"/>
                  </a:cxn>
                  <a:cxn ang="0">
                    <a:pos x="T2" y="T3"/>
                  </a:cxn>
                  <a:cxn ang="0">
                    <a:pos x="T4" y="T5"/>
                  </a:cxn>
                  <a:cxn ang="0">
                    <a:pos x="T6" y="T7"/>
                  </a:cxn>
                  <a:cxn ang="0">
                    <a:pos x="T8" y="T9"/>
                  </a:cxn>
                  <a:cxn ang="0">
                    <a:pos x="T10" y="T11"/>
                  </a:cxn>
                </a:cxnLst>
                <a:rect l="0" t="0" r="r" b="b"/>
                <a:pathLst>
                  <a:path w="619" h="162">
                    <a:moveTo>
                      <a:pt x="619" y="0"/>
                    </a:moveTo>
                    <a:cubicBezTo>
                      <a:pt x="0" y="0"/>
                      <a:pt x="0" y="0"/>
                      <a:pt x="0" y="0"/>
                    </a:cubicBezTo>
                    <a:cubicBezTo>
                      <a:pt x="0" y="53"/>
                      <a:pt x="0" y="53"/>
                      <a:pt x="0" y="53"/>
                    </a:cubicBezTo>
                    <a:cubicBezTo>
                      <a:pt x="0" y="113"/>
                      <a:pt x="49" y="162"/>
                      <a:pt x="110" y="162"/>
                    </a:cubicBezTo>
                    <a:cubicBezTo>
                      <a:pt x="377" y="162"/>
                      <a:pt x="377" y="162"/>
                      <a:pt x="377" y="162"/>
                    </a:cubicBezTo>
                    <a:cubicBezTo>
                      <a:pt x="450" y="98"/>
                      <a:pt x="532" y="44"/>
                      <a:pt x="619"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0" name="Freeform 709">
                <a:extLst>
                  <a:ext uri="{FF2B5EF4-FFF2-40B4-BE49-F238E27FC236}">
                    <a16:creationId xmlns:a16="http://schemas.microsoft.com/office/drawing/2014/main" id="{4C69B90E-BFDD-4162-AAA6-102A73D1DDB6}"/>
                  </a:ext>
                </a:extLst>
              </p:cNvPr>
              <p:cNvSpPr>
                <a:spLocks/>
              </p:cNvSpPr>
              <p:nvPr/>
            </p:nvSpPr>
            <p:spPr bwMode="auto">
              <a:xfrm>
                <a:off x="-2323221" y="8357571"/>
                <a:ext cx="297373" cy="22840"/>
              </a:xfrm>
              <a:custGeom>
                <a:avLst/>
                <a:gdLst>
                  <a:gd name="T0" fmla="*/ 0 w 2073"/>
                  <a:gd name="T1" fmla="*/ 0 h 162"/>
                  <a:gd name="T2" fmla="*/ 242 w 2073"/>
                  <a:gd name="T3" fmla="*/ 162 h 162"/>
                  <a:gd name="T4" fmla="*/ 1964 w 2073"/>
                  <a:gd name="T5" fmla="*/ 162 h 162"/>
                  <a:gd name="T6" fmla="*/ 2073 w 2073"/>
                  <a:gd name="T7" fmla="*/ 53 h 162"/>
                  <a:gd name="T8" fmla="*/ 2073 w 2073"/>
                  <a:gd name="T9" fmla="*/ 0 h 162"/>
                  <a:gd name="T10" fmla="*/ 0 w 2073"/>
                  <a:gd name="T11" fmla="*/ 0 h 162"/>
                </a:gdLst>
                <a:ahLst/>
                <a:cxnLst>
                  <a:cxn ang="0">
                    <a:pos x="T0" y="T1"/>
                  </a:cxn>
                  <a:cxn ang="0">
                    <a:pos x="T2" y="T3"/>
                  </a:cxn>
                  <a:cxn ang="0">
                    <a:pos x="T4" y="T5"/>
                  </a:cxn>
                  <a:cxn ang="0">
                    <a:pos x="T6" y="T7"/>
                  </a:cxn>
                  <a:cxn ang="0">
                    <a:pos x="T8" y="T9"/>
                  </a:cxn>
                  <a:cxn ang="0">
                    <a:pos x="T10" y="T11"/>
                  </a:cxn>
                </a:cxnLst>
                <a:rect l="0" t="0" r="r" b="b"/>
                <a:pathLst>
                  <a:path w="2073" h="162">
                    <a:moveTo>
                      <a:pt x="0" y="0"/>
                    </a:moveTo>
                    <a:cubicBezTo>
                      <a:pt x="87" y="44"/>
                      <a:pt x="169" y="98"/>
                      <a:pt x="242" y="162"/>
                    </a:cubicBezTo>
                    <a:cubicBezTo>
                      <a:pt x="1964" y="162"/>
                      <a:pt x="1964" y="162"/>
                      <a:pt x="1964" y="162"/>
                    </a:cubicBezTo>
                    <a:cubicBezTo>
                      <a:pt x="2024" y="162"/>
                      <a:pt x="2073" y="113"/>
                      <a:pt x="2073" y="53"/>
                    </a:cubicBezTo>
                    <a:cubicBezTo>
                      <a:pt x="2073" y="0"/>
                      <a:pt x="2073" y="0"/>
                      <a:pt x="207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1" name="Freeform 710">
                <a:extLst>
                  <a:ext uri="{FF2B5EF4-FFF2-40B4-BE49-F238E27FC236}">
                    <a16:creationId xmlns:a16="http://schemas.microsoft.com/office/drawing/2014/main" id="{DA0188CC-2F1B-45D3-AC88-53ACA7E29D44}"/>
                  </a:ext>
                </a:extLst>
              </p:cNvPr>
              <p:cNvSpPr>
                <a:spLocks/>
              </p:cNvSpPr>
              <p:nvPr/>
            </p:nvSpPr>
            <p:spPr bwMode="auto">
              <a:xfrm>
                <a:off x="-2554760" y="6962513"/>
                <a:ext cx="440685" cy="1379831"/>
              </a:xfrm>
              <a:custGeom>
                <a:avLst/>
                <a:gdLst>
                  <a:gd name="T0" fmla="*/ 1772 w 3069"/>
                  <a:gd name="T1" fmla="*/ 8080 h 9627"/>
                  <a:gd name="T2" fmla="*/ 1772 w 3069"/>
                  <a:gd name="T3" fmla="*/ 654 h 9627"/>
                  <a:gd name="T4" fmla="*/ 1117 w 3069"/>
                  <a:gd name="T5" fmla="*/ 0 h 9627"/>
                  <a:gd name="T6" fmla="*/ 54 w 3069"/>
                  <a:gd name="T7" fmla="*/ 0 h 9627"/>
                  <a:gd name="T8" fmla="*/ 0 w 3069"/>
                  <a:gd name="T9" fmla="*/ 54 h 9627"/>
                  <a:gd name="T10" fmla="*/ 54 w 3069"/>
                  <a:gd name="T11" fmla="*/ 109 h 9627"/>
                  <a:gd name="T12" fmla="*/ 1117 w 3069"/>
                  <a:gd name="T13" fmla="*/ 109 h 9627"/>
                  <a:gd name="T14" fmla="*/ 1662 w 3069"/>
                  <a:gd name="T15" fmla="*/ 654 h 9627"/>
                  <a:gd name="T16" fmla="*/ 1662 w 3069"/>
                  <a:gd name="T17" fmla="*/ 8080 h 9627"/>
                  <a:gd name="T18" fmla="*/ 537 w 3069"/>
                  <a:gd name="T19" fmla="*/ 8080 h 9627"/>
                  <a:gd name="T20" fmla="*/ 537 w 3069"/>
                  <a:gd name="T21" fmla="*/ 9627 h 9627"/>
                  <a:gd name="T22" fmla="*/ 841 w 3069"/>
                  <a:gd name="T23" fmla="*/ 9627 h 9627"/>
                  <a:gd name="T24" fmla="*/ 1076 w 3069"/>
                  <a:gd name="T25" fmla="*/ 9603 h 9627"/>
                  <a:gd name="T26" fmla="*/ 1310 w 3069"/>
                  <a:gd name="T27" fmla="*/ 9627 h 9627"/>
                  <a:gd name="T28" fmla="*/ 3069 w 3069"/>
                  <a:gd name="T29" fmla="*/ 9627 h 9627"/>
                  <a:gd name="T30" fmla="*/ 3069 w 3069"/>
                  <a:gd name="T31" fmla="*/ 8080 h 9627"/>
                  <a:gd name="T32" fmla="*/ 1772 w 3069"/>
                  <a:gd name="T33" fmla="*/ 8080 h 9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9" h="9627">
                    <a:moveTo>
                      <a:pt x="1772" y="8080"/>
                    </a:moveTo>
                    <a:cubicBezTo>
                      <a:pt x="1772" y="654"/>
                      <a:pt x="1772" y="654"/>
                      <a:pt x="1772" y="654"/>
                    </a:cubicBezTo>
                    <a:cubicBezTo>
                      <a:pt x="1772" y="293"/>
                      <a:pt x="1478" y="0"/>
                      <a:pt x="1117" y="0"/>
                    </a:cubicBezTo>
                    <a:cubicBezTo>
                      <a:pt x="54" y="0"/>
                      <a:pt x="54" y="0"/>
                      <a:pt x="54" y="0"/>
                    </a:cubicBezTo>
                    <a:cubicBezTo>
                      <a:pt x="24" y="0"/>
                      <a:pt x="0" y="24"/>
                      <a:pt x="0" y="54"/>
                    </a:cubicBezTo>
                    <a:cubicBezTo>
                      <a:pt x="0" y="84"/>
                      <a:pt x="24" y="109"/>
                      <a:pt x="54" y="109"/>
                    </a:cubicBezTo>
                    <a:cubicBezTo>
                      <a:pt x="1117" y="109"/>
                      <a:pt x="1117" y="109"/>
                      <a:pt x="1117" y="109"/>
                    </a:cubicBezTo>
                    <a:cubicBezTo>
                      <a:pt x="1418" y="109"/>
                      <a:pt x="1662" y="354"/>
                      <a:pt x="1662" y="654"/>
                    </a:cubicBezTo>
                    <a:cubicBezTo>
                      <a:pt x="1662" y="8080"/>
                      <a:pt x="1662" y="8080"/>
                      <a:pt x="1662" y="8080"/>
                    </a:cubicBezTo>
                    <a:cubicBezTo>
                      <a:pt x="537" y="8080"/>
                      <a:pt x="537" y="8080"/>
                      <a:pt x="537" y="8080"/>
                    </a:cubicBezTo>
                    <a:cubicBezTo>
                      <a:pt x="537" y="9627"/>
                      <a:pt x="537" y="9627"/>
                      <a:pt x="537" y="9627"/>
                    </a:cubicBezTo>
                    <a:cubicBezTo>
                      <a:pt x="841" y="9627"/>
                      <a:pt x="841" y="9627"/>
                      <a:pt x="841" y="9627"/>
                    </a:cubicBezTo>
                    <a:cubicBezTo>
                      <a:pt x="917" y="9611"/>
                      <a:pt x="995" y="9603"/>
                      <a:pt x="1076" y="9603"/>
                    </a:cubicBezTo>
                    <a:cubicBezTo>
                      <a:pt x="1156" y="9603"/>
                      <a:pt x="1234" y="9611"/>
                      <a:pt x="1310" y="9627"/>
                    </a:cubicBezTo>
                    <a:cubicBezTo>
                      <a:pt x="3069" y="9627"/>
                      <a:pt x="3069" y="9627"/>
                      <a:pt x="3069" y="9627"/>
                    </a:cubicBezTo>
                    <a:cubicBezTo>
                      <a:pt x="3069" y="8080"/>
                      <a:pt x="3069" y="8080"/>
                      <a:pt x="3069" y="8080"/>
                    </a:cubicBezTo>
                    <a:lnTo>
                      <a:pt x="1772" y="808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2" name="Freeform 711">
                <a:extLst>
                  <a:ext uri="{FF2B5EF4-FFF2-40B4-BE49-F238E27FC236}">
                    <a16:creationId xmlns:a16="http://schemas.microsoft.com/office/drawing/2014/main" id="{C7BC49C4-CFBA-48D1-9F3A-8618279FC2A3}"/>
                  </a:ext>
                </a:extLst>
              </p:cNvPr>
              <p:cNvSpPr>
                <a:spLocks/>
              </p:cNvSpPr>
              <p:nvPr/>
            </p:nvSpPr>
            <p:spPr bwMode="auto">
              <a:xfrm>
                <a:off x="-3230119" y="7088807"/>
                <a:ext cx="347980" cy="626992"/>
              </a:xfrm>
              <a:custGeom>
                <a:avLst/>
                <a:gdLst>
                  <a:gd name="T0" fmla="*/ 54 w 2424"/>
                  <a:gd name="T1" fmla="*/ 4373 h 4373"/>
                  <a:gd name="T2" fmla="*/ 0 w 2424"/>
                  <a:gd name="T3" fmla="*/ 4318 h 4373"/>
                  <a:gd name="T4" fmla="*/ 0 w 2424"/>
                  <a:gd name="T5" fmla="*/ 813 h 4373"/>
                  <a:gd name="T6" fmla="*/ 813 w 2424"/>
                  <a:gd name="T7" fmla="*/ 0 h 4373"/>
                  <a:gd name="T8" fmla="*/ 2370 w 2424"/>
                  <a:gd name="T9" fmla="*/ 0 h 4373"/>
                  <a:gd name="T10" fmla="*/ 2424 w 2424"/>
                  <a:gd name="T11" fmla="*/ 54 h 4373"/>
                  <a:gd name="T12" fmla="*/ 2370 w 2424"/>
                  <a:gd name="T13" fmla="*/ 109 h 4373"/>
                  <a:gd name="T14" fmla="*/ 813 w 2424"/>
                  <a:gd name="T15" fmla="*/ 109 h 4373"/>
                  <a:gd name="T16" fmla="*/ 109 w 2424"/>
                  <a:gd name="T17" fmla="*/ 813 h 4373"/>
                  <a:gd name="T18" fmla="*/ 109 w 2424"/>
                  <a:gd name="T19" fmla="*/ 4318 h 4373"/>
                  <a:gd name="T20" fmla="*/ 54 w 2424"/>
                  <a:gd name="T21" fmla="*/ 4373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4" h="4373">
                    <a:moveTo>
                      <a:pt x="54" y="4373"/>
                    </a:moveTo>
                    <a:cubicBezTo>
                      <a:pt x="24" y="4373"/>
                      <a:pt x="0" y="4348"/>
                      <a:pt x="0" y="4318"/>
                    </a:cubicBezTo>
                    <a:cubicBezTo>
                      <a:pt x="0" y="813"/>
                      <a:pt x="0" y="813"/>
                      <a:pt x="0" y="813"/>
                    </a:cubicBezTo>
                    <a:cubicBezTo>
                      <a:pt x="0" y="364"/>
                      <a:pt x="365" y="0"/>
                      <a:pt x="813" y="0"/>
                    </a:cubicBezTo>
                    <a:cubicBezTo>
                      <a:pt x="2370" y="0"/>
                      <a:pt x="2370" y="0"/>
                      <a:pt x="2370" y="0"/>
                    </a:cubicBezTo>
                    <a:cubicBezTo>
                      <a:pt x="2400" y="0"/>
                      <a:pt x="2424" y="24"/>
                      <a:pt x="2424" y="54"/>
                    </a:cubicBezTo>
                    <a:cubicBezTo>
                      <a:pt x="2424" y="84"/>
                      <a:pt x="2400" y="109"/>
                      <a:pt x="2370" y="109"/>
                    </a:cubicBezTo>
                    <a:cubicBezTo>
                      <a:pt x="813" y="109"/>
                      <a:pt x="813" y="109"/>
                      <a:pt x="813" y="109"/>
                    </a:cubicBezTo>
                    <a:cubicBezTo>
                      <a:pt x="425" y="109"/>
                      <a:pt x="109" y="425"/>
                      <a:pt x="109" y="813"/>
                    </a:cubicBezTo>
                    <a:cubicBezTo>
                      <a:pt x="109" y="4318"/>
                      <a:pt x="109" y="4318"/>
                      <a:pt x="109" y="4318"/>
                    </a:cubicBezTo>
                    <a:cubicBezTo>
                      <a:pt x="109" y="4348"/>
                      <a:pt x="85" y="4373"/>
                      <a:pt x="54" y="437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3" name="Rectangle 712">
                <a:extLst>
                  <a:ext uri="{FF2B5EF4-FFF2-40B4-BE49-F238E27FC236}">
                    <a16:creationId xmlns:a16="http://schemas.microsoft.com/office/drawing/2014/main" id="{6250830A-4C16-4FA7-9579-189C84EF92F0}"/>
                  </a:ext>
                </a:extLst>
              </p:cNvPr>
              <p:cNvSpPr>
                <a:spLocks noChangeArrowheads="1"/>
              </p:cNvSpPr>
              <p:nvPr/>
            </p:nvSpPr>
            <p:spPr bwMode="auto">
              <a:xfrm>
                <a:off x="-2380993" y="8266657"/>
                <a:ext cx="41202" cy="61804"/>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4" name="Rectangle 713">
                <a:extLst>
                  <a:ext uri="{FF2B5EF4-FFF2-40B4-BE49-F238E27FC236}">
                    <a16:creationId xmlns:a16="http://schemas.microsoft.com/office/drawing/2014/main" id="{B1E958E2-8046-4214-ABE8-039E0C04CAA8}"/>
                  </a:ext>
                </a:extLst>
              </p:cNvPr>
              <p:cNvSpPr>
                <a:spLocks noChangeArrowheads="1"/>
              </p:cNvSpPr>
              <p:nvPr/>
            </p:nvSpPr>
            <p:spPr bwMode="auto">
              <a:xfrm>
                <a:off x="-2318742" y="8197240"/>
                <a:ext cx="41202" cy="131221"/>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5" name="Rectangle 714">
                <a:extLst>
                  <a:ext uri="{FF2B5EF4-FFF2-40B4-BE49-F238E27FC236}">
                    <a16:creationId xmlns:a16="http://schemas.microsoft.com/office/drawing/2014/main" id="{A4487F3D-A3B8-4421-9FE4-04E06420AFFF}"/>
                  </a:ext>
                </a:extLst>
              </p:cNvPr>
              <p:cNvSpPr>
                <a:spLocks noChangeArrowheads="1"/>
              </p:cNvSpPr>
              <p:nvPr/>
            </p:nvSpPr>
            <p:spPr bwMode="auto">
              <a:xfrm>
                <a:off x="-2256043" y="8140363"/>
                <a:ext cx="41202" cy="188098"/>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6" name="Freeform 715">
                <a:extLst>
                  <a:ext uri="{FF2B5EF4-FFF2-40B4-BE49-F238E27FC236}">
                    <a16:creationId xmlns:a16="http://schemas.microsoft.com/office/drawing/2014/main" id="{996221A9-CC37-4B80-A716-21FBBFFF8856}"/>
                  </a:ext>
                </a:extLst>
              </p:cNvPr>
              <p:cNvSpPr>
                <a:spLocks/>
              </p:cNvSpPr>
              <p:nvPr/>
            </p:nvSpPr>
            <p:spPr bwMode="auto">
              <a:xfrm>
                <a:off x="-2372484" y="8211123"/>
                <a:ext cx="149134" cy="67626"/>
              </a:xfrm>
              <a:custGeom>
                <a:avLst/>
                <a:gdLst>
                  <a:gd name="T0" fmla="*/ 955 w 1041"/>
                  <a:gd name="T1" fmla="*/ 299 h 471"/>
                  <a:gd name="T2" fmla="*/ 898 w 1041"/>
                  <a:gd name="T3" fmla="*/ 320 h 471"/>
                  <a:gd name="T4" fmla="*/ 597 w 1041"/>
                  <a:gd name="T5" fmla="*/ 115 h 471"/>
                  <a:gd name="T6" fmla="*/ 602 w 1041"/>
                  <a:gd name="T7" fmla="*/ 86 h 471"/>
                  <a:gd name="T8" fmla="*/ 516 w 1041"/>
                  <a:gd name="T9" fmla="*/ 0 h 471"/>
                  <a:gd name="T10" fmla="*/ 430 w 1041"/>
                  <a:gd name="T11" fmla="*/ 86 h 471"/>
                  <a:gd name="T12" fmla="*/ 430 w 1041"/>
                  <a:gd name="T13" fmla="*/ 91 h 471"/>
                  <a:gd name="T14" fmla="*/ 158 w 1041"/>
                  <a:gd name="T15" fmla="*/ 181 h 471"/>
                  <a:gd name="T16" fmla="*/ 86 w 1041"/>
                  <a:gd name="T17" fmla="*/ 142 h 471"/>
                  <a:gd name="T18" fmla="*/ 0 w 1041"/>
                  <a:gd name="T19" fmla="*/ 228 h 471"/>
                  <a:gd name="T20" fmla="*/ 86 w 1041"/>
                  <a:gd name="T21" fmla="*/ 314 h 471"/>
                  <a:gd name="T22" fmla="*/ 172 w 1041"/>
                  <a:gd name="T23" fmla="*/ 228 h 471"/>
                  <a:gd name="T24" fmla="*/ 172 w 1041"/>
                  <a:gd name="T25" fmla="*/ 222 h 471"/>
                  <a:gd name="T26" fmla="*/ 444 w 1041"/>
                  <a:gd name="T27" fmla="*/ 133 h 471"/>
                  <a:gd name="T28" fmla="*/ 516 w 1041"/>
                  <a:gd name="T29" fmla="*/ 172 h 471"/>
                  <a:gd name="T30" fmla="*/ 572 w 1041"/>
                  <a:gd name="T31" fmla="*/ 151 h 471"/>
                  <a:gd name="T32" fmla="*/ 874 w 1041"/>
                  <a:gd name="T33" fmla="*/ 356 h 471"/>
                  <a:gd name="T34" fmla="*/ 869 w 1041"/>
                  <a:gd name="T35" fmla="*/ 385 h 471"/>
                  <a:gd name="T36" fmla="*/ 955 w 1041"/>
                  <a:gd name="T37" fmla="*/ 471 h 471"/>
                  <a:gd name="T38" fmla="*/ 1041 w 1041"/>
                  <a:gd name="T39" fmla="*/ 385 h 471"/>
                  <a:gd name="T40" fmla="*/ 955 w 1041"/>
                  <a:gd name="T41" fmla="*/ 29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1" h="471">
                    <a:moveTo>
                      <a:pt x="955" y="299"/>
                    </a:moveTo>
                    <a:cubicBezTo>
                      <a:pt x="933" y="299"/>
                      <a:pt x="914" y="307"/>
                      <a:pt x="898" y="320"/>
                    </a:cubicBezTo>
                    <a:cubicBezTo>
                      <a:pt x="597" y="115"/>
                      <a:pt x="597" y="115"/>
                      <a:pt x="597" y="115"/>
                    </a:cubicBezTo>
                    <a:cubicBezTo>
                      <a:pt x="600" y="106"/>
                      <a:pt x="602" y="96"/>
                      <a:pt x="602" y="86"/>
                    </a:cubicBezTo>
                    <a:cubicBezTo>
                      <a:pt x="602" y="38"/>
                      <a:pt x="564" y="0"/>
                      <a:pt x="516" y="0"/>
                    </a:cubicBezTo>
                    <a:cubicBezTo>
                      <a:pt x="468" y="0"/>
                      <a:pt x="430" y="38"/>
                      <a:pt x="430" y="86"/>
                    </a:cubicBezTo>
                    <a:cubicBezTo>
                      <a:pt x="430" y="88"/>
                      <a:pt x="430" y="89"/>
                      <a:pt x="430" y="91"/>
                    </a:cubicBezTo>
                    <a:cubicBezTo>
                      <a:pt x="158" y="181"/>
                      <a:pt x="158" y="181"/>
                      <a:pt x="158" y="181"/>
                    </a:cubicBezTo>
                    <a:cubicBezTo>
                      <a:pt x="143" y="157"/>
                      <a:pt x="116" y="142"/>
                      <a:pt x="86" y="142"/>
                    </a:cubicBezTo>
                    <a:cubicBezTo>
                      <a:pt x="39" y="142"/>
                      <a:pt x="0" y="180"/>
                      <a:pt x="0" y="228"/>
                    </a:cubicBezTo>
                    <a:cubicBezTo>
                      <a:pt x="0" y="275"/>
                      <a:pt x="39" y="314"/>
                      <a:pt x="86" y="314"/>
                    </a:cubicBezTo>
                    <a:cubicBezTo>
                      <a:pt x="134" y="314"/>
                      <a:pt x="172" y="275"/>
                      <a:pt x="172" y="228"/>
                    </a:cubicBezTo>
                    <a:cubicBezTo>
                      <a:pt x="172" y="226"/>
                      <a:pt x="172" y="224"/>
                      <a:pt x="172" y="222"/>
                    </a:cubicBezTo>
                    <a:cubicBezTo>
                      <a:pt x="444" y="133"/>
                      <a:pt x="444" y="133"/>
                      <a:pt x="444" y="133"/>
                    </a:cubicBezTo>
                    <a:cubicBezTo>
                      <a:pt x="459" y="156"/>
                      <a:pt x="486" y="172"/>
                      <a:pt x="516" y="172"/>
                    </a:cubicBezTo>
                    <a:cubicBezTo>
                      <a:pt x="538" y="172"/>
                      <a:pt x="557" y="164"/>
                      <a:pt x="572" y="151"/>
                    </a:cubicBezTo>
                    <a:cubicBezTo>
                      <a:pt x="874" y="356"/>
                      <a:pt x="874" y="356"/>
                      <a:pt x="874" y="356"/>
                    </a:cubicBezTo>
                    <a:cubicBezTo>
                      <a:pt x="871" y="365"/>
                      <a:pt x="869" y="375"/>
                      <a:pt x="869" y="385"/>
                    </a:cubicBezTo>
                    <a:cubicBezTo>
                      <a:pt x="869" y="433"/>
                      <a:pt x="907" y="471"/>
                      <a:pt x="955" y="471"/>
                    </a:cubicBezTo>
                    <a:cubicBezTo>
                      <a:pt x="1002" y="471"/>
                      <a:pt x="1041" y="433"/>
                      <a:pt x="1041" y="385"/>
                    </a:cubicBezTo>
                    <a:cubicBezTo>
                      <a:pt x="1041" y="338"/>
                      <a:pt x="1002" y="299"/>
                      <a:pt x="955" y="299"/>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grpSp>
        <p:nvGrpSpPr>
          <p:cNvPr id="29" name="Group 28">
            <a:extLst>
              <a:ext uri="{FF2B5EF4-FFF2-40B4-BE49-F238E27FC236}">
                <a16:creationId xmlns:a16="http://schemas.microsoft.com/office/drawing/2014/main" id="{ABCED58F-0C3A-45B8-B559-52ADDA313F1C}"/>
              </a:ext>
            </a:extLst>
          </p:cNvPr>
          <p:cNvGrpSpPr/>
          <p:nvPr/>
        </p:nvGrpSpPr>
        <p:grpSpPr>
          <a:xfrm>
            <a:off x="8902303" y="3174461"/>
            <a:ext cx="2224989" cy="878930"/>
            <a:chOff x="4389438" y="-1214199"/>
            <a:chExt cx="2181560" cy="861774"/>
          </a:xfrm>
        </p:grpSpPr>
        <p:sp>
          <p:nvSpPr>
            <p:cNvPr id="23" name="Freeform 29">
              <a:extLst>
                <a:ext uri="{FF2B5EF4-FFF2-40B4-BE49-F238E27FC236}">
                  <a16:creationId xmlns:a16="http://schemas.microsoft.com/office/drawing/2014/main" id="{237E9CF9-9347-441E-A55A-3E645FC5C59D}"/>
                </a:ext>
              </a:extLst>
            </p:cNvPr>
            <p:cNvSpPr>
              <a:spLocks noEditPoints="1"/>
            </p:cNvSpPr>
            <p:nvPr/>
          </p:nvSpPr>
          <p:spPr bwMode="auto">
            <a:xfrm>
              <a:off x="5184478" y="-1001516"/>
              <a:ext cx="250611" cy="250611"/>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0">
              <a:extLst>
                <a:ext uri="{FF2B5EF4-FFF2-40B4-BE49-F238E27FC236}">
                  <a16:creationId xmlns:a16="http://schemas.microsoft.com/office/drawing/2014/main" id="{6B703188-4112-4C99-A84E-96A47C33463D}"/>
                </a:ext>
              </a:extLst>
            </p:cNvPr>
            <p:cNvSpPr>
              <a:spLocks noEditPoints="1"/>
            </p:cNvSpPr>
            <p:nvPr/>
          </p:nvSpPr>
          <p:spPr bwMode="auto">
            <a:xfrm>
              <a:off x="4944430" y="-821480"/>
              <a:ext cx="343269" cy="343749"/>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31">
              <a:extLst>
                <a:ext uri="{FF2B5EF4-FFF2-40B4-BE49-F238E27FC236}">
                  <a16:creationId xmlns:a16="http://schemas.microsoft.com/office/drawing/2014/main" id="{0600A455-CEA8-4A1B-8C50-E502E2422F11}"/>
                </a:ext>
              </a:extLst>
            </p:cNvPr>
            <p:cNvSpPr>
              <a:spLocks noEditPoints="1"/>
            </p:cNvSpPr>
            <p:nvPr/>
          </p:nvSpPr>
          <p:spPr bwMode="auto">
            <a:xfrm>
              <a:off x="5353472" y="-920860"/>
              <a:ext cx="500741" cy="502181"/>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2">
              <a:extLst>
                <a:ext uri="{FF2B5EF4-FFF2-40B4-BE49-F238E27FC236}">
                  <a16:creationId xmlns:a16="http://schemas.microsoft.com/office/drawing/2014/main" id="{C2395514-B27F-420C-9A87-1176E93BF1AC}"/>
                </a:ext>
              </a:extLst>
            </p:cNvPr>
            <p:cNvSpPr>
              <a:spLocks/>
            </p:cNvSpPr>
            <p:nvPr/>
          </p:nvSpPr>
          <p:spPr bwMode="auto">
            <a:xfrm>
              <a:off x="4389438" y="-1075451"/>
              <a:ext cx="682218" cy="723026"/>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33">
              <a:extLst>
                <a:ext uri="{FF2B5EF4-FFF2-40B4-BE49-F238E27FC236}">
                  <a16:creationId xmlns:a16="http://schemas.microsoft.com/office/drawing/2014/main" id="{BDB2CDBC-51FD-4D69-A78A-93C6F5166274}"/>
                </a:ext>
              </a:extLst>
            </p:cNvPr>
            <p:cNvSpPr>
              <a:spLocks/>
            </p:cNvSpPr>
            <p:nvPr/>
          </p:nvSpPr>
          <p:spPr bwMode="auto">
            <a:xfrm>
              <a:off x="5732749" y="-1214199"/>
              <a:ext cx="838249" cy="861774"/>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7" name="Group 516">
            <a:extLst>
              <a:ext uri="{FF2B5EF4-FFF2-40B4-BE49-F238E27FC236}">
                <a16:creationId xmlns:a16="http://schemas.microsoft.com/office/drawing/2014/main" id="{624A9A5A-0DBB-4996-B360-60FC75B50E66}"/>
              </a:ext>
            </a:extLst>
          </p:cNvPr>
          <p:cNvGrpSpPr/>
          <p:nvPr/>
        </p:nvGrpSpPr>
        <p:grpSpPr>
          <a:xfrm>
            <a:off x="1394309" y="2765590"/>
            <a:ext cx="1940629" cy="1737280"/>
            <a:chOff x="1468458" y="2803126"/>
            <a:chExt cx="1698294" cy="1520338"/>
          </a:xfrm>
        </p:grpSpPr>
        <p:sp>
          <p:nvSpPr>
            <p:cNvPr id="15" name="Freeform: Shape 14">
              <a:extLst>
                <a:ext uri="{FF2B5EF4-FFF2-40B4-BE49-F238E27FC236}">
                  <a16:creationId xmlns:a16="http://schemas.microsoft.com/office/drawing/2014/main" id="{23C32821-EA1B-40A7-900A-C907C34FE600}"/>
                </a:ext>
              </a:extLst>
            </p:cNvPr>
            <p:cNvSpPr/>
            <p:nvPr/>
          </p:nvSpPr>
          <p:spPr>
            <a:xfrm>
              <a:off x="1636047" y="2899810"/>
              <a:ext cx="1429258" cy="1317159"/>
            </a:xfrm>
            <a:custGeom>
              <a:avLst/>
              <a:gdLst>
                <a:gd name="connsiteX0" fmla="*/ 484822 w 485775"/>
                <a:gd name="connsiteY0" fmla="*/ 118300 h 447675"/>
                <a:gd name="connsiteX1" fmla="*/ 494157 w 485775"/>
                <a:gd name="connsiteY1" fmla="*/ 114014 h 447675"/>
                <a:gd name="connsiteX2" fmla="*/ 184690 w 485775"/>
                <a:gd name="connsiteY2" fmla="*/ 95917 h 447675"/>
                <a:gd name="connsiteX3" fmla="*/ 167069 w 485775"/>
                <a:gd name="connsiteY3" fmla="*/ 1905 h 447675"/>
                <a:gd name="connsiteX4" fmla="*/ 164306 w 485775"/>
                <a:gd name="connsiteY4" fmla="*/ 2381 h 447675"/>
                <a:gd name="connsiteX5" fmla="*/ 162973 w 485775"/>
                <a:gd name="connsiteY5" fmla="*/ 0 h 447675"/>
                <a:gd name="connsiteX6" fmla="*/ 8573 w 485775"/>
                <a:gd name="connsiteY6" fmla="*/ 85630 h 447675"/>
                <a:gd name="connsiteX7" fmla="*/ 0 w 485775"/>
                <a:gd name="connsiteY7" fmla="*/ 85153 h 447675"/>
                <a:gd name="connsiteX8" fmla="*/ 97060 w 485775"/>
                <a:gd name="connsiteY8" fmla="*/ 156496 h 447675"/>
                <a:gd name="connsiteX9" fmla="*/ 27908 w 485775"/>
                <a:gd name="connsiteY9" fmla="*/ 322612 h 447675"/>
                <a:gd name="connsiteX10" fmla="*/ 24003 w 485775"/>
                <a:gd name="connsiteY10" fmla="*/ 324422 h 447675"/>
                <a:gd name="connsiteX11" fmla="*/ 247174 w 485775"/>
                <a:gd name="connsiteY11" fmla="*/ 453009 h 447675"/>
                <a:gd name="connsiteX12" fmla="*/ 248126 w 485775"/>
                <a:gd name="connsiteY12" fmla="*/ 453581 h 447675"/>
                <a:gd name="connsiteX13" fmla="*/ 442055 w 485775"/>
                <a:gd name="connsiteY13" fmla="*/ 403098 h 447675"/>
                <a:gd name="connsiteX14" fmla="*/ 338519 w 485775"/>
                <a:gd name="connsiteY14" fmla="*/ 326993 h 447675"/>
                <a:gd name="connsiteX15" fmla="*/ 484822 w 485775"/>
                <a:gd name="connsiteY15" fmla="*/ 118300 h 447675"/>
                <a:gd name="connsiteX16" fmla="*/ 334137 w 485775"/>
                <a:gd name="connsiteY16" fmla="*/ 323660 h 447675"/>
                <a:gd name="connsiteX17" fmla="*/ 220313 w 485775"/>
                <a:gd name="connsiteY17" fmla="*/ 240125 h 447675"/>
                <a:gd name="connsiteX18" fmla="*/ 474821 w 485775"/>
                <a:gd name="connsiteY18" fmla="*/ 122968 h 447675"/>
                <a:gd name="connsiteX19" fmla="*/ 334137 w 485775"/>
                <a:gd name="connsiteY19" fmla="*/ 323660 h 447675"/>
                <a:gd name="connsiteX20" fmla="*/ 330899 w 485775"/>
                <a:gd name="connsiteY20" fmla="*/ 328232 h 447675"/>
                <a:gd name="connsiteX21" fmla="*/ 250031 w 485775"/>
                <a:gd name="connsiteY21" fmla="*/ 443579 h 447675"/>
                <a:gd name="connsiteX22" fmla="*/ 212503 w 485775"/>
                <a:gd name="connsiteY22" fmla="*/ 243649 h 447675"/>
                <a:gd name="connsiteX23" fmla="*/ 214598 w 485775"/>
                <a:gd name="connsiteY23" fmla="*/ 242697 h 447675"/>
                <a:gd name="connsiteX24" fmla="*/ 330899 w 485775"/>
                <a:gd name="connsiteY24" fmla="*/ 328232 h 447675"/>
                <a:gd name="connsiteX25" fmla="*/ 471773 w 485775"/>
                <a:gd name="connsiteY25" fmla="*/ 118205 h 447675"/>
                <a:gd name="connsiteX26" fmla="*/ 215265 w 485775"/>
                <a:gd name="connsiteY26" fmla="*/ 236315 h 447675"/>
                <a:gd name="connsiteX27" fmla="*/ 210503 w 485775"/>
                <a:gd name="connsiteY27" fmla="*/ 232791 h 447675"/>
                <a:gd name="connsiteX28" fmla="*/ 185833 w 485775"/>
                <a:gd name="connsiteY28" fmla="*/ 101441 h 447675"/>
                <a:gd name="connsiteX29" fmla="*/ 471773 w 485775"/>
                <a:gd name="connsiteY29" fmla="*/ 118205 h 447675"/>
                <a:gd name="connsiteX30" fmla="*/ 203930 w 485775"/>
                <a:gd name="connsiteY30" fmla="*/ 228029 h 447675"/>
                <a:gd name="connsiteX31" fmla="*/ 103918 w 485775"/>
                <a:gd name="connsiteY31" fmla="*/ 154496 h 447675"/>
                <a:gd name="connsiteX32" fmla="*/ 127445 w 485775"/>
                <a:gd name="connsiteY32" fmla="*/ 98012 h 447675"/>
                <a:gd name="connsiteX33" fmla="*/ 180118 w 485775"/>
                <a:gd name="connsiteY33" fmla="*/ 101060 h 447675"/>
                <a:gd name="connsiteX34" fmla="*/ 203930 w 485775"/>
                <a:gd name="connsiteY34" fmla="*/ 228029 h 447675"/>
                <a:gd name="connsiteX35" fmla="*/ 179070 w 485775"/>
                <a:gd name="connsiteY35" fmla="*/ 95536 h 447675"/>
                <a:gd name="connsiteX36" fmla="*/ 129731 w 485775"/>
                <a:gd name="connsiteY36" fmla="*/ 92678 h 447675"/>
                <a:gd name="connsiteX37" fmla="*/ 163354 w 485775"/>
                <a:gd name="connsiteY37" fmla="*/ 12002 h 447675"/>
                <a:gd name="connsiteX38" fmla="*/ 179070 w 485775"/>
                <a:gd name="connsiteY38" fmla="*/ 95536 h 447675"/>
                <a:gd name="connsiteX39" fmla="*/ 158782 w 485775"/>
                <a:gd name="connsiteY39" fmla="*/ 8668 h 447675"/>
                <a:gd name="connsiteX40" fmla="*/ 123920 w 485775"/>
                <a:gd name="connsiteY40" fmla="*/ 92297 h 447675"/>
                <a:gd name="connsiteX41" fmla="*/ 19050 w 485775"/>
                <a:gd name="connsiteY41" fmla="*/ 86201 h 447675"/>
                <a:gd name="connsiteX42" fmla="*/ 158782 w 485775"/>
                <a:gd name="connsiteY42" fmla="*/ 8668 h 447675"/>
                <a:gd name="connsiteX43" fmla="*/ 18479 w 485775"/>
                <a:gd name="connsiteY43" fmla="*/ 91726 h 447675"/>
                <a:gd name="connsiteX44" fmla="*/ 121634 w 485775"/>
                <a:gd name="connsiteY44" fmla="*/ 97726 h 447675"/>
                <a:gd name="connsiteX45" fmla="*/ 99346 w 485775"/>
                <a:gd name="connsiteY45" fmla="*/ 151162 h 447675"/>
                <a:gd name="connsiteX46" fmla="*/ 18479 w 485775"/>
                <a:gd name="connsiteY46" fmla="*/ 91726 h 447675"/>
                <a:gd name="connsiteX47" fmla="*/ 101727 w 485775"/>
                <a:gd name="connsiteY47" fmla="*/ 159830 h 447675"/>
                <a:gd name="connsiteX48" fmla="*/ 205454 w 485775"/>
                <a:gd name="connsiteY48" fmla="*/ 236030 h 447675"/>
                <a:gd name="connsiteX49" fmla="*/ 206312 w 485775"/>
                <a:gd name="connsiteY49" fmla="*/ 240506 h 447675"/>
                <a:gd name="connsiteX50" fmla="*/ 35338 w 485775"/>
                <a:gd name="connsiteY50" fmla="*/ 319278 h 447675"/>
                <a:gd name="connsiteX51" fmla="*/ 101727 w 485775"/>
                <a:gd name="connsiteY51" fmla="*/ 159830 h 447675"/>
                <a:gd name="connsiteX52" fmla="*/ 207359 w 485775"/>
                <a:gd name="connsiteY52" fmla="*/ 246031 h 447675"/>
                <a:gd name="connsiteX53" fmla="*/ 244793 w 485775"/>
                <a:gd name="connsiteY53" fmla="*/ 445103 h 447675"/>
                <a:gd name="connsiteX54" fmla="*/ 36005 w 485775"/>
                <a:gd name="connsiteY54" fmla="*/ 324993 h 447675"/>
                <a:gd name="connsiteX55" fmla="*/ 207359 w 485775"/>
                <a:gd name="connsiteY55" fmla="*/ 246031 h 447675"/>
                <a:gd name="connsiteX56" fmla="*/ 429387 w 485775"/>
                <a:gd name="connsiteY56" fmla="*/ 400622 h 447675"/>
                <a:gd name="connsiteX57" fmla="*/ 255080 w 485775"/>
                <a:gd name="connsiteY57" fmla="*/ 445961 h 447675"/>
                <a:gd name="connsiteX58" fmla="*/ 335280 w 485775"/>
                <a:gd name="connsiteY58" fmla="*/ 331470 h 447675"/>
                <a:gd name="connsiteX59" fmla="*/ 429387 w 485775"/>
                <a:gd name="connsiteY59" fmla="*/ 400622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775" h="447675">
                  <a:moveTo>
                    <a:pt x="484822" y="118300"/>
                  </a:moveTo>
                  <a:lnTo>
                    <a:pt x="494157" y="114014"/>
                  </a:lnTo>
                  <a:lnTo>
                    <a:pt x="184690" y="95917"/>
                  </a:lnTo>
                  <a:lnTo>
                    <a:pt x="167069" y="1905"/>
                  </a:lnTo>
                  <a:lnTo>
                    <a:pt x="164306" y="2381"/>
                  </a:lnTo>
                  <a:lnTo>
                    <a:pt x="162973" y="0"/>
                  </a:lnTo>
                  <a:lnTo>
                    <a:pt x="8573" y="85630"/>
                  </a:lnTo>
                  <a:lnTo>
                    <a:pt x="0" y="85153"/>
                  </a:lnTo>
                  <a:lnTo>
                    <a:pt x="97060" y="156496"/>
                  </a:lnTo>
                  <a:lnTo>
                    <a:pt x="27908" y="322612"/>
                  </a:lnTo>
                  <a:lnTo>
                    <a:pt x="24003" y="324422"/>
                  </a:lnTo>
                  <a:lnTo>
                    <a:pt x="247174" y="453009"/>
                  </a:lnTo>
                  <a:lnTo>
                    <a:pt x="248126" y="453581"/>
                  </a:lnTo>
                  <a:lnTo>
                    <a:pt x="442055" y="403098"/>
                  </a:lnTo>
                  <a:lnTo>
                    <a:pt x="338519" y="326993"/>
                  </a:lnTo>
                  <a:lnTo>
                    <a:pt x="484822" y="118300"/>
                  </a:lnTo>
                  <a:close/>
                  <a:moveTo>
                    <a:pt x="334137" y="323660"/>
                  </a:moveTo>
                  <a:lnTo>
                    <a:pt x="220313" y="240125"/>
                  </a:lnTo>
                  <a:lnTo>
                    <a:pt x="474821" y="122968"/>
                  </a:lnTo>
                  <a:lnTo>
                    <a:pt x="334137" y="323660"/>
                  </a:lnTo>
                  <a:close/>
                  <a:moveTo>
                    <a:pt x="330899" y="328232"/>
                  </a:moveTo>
                  <a:lnTo>
                    <a:pt x="250031" y="443579"/>
                  </a:lnTo>
                  <a:lnTo>
                    <a:pt x="212503" y="243649"/>
                  </a:lnTo>
                  <a:lnTo>
                    <a:pt x="214598" y="242697"/>
                  </a:lnTo>
                  <a:lnTo>
                    <a:pt x="330899" y="328232"/>
                  </a:lnTo>
                  <a:close/>
                  <a:moveTo>
                    <a:pt x="471773" y="118205"/>
                  </a:moveTo>
                  <a:lnTo>
                    <a:pt x="215265" y="236315"/>
                  </a:lnTo>
                  <a:lnTo>
                    <a:pt x="210503" y="232791"/>
                  </a:lnTo>
                  <a:lnTo>
                    <a:pt x="185833" y="101441"/>
                  </a:lnTo>
                  <a:lnTo>
                    <a:pt x="471773" y="118205"/>
                  </a:lnTo>
                  <a:close/>
                  <a:moveTo>
                    <a:pt x="203930" y="228029"/>
                  </a:moveTo>
                  <a:lnTo>
                    <a:pt x="103918" y="154496"/>
                  </a:lnTo>
                  <a:lnTo>
                    <a:pt x="127445" y="98012"/>
                  </a:lnTo>
                  <a:lnTo>
                    <a:pt x="180118" y="101060"/>
                  </a:lnTo>
                  <a:lnTo>
                    <a:pt x="203930" y="228029"/>
                  </a:lnTo>
                  <a:close/>
                  <a:moveTo>
                    <a:pt x="179070" y="95536"/>
                  </a:moveTo>
                  <a:lnTo>
                    <a:pt x="129731" y="92678"/>
                  </a:lnTo>
                  <a:lnTo>
                    <a:pt x="163354" y="12002"/>
                  </a:lnTo>
                  <a:lnTo>
                    <a:pt x="179070" y="95536"/>
                  </a:lnTo>
                  <a:close/>
                  <a:moveTo>
                    <a:pt x="158782" y="8668"/>
                  </a:moveTo>
                  <a:lnTo>
                    <a:pt x="123920" y="92297"/>
                  </a:lnTo>
                  <a:lnTo>
                    <a:pt x="19050" y="86201"/>
                  </a:lnTo>
                  <a:lnTo>
                    <a:pt x="158782" y="8668"/>
                  </a:lnTo>
                  <a:close/>
                  <a:moveTo>
                    <a:pt x="18479" y="91726"/>
                  </a:moveTo>
                  <a:lnTo>
                    <a:pt x="121634" y="97726"/>
                  </a:lnTo>
                  <a:lnTo>
                    <a:pt x="99346" y="151162"/>
                  </a:lnTo>
                  <a:lnTo>
                    <a:pt x="18479" y="91726"/>
                  </a:lnTo>
                  <a:close/>
                  <a:moveTo>
                    <a:pt x="101727" y="159830"/>
                  </a:moveTo>
                  <a:lnTo>
                    <a:pt x="205454" y="236030"/>
                  </a:lnTo>
                  <a:lnTo>
                    <a:pt x="206312" y="240506"/>
                  </a:lnTo>
                  <a:lnTo>
                    <a:pt x="35338" y="319278"/>
                  </a:lnTo>
                  <a:lnTo>
                    <a:pt x="101727" y="159830"/>
                  </a:lnTo>
                  <a:close/>
                  <a:moveTo>
                    <a:pt x="207359" y="246031"/>
                  </a:moveTo>
                  <a:lnTo>
                    <a:pt x="244793" y="445103"/>
                  </a:lnTo>
                  <a:lnTo>
                    <a:pt x="36005" y="324993"/>
                  </a:lnTo>
                  <a:lnTo>
                    <a:pt x="207359" y="246031"/>
                  </a:lnTo>
                  <a:close/>
                  <a:moveTo>
                    <a:pt x="429387" y="400622"/>
                  </a:moveTo>
                  <a:lnTo>
                    <a:pt x="255080" y="445961"/>
                  </a:lnTo>
                  <a:lnTo>
                    <a:pt x="335280" y="331470"/>
                  </a:lnTo>
                  <a:lnTo>
                    <a:pt x="429387" y="400622"/>
                  </a:lnTo>
                  <a:close/>
                </a:path>
              </a:pathLst>
            </a:custGeom>
            <a:solidFill>
              <a:srgbClr val="D2D2D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5E28878-C8AD-461F-B54B-118050E71C54}"/>
                </a:ext>
              </a:extLst>
            </p:cNvPr>
            <p:cNvSpPr/>
            <p:nvPr/>
          </p:nvSpPr>
          <p:spPr>
            <a:xfrm>
              <a:off x="2942555" y="3126809"/>
              <a:ext cx="224197" cy="224197"/>
            </a:xfrm>
            <a:custGeom>
              <a:avLst/>
              <a:gdLst>
                <a:gd name="connsiteX0" fmla="*/ 77915 w 76200"/>
                <a:gd name="connsiteY0" fmla="*/ 38957 h 76200"/>
                <a:gd name="connsiteX1" fmla="*/ 38957 w 76200"/>
                <a:gd name="connsiteY1" fmla="*/ 77915 h 76200"/>
                <a:gd name="connsiteX2" fmla="*/ 0 w 76200"/>
                <a:gd name="connsiteY2" fmla="*/ 38957 h 76200"/>
                <a:gd name="connsiteX3" fmla="*/ 38957 w 76200"/>
                <a:gd name="connsiteY3" fmla="*/ 0 h 76200"/>
                <a:gd name="connsiteX4" fmla="*/ 77915 w 76200"/>
                <a:gd name="connsiteY4" fmla="*/ 38957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915" y="38957"/>
                  </a:moveTo>
                  <a:cubicBezTo>
                    <a:pt x="77915" y="60484"/>
                    <a:pt x="60484" y="77915"/>
                    <a:pt x="38957" y="77915"/>
                  </a:cubicBezTo>
                  <a:cubicBezTo>
                    <a:pt x="17431" y="77915"/>
                    <a:pt x="0" y="60484"/>
                    <a:pt x="0" y="38957"/>
                  </a:cubicBezTo>
                  <a:cubicBezTo>
                    <a:pt x="0" y="17431"/>
                    <a:pt x="17431" y="0"/>
                    <a:pt x="38957" y="0"/>
                  </a:cubicBezTo>
                  <a:cubicBezTo>
                    <a:pt x="60484" y="0"/>
                    <a:pt x="77915" y="17431"/>
                    <a:pt x="77915" y="38957"/>
                  </a:cubicBezTo>
                </a:path>
              </a:pathLst>
            </a:custGeom>
            <a:solidFill>
              <a:srgbClr val="0D736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F7DED254-AEE7-401C-8AAE-76546E427FEC}"/>
                </a:ext>
              </a:extLst>
            </p:cNvPr>
            <p:cNvSpPr/>
            <p:nvPr/>
          </p:nvSpPr>
          <p:spPr>
            <a:xfrm>
              <a:off x="2268842" y="4127291"/>
              <a:ext cx="196173" cy="196173"/>
            </a:xfrm>
            <a:custGeom>
              <a:avLst/>
              <a:gdLst>
                <a:gd name="connsiteX0" fmla="*/ 66866 w 66675"/>
                <a:gd name="connsiteY0" fmla="*/ 33433 h 66675"/>
                <a:gd name="connsiteX1" fmla="*/ 33433 w 66675"/>
                <a:gd name="connsiteY1" fmla="*/ 66866 h 66675"/>
                <a:gd name="connsiteX2" fmla="*/ 0 w 66675"/>
                <a:gd name="connsiteY2" fmla="*/ 33433 h 66675"/>
                <a:gd name="connsiteX3" fmla="*/ 33433 w 66675"/>
                <a:gd name="connsiteY3" fmla="*/ 0 h 66675"/>
                <a:gd name="connsiteX4" fmla="*/ 66866 w 66675"/>
                <a:gd name="connsiteY4" fmla="*/ 334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866" y="33433"/>
                  </a:moveTo>
                  <a:cubicBezTo>
                    <a:pt x="66866" y="51911"/>
                    <a:pt x="51911" y="66866"/>
                    <a:pt x="33433" y="66866"/>
                  </a:cubicBezTo>
                  <a:cubicBezTo>
                    <a:pt x="14954" y="66866"/>
                    <a:pt x="0" y="51911"/>
                    <a:pt x="0" y="33433"/>
                  </a:cubicBezTo>
                  <a:cubicBezTo>
                    <a:pt x="0" y="14954"/>
                    <a:pt x="14954" y="0"/>
                    <a:pt x="33433" y="0"/>
                  </a:cubicBezTo>
                  <a:cubicBezTo>
                    <a:pt x="51911" y="0"/>
                    <a:pt x="66866" y="14954"/>
                    <a:pt x="66866" y="33433"/>
                  </a:cubicBezTo>
                </a:path>
              </a:pathLst>
            </a:custGeom>
            <a:solidFill>
              <a:schemeClr val="accent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62B0C09-8D10-46DA-B634-2ECF1075B115}"/>
                </a:ext>
              </a:extLst>
            </p:cNvPr>
            <p:cNvSpPr/>
            <p:nvPr/>
          </p:nvSpPr>
          <p:spPr>
            <a:xfrm>
              <a:off x="1593449" y="3724295"/>
              <a:ext cx="252222" cy="252222"/>
            </a:xfrm>
            <a:custGeom>
              <a:avLst/>
              <a:gdLst>
                <a:gd name="connsiteX0" fmla="*/ 89345 w 85725"/>
                <a:gd name="connsiteY0" fmla="*/ 44672 h 85725"/>
                <a:gd name="connsiteX1" fmla="*/ 44672 w 85725"/>
                <a:gd name="connsiteY1" fmla="*/ 89345 h 85725"/>
                <a:gd name="connsiteX2" fmla="*/ 0 w 85725"/>
                <a:gd name="connsiteY2" fmla="*/ 44672 h 85725"/>
                <a:gd name="connsiteX3" fmla="*/ 44672 w 85725"/>
                <a:gd name="connsiteY3" fmla="*/ 0 h 85725"/>
                <a:gd name="connsiteX4" fmla="*/ 89345 w 85725"/>
                <a:gd name="connsiteY4" fmla="*/ 4467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9345" y="44672"/>
                  </a:moveTo>
                  <a:cubicBezTo>
                    <a:pt x="89345" y="69342"/>
                    <a:pt x="69342" y="89345"/>
                    <a:pt x="44672" y="89345"/>
                  </a:cubicBezTo>
                  <a:cubicBezTo>
                    <a:pt x="20003" y="89345"/>
                    <a:pt x="0" y="69342"/>
                    <a:pt x="0" y="44672"/>
                  </a:cubicBezTo>
                  <a:cubicBezTo>
                    <a:pt x="0" y="20003"/>
                    <a:pt x="20003" y="0"/>
                    <a:pt x="44672" y="0"/>
                  </a:cubicBezTo>
                  <a:cubicBezTo>
                    <a:pt x="69342" y="0"/>
                    <a:pt x="89345" y="20003"/>
                    <a:pt x="89345" y="44672"/>
                  </a:cubicBezTo>
                </a:path>
              </a:pathLst>
            </a:custGeom>
            <a:solidFill>
              <a:srgbClr val="0D736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5F1A61F-3A4B-4581-A84A-568C57564725}"/>
                </a:ext>
              </a:extLst>
            </p:cNvPr>
            <p:cNvSpPr/>
            <p:nvPr/>
          </p:nvSpPr>
          <p:spPr>
            <a:xfrm>
              <a:off x="2016061" y="2803126"/>
              <a:ext cx="196173" cy="196173"/>
            </a:xfrm>
            <a:custGeom>
              <a:avLst/>
              <a:gdLst>
                <a:gd name="connsiteX0" fmla="*/ 70866 w 66675"/>
                <a:gd name="connsiteY0" fmla="*/ 35433 h 66675"/>
                <a:gd name="connsiteX1" fmla="*/ 35433 w 66675"/>
                <a:gd name="connsiteY1" fmla="*/ 70866 h 66675"/>
                <a:gd name="connsiteX2" fmla="*/ 0 w 66675"/>
                <a:gd name="connsiteY2" fmla="*/ 35433 h 66675"/>
                <a:gd name="connsiteX3" fmla="*/ 35433 w 66675"/>
                <a:gd name="connsiteY3" fmla="*/ 0 h 66675"/>
                <a:gd name="connsiteX4" fmla="*/ 70866 w 66675"/>
                <a:gd name="connsiteY4" fmla="*/ 354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0866" y="35433"/>
                  </a:moveTo>
                  <a:cubicBezTo>
                    <a:pt x="70866" y="55054"/>
                    <a:pt x="54959" y="70866"/>
                    <a:pt x="35433" y="70866"/>
                  </a:cubicBezTo>
                  <a:cubicBezTo>
                    <a:pt x="15811" y="70866"/>
                    <a:pt x="0" y="54959"/>
                    <a:pt x="0" y="35433"/>
                  </a:cubicBezTo>
                  <a:cubicBezTo>
                    <a:pt x="0" y="15811"/>
                    <a:pt x="15907" y="0"/>
                    <a:pt x="35433" y="0"/>
                  </a:cubicBezTo>
                  <a:cubicBezTo>
                    <a:pt x="54959" y="0"/>
                    <a:pt x="70866" y="15811"/>
                    <a:pt x="70866" y="35433"/>
                  </a:cubicBezTo>
                </a:path>
              </a:pathLst>
            </a:custGeom>
            <a:solidFill>
              <a:srgbClr val="FDA84C"/>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0367D4A4-9920-4A9D-85C6-ADB26E429AF2}"/>
                </a:ext>
              </a:extLst>
            </p:cNvPr>
            <p:cNvSpPr/>
            <p:nvPr/>
          </p:nvSpPr>
          <p:spPr>
            <a:xfrm>
              <a:off x="2788980" y="3987167"/>
              <a:ext cx="252222" cy="224197"/>
            </a:xfrm>
            <a:custGeom>
              <a:avLst/>
              <a:gdLst>
                <a:gd name="connsiteX0" fmla="*/ 67151 w 85725"/>
                <a:gd name="connsiteY0" fmla="*/ 0 h 76200"/>
                <a:gd name="connsiteX1" fmla="*/ 24003 w 85725"/>
                <a:gd name="connsiteY1" fmla="*/ 0 h 76200"/>
                <a:gd name="connsiteX2" fmla="*/ 0 w 85725"/>
                <a:gd name="connsiteY2" fmla="*/ 24003 h 76200"/>
                <a:gd name="connsiteX3" fmla="*/ 0 w 85725"/>
                <a:gd name="connsiteY3" fmla="*/ 36767 h 76200"/>
                <a:gd name="connsiteX4" fmla="*/ 24003 w 85725"/>
                <a:gd name="connsiteY4" fmla="*/ 60770 h 76200"/>
                <a:gd name="connsiteX5" fmla="*/ 34480 w 85725"/>
                <a:gd name="connsiteY5" fmla="*/ 60770 h 76200"/>
                <a:gd name="connsiteX6" fmla="*/ 34480 w 85725"/>
                <a:gd name="connsiteY6" fmla="*/ 77343 h 76200"/>
                <a:gd name="connsiteX7" fmla="*/ 51054 w 85725"/>
                <a:gd name="connsiteY7" fmla="*/ 60770 h 76200"/>
                <a:gd name="connsiteX8" fmla="*/ 67151 w 85725"/>
                <a:gd name="connsiteY8" fmla="*/ 60770 h 76200"/>
                <a:gd name="connsiteX9" fmla="*/ 91154 w 85725"/>
                <a:gd name="connsiteY9" fmla="*/ 36767 h 76200"/>
                <a:gd name="connsiteX10" fmla="*/ 91154 w 85725"/>
                <a:gd name="connsiteY10" fmla="*/ 24003 h 76200"/>
                <a:gd name="connsiteX11" fmla="*/ 67151 w 85725"/>
                <a:gd name="connsiteY1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76200">
                  <a:moveTo>
                    <a:pt x="67151" y="0"/>
                  </a:moveTo>
                  <a:lnTo>
                    <a:pt x="24003" y="0"/>
                  </a:lnTo>
                  <a:cubicBezTo>
                    <a:pt x="10763" y="0"/>
                    <a:pt x="0" y="10763"/>
                    <a:pt x="0" y="24003"/>
                  </a:cubicBezTo>
                  <a:lnTo>
                    <a:pt x="0" y="36767"/>
                  </a:lnTo>
                  <a:cubicBezTo>
                    <a:pt x="0" y="50006"/>
                    <a:pt x="10763" y="60770"/>
                    <a:pt x="24003" y="60770"/>
                  </a:cubicBezTo>
                  <a:lnTo>
                    <a:pt x="34480" y="60770"/>
                  </a:lnTo>
                  <a:lnTo>
                    <a:pt x="34480" y="77343"/>
                  </a:lnTo>
                  <a:lnTo>
                    <a:pt x="51054" y="60770"/>
                  </a:lnTo>
                  <a:lnTo>
                    <a:pt x="67151" y="60770"/>
                  </a:lnTo>
                  <a:cubicBezTo>
                    <a:pt x="80391" y="60770"/>
                    <a:pt x="91154" y="50006"/>
                    <a:pt x="91154" y="36767"/>
                  </a:cubicBezTo>
                  <a:lnTo>
                    <a:pt x="91154" y="24003"/>
                  </a:lnTo>
                  <a:cubicBezTo>
                    <a:pt x="91154" y="10763"/>
                    <a:pt x="80391" y="0"/>
                    <a:pt x="67151" y="0"/>
                  </a:cubicBezTo>
                </a:path>
              </a:pathLst>
            </a:custGeom>
            <a:solidFill>
              <a:srgbClr val="DF6C4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1EF34A09-3993-4A15-87D5-4EF723E3161F}"/>
                </a:ext>
              </a:extLst>
            </p:cNvPr>
            <p:cNvSpPr/>
            <p:nvPr/>
          </p:nvSpPr>
          <p:spPr>
            <a:xfrm>
              <a:off x="2903321" y="4056948"/>
              <a:ext cx="28025" cy="28025"/>
            </a:xfrm>
            <a:custGeom>
              <a:avLst/>
              <a:gdLst>
                <a:gd name="connsiteX0" fmla="*/ 13335 w 9525"/>
                <a:gd name="connsiteY0" fmla="*/ 6668 h 9525"/>
                <a:gd name="connsiteX1" fmla="*/ 6668 w 9525"/>
                <a:gd name="connsiteY1" fmla="*/ 13335 h 9525"/>
                <a:gd name="connsiteX2" fmla="*/ 0 w 9525"/>
                <a:gd name="connsiteY2" fmla="*/ 6668 h 9525"/>
                <a:gd name="connsiteX3" fmla="*/ 6668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8" y="13335"/>
                  </a:cubicBezTo>
                  <a:cubicBezTo>
                    <a:pt x="2953" y="13335"/>
                    <a:pt x="0" y="10382"/>
                    <a:pt x="0" y="6668"/>
                  </a:cubicBezTo>
                  <a:cubicBezTo>
                    <a:pt x="0" y="2953"/>
                    <a:pt x="2953" y="0"/>
                    <a:pt x="6668" y="0"/>
                  </a:cubicBezTo>
                  <a:cubicBezTo>
                    <a:pt x="10382" y="0"/>
                    <a:pt x="13335" y="2953"/>
                    <a:pt x="13335" y="6668"/>
                  </a:cubicBezTo>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417CFF3-1BAE-4175-806D-786F887AB65D}"/>
                </a:ext>
              </a:extLst>
            </p:cNvPr>
            <p:cNvSpPr/>
            <p:nvPr/>
          </p:nvSpPr>
          <p:spPr>
            <a:xfrm>
              <a:off x="2838024" y="4056948"/>
              <a:ext cx="28025" cy="28025"/>
            </a:xfrm>
            <a:custGeom>
              <a:avLst/>
              <a:gdLst>
                <a:gd name="connsiteX0" fmla="*/ 13335 w 9525"/>
                <a:gd name="connsiteY0" fmla="*/ 6668 h 9525"/>
                <a:gd name="connsiteX1" fmla="*/ 6667 w 9525"/>
                <a:gd name="connsiteY1" fmla="*/ 13335 h 9525"/>
                <a:gd name="connsiteX2" fmla="*/ 0 w 9525"/>
                <a:gd name="connsiteY2" fmla="*/ 6668 h 9525"/>
                <a:gd name="connsiteX3" fmla="*/ 6667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7" y="13335"/>
                  </a:cubicBezTo>
                  <a:cubicBezTo>
                    <a:pt x="2953" y="13335"/>
                    <a:pt x="0" y="10382"/>
                    <a:pt x="0" y="6668"/>
                  </a:cubicBezTo>
                  <a:cubicBezTo>
                    <a:pt x="0" y="2953"/>
                    <a:pt x="2953" y="0"/>
                    <a:pt x="6667" y="0"/>
                  </a:cubicBezTo>
                  <a:cubicBezTo>
                    <a:pt x="10382" y="0"/>
                    <a:pt x="13335" y="2953"/>
                    <a:pt x="13335" y="6668"/>
                  </a:cubicBezTo>
                </a:path>
              </a:pathLst>
            </a:custGeom>
            <a:solidFill>
              <a:srgbClr val="ED842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EDCE220-6CD5-4BBE-B4F6-0D33BBDA1782}"/>
                </a:ext>
              </a:extLst>
            </p:cNvPr>
            <p:cNvSpPr/>
            <p:nvPr/>
          </p:nvSpPr>
          <p:spPr>
            <a:xfrm>
              <a:off x="2968618" y="4056948"/>
              <a:ext cx="28025" cy="28025"/>
            </a:xfrm>
            <a:custGeom>
              <a:avLst/>
              <a:gdLst>
                <a:gd name="connsiteX0" fmla="*/ 13335 w 9525"/>
                <a:gd name="connsiteY0" fmla="*/ 6668 h 9525"/>
                <a:gd name="connsiteX1" fmla="*/ 6668 w 9525"/>
                <a:gd name="connsiteY1" fmla="*/ 13335 h 9525"/>
                <a:gd name="connsiteX2" fmla="*/ 0 w 9525"/>
                <a:gd name="connsiteY2" fmla="*/ 6668 h 9525"/>
                <a:gd name="connsiteX3" fmla="*/ 6668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8" y="13335"/>
                  </a:cubicBezTo>
                  <a:cubicBezTo>
                    <a:pt x="2953" y="13335"/>
                    <a:pt x="0" y="10382"/>
                    <a:pt x="0" y="6668"/>
                  </a:cubicBezTo>
                  <a:cubicBezTo>
                    <a:pt x="0" y="2953"/>
                    <a:pt x="2953" y="0"/>
                    <a:pt x="6668" y="0"/>
                  </a:cubicBezTo>
                  <a:cubicBezTo>
                    <a:pt x="10382" y="0"/>
                    <a:pt x="13335" y="2953"/>
                    <a:pt x="13335" y="6668"/>
                  </a:cubicBezTo>
                </a:path>
              </a:pathLst>
            </a:custGeom>
            <a:solidFill>
              <a:srgbClr val="ED842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45927DB-615F-47F8-A530-4D3F729965FE}"/>
                </a:ext>
              </a:extLst>
            </p:cNvPr>
            <p:cNvSpPr/>
            <p:nvPr/>
          </p:nvSpPr>
          <p:spPr>
            <a:xfrm>
              <a:off x="1468458" y="2972395"/>
              <a:ext cx="364321" cy="364321"/>
            </a:xfrm>
            <a:custGeom>
              <a:avLst/>
              <a:gdLst>
                <a:gd name="connsiteX0" fmla="*/ 63722 w 123825"/>
                <a:gd name="connsiteY0" fmla="*/ 0 h 123825"/>
                <a:gd name="connsiteX1" fmla="*/ 0 w 123825"/>
                <a:gd name="connsiteY1" fmla="*/ 63722 h 123825"/>
                <a:gd name="connsiteX2" fmla="*/ 63722 w 123825"/>
                <a:gd name="connsiteY2" fmla="*/ 127445 h 123825"/>
                <a:gd name="connsiteX3" fmla="*/ 127445 w 123825"/>
                <a:gd name="connsiteY3" fmla="*/ 127445 h 123825"/>
                <a:gd name="connsiteX4" fmla="*/ 127445 w 123825"/>
                <a:gd name="connsiteY4" fmla="*/ 63722 h 123825"/>
                <a:gd name="connsiteX5" fmla="*/ 63722 w 123825"/>
                <a:gd name="connsiteY5"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63722" y="0"/>
                  </a:moveTo>
                  <a:cubicBezTo>
                    <a:pt x="28575" y="0"/>
                    <a:pt x="0" y="28480"/>
                    <a:pt x="0" y="63722"/>
                  </a:cubicBezTo>
                  <a:cubicBezTo>
                    <a:pt x="0" y="98965"/>
                    <a:pt x="28480" y="127445"/>
                    <a:pt x="63722" y="127445"/>
                  </a:cubicBezTo>
                  <a:lnTo>
                    <a:pt x="127445" y="127445"/>
                  </a:lnTo>
                  <a:lnTo>
                    <a:pt x="127445" y="63722"/>
                  </a:lnTo>
                  <a:cubicBezTo>
                    <a:pt x="127349" y="28575"/>
                    <a:pt x="98870" y="0"/>
                    <a:pt x="63722" y="0"/>
                  </a:cubicBezTo>
                </a:path>
              </a:pathLst>
            </a:custGeom>
            <a:solidFill>
              <a:schemeClr val="accent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0DD1994-7C0C-4573-92AB-3BFD7DE91658}"/>
                </a:ext>
              </a:extLst>
            </p:cNvPr>
            <p:cNvSpPr/>
            <p:nvPr/>
          </p:nvSpPr>
          <p:spPr>
            <a:xfrm>
              <a:off x="1906764" y="3015760"/>
              <a:ext cx="896789" cy="1008888"/>
            </a:xfrm>
            <a:custGeom>
              <a:avLst/>
              <a:gdLst>
                <a:gd name="connsiteX0" fmla="*/ 0 w 304800"/>
                <a:gd name="connsiteY0" fmla="*/ 103561 h 342900"/>
                <a:gd name="connsiteX1" fmla="*/ 0 w 304800"/>
                <a:gd name="connsiteY1" fmla="*/ 243959 h 342900"/>
                <a:gd name="connsiteX2" fmla="*/ 16669 w 304800"/>
                <a:gd name="connsiteY2" fmla="*/ 272820 h 342900"/>
                <a:gd name="connsiteX3" fmla="*/ 138303 w 304800"/>
                <a:gd name="connsiteY3" fmla="*/ 343019 h 342900"/>
                <a:gd name="connsiteX4" fmla="*/ 171641 w 304800"/>
                <a:gd name="connsiteY4" fmla="*/ 343019 h 342900"/>
                <a:gd name="connsiteX5" fmla="*/ 293275 w 304800"/>
                <a:gd name="connsiteY5" fmla="*/ 272820 h 342900"/>
                <a:gd name="connsiteX6" fmla="*/ 309944 w 304800"/>
                <a:gd name="connsiteY6" fmla="*/ 243959 h 342900"/>
                <a:gd name="connsiteX7" fmla="*/ 309944 w 304800"/>
                <a:gd name="connsiteY7" fmla="*/ 103561 h 342900"/>
                <a:gd name="connsiteX8" fmla="*/ 293275 w 304800"/>
                <a:gd name="connsiteY8" fmla="*/ 74700 h 342900"/>
                <a:gd name="connsiteX9" fmla="*/ 171641 w 304800"/>
                <a:gd name="connsiteY9" fmla="*/ 4501 h 342900"/>
                <a:gd name="connsiteX10" fmla="*/ 138303 w 304800"/>
                <a:gd name="connsiteY10" fmla="*/ 4501 h 342900"/>
                <a:gd name="connsiteX11" fmla="*/ 16669 w 304800"/>
                <a:gd name="connsiteY11" fmla="*/ 74700 h 342900"/>
                <a:gd name="connsiteX12" fmla="*/ 0 w 304800"/>
                <a:gd name="connsiteY12" fmla="*/ 1035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42900">
                  <a:moveTo>
                    <a:pt x="0" y="103561"/>
                  </a:moveTo>
                  <a:lnTo>
                    <a:pt x="0" y="243959"/>
                  </a:lnTo>
                  <a:cubicBezTo>
                    <a:pt x="0" y="255865"/>
                    <a:pt x="6382" y="266914"/>
                    <a:pt x="16669" y="272820"/>
                  </a:cubicBezTo>
                  <a:lnTo>
                    <a:pt x="138303" y="343019"/>
                  </a:lnTo>
                  <a:cubicBezTo>
                    <a:pt x="148590" y="349020"/>
                    <a:pt x="161354" y="349020"/>
                    <a:pt x="171641" y="343019"/>
                  </a:cubicBezTo>
                  <a:lnTo>
                    <a:pt x="293275" y="272820"/>
                  </a:lnTo>
                  <a:cubicBezTo>
                    <a:pt x="303562" y="266819"/>
                    <a:pt x="309944" y="255865"/>
                    <a:pt x="309944" y="243959"/>
                  </a:cubicBezTo>
                  <a:lnTo>
                    <a:pt x="309944" y="103561"/>
                  </a:lnTo>
                  <a:cubicBezTo>
                    <a:pt x="309944" y="91654"/>
                    <a:pt x="303562" y="80605"/>
                    <a:pt x="293275" y="74700"/>
                  </a:cubicBezTo>
                  <a:lnTo>
                    <a:pt x="171641" y="4501"/>
                  </a:lnTo>
                  <a:cubicBezTo>
                    <a:pt x="161354" y="-1500"/>
                    <a:pt x="148590" y="-1500"/>
                    <a:pt x="138303" y="4501"/>
                  </a:cubicBezTo>
                  <a:lnTo>
                    <a:pt x="16669" y="74700"/>
                  </a:lnTo>
                  <a:cubicBezTo>
                    <a:pt x="6382" y="80701"/>
                    <a:pt x="0" y="91654"/>
                    <a:pt x="0" y="103561"/>
                  </a:cubicBezTo>
                </a:path>
              </a:pathLst>
            </a:custGeom>
            <a:solidFill>
              <a:schemeClr val="accent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7FD29F5-9E92-471E-8FC6-957411B7A1A2}"/>
                </a:ext>
              </a:extLst>
            </p:cNvPr>
            <p:cNvSpPr/>
            <p:nvPr/>
          </p:nvSpPr>
          <p:spPr>
            <a:xfrm>
              <a:off x="1993642" y="3091987"/>
              <a:ext cx="812715" cy="924814"/>
            </a:xfrm>
            <a:custGeom>
              <a:avLst/>
              <a:gdLst>
                <a:gd name="connsiteX0" fmla="*/ 138303 w 276225"/>
                <a:gd name="connsiteY0" fmla="*/ 4501 h 314325"/>
                <a:gd name="connsiteX1" fmla="*/ 16669 w 276225"/>
                <a:gd name="connsiteY1" fmla="*/ 74700 h 314325"/>
                <a:gd name="connsiteX2" fmla="*/ 0 w 276225"/>
                <a:gd name="connsiteY2" fmla="*/ 103561 h 314325"/>
                <a:gd name="connsiteX3" fmla="*/ 0 w 276225"/>
                <a:gd name="connsiteY3" fmla="*/ 243959 h 314325"/>
                <a:gd name="connsiteX4" fmla="*/ 2095 w 276225"/>
                <a:gd name="connsiteY4" fmla="*/ 255580 h 314325"/>
                <a:gd name="connsiteX5" fmla="*/ 108680 w 276225"/>
                <a:gd name="connsiteY5" fmla="*/ 317111 h 314325"/>
                <a:gd name="connsiteX6" fmla="*/ 142018 w 276225"/>
                <a:gd name="connsiteY6" fmla="*/ 317111 h 314325"/>
                <a:gd name="connsiteX7" fmla="*/ 263652 w 276225"/>
                <a:gd name="connsiteY7" fmla="*/ 246912 h 314325"/>
                <a:gd name="connsiteX8" fmla="*/ 280321 w 276225"/>
                <a:gd name="connsiteY8" fmla="*/ 218051 h 314325"/>
                <a:gd name="connsiteX9" fmla="*/ 280321 w 276225"/>
                <a:gd name="connsiteY9" fmla="*/ 77653 h 314325"/>
                <a:gd name="connsiteX10" fmla="*/ 278225 w 276225"/>
                <a:gd name="connsiteY10" fmla="*/ 66032 h 314325"/>
                <a:gd name="connsiteX11" fmla="*/ 171641 w 276225"/>
                <a:gd name="connsiteY11" fmla="*/ 4501 h 314325"/>
                <a:gd name="connsiteX12" fmla="*/ 138303 w 276225"/>
                <a:gd name="connsiteY12" fmla="*/ 450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314325">
                  <a:moveTo>
                    <a:pt x="138303" y="4501"/>
                  </a:moveTo>
                  <a:lnTo>
                    <a:pt x="16669" y="74700"/>
                  </a:lnTo>
                  <a:cubicBezTo>
                    <a:pt x="6382" y="80701"/>
                    <a:pt x="0" y="91654"/>
                    <a:pt x="0" y="103561"/>
                  </a:cubicBezTo>
                  <a:lnTo>
                    <a:pt x="0" y="243959"/>
                  </a:lnTo>
                  <a:cubicBezTo>
                    <a:pt x="0" y="247960"/>
                    <a:pt x="762" y="251960"/>
                    <a:pt x="2095" y="255580"/>
                  </a:cubicBezTo>
                  <a:lnTo>
                    <a:pt x="108680" y="317111"/>
                  </a:lnTo>
                  <a:cubicBezTo>
                    <a:pt x="118967" y="323112"/>
                    <a:pt x="131731" y="323112"/>
                    <a:pt x="142018" y="317111"/>
                  </a:cubicBezTo>
                  <a:lnTo>
                    <a:pt x="263652" y="246912"/>
                  </a:lnTo>
                  <a:cubicBezTo>
                    <a:pt x="273939" y="240911"/>
                    <a:pt x="280321" y="229957"/>
                    <a:pt x="280321" y="218051"/>
                  </a:cubicBezTo>
                  <a:lnTo>
                    <a:pt x="280321" y="77653"/>
                  </a:lnTo>
                  <a:cubicBezTo>
                    <a:pt x="280321" y="73557"/>
                    <a:pt x="279559" y="69652"/>
                    <a:pt x="278225" y="66032"/>
                  </a:cubicBezTo>
                  <a:lnTo>
                    <a:pt x="171641" y="4501"/>
                  </a:lnTo>
                  <a:cubicBezTo>
                    <a:pt x="161353" y="-1500"/>
                    <a:pt x="148685" y="-1500"/>
                    <a:pt x="138303" y="4501"/>
                  </a:cubicBezTo>
                </a:path>
              </a:pathLst>
            </a:custGeom>
            <a:solidFill>
              <a:srgbClr val="4CB1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8B1A818-2D83-4649-AF8F-8A6F906EC6A0}"/>
                </a:ext>
              </a:extLst>
            </p:cNvPr>
            <p:cNvSpPr/>
            <p:nvPr/>
          </p:nvSpPr>
          <p:spPr>
            <a:xfrm>
              <a:off x="2114988" y="3260206"/>
              <a:ext cx="392345" cy="224197"/>
            </a:xfrm>
            <a:custGeom>
              <a:avLst/>
              <a:gdLst>
                <a:gd name="connsiteX0" fmla="*/ 22955 w 133350"/>
                <a:gd name="connsiteY0" fmla="*/ 0 h 76200"/>
                <a:gd name="connsiteX1" fmla="*/ 17812 w 133350"/>
                <a:gd name="connsiteY1" fmla="*/ 57531 h 76200"/>
                <a:gd name="connsiteX2" fmla="*/ 0 w 133350"/>
                <a:gd name="connsiteY2" fmla="*/ 44006 h 76200"/>
                <a:gd name="connsiteX3" fmla="*/ 34576 w 133350"/>
                <a:gd name="connsiteY3" fmla="*/ 75533 h 76200"/>
                <a:gd name="connsiteX4" fmla="*/ 35052 w 133350"/>
                <a:gd name="connsiteY4" fmla="*/ 70580 h 76200"/>
                <a:gd name="connsiteX5" fmla="*/ 35243 w 133350"/>
                <a:gd name="connsiteY5" fmla="*/ 70771 h 76200"/>
                <a:gd name="connsiteX6" fmla="*/ 134874 w 133350"/>
                <a:gd name="connsiteY6" fmla="*/ 83249 h 76200"/>
                <a:gd name="connsiteX7" fmla="*/ 136208 w 133350"/>
                <a:gd name="connsiteY7" fmla="*/ 3239 h 76200"/>
                <a:gd name="connsiteX8" fmla="*/ 22955 w 133350"/>
                <a:gd name="connsiteY8"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76200">
                  <a:moveTo>
                    <a:pt x="22955" y="0"/>
                  </a:moveTo>
                  <a:cubicBezTo>
                    <a:pt x="5906" y="14669"/>
                    <a:pt x="3143" y="41910"/>
                    <a:pt x="17812" y="57531"/>
                  </a:cubicBezTo>
                  <a:cubicBezTo>
                    <a:pt x="6191" y="54959"/>
                    <a:pt x="0" y="44006"/>
                    <a:pt x="0" y="44006"/>
                  </a:cubicBezTo>
                  <a:cubicBezTo>
                    <a:pt x="2953" y="81629"/>
                    <a:pt x="34576" y="75533"/>
                    <a:pt x="34576" y="75533"/>
                  </a:cubicBezTo>
                  <a:cubicBezTo>
                    <a:pt x="34576" y="75533"/>
                    <a:pt x="34862" y="73819"/>
                    <a:pt x="35052" y="70580"/>
                  </a:cubicBezTo>
                  <a:lnTo>
                    <a:pt x="35243" y="70771"/>
                  </a:lnTo>
                  <a:lnTo>
                    <a:pt x="134874" y="83249"/>
                  </a:lnTo>
                  <a:lnTo>
                    <a:pt x="136208" y="3239"/>
                  </a:lnTo>
                  <a:lnTo>
                    <a:pt x="22955" y="0"/>
                  </a:lnTo>
                  <a:close/>
                </a:path>
              </a:pathLst>
            </a:custGeom>
            <a:solidFill>
              <a:srgbClr val="00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3157045-FFC2-40EA-B411-3A75D10E316B}"/>
                </a:ext>
              </a:extLst>
            </p:cNvPr>
            <p:cNvSpPr/>
            <p:nvPr/>
          </p:nvSpPr>
          <p:spPr>
            <a:xfrm>
              <a:off x="2047449" y="3429916"/>
              <a:ext cx="644567" cy="588518"/>
            </a:xfrm>
            <a:custGeom>
              <a:avLst/>
              <a:gdLst>
                <a:gd name="connsiteX0" fmla="*/ 219075 w 219075"/>
                <a:gd name="connsiteY0" fmla="*/ 147297 h 200025"/>
                <a:gd name="connsiteX1" fmla="*/ 208121 w 219075"/>
                <a:gd name="connsiteY1" fmla="*/ 53857 h 200025"/>
                <a:gd name="connsiteX2" fmla="*/ 143732 w 219075"/>
                <a:gd name="connsiteY2" fmla="*/ 41 h 200025"/>
                <a:gd name="connsiteX3" fmla="*/ 51530 w 219075"/>
                <a:gd name="connsiteY3" fmla="*/ 12233 h 200025"/>
                <a:gd name="connsiteX4" fmla="*/ 14573 w 219075"/>
                <a:gd name="connsiteY4" fmla="*/ 55381 h 200025"/>
                <a:gd name="connsiteX5" fmla="*/ 0 w 219075"/>
                <a:gd name="connsiteY5" fmla="*/ 149964 h 200025"/>
                <a:gd name="connsiteX6" fmla="*/ 90488 w 219075"/>
                <a:gd name="connsiteY6" fmla="*/ 202256 h 200025"/>
                <a:gd name="connsiteX7" fmla="*/ 123825 w 219075"/>
                <a:gd name="connsiteY7" fmla="*/ 202256 h 200025"/>
                <a:gd name="connsiteX8" fmla="*/ 219075 w 219075"/>
                <a:gd name="connsiteY8" fmla="*/ 147297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00025">
                  <a:moveTo>
                    <a:pt x="219075" y="147297"/>
                  </a:moveTo>
                  <a:cubicBezTo>
                    <a:pt x="216884" y="121008"/>
                    <a:pt x="213170" y="81956"/>
                    <a:pt x="208121" y="53857"/>
                  </a:cubicBezTo>
                  <a:cubicBezTo>
                    <a:pt x="201454" y="16519"/>
                    <a:pt x="163449" y="612"/>
                    <a:pt x="143732" y="41"/>
                  </a:cubicBezTo>
                  <a:cubicBezTo>
                    <a:pt x="123920" y="-531"/>
                    <a:pt x="74486" y="4994"/>
                    <a:pt x="51530" y="12233"/>
                  </a:cubicBezTo>
                  <a:cubicBezTo>
                    <a:pt x="32099" y="18424"/>
                    <a:pt x="17812" y="35188"/>
                    <a:pt x="14573" y="55381"/>
                  </a:cubicBezTo>
                  <a:lnTo>
                    <a:pt x="0" y="149964"/>
                  </a:lnTo>
                  <a:lnTo>
                    <a:pt x="90488" y="202256"/>
                  </a:lnTo>
                  <a:cubicBezTo>
                    <a:pt x="100774" y="208257"/>
                    <a:pt x="113538" y="208257"/>
                    <a:pt x="123825" y="202256"/>
                  </a:cubicBezTo>
                  <a:lnTo>
                    <a:pt x="219075" y="147297"/>
                  </a:lnTo>
                  <a:close/>
                </a:path>
              </a:pathLst>
            </a:custGeom>
            <a:solidFill>
              <a:srgbClr val="522C8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E22B5CD-ABBE-41D6-9E53-47E2FBBFAACD}"/>
                </a:ext>
              </a:extLst>
            </p:cNvPr>
            <p:cNvSpPr/>
            <p:nvPr/>
          </p:nvSpPr>
          <p:spPr>
            <a:xfrm>
              <a:off x="2047170" y="3456661"/>
              <a:ext cx="168148" cy="476419"/>
            </a:xfrm>
            <a:custGeom>
              <a:avLst/>
              <a:gdLst>
                <a:gd name="connsiteX0" fmla="*/ 51530 w 57150"/>
                <a:gd name="connsiteY0" fmla="*/ 3239 h 161925"/>
                <a:gd name="connsiteX1" fmla="*/ 14573 w 57150"/>
                <a:gd name="connsiteY1" fmla="*/ 46387 h 161925"/>
                <a:gd name="connsiteX2" fmla="*/ 0 w 57150"/>
                <a:gd name="connsiteY2" fmla="*/ 140970 h 161925"/>
                <a:gd name="connsiteX3" fmla="*/ 39815 w 57150"/>
                <a:gd name="connsiteY3" fmla="*/ 163925 h 161925"/>
                <a:gd name="connsiteX4" fmla="*/ 40100 w 57150"/>
                <a:gd name="connsiteY4" fmla="*/ 156686 h 161925"/>
                <a:gd name="connsiteX5" fmla="*/ 36481 w 57150"/>
                <a:gd name="connsiteY5" fmla="*/ 141446 h 161925"/>
                <a:gd name="connsiteX6" fmla="*/ 31051 w 57150"/>
                <a:gd name="connsiteY6" fmla="*/ 131540 h 161925"/>
                <a:gd name="connsiteX7" fmla="*/ 30385 w 57150"/>
                <a:gd name="connsiteY7" fmla="*/ 81915 h 161925"/>
                <a:gd name="connsiteX8" fmla="*/ 34385 w 57150"/>
                <a:gd name="connsiteY8" fmla="*/ 74104 h 161925"/>
                <a:gd name="connsiteX9" fmla="*/ 40386 w 57150"/>
                <a:gd name="connsiteY9" fmla="*/ 49244 h 161925"/>
                <a:gd name="connsiteX10" fmla="*/ 64960 w 57150"/>
                <a:gd name="connsiteY10" fmla="*/ 9430 h 161925"/>
                <a:gd name="connsiteX11" fmla="*/ 63532 w 57150"/>
                <a:gd name="connsiteY11" fmla="*/ 0 h 161925"/>
                <a:gd name="connsiteX12" fmla="*/ 51530 w 57150"/>
                <a:gd name="connsiteY12" fmla="*/ 323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61925">
                  <a:moveTo>
                    <a:pt x="51530" y="3239"/>
                  </a:moveTo>
                  <a:cubicBezTo>
                    <a:pt x="32099" y="9430"/>
                    <a:pt x="17812" y="26194"/>
                    <a:pt x="14573" y="46387"/>
                  </a:cubicBezTo>
                  <a:lnTo>
                    <a:pt x="0" y="140970"/>
                  </a:lnTo>
                  <a:lnTo>
                    <a:pt x="39815" y="163925"/>
                  </a:lnTo>
                  <a:lnTo>
                    <a:pt x="40100" y="156686"/>
                  </a:lnTo>
                  <a:cubicBezTo>
                    <a:pt x="40291" y="151352"/>
                    <a:pt x="39052" y="146114"/>
                    <a:pt x="36481" y="141446"/>
                  </a:cubicBezTo>
                  <a:lnTo>
                    <a:pt x="31051" y="131540"/>
                  </a:lnTo>
                  <a:cubicBezTo>
                    <a:pt x="22574" y="116110"/>
                    <a:pt x="22384" y="97536"/>
                    <a:pt x="30385" y="81915"/>
                  </a:cubicBezTo>
                  <a:lnTo>
                    <a:pt x="34385" y="74104"/>
                  </a:lnTo>
                  <a:cubicBezTo>
                    <a:pt x="38386" y="66389"/>
                    <a:pt x="40386" y="57912"/>
                    <a:pt x="40386" y="49244"/>
                  </a:cubicBezTo>
                  <a:cubicBezTo>
                    <a:pt x="40386" y="32385"/>
                    <a:pt x="49911" y="16954"/>
                    <a:pt x="64960" y="9430"/>
                  </a:cubicBezTo>
                  <a:lnTo>
                    <a:pt x="63532" y="0"/>
                  </a:lnTo>
                  <a:cubicBezTo>
                    <a:pt x="59150" y="1048"/>
                    <a:pt x="55054" y="2095"/>
                    <a:pt x="51530" y="3239"/>
                  </a:cubicBezTo>
                </a:path>
              </a:pathLst>
            </a:custGeom>
            <a:solidFill>
              <a:srgbClr val="40186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5FCB681-9743-4C42-8008-2CA5BE5123E1}"/>
                </a:ext>
              </a:extLst>
            </p:cNvPr>
            <p:cNvSpPr/>
            <p:nvPr/>
          </p:nvSpPr>
          <p:spPr>
            <a:xfrm>
              <a:off x="2175836" y="2991358"/>
              <a:ext cx="336296" cy="560493"/>
            </a:xfrm>
            <a:custGeom>
              <a:avLst/>
              <a:gdLst>
                <a:gd name="connsiteX0" fmla="*/ 69425 w 114300"/>
                <a:gd name="connsiteY0" fmla="*/ 508 h 190500"/>
                <a:gd name="connsiteX1" fmla="*/ 69425 w 114300"/>
                <a:gd name="connsiteY1" fmla="*/ 508 h 190500"/>
                <a:gd name="connsiteX2" fmla="*/ 4750 w 114300"/>
                <a:gd name="connsiteY2" fmla="*/ 50038 h 190500"/>
                <a:gd name="connsiteX3" fmla="*/ 464 w 114300"/>
                <a:gd name="connsiteY3" fmla="*/ 82328 h 190500"/>
                <a:gd name="connsiteX4" fmla="*/ 37040 w 114300"/>
                <a:gd name="connsiteY4" fmla="*/ 139097 h 190500"/>
                <a:gd name="connsiteX5" fmla="*/ 56471 w 114300"/>
                <a:gd name="connsiteY5" fmla="*/ 152146 h 190500"/>
                <a:gd name="connsiteX6" fmla="*/ 18371 w 114300"/>
                <a:gd name="connsiteY6" fmla="*/ 158528 h 190500"/>
                <a:gd name="connsiteX7" fmla="*/ 21419 w 114300"/>
                <a:gd name="connsiteY7" fmla="*/ 167481 h 190500"/>
                <a:gd name="connsiteX8" fmla="*/ 63424 w 114300"/>
                <a:gd name="connsiteY8" fmla="*/ 196914 h 190500"/>
                <a:gd name="connsiteX9" fmla="*/ 105620 w 114300"/>
                <a:gd name="connsiteY9" fmla="*/ 160719 h 190500"/>
                <a:gd name="connsiteX10" fmla="*/ 107525 w 114300"/>
                <a:gd name="connsiteY10" fmla="*/ 149574 h 190500"/>
                <a:gd name="connsiteX11" fmla="*/ 100000 w 114300"/>
                <a:gd name="connsiteY11" fmla="*/ 149098 h 190500"/>
                <a:gd name="connsiteX12" fmla="*/ 95047 w 114300"/>
                <a:gd name="connsiteY12" fmla="*/ 149098 h 190500"/>
                <a:gd name="connsiteX13" fmla="*/ 88094 w 114300"/>
                <a:gd name="connsiteY13" fmla="*/ 133763 h 190500"/>
                <a:gd name="connsiteX14" fmla="*/ 122956 w 114300"/>
                <a:gd name="connsiteY14" fmla="*/ 93758 h 190500"/>
                <a:gd name="connsiteX15" fmla="*/ 118955 w 114300"/>
                <a:gd name="connsiteY15" fmla="*/ 65183 h 190500"/>
                <a:gd name="connsiteX16" fmla="*/ 69425 w 114300"/>
                <a:gd name="connsiteY16" fmla="*/ 5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00" h="190500">
                  <a:moveTo>
                    <a:pt x="69425" y="508"/>
                  </a:moveTo>
                  <a:lnTo>
                    <a:pt x="69425" y="508"/>
                  </a:lnTo>
                  <a:cubicBezTo>
                    <a:pt x="37897" y="-3683"/>
                    <a:pt x="8941" y="18510"/>
                    <a:pt x="4750" y="50038"/>
                  </a:cubicBezTo>
                  <a:lnTo>
                    <a:pt x="464" y="82328"/>
                  </a:lnTo>
                  <a:cubicBezTo>
                    <a:pt x="-2965" y="108045"/>
                    <a:pt x="12942" y="131858"/>
                    <a:pt x="37040" y="139097"/>
                  </a:cubicBezTo>
                  <a:lnTo>
                    <a:pt x="56471" y="152146"/>
                  </a:lnTo>
                  <a:cubicBezTo>
                    <a:pt x="43041" y="153765"/>
                    <a:pt x="29325" y="155956"/>
                    <a:pt x="18371" y="158528"/>
                  </a:cubicBezTo>
                  <a:lnTo>
                    <a:pt x="21419" y="167481"/>
                  </a:lnTo>
                  <a:cubicBezTo>
                    <a:pt x="27515" y="185388"/>
                    <a:pt x="44470" y="197295"/>
                    <a:pt x="63424" y="196914"/>
                  </a:cubicBezTo>
                  <a:cubicBezTo>
                    <a:pt x="84379" y="196533"/>
                    <a:pt x="102096" y="181388"/>
                    <a:pt x="105620" y="160719"/>
                  </a:cubicBezTo>
                  <a:lnTo>
                    <a:pt x="107525" y="149574"/>
                  </a:lnTo>
                  <a:cubicBezTo>
                    <a:pt x="104763" y="149289"/>
                    <a:pt x="102191" y="149098"/>
                    <a:pt x="100000" y="149098"/>
                  </a:cubicBezTo>
                  <a:cubicBezTo>
                    <a:pt x="98476" y="149098"/>
                    <a:pt x="96857" y="149003"/>
                    <a:pt x="95047" y="149098"/>
                  </a:cubicBezTo>
                  <a:lnTo>
                    <a:pt x="88094" y="133763"/>
                  </a:lnTo>
                  <a:cubicBezTo>
                    <a:pt x="102477" y="125000"/>
                    <a:pt x="120574" y="111760"/>
                    <a:pt x="122956" y="93758"/>
                  </a:cubicBezTo>
                  <a:lnTo>
                    <a:pt x="118955" y="65183"/>
                  </a:lnTo>
                  <a:cubicBezTo>
                    <a:pt x="123146" y="33655"/>
                    <a:pt x="101048" y="4699"/>
                    <a:pt x="69425" y="508"/>
                  </a:cubicBezTo>
                </a:path>
              </a:pathLst>
            </a:custGeom>
            <a:solidFill>
              <a:srgbClr val="D8B09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356CD18-8F7A-4D86-8DE9-CC84AB1622F7}"/>
                </a:ext>
              </a:extLst>
            </p:cNvPr>
            <p:cNvSpPr/>
            <p:nvPr/>
          </p:nvSpPr>
          <p:spPr>
            <a:xfrm>
              <a:off x="2175868" y="3144744"/>
              <a:ext cx="112099" cy="224197"/>
            </a:xfrm>
            <a:custGeom>
              <a:avLst/>
              <a:gdLst>
                <a:gd name="connsiteX0" fmla="*/ 24457 w 38100"/>
                <a:gd name="connsiteY0" fmla="*/ 27527 h 76200"/>
                <a:gd name="connsiteX1" fmla="*/ 31315 w 38100"/>
                <a:gd name="connsiteY1" fmla="*/ 19336 h 76200"/>
                <a:gd name="connsiteX2" fmla="*/ 24838 w 38100"/>
                <a:gd name="connsiteY2" fmla="*/ 2667 h 76200"/>
                <a:gd name="connsiteX3" fmla="*/ 4454 w 38100"/>
                <a:gd name="connsiteY3" fmla="*/ 0 h 76200"/>
                <a:gd name="connsiteX4" fmla="*/ 454 w 38100"/>
                <a:gd name="connsiteY4" fmla="*/ 30194 h 76200"/>
                <a:gd name="connsiteX5" fmla="*/ 28267 w 38100"/>
                <a:gd name="connsiteY5" fmla="*/ 83439 h 76200"/>
                <a:gd name="connsiteX6" fmla="*/ 43507 w 38100"/>
                <a:gd name="connsiteY6" fmla="*/ 38195 h 76200"/>
                <a:gd name="connsiteX7" fmla="*/ 27790 w 38100"/>
                <a:gd name="connsiteY7" fmla="*/ 36100 h 76200"/>
                <a:gd name="connsiteX8" fmla="*/ 24457 w 38100"/>
                <a:gd name="connsiteY8" fmla="*/ 275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76200">
                  <a:moveTo>
                    <a:pt x="24457" y="27527"/>
                  </a:moveTo>
                  <a:lnTo>
                    <a:pt x="31315" y="19336"/>
                  </a:lnTo>
                  <a:cubicBezTo>
                    <a:pt x="36458" y="13144"/>
                    <a:pt x="32839" y="3715"/>
                    <a:pt x="24838" y="2667"/>
                  </a:cubicBezTo>
                  <a:lnTo>
                    <a:pt x="4454" y="0"/>
                  </a:lnTo>
                  <a:lnTo>
                    <a:pt x="454" y="30194"/>
                  </a:lnTo>
                  <a:cubicBezTo>
                    <a:pt x="-2499" y="52673"/>
                    <a:pt x="9217" y="73628"/>
                    <a:pt x="28267" y="83439"/>
                  </a:cubicBezTo>
                  <a:cubicBezTo>
                    <a:pt x="26266" y="77914"/>
                    <a:pt x="19885" y="55435"/>
                    <a:pt x="43507" y="38195"/>
                  </a:cubicBezTo>
                  <a:lnTo>
                    <a:pt x="27790" y="36100"/>
                  </a:lnTo>
                  <a:cubicBezTo>
                    <a:pt x="23599" y="35528"/>
                    <a:pt x="21790" y="30670"/>
                    <a:pt x="24457" y="27527"/>
                  </a:cubicBezTo>
                </a:path>
              </a:pathLst>
            </a:custGeom>
            <a:solidFill>
              <a:srgbClr val="B48F7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D185EAE-C068-4A87-9A84-96B1F6CD6ECF}"/>
                </a:ext>
              </a:extLst>
            </p:cNvPr>
            <p:cNvSpPr/>
            <p:nvPr/>
          </p:nvSpPr>
          <p:spPr>
            <a:xfrm>
              <a:off x="2236613" y="3296078"/>
              <a:ext cx="84074" cy="28025"/>
            </a:xfrm>
            <a:custGeom>
              <a:avLst/>
              <a:gdLst>
                <a:gd name="connsiteX0" fmla="*/ 0 w 28575"/>
                <a:gd name="connsiteY0" fmla="*/ 0 h 9525"/>
                <a:gd name="connsiteX1" fmla="*/ 16574 w 28575"/>
                <a:gd name="connsiteY1" fmla="*/ 12478 h 9525"/>
                <a:gd name="connsiteX2" fmla="*/ 35814 w 28575"/>
                <a:gd name="connsiteY2" fmla="*/ 4763 h 9525"/>
                <a:gd name="connsiteX3" fmla="*/ 0 w 28575"/>
                <a:gd name="connsiteY3" fmla="*/ 0 h 9525"/>
              </a:gdLst>
              <a:ahLst/>
              <a:cxnLst>
                <a:cxn ang="0">
                  <a:pos x="connsiteX0" y="connsiteY0"/>
                </a:cxn>
                <a:cxn ang="0">
                  <a:pos x="connsiteX1" y="connsiteY1"/>
                </a:cxn>
                <a:cxn ang="0">
                  <a:pos x="connsiteX2" y="connsiteY2"/>
                </a:cxn>
                <a:cxn ang="0">
                  <a:pos x="connsiteX3" y="connsiteY3"/>
                </a:cxn>
              </a:cxnLst>
              <a:rect l="l" t="t" r="r" b="b"/>
              <a:pathLst>
                <a:path w="28575" h="9525">
                  <a:moveTo>
                    <a:pt x="0" y="0"/>
                  </a:moveTo>
                  <a:cubicBezTo>
                    <a:pt x="2857" y="6572"/>
                    <a:pt x="8954" y="11430"/>
                    <a:pt x="16574" y="12478"/>
                  </a:cubicBezTo>
                  <a:cubicBezTo>
                    <a:pt x="24194" y="13526"/>
                    <a:pt x="31337" y="10287"/>
                    <a:pt x="35814" y="4763"/>
                  </a:cubicBezTo>
                  <a:lnTo>
                    <a:pt x="0" y="0"/>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FC244AA-0624-4A48-9EF9-167B5B53FA56}"/>
                </a:ext>
              </a:extLst>
            </p:cNvPr>
            <p:cNvSpPr/>
            <p:nvPr/>
          </p:nvSpPr>
          <p:spPr>
            <a:xfrm>
              <a:off x="2335822" y="3286780"/>
              <a:ext cx="28025" cy="28025"/>
            </a:xfrm>
            <a:custGeom>
              <a:avLst/>
              <a:gdLst>
                <a:gd name="connsiteX0" fmla="*/ 8572 w 0"/>
                <a:gd name="connsiteY0" fmla="*/ 11257 h 9525"/>
                <a:gd name="connsiteX1" fmla="*/ 7715 w 0"/>
                <a:gd name="connsiteY1" fmla="*/ 3065 h 9525"/>
                <a:gd name="connsiteX2" fmla="*/ 0 w 0"/>
                <a:gd name="connsiteY2" fmla="*/ 112 h 9525"/>
                <a:gd name="connsiteX3" fmla="*/ 8572 w 0"/>
                <a:gd name="connsiteY3" fmla="*/ 11257 h 9525"/>
              </a:gdLst>
              <a:ahLst/>
              <a:cxnLst>
                <a:cxn ang="0">
                  <a:pos x="connsiteX0" y="connsiteY0"/>
                </a:cxn>
                <a:cxn ang="0">
                  <a:pos x="connsiteX1" y="connsiteY1"/>
                </a:cxn>
                <a:cxn ang="0">
                  <a:pos x="connsiteX2" y="connsiteY2"/>
                </a:cxn>
                <a:cxn ang="0">
                  <a:pos x="connsiteX3" y="connsiteY3"/>
                </a:cxn>
              </a:cxnLst>
              <a:rect l="l" t="t" r="r" b="b"/>
              <a:pathLst>
                <a:path h="9525">
                  <a:moveTo>
                    <a:pt x="8572" y="11257"/>
                  </a:moveTo>
                  <a:cubicBezTo>
                    <a:pt x="9716" y="8494"/>
                    <a:pt x="9525" y="5446"/>
                    <a:pt x="7715" y="3065"/>
                  </a:cubicBezTo>
                  <a:cubicBezTo>
                    <a:pt x="5905" y="684"/>
                    <a:pt x="2953" y="-364"/>
                    <a:pt x="0" y="112"/>
                  </a:cubicBezTo>
                  <a:lnTo>
                    <a:pt x="8572" y="11257"/>
                  </a:lnTo>
                  <a:close/>
                </a:path>
              </a:pathLst>
            </a:custGeom>
            <a:solidFill>
              <a:srgbClr val="B48F7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24F9B17A-CE4E-482D-B6D2-CBA51859AF14}"/>
                </a:ext>
              </a:extLst>
            </p:cNvPr>
            <p:cNvSpPr/>
            <p:nvPr/>
          </p:nvSpPr>
          <p:spPr>
            <a:xfrm>
              <a:off x="2207930" y="3178280"/>
              <a:ext cx="28025" cy="28025"/>
            </a:xfrm>
            <a:custGeom>
              <a:avLst/>
              <a:gdLst>
                <a:gd name="connsiteX0" fmla="*/ 4130 w 0"/>
                <a:gd name="connsiteY0" fmla="*/ 5081 h 0"/>
                <a:gd name="connsiteX1" fmla="*/ 7369 w 0"/>
                <a:gd name="connsiteY1" fmla="*/ 6891 h 0"/>
                <a:gd name="connsiteX2" fmla="*/ 8321 w 0"/>
                <a:gd name="connsiteY2" fmla="*/ 4700 h 0"/>
                <a:gd name="connsiteX3" fmla="*/ 4702 w 0"/>
                <a:gd name="connsiteY3" fmla="*/ 33 h 0"/>
                <a:gd name="connsiteX4" fmla="*/ 34 w 0"/>
                <a:gd name="connsiteY4" fmla="*/ 3652 h 0"/>
                <a:gd name="connsiteX5" fmla="*/ 415 w 0"/>
                <a:gd name="connsiteY5" fmla="*/ 6033 h 0"/>
                <a:gd name="connsiteX6" fmla="*/ 4130 w 0"/>
                <a:gd name="connsiteY6" fmla="*/ 5081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4130" y="5081"/>
                  </a:moveTo>
                  <a:cubicBezTo>
                    <a:pt x="5464" y="5271"/>
                    <a:pt x="6607" y="5938"/>
                    <a:pt x="7369" y="6891"/>
                  </a:cubicBezTo>
                  <a:cubicBezTo>
                    <a:pt x="7845" y="6319"/>
                    <a:pt x="8226" y="5557"/>
                    <a:pt x="8321" y="4700"/>
                  </a:cubicBezTo>
                  <a:cubicBezTo>
                    <a:pt x="8607" y="2414"/>
                    <a:pt x="6988" y="318"/>
                    <a:pt x="4702" y="33"/>
                  </a:cubicBezTo>
                  <a:cubicBezTo>
                    <a:pt x="2416" y="-253"/>
                    <a:pt x="320" y="1366"/>
                    <a:pt x="34" y="3652"/>
                  </a:cubicBezTo>
                  <a:cubicBezTo>
                    <a:pt x="-61" y="4509"/>
                    <a:pt x="34" y="5367"/>
                    <a:pt x="415" y="6033"/>
                  </a:cubicBezTo>
                  <a:cubicBezTo>
                    <a:pt x="1463" y="5271"/>
                    <a:pt x="2797" y="4890"/>
                    <a:pt x="4130" y="5081"/>
                  </a:cubicBezTo>
                </a:path>
              </a:pathLst>
            </a:custGeom>
            <a:solidFill>
              <a:srgbClr val="00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55F7719-518E-4D69-BB60-4D0E34F55A80}"/>
                </a:ext>
              </a:extLst>
            </p:cNvPr>
            <p:cNvSpPr/>
            <p:nvPr/>
          </p:nvSpPr>
          <p:spPr>
            <a:xfrm>
              <a:off x="2379470" y="3201259"/>
              <a:ext cx="28025" cy="28025"/>
            </a:xfrm>
            <a:custGeom>
              <a:avLst/>
              <a:gdLst>
                <a:gd name="connsiteX0" fmla="*/ 3929 w 0"/>
                <a:gd name="connsiteY0" fmla="*/ 5557 h 0"/>
                <a:gd name="connsiteX1" fmla="*/ 6977 w 0"/>
                <a:gd name="connsiteY1" fmla="*/ 7176 h 0"/>
                <a:gd name="connsiteX2" fmla="*/ 8311 w 0"/>
                <a:gd name="connsiteY2" fmla="*/ 4700 h 0"/>
                <a:gd name="connsiteX3" fmla="*/ 4691 w 0"/>
                <a:gd name="connsiteY3" fmla="*/ 33 h 0"/>
                <a:gd name="connsiteX4" fmla="*/ 24 w 0"/>
                <a:gd name="connsiteY4" fmla="*/ 3652 h 0"/>
                <a:gd name="connsiteX5" fmla="*/ 595 w 0"/>
                <a:gd name="connsiteY5" fmla="*/ 6414 h 0"/>
                <a:gd name="connsiteX6" fmla="*/ 3929 w 0"/>
                <a:gd name="connsiteY6" fmla="*/ 555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3929" y="5557"/>
                  </a:moveTo>
                  <a:cubicBezTo>
                    <a:pt x="5167" y="5748"/>
                    <a:pt x="6215" y="6319"/>
                    <a:pt x="6977" y="7176"/>
                  </a:cubicBezTo>
                  <a:cubicBezTo>
                    <a:pt x="7644" y="6510"/>
                    <a:pt x="8120" y="5652"/>
                    <a:pt x="8311" y="4700"/>
                  </a:cubicBezTo>
                  <a:cubicBezTo>
                    <a:pt x="8596" y="2414"/>
                    <a:pt x="6977" y="318"/>
                    <a:pt x="4691" y="33"/>
                  </a:cubicBezTo>
                  <a:cubicBezTo>
                    <a:pt x="2405" y="-253"/>
                    <a:pt x="310" y="1366"/>
                    <a:pt x="24" y="3652"/>
                  </a:cubicBezTo>
                  <a:cubicBezTo>
                    <a:pt x="-71" y="4605"/>
                    <a:pt x="119" y="5557"/>
                    <a:pt x="595" y="6414"/>
                  </a:cubicBezTo>
                  <a:cubicBezTo>
                    <a:pt x="1548" y="5748"/>
                    <a:pt x="2691" y="5462"/>
                    <a:pt x="3929" y="5557"/>
                  </a:cubicBezTo>
                </a:path>
              </a:pathLst>
            </a:custGeom>
            <a:solidFill>
              <a:srgbClr val="00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A9810CC-EDE0-4026-AF28-783EF75828A7}"/>
                </a:ext>
              </a:extLst>
            </p:cNvPr>
            <p:cNvSpPr/>
            <p:nvPr/>
          </p:nvSpPr>
          <p:spPr>
            <a:xfrm>
              <a:off x="2270525" y="3400329"/>
              <a:ext cx="84074" cy="56049"/>
            </a:xfrm>
            <a:custGeom>
              <a:avLst/>
              <a:gdLst>
                <a:gd name="connsiteX0" fmla="*/ 18479 w 28575"/>
                <a:gd name="connsiteY0" fmla="*/ 2572 h 19050"/>
                <a:gd name="connsiteX1" fmla="*/ 13049 w 28575"/>
                <a:gd name="connsiteY1" fmla="*/ 1810 h 19050"/>
                <a:gd name="connsiteX2" fmla="*/ 4763 w 28575"/>
                <a:gd name="connsiteY2" fmla="*/ 0 h 19050"/>
                <a:gd name="connsiteX3" fmla="*/ 0 w 28575"/>
                <a:gd name="connsiteY3" fmla="*/ 21050 h 19050"/>
                <a:gd name="connsiteX4" fmla="*/ 37052 w 28575"/>
                <a:gd name="connsiteY4" fmla="*/ 1905 h 19050"/>
                <a:gd name="connsiteX5" fmla="*/ 18479 w 28575"/>
                <a:gd name="connsiteY5" fmla="*/ 257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18479" y="2572"/>
                  </a:moveTo>
                  <a:lnTo>
                    <a:pt x="13049" y="1810"/>
                  </a:lnTo>
                  <a:cubicBezTo>
                    <a:pt x="10192" y="1429"/>
                    <a:pt x="7430" y="857"/>
                    <a:pt x="4763" y="0"/>
                  </a:cubicBezTo>
                  <a:cubicBezTo>
                    <a:pt x="3429" y="11811"/>
                    <a:pt x="0" y="21050"/>
                    <a:pt x="0" y="21050"/>
                  </a:cubicBezTo>
                  <a:cubicBezTo>
                    <a:pt x="18955" y="19336"/>
                    <a:pt x="30766" y="9334"/>
                    <a:pt x="37052" y="1905"/>
                  </a:cubicBezTo>
                  <a:cubicBezTo>
                    <a:pt x="31147" y="3239"/>
                    <a:pt x="24860" y="3429"/>
                    <a:pt x="18479" y="2572"/>
                  </a:cubicBezTo>
                </a:path>
              </a:pathLst>
            </a:custGeom>
            <a:solidFill>
              <a:srgbClr val="B48F7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9F8B6B4-9280-4E61-95A6-AB45B5405EA8}"/>
                </a:ext>
              </a:extLst>
            </p:cNvPr>
            <p:cNvSpPr/>
            <p:nvPr/>
          </p:nvSpPr>
          <p:spPr>
            <a:xfrm>
              <a:off x="2978707" y="3184820"/>
              <a:ext cx="140123" cy="56049"/>
            </a:xfrm>
            <a:custGeom>
              <a:avLst/>
              <a:gdLst>
                <a:gd name="connsiteX0" fmla="*/ 46482 w 47625"/>
                <a:gd name="connsiteY0" fmla="*/ 13621 h 19050"/>
                <a:gd name="connsiteX1" fmla="*/ 43910 w 47625"/>
                <a:gd name="connsiteY1" fmla="*/ 14097 h 19050"/>
                <a:gd name="connsiteX2" fmla="*/ 43910 w 47625"/>
                <a:gd name="connsiteY2" fmla="*/ 13621 h 19050"/>
                <a:gd name="connsiteX3" fmla="*/ 30290 w 47625"/>
                <a:gd name="connsiteY3" fmla="*/ 0 h 19050"/>
                <a:gd name="connsiteX4" fmla="*/ 17050 w 47625"/>
                <a:gd name="connsiteY4" fmla="*/ 10478 h 19050"/>
                <a:gd name="connsiteX5" fmla="*/ 9906 w 47625"/>
                <a:gd name="connsiteY5" fmla="*/ 7430 h 19050"/>
                <a:gd name="connsiteX6" fmla="*/ 0 w 47625"/>
                <a:gd name="connsiteY6" fmla="*/ 17336 h 19050"/>
                <a:gd name="connsiteX7" fmla="*/ 9906 w 47625"/>
                <a:gd name="connsiteY7" fmla="*/ 27242 h 19050"/>
                <a:gd name="connsiteX8" fmla="*/ 46577 w 47625"/>
                <a:gd name="connsiteY8" fmla="*/ 27242 h 19050"/>
                <a:gd name="connsiteX9" fmla="*/ 53435 w 47625"/>
                <a:gd name="connsiteY9" fmla="*/ 20384 h 19050"/>
                <a:gd name="connsiteX10" fmla="*/ 46482 w 47625"/>
                <a:gd name="connsiteY10" fmla="*/ 1362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9050">
                  <a:moveTo>
                    <a:pt x="46482" y="13621"/>
                  </a:moveTo>
                  <a:cubicBezTo>
                    <a:pt x="45529" y="13621"/>
                    <a:pt x="44672" y="13811"/>
                    <a:pt x="43910" y="14097"/>
                  </a:cubicBezTo>
                  <a:cubicBezTo>
                    <a:pt x="43910" y="13907"/>
                    <a:pt x="43910" y="13716"/>
                    <a:pt x="43910" y="13621"/>
                  </a:cubicBezTo>
                  <a:cubicBezTo>
                    <a:pt x="43910" y="6096"/>
                    <a:pt x="37814" y="0"/>
                    <a:pt x="30290" y="0"/>
                  </a:cubicBezTo>
                  <a:cubicBezTo>
                    <a:pt x="23908" y="0"/>
                    <a:pt x="18479" y="4477"/>
                    <a:pt x="17050" y="10478"/>
                  </a:cubicBezTo>
                  <a:cubicBezTo>
                    <a:pt x="15240" y="8573"/>
                    <a:pt x="12668" y="7430"/>
                    <a:pt x="9906" y="7430"/>
                  </a:cubicBezTo>
                  <a:cubicBezTo>
                    <a:pt x="4381" y="7430"/>
                    <a:pt x="0" y="11906"/>
                    <a:pt x="0" y="17336"/>
                  </a:cubicBezTo>
                  <a:cubicBezTo>
                    <a:pt x="0" y="22860"/>
                    <a:pt x="4477" y="27242"/>
                    <a:pt x="9906" y="27242"/>
                  </a:cubicBezTo>
                  <a:lnTo>
                    <a:pt x="46577" y="27242"/>
                  </a:lnTo>
                  <a:cubicBezTo>
                    <a:pt x="50387" y="27242"/>
                    <a:pt x="53435" y="24194"/>
                    <a:pt x="53435" y="20384"/>
                  </a:cubicBezTo>
                  <a:cubicBezTo>
                    <a:pt x="53435" y="16574"/>
                    <a:pt x="50292" y="13621"/>
                    <a:pt x="46482" y="13621"/>
                  </a:cubicBezTo>
                </a:path>
              </a:pathLst>
            </a:custGeom>
            <a:solidFill>
              <a:srgbClr val="12856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6D02AA3-2EB9-4947-9D2A-A71CCFC08431}"/>
                </a:ext>
              </a:extLst>
            </p:cNvPr>
            <p:cNvSpPr/>
            <p:nvPr/>
          </p:nvSpPr>
          <p:spPr>
            <a:xfrm>
              <a:off x="3018783" y="3229939"/>
              <a:ext cx="56049" cy="84074"/>
            </a:xfrm>
            <a:custGeom>
              <a:avLst/>
              <a:gdLst>
                <a:gd name="connsiteX0" fmla="*/ 18860 w 19050"/>
                <a:gd name="connsiteY0" fmla="*/ 16097 h 28575"/>
                <a:gd name="connsiteX1" fmla="*/ 18860 w 19050"/>
                <a:gd name="connsiteY1" fmla="*/ 0 h 28575"/>
                <a:gd name="connsiteX2" fmla="*/ 7048 w 19050"/>
                <a:gd name="connsiteY2" fmla="*/ 0 h 28575"/>
                <a:gd name="connsiteX3" fmla="*/ 7048 w 19050"/>
                <a:gd name="connsiteY3" fmla="*/ 16097 h 28575"/>
                <a:gd name="connsiteX4" fmla="*/ 0 w 19050"/>
                <a:gd name="connsiteY4" fmla="*/ 16097 h 28575"/>
                <a:gd name="connsiteX5" fmla="*/ 12954 w 19050"/>
                <a:gd name="connsiteY5" fmla="*/ 30766 h 28575"/>
                <a:gd name="connsiteX6" fmla="*/ 25908 w 19050"/>
                <a:gd name="connsiteY6" fmla="*/ 1609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8575">
                  <a:moveTo>
                    <a:pt x="18860" y="16097"/>
                  </a:moveTo>
                  <a:lnTo>
                    <a:pt x="18860" y="0"/>
                  </a:lnTo>
                  <a:lnTo>
                    <a:pt x="7048" y="0"/>
                  </a:lnTo>
                  <a:lnTo>
                    <a:pt x="7048" y="16097"/>
                  </a:lnTo>
                  <a:lnTo>
                    <a:pt x="0" y="16097"/>
                  </a:lnTo>
                  <a:lnTo>
                    <a:pt x="12954" y="30766"/>
                  </a:lnTo>
                  <a:lnTo>
                    <a:pt x="25908" y="16097"/>
                  </a:lnTo>
                  <a:close/>
                </a:path>
              </a:pathLst>
            </a:custGeom>
            <a:solidFill>
              <a:srgbClr val="EDAC28"/>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79BE502-AF76-459E-99A6-7F0E58862E8B}"/>
                </a:ext>
              </a:extLst>
            </p:cNvPr>
            <p:cNvSpPr/>
            <p:nvPr/>
          </p:nvSpPr>
          <p:spPr>
            <a:xfrm>
              <a:off x="2066226" y="2867302"/>
              <a:ext cx="84074" cy="84074"/>
            </a:xfrm>
            <a:custGeom>
              <a:avLst/>
              <a:gdLst>
                <a:gd name="connsiteX0" fmla="*/ 33814 w 28575"/>
                <a:gd name="connsiteY0" fmla="*/ 17050 h 28575"/>
                <a:gd name="connsiteX1" fmla="*/ 33814 w 28575"/>
                <a:gd name="connsiteY1" fmla="*/ 17050 h 28575"/>
                <a:gd name="connsiteX2" fmla="*/ 33528 w 28575"/>
                <a:gd name="connsiteY2" fmla="*/ 17335 h 28575"/>
                <a:gd name="connsiteX3" fmla="*/ 33338 w 28575"/>
                <a:gd name="connsiteY3" fmla="*/ 17526 h 28575"/>
                <a:gd name="connsiteX4" fmla="*/ 18383 w 28575"/>
                <a:gd name="connsiteY4" fmla="*/ 30670 h 28575"/>
                <a:gd name="connsiteX5" fmla="*/ 3143 w 28575"/>
                <a:gd name="connsiteY5" fmla="*/ 17145 h 28575"/>
                <a:gd name="connsiteX6" fmla="*/ 3143 w 28575"/>
                <a:gd name="connsiteY6" fmla="*/ 17145 h 28575"/>
                <a:gd name="connsiteX7" fmla="*/ 0 w 28575"/>
                <a:gd name="connsiteY7" fmla="*/ 9906 h 28575"/>
                <a:gd name="connsiteX8" fmla="*/ 9906 w 28575"/>
                <a:gd name="connsiteY8" fmla="*/ 0 h 28575"/>
                <a:gd name="connsiteX9" fmla="*/ 18478 w 28575"/>
                <a:gd name="connsiteY9" fmla="*/ 4858 h 28575"/>
                <a:gd name="connsiteX10" fmla="*/ 27051 w 28575"/>
                <a:gd name="connsiteY10" fmla="*/ 0 h 28575"/>
                <a:gd name="connsiteX11" fmla="*/ 36957 w 28575"/>
                <a:gd name="connsiteY11" fmla="*/ 9906 h 28575"/>
                <a:gd name="connsiteX12" fmla="*/ 33814 w 28575"/>
                <a:gd name="connsiteY12" fmla="*/ 1705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75" h="28575">
                  <a:moveTo>
                    <a:pt x="33814" y="17050"/>
                  </a:moveTo>
                  <a:lnTo>
                    <a:pt x="33814" y="17050"/>
                  </a:lnTo>
                  <a:lnTo>
                    <a:pt x="33528" y="17335"/>
                  </a:lnTo>
                  <a:cubicBezTo>
                    <a:pt x="33433" y="17431"/>
                    <a:pt x="33433" y="17431"/>
                    <a:pt x="33338" y="17526"/>
                  </a:cubicBezTo>
                  <a:lnTo>
                    <a:pt x="18383" y="30670"/>
                  </a:lnTo>
                  <a:lnTo>
                    <a:pt x="3143" y="17145"/>
                  </a:lnTo>
                  <a:lnTo>
                    <a:pt x="3143" y="17145"/>
                  </a:lnTo>
                  <a:cubicBezTo>
                    <a:pt x="1238" y="15335"/>
                    <a:pt x="0" y="12764"/>
                    <a:pt x="0" y="9906"/>
                  </a:cubicBezTo>
                  <a:cubicBezTo>
                    <a:pt x="0" y="4382"/>
                    <a:pt x="4477" y="0"/>
                    <a:pt x="9906" y="0"/>
                  </a:cubicBezTo>
                  <a:cubicBezTo>
                    <a:pt x="13525" y="0"/>
                    <a:pt x="16669" y="1905"/>
                    <a:pt x="18478" y="4858"/>
                  </a:cubicBezTo>
                  <a:cubicBezTo>
                    <a:pt x="20193" y="1905"/>
                    <a:pt x="23431" y="0"/>
                    <a:pt x="27051" y="0"/>
                  </a:cubicBezTo>
                  <a:cubicBezTo>
                    <a:pt x="32575" y="0"/>
                    <a:pt x="36957" y="4477"/>
                    <a:pt x="36957" y="9906"/>
                  </a:cubicBezTo>
                  <a:cubicBezTo>
                    <a:pt x="36957" y="12668"/>
                    <a:pt x="35719" y="15240"/>
                    <a:pt x="33814" y="17050"/>
                  </a:cubicBezTo>
                </a:path>
              </a:pathLst>
            </a:custGeom>
            <a:solidFill>
              <a:srgbClr val="DF6C47"/>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5B5EDB03-86E3-4C11-949C-3707B206F7F3}"/>
                </a:ext>
              </a:extLst>
            </p:cNvPr>
            <p:cNvSpPr/>
            <p:nvPr/>
          </p:nvSpPr>
          <p:spPr>
            <a:xfrm>
              <a:off x="2234654" y="3795199"/>
              <a:ext cx="280247" cy="224197"/>
            </a:xfrm>
            <a:custGeom>
              <a:avLst/>
              <a:gdLst>
                <a:gd name="connsiteX0" fmla="*/ 62008 w 95250"/>
                <a:gd name="connsiteY0" fmla="*/ 77152 h 76200"/>
                <a:gd name="connsiteX1" fmla="*/ 100489 w 95250"/>
                <a:gd name="connsiteY1" fmla="*/ 54959 h 76200"/>
                <a:gd name="connsiteX2" fmla="*/ 0 w 95250"/>
                <a:gd name="connsiteY2" fmla="*/ 0 h 76200"/>
              </a:gdLst>
              <a:ahLst/>
              <a:cxnLst>
                <a:cxn ang="0">
                  <a:pos x="connsiteX0" y="connsiteY0"/>
                </a:cxn>
                <a:cxn ang="0">
                  <a:pos x="connsiteX1" y="connsiteY1"/>
                </a:cxn>
                <a:cxn ang="0">
                  <a:pos x="connsiteX2" y="connsiteY2"/>
                </a:cxn>
              </a:cxnLst>
              <a:rect l="l" t="t" r="r" b="b"/>
              <a:pathLst>
                <a:path w="95250" h="76200">
                  <a:moveTo>
                    <a:pt x="62008" y="77152"/>
                  </a:moveTo>
                  <a:lnTo>
                    <a:pt x="100489" y="54959"/>
                  </a:lnTo>
                  <a:lnTo>
                    <a:pt x="0" y="0"/>
                  </a:lnTo>
                  <a:close/>
                </a:path>
              </a:pathLst>
            </a:custGeom>
            <a:solidFill>
              <a:srgbClr val="40186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0D30292-8B27-4EB4-AD4F-8121076B5A52}"/>
                </a:ext>
              </a:extLst>
            </p:cNvPr>
            <p:cNvSpPr/>
            <p:nvPr/>
          </p:nvSpPr>
          <p:spPr>
            <a:xfrm>
              <a:off x="2477066" y="3747232"/>
              <a:ext cx="140123" cy="28025"/>
            </a:xfrm>
            <a:custGeom>
              <a:avLst/>
              <a:gdLst>
                <a:gd name="connsiteX0" fmla="*/ 0 w 47625"/>
                <a:gd name="connsiteY0" fmla="*/ 7921 h 9525"/>
                <a:gd name="connsiteX1" fmla="*/ 38005 w 47625"/>
                <a:gd name="connsiteY1" fmla="*/ 17065 h 9525"/>
                <a:gd name="connsiteX2" fmla="*/ 52292 w 47625"/>
                <a:gd name="connsiteY2" fmla="*/ 5635 h 9525"/>
                <a:gd name="connsiteX3" fmla="*/ 5810 w 47625"/>
                <a:gd name="connsiteY3" fmla="*/ 5158 h 9525"/>
                <a:gd name="connsiteX4" fmla="*/ 0 w 47625"/>
                <a:gd name="connsiteY4" fmla="*/ 7921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9525">
                  <a:moveTo>
                    <a:pt x="0" y="7921"/>
                  </a:moveTo>
                  <a:lnTo>
                    <a:pt x="38005" y="17065"/>
                  </a:lnTo>
                  <a:lnTo>
                    <a:pt x="52292" y="5635"/>
                  </a:lnTo>
                  <a:cubicBezTo>
                    <a:pt x="37719" y="-1700"/>
                    <a:pt x="20574" y="-1890"/>
                    <a:pt x="5810" y="5158"/>
                  </a:cubicBezTo>
                  <a:lnTo>
                    <a:pt x="0" y="7921"/>
                  </a:lnTo>
                  <a:close/>
                </a:path>
              </a:pathLst>
            </a:custGeom>
            <a:solidFill>
              <a:srgbClr val="40186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8714F5B-389C-4806-B2C2-F7300E3CF023}"/>
                </a:ext>
              </a:extLst>
            </p:cNvPr>
            <p:cNvSpPr/>
            <p:nvPr/>
          </p:nvSpPr>
          <p:spPr>
            <a:xfrm>
              <a:off x="1953845" y="3430102"/>
              <a:ext cx="196173" cy="308271"/>
            </a:xfrm>
            <a:custGeom>
              <a:avLst/>
              <a:gdLst>
                <a:gd name="connsiteX0" fmla="*/ 54959 w 66675"/>
                <a:gd name="connsiteY0" fmla="*/ 73 h 104775"/>
                <a:gd name="connsiteX1" fmla="*/ 6382 w 66675"/>
                <a:gd name="connsiteY1" fmla="*/ 7217 h 104775"/>
                <a:gd name="connsiteX2" fmla="*/ 3334 w 66675"/>
                <a:gd name="connsiteY2" fmla="*/ 8931 h 104775"/>
                <a:gd name="connsiteX3" fmla="*/ 3334 w 66675"/>
                <a:gd name="connsiteY3" fmla="*/ 8931 h 104775"/>
                <a:gd name="connsiteX4" fmla="*/ 3334 w 66675"/>
                <a:gd name="connsiteY4" fmla="*/ 9027 h 104775"/>
                <a:gd name="connsiteX5" fmla="*/ 3048 w 66675"/>
                <a:gd name="connsiteY5" fmla="*/ 9408 h 104775"/>
                <a:gd name="connsiteX6" fmla="*/ 0 w 66675"/>
                <a:gd name="connsiteY6" fmla="*/ 13503 h 104775"/>
                <a:gd name="connsiteX7" fmla="*/ 2286 w 66675"/>
                <a:gd name="connsiteY7" fmla="*/ 13122 h 104775"/>
                <a:gd name="connsiteX8" fmla="*/ 16097 w 66675"/>
                <a:gd name="connsiteY8" fmla="*/ 106182 h 104775"/>
                <a:gd name="connsiteX9" fmla="*/ 21717 w 66675"/>
                <a:gd name="connsiteY9" fmla="*/ 110373 h 104775"/>
                <a:gd name="connsiteX10" fmla="*/ 69342 w 66675"/>
                <a:gd name="connsiteY10" fmla="*/ 103324 h 104775"/>
                <a:gd name="connsiteX11" fmla="*/ 70199 w 66675"/>
                <a:gd name="connsiteY11" fmla="*/ 105705 h 104775"/>
                <a:gd name="connsiteX12" fmla="*/ 73533 w 66675"/>
                <a:gd name="connsiteY12" fmla="*/ 101324 h 104775"/>
                <a:gd name="connsiteX13" fmla="*/ 73533 w 66675"/>
                <a:gd name="connsiteY13" fmla="*/ 101324 h 104775"/>
                <a:gd name="connsiteX14" fmla="*/ 74486 w 66675"/>
                <a:gd name="connsiteY14" fmla="*/ 97609 h 104775"/>
                <a:gd name="connsiteX15" fmla="*/ 60674 w 66675"/>
                <a:gd name="connsiteY15" fmla="*/ 4264 h 104775"/>
                <a:gd name="connsiteX16" fmla="*/ 54959 w 66675"/>
                <a:gd name="connsiteY16" fmla="*/ 7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675" h="104775">
                  <a:moveTo>
                    <a:pt x="54959" y="73"/>
                  </a:moveTo>
                  <a:lnTo>
                    <a:pt x="6382" y="7217"/>
                  </a:lnTo>
                  <a:cubicBezTo>
                    <a:pt x="5144" y="7407"/>
                    <a:pt x="4096" y="8074"/>
                    <a:pt x="3334" y="8931"/>
                  </a:cubicBezTo>
                  <a:lnTo>
                    <a:pt x="3334" y="8931"/>
                  </a:lnTo>
                  <a:lnTo>
                    <a:pt x="3334" y="9027"/>
                  </a:lnTo>
                  <a:cubicBezTo>
                    <a:pt x="3239" y="9122"/>
                    <a:pt x="3143" y="9312"/>
                    <a:pt x="3048" y="9408"/>
                  </a:cubicBezTo>
                  <a:lnTo>
                    <a:pt x="0" y="13503"/>
                  </a:lnTo>
                  <a:lnTo>
                    <a:pt x="2286" y="13122"/>
                  </a:lnTo>
                  <a:lnTo>
                    <a:pt x="16097" y="106182"/>
                  </a:lnTo>
                  <a:cubicBezTo>
                    <a:pt x="16478" y="108849"/>
                    <a:pt x="19050" y="110754"/>
                    <a:pt x="21717" y="110373"/>
                  </a:cubicBezTo>
                  <a:lnTo>
                    <a:pt x="69342" y="103324"/>
                  </a:lnTo>
                  <a:lnTo>
                    <a:pt x="70199" y="105705"/>
                  </a:lnTo>
                  <a:lnTo>
                    <a:pt x="73533" y="101324"/>
                  </a:lnTo>
                  <a:lnTo>
                    <a:pt x="73533" y="101324"/>
                  </a:lnTo>
                  <a:cubicBezTo>
                    <a:pt x="74295" y="100276"/>
                    <a:pt x="74676" y="98943"/>
                    <a:pt x="74486" y="97609"/>
                  </a:cubicBezTo>
                  <a:lnTo>
                    <a:pt x="60674" y="4264"/>
                  </a:lnTo>
                  <a:cubicBezTo>
                    <a:pt x="60198" y="1502"/>
                    <a:pt x="57626" y="-403"/>
                    <a:pt x="54959" y="73"/>
                  </a:cubicBezTo>
                </a:path>
              </a:pathLst>
            </a:custGeom>
            <a:solidFill>
              <a:srgbClr val="F3F3F3"/>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A2428A7-1582-4001-BF24-4EBEBDC05052}"/>
                </a:ext>
              </a:extLst>
            </p:cNvPr>
            <p:cNvSpPr/>
            <p:nvPr/>
          </p:nvSpPr>
          <p:spPr>
            <a:xfrm>
              <a:off x="1951456" y="3441659"/>
              <a:ext cx="196173" cy="308271"/>
            </a:xfrm>
            <a:custGeom>
              <a:avLst/>
              <a:gdLst>
                <a:gd name="connsiteX0" fmla="*/ 68059 w 66675"/>
                <a:gd name="connsiteY0" fmla="*/ 103206 h 104775"/>
                <a:gd name="connsiteX1" fmla="*/ 19482 w 66675"/>
                <a:gd name="connsiteY1" fmla="*/ 110350 h 104775"/>
                <a:gd name="connsiteX2" fmla="*/ 13862 w 66675"/>
                <a:gd name="connsiteY2" fmla="*/ 106159 h 104775"/>
                <a:gd name="connsiteX3" fmla="*/ 51 w 66675"/>
                <a:gd name="connsiteY3" fmla="*/ 12814 h 104775"/>
                <a:gd name="connsiteX4" fmla="*/ 4242 w 66675"/>
                <a:gd name="connsiteY4" fmla="*/ 7194 h 104775"/>
                <a:gd name="connsiteX5" fmla="*/ 52819 w 66675"/>
                <a:gd name="connsiteY5" fmla="*/ 51 h 104775"/>
                <a:gd name="connsiteX6" fmla="*/ 58439 w 66675"/>
                <a:gd name="connsiteY6" fmla="*/ 4242 h 104775"/>
                <a:gd name="connsiteX7" fmla="*/ 72250 w 66675"/>
                <a:gd name="connsiteY7" fmla="*/ 97587 h 104775"/>
                <a:gd name="connsiteX8" fmla="*/ 68059 w 66675"/>
                <a:gd name="connsiteY8" fmla="*/ 1032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4775">
                  <a:moveTo>
                    <a:pt x="68059" y="103206"/>
                  </a:moveTo>
                  <a:lnTo>
                    <a:pt x="19482" y="110350"/>
                  </a:lnTo>
                  <a:cubicBezTo>
                    <a:pt x="16815" y="110731"/>
                    <a:pt x="14243" y="108921"/>
                    <a:pt x="13862" y="106159"/>
                  </a:cubicBezTo>
                  <a:lnTo>
                    <a:pt x="51" y="12814"/>
                  </a:lnTo>
                  <a:cubicBezTo>
                    <a:pt x="-330" y="10147"/>
                    <a:pt x="1479" y="7575"/>
                    <a:pt x="4242" y="7194"/>
                  </a:cubicBezTo>
                  <a:lnTo>
                    <a:pt x="52819" y="51"/>
                  </a:lnTo>
                  <a:cubicBezTo>
                    <a:pt x="55486" y="-330"/>
                    <a:pt x="58058" y="1479"/>
                    <a:pt x="58439" y="4242"/>
                  </a:cubicBezTo>
                  <a:lnTo>
                    <a:pt x="72250" y="97587"/>
                  </a:lnTo>
                  <a:cubicBezTo>
                    <a:pt x="72631" y="100349"/>
                    <a:pt x="70726" y="102825"/>
                    <a:pt x="68059" y="103206"/>
                  </a:cubicBezTo>
                </a:path>
              </a:pathLst>
            </a:custGeom>
            <a:solidFill>
              <a:srgbClr val="E6E6E6"/>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7D42D3F-1D21-482F-BB48-EC15F9A507F5}"/>
                </a:ext>
              </a:extLst>
            </p:cNvPr>
            <p:cNvSpPr/>
            <p:nvPr/>
          </p:nvSpPr>
          <p:spPr>
            <a:xfrm>
              <a:off x="1974585" y="3472914"/>
              <a:ext cx="168148" cy="280247"/>
            </a:xfrm>
            <a:custGeom>
              <a:avLst/>
              <a:gdLst>
                <a:gd name="connsiteX0" fmla="*/ 0 w 57150"/>
                <a:gd name="connsiteY0" fmla="*/ 54769 h 95250"/>
                <a:gd name="connsiteX1" fmla="*/ 6096 w 57150"/>
                <a:gd name="connsiteY1" fmla="*/ 95631 h 95250"/>
                <a:gd name="connsiteX2" fmla="*/ 11716 w 57150"/>
                <a:gd name="connsiteY2" fmla="*/ 99822 h 95250"/>
                <a:gd name="connsiteX3" fmla="*/ 60293 w 57150"/>
                <a:gd name="connsiteY3" fmla="*/ 92678 h 95250"/>
                <a:gd name="connsiteX4" fmla="*/ 64484 w 57150"/>
                <a:gd name="connsiteY4" fmla="*/ 87058 h 95250"/>
                <a:gd name="connsiteX5" fmla="*/ 51625 w 57150"/>
                <a:gd name="connsiteY5" fmla="*/ 0 h 95250"/>
                <a:gd name="connsiteX6" fmla="*/ 0 w 57150"/>
                <a:gd name="connsiteY6" fmla="*/ 5476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95250">
                  <a:moveTo>
                    <a:pt x="0" y="54769"/>
                  </a:moveTo>
                  <a:lnTo>
                    <a:pt x="6096" y="95631"/>
                  </a:lnTo>
                  <a:cubicBezTo>
                    <a:pt x="6477" y="98298"/>
                    <a:pt x="9049" y="100203"/>
                    <a:pt x="11716" y="99822"/>
                  </a:cubicBezTo>
                  <a:lnTo>
                    <a:pt x="60293" y="92678"/>
                  </a:lnTo>
                  <a:cubicBezTo>
                    <a:pt x="62960" y="92297"/>
                    <a:pt x="64865" y="89725"/>
                    <a:pt x="64484" y="87058"/>
                  </a:cubicBezTo>
                  <a:lnTo>
                    <a:pt x="51625" y="0"/>
                  </a:lnTo>
                  <a:lnTo>
                    <a:pt x="0" y="54769"/>
                  </a:lnTo>
                  <a:close/>
                </a:path>
              </a:pathLst>
            </a:custGeom>
            <a:solidFill>
              <a:srgbClr val="D2D2D2"/>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EC957BA-7CD4-4BD4-9BB1-B8F5FCE276CC}"/>
                </a:ext>
              </a:extLst>
            </p:cNvPr>
            <p:cNvSpPr/>
            <p:nvPr/>
          </p:nvSpPr>
          <p:spPr>
            <a:xfrm>
              <a:off x="2029078" y="3477522"/>
              <a:ext cx="28025" cy="28025"/>
            </a:xfrm>
            <a:custGeom>
              <a:avLst/>
              <a:gdLst>
                <a:gd name="connsiteX0" fmla="*/ 9006 w 0"/>
                <a:gd name="connsiteY0" fmla="*/ 3863 h 0"/>
                <a:gd name="connsiteX1" fmla="*/ 5196 w 0"/>
                <a:gd name="connsiteY1" fmla="*/ 9006 h 0"/>
                <a:gd name="connsiteX2" fmla="*/ 53 w 0"/>
                <a:gd name="connsiteY2" fmla="*/ 5197 h 0"/>
                <a:gd name="connsiteX3" fmla="*/ 3863 w 0"/>
                <a:gd name="connsiteY3" fmla="*/ 53 h 0"/>
                <a:gd name="connsiteX4" fmla="*/ 9006 w 0"/>
                <a:gd name="connsiteY4" fmla="*/ 386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9006" y="3863"/>
                  </a:moveTo>
                  <a:cubicBezTo>
                    <a:pt x="9388" y="6340"/>
                    <a:pt x="7673" y="8626"/>
                    <a:pt x="5196" y="9006"/>
                  </a:cubicBezTo>
                  <a:cubicBezTo>
                    <a:pt x="2720" y="9388"/>
                    <a:pt x="434" y="7673"/>
                    <a:pt x="53" y="5197"/>
                  </a:cubicBezTo>
                  <a:cubicBezTo>
                    <a:pt x="-328" y="2720"/>
                    <a:pt x="1386" y="434"/>
                    <a:pt x="3863" y="53"/>
                  </a:cubicBezTo>
                  <a:cubicBezTo>
                    <a:pt x="6340" y="-328"/>
                    <a:pt x="8625" y="1386"/>
                    <a:pt x="9006" y="3863"/>
                  </a:cubicBezTo>
                </a:path>
              </a:pathLst>
            </a:custGeom>
            <a:solidFill>
              <a:srgbClr val="737373"/>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BDACF1C-0310-4952-A0CF-1F6C1557EECE}"/>
                </a:ext>
              </a:extLst>
            </p:cNvPr>
            <p:cNvSpPr/>
            <p:nvPr/>
          </p:nvSpPr>
          <p:spPr>
            <a:xfrm>
              <a:off x="2109942" y="2866740"/>
              <a:ext cx="56049" cy="84074"/>
            </a:xfrm>
            <a:custGeom>
              <a:avLst/>
              <a:gdLst>
                <a:gd name="connsiteX0" fmla="*/ 12192 w 19050"/>
                <a:gd name="connsiteY0" fmla="*/ 0 h 28575"/>
                <a:gd name="connsiteX1" fmla="*/ 6096 w 19050"/>
                <a:gd name="connsiteY1" fmla="*/ 2096 h 28575"/>
                <a:gd name="connsiteX2" fmla="*/ 8287 w 19050"/>
                <a:gd name="connsiteY2" fmla="*/ 5715 h 28575"/>
                <a:gd name="connsiteX3" fmla="*/ 7049 w 19050"/>
                <a:gd name="connsiteY3" fmla="*/ 19812 h 28575"/>
                <a:gd name="connsiteX4" fmla="*/ 0 w 19050"/>
                <a:gd name="connsiteY4" fmla="*/ 27718 h 28575"/>
                <a:gd name="connsiteX5" fmla="*/ 3429 w 19050"/>
                <a:gd name="connsiteY5" fmla="*/ 30766 h 28575"/>
                <a:gd name="connsiteX6" fmla="*/ 18383 w 19050"/>
                <a:gd name="connsiteY6" fmla="*/ 17621 h 28575"/>
                <a:gd name="connsiteX7" fmla="*/ 18574 w 19050"/>
                <a:gd name="connsiteY7" fmla="*/ 17431 h 28575"/>
                <a:gd name="connsiteX8" fmla="*/ 18955 w 19050"/>
                <a:gd name="connsiteY8" fmla="*/ 17145 h 28575"/>
                <a:gd name="connsiteX9" fmla="*/ 18955 w 19050"/>
                <a:gd name="connsiteY9" fmla="*/ 17145 h 28575"/>
                <a:gd name="connsiteX10" fmla="*/ 22098 w 19050"/>
                <a:gd name="connsiteY10" fmla="*/ 9906 h 28575"/>
                <a:gd name="connsiteX11" fmla="*/ 12192 w 19050"/>
                <a:gd name="connsiteY11"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 h="28575">
                  <a:moveTo>
                    <a:pt x="12192" y="0"/>
                  </a:moveTo>
                  <a:cubicBezTo>
                    <a:pt x="9906" y="0"/>
                    <a:pt x="7810" y="762"/>
                    <a:pt x="6096" y="2096"/>
                  </a:cubicBezTo>
                  <a:lnTo>
                    <a:pt x="8287" y="5715"/>
                  </a:lnTo>
                  <a:cubicBezTo>
                    <a:pt x="11049" y="10192"/>
                    <a:pt x="10573" y="15907"/>
                    <a:pt x="7049" y="19812"/>
                  </a:cubicBezTo>
                  <a:lnTo>
                    <a:pt x="0" y="27718"/>
                  </a:lnTo>
                  <a:lnTo>
                    <a:pt x="3429" y="30766"/>
                  </a:lnTo>
                  <a:lnTo>
                    <a:pt x="18383" y="17621"/>
                  </a:lnTo>
                  <a:cubicBezTo>
                    <a:pt x="18479" y="17621"/>
                    <a:pt x="18479" y="17526"/>
                    <a:pt x="18574" y="17431"/>
                  </a:cubicBezTo>
                  <a:lnTo>
                    <a:pt x="18955" y="17145"/>
                  </a:lnTo>
                  <a:lnTo>
                    <a:pt x="18955" y="17145"/>
                  </a:lnTo>
                  <a:cubicBezTo>
                    <a:pt x="20860" y="15335"/>
                    <a:pt x="22098" y="12764"/>
                    <a:pt x="22098" y="9906"/>
                  </a:cubicBezTo>
                  <a:cubicBezTo>
                    <a:pt x="22098" y="4477"/>
                    <a:pt x="17717" y="0"/>
                    <a:pt x="12192" y="0"/>
                  </a:cubicBezTo>
                </a:path>
              </a:pathLst>
            </a:custGeom>
            <a:solidFill>
              <a:srgbClr val="D83B0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9E4FA3B-5B5A-450A-8C3C-06C7F0235588}"/>
                </a:ext>
              </a:extLst>
            </p:cNvPr>
            <p:cNvSpPr/>
            <p:nvPr/>
          </p:nvSpPr>
          <p:spPr>
            <a:xfrm>
              <a:off x="1973743" y="3577166"/>
              <a:ext cx="392345" cy="224197"/>
            </a:xfrm>
            <a:custGeom>
              <a:avLst/>
              <a:gdLst>
                <a:gd name="connsiteX0" fmla="*/ 98489 w 133350"/>
                <a:gd name="connsiteY0" fmla="*/ 44577 h 76200"/>
                <a:gd name="connsiteX1" fmla="*/ 85916 w 133350"/>
                <a:gd name="connsiteY1" fmla="*/ 29432 h 76200"/>
                <a:gd name="connsiteX2" fmla="*/ 78200 w 133350"/>
                <a:gd name="connsiteY2" fmla="*/ 21907 h 76200"/>
                <a:gd name="connsiteX3" fmla="*/ 69342 w 133350"/>
                <a:gd name="connsiteY3" fmla="*/ 5144 h 76200"/>
                <a:gd name="connsiteX4" fmla="*/ 62960 w 133350"/>
                <a:gd name="connsiteY4" fmla="*/ 476 h 76200"/>
                <a:gd name="connsiteX5" fmla="*/ 60484 w 133350"/>
                <a:gd name="connsiteY5" fmla="*/ 0 h 76200"/>
                <a:gd name="connsiteX6" fmla="*/ 62484 w 133350"/>
                <a:gd name="connsiteY6" fmla="*/ 13335 h 76200"/>
                <a:gd name="connsiteX7" fmla="*/ 52864 w 133350"/>
                <a:gd name="connsiteY7" fmla="*/ 9620 h 76200"/>
                <a:gd name="connsiteX8" fmla="*/ 52864 w 133350"/>
                <a:gd name="connsiteY8" fmla="*/ 9525 h 76200"/>
                <a:gd name="connsiteX9" fmla="*/ 28004 w 133350"/>
                <a:gd name="connsiteY9" fmla="*/ 4001 h 76200"/>
                <a:gd name="connsiteX10" fmla="*/ 1905 w 133350"/>
                <a:gd name="connsiteY10" fmla="*/ 5810 h 76200"/>
                <a:gd name="connsiteX11" fmla="*/ 2286 w 133350"/>
                <a:gd name="connsiteY11" fmla="*/ 8858 h 76200"/>
                <a:gd name="connsiteX12" fmla="*/ 8954 w 133350"/>
                <a:gd name="connsiteY12" fmla="*/ 14669 h 76200"/>
                <a:gd name="connsiteX13" fmla="*/ 25813 w 133350"/>
                <a:gd name="connsiteY13" fmla="*/ 14669 h 76200"/>
                <a:gd name="connsiteX14" fmla="*/ 45911 w 133350"/>
                <a:gd name="connsiteY14" fmla="*/ 21527 h 76200"/>
                <a:gd name="connsiteX15" fmla="*/ 23051 w 133350"/>
                <a:gd name="connsiteY15" fmla="*/ 19622 h 76200"/>
                <a:gd name="connsiteX16" fmla="*/ 0 w 133350"/>
                <a:gd name="connsiteY16" fmla="*/ 28194 h 76200"/>
                <a:gd name="connsiteX17" fmla="*/ 572 w 133350"/>
                <a:gd name="connsiteY17" fmla="*/ 29908 h 76200"/>
                <a:gd name="connsiteX18" fmla="*/ 9906 w 133350"/>
                <a:gd name="connsiteY18" fmla="*/ 34385 h 76200"/>
                <a:gd name="connsiteX19" fmla="*/ 21431 w 133350"/>
                <a:gd name="connsiteY19" fmla="*/ 30385 h 76200"/>
                <a:gd name="connsiteX20" fmla="*/ 46577 w 133350"/>
                <a:gd name="connsiteY20" fmla="*/ 34480 h 76200"/>
                <a:gd name="connsiteX21" fmla="*/ 46482 w 133350"/>
                <a:gd name="connsiteY21" fmla="*/ 34766 h 76200"/>
                <a:gd name="connsiteX22" fmla="*/ 22384 w 133350"/>
                <a:gd name="connsiteY22" fmla="*/ 33052 h 76200"/>
                <a:gd name="connsiteX23" fmla="*/ 3620 w 133350"/>
                <a:gd name="connsiteY23" fmla="*/ 42291 h 76200"/>
                <a:gd name="connsiteX24" fmla="*/ 4382 w 133350"/>
                <a:gd name="connsiteY24" fmla="*/ 43815 h 76200"/>
                <a:gd name="connsiteX25" fmla="*/ 13907 w 133350"/>
                <a:gd name="connsiteY25" fmla="*/ 46958 h 76200"/>
                <a:gd name="connsiteX26" fmla="*/ 24479 w 133350"/>
                <a:gd name="connsiteY26" fmla="*/ 41720 h 76200"/>
                <a:gd name="connsiteX27" fmla="*/ 43244 w 133350"/>
                <a:gd name="connsiteY27" fmla="*/ 46292 h 76200"/>
                <a:gd name="connsiteX28" fmla="*/ 23908 w 133350"/>
                <a:gd name="connsiteY28" fmla="*/ 46577 h 76200"/>
                <a:gd name="connsiteX29" fmla="*/ 12859 w 133350"/>
                <a:gd name="connsiteY29" fmla="*/ 56674 h 76200"/>
                <a:gd name="connsiteX30" fmla="*/ 14097 w 133350"/>
                <a:gd name="connsiteY30" fmla="*/ 57912 h 76200"/>
                <a:gd name="connsiteX31" fmla="*/ 22479 w 133350"/>
                <a:gd name="connsiteY31" fmla="*/ 59055 h 76200"/>
                <a:gd name="connsiteX32" fmla="*/ 29528 w 133350"/>
                <a:gd name="connsiteY32" fmla="*/ 54769 h 76200"/>
                <a:gd name="connsiteX33" fmla="*/ 40291 w 133350"/>
                <a:gd name="connsiteY33" fmla="*/ 60579 h 76200"/>
                <a:gd name="connsiteX34" fmla="*/ 40291 w 133350"/>
                <a:gd name="connsiteY34" fmla="*/ 60579 h 76200"/>
                <a:gd name="connsiteX35" fmla="*/ 40291 w 133350"/>
                <a:gd name="connsiteY35" fmla="*/ 60674 h 76200"/>
                <a:gd name="connsiteX36" fmla="*/ 58579 w 133350"/>
                <a:gd name="connsiteY36" fmla="*/ 64199 h 76200"/>
                <a:gd name="connsiteX37" fmla="*/ 88678 w 133350"/>
                <a:gd name="connsiteY37" fmla="*/ 69818 h 76200"/>
                <a:gd name="connsiteX38" fmla="*/ 115824 w 133350"/>
                <a:gd name="connsiteY38" fmla="*/ 80296 h 76200"/>
                <a:gd name="connsiteX39" fmla="*/ 131921 w 133350"/>
                <a:gd name="connsiteY39" fmla="*/ 76962 h 76200"/>
                <a:gd name="connsiteX40" fmla="*/ 136684 w 133350"/>
                <a:gd name="connsiteY40" fmla="*/ 59436 h 76200"/>
                <a:gd name="connsiteX41" fmla="*/ 136684 w 133350"/>
                <a:gd name="connsiteY41" fmla="*/ 57150 h 76200"/>
                <a:gd name="connsiteX42" fmla="*/ 98489 w 133350"/>
                <a:gd name="connsiteY42" fmla="*/ 445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350" h="76200">
                  <a:moveTo>
                    <a:pt x="98489" y="44577"/>
                  </a:moveTo>
                  <a:lnTo>
                    <a:pt x="85916" y="29432"/>
                  </a:lnTo>
                  <a:cubicBezTo>
                    <a:pt x="83630" y="26670"/>
                    <a:pt x="80963" y="24098"/>
                    <a:pt x="78200" y="21907"/>
                  </a:cubicBezTo>
                  <a:lnTo>
                    <a:pt x="69342" y="5144"/>
                  </a:lnTo>
                  <a:cubicBezTo>
                    <a:pt x="68009" y="2667"/>
                    <a:pt x="65723" y="953"/>
                    <a:pt x="62960" y="476"/>
                  </a:cubicBezTo>
                  <a:lnTo>
                    <a:pt x="60484" y="0"/>
                  </a:lnTo>
                  <a:lnTo>
                    <a:pt x="62484" y="13335"/>
                  </a:lnTo>
                  <a:lnTo>
                    <a:pt x="52864" y="9620"/>
                  </a:lnTo>
                  <a:lnTo>
                    <a:pt x="52864" y="9525"/>
                  </a:lnTo>
                  <a:lnTo>
                    <a:pt x="28004" y="4001"/>
                  </a:lnTo>
                  <a:lnTo>
                    <a:pt x="1905" y="5810"/>
                  </a:lnTo>
                  <a:lnTo>
                    <a:pt x="2286" y="8858"/>
                  </a:lnTo>
                  <a:cubicBezTo>
                    <a:pt x="2762" y="12192"/>
                    <a:pt x="5620" y="14669"/>
                    <a:pt x="8954" y="14669"/>
                  </a:cubicBezTo>
                  <a:lnTo>
                    <a:pt x="25813" y="14669"/>
                  </a:lnTo>
                  <a:lnTo>
                    <a:pt x="45911" y="21527"/>
                  </a:lnTo>
                  <a:lnTo>
                    <a:pt x="23051" y="19622"/>
                  </a:lnTo>
                  <a:lnTo>
                    <a:pt x="0" y="28194"/>
                  </a:lnTo>
                  <a:lnTo>
                    <a:pt x="572" y="29908"/>
                  </a:lnTo>
                  <a:cubicBezTo>
                    <a:pt x="1905" y="33719"/>
                    <a:pt x="6096" y="35719"/>
                    <a:pt x="9906" y="34385"/>
                  </a:cubicBezTo>
                  <a:lnTo>
                    <a:pt x="21431" y="30385"/>
                  </a:lnTo>
                  <a:lnTo>
                    <a:pt x="46577" y="34480"/>
                  </a:lnTo>
                  <a:lnTo>
                    <a:pt x="46482" y="34766"/>
                  </a:lnTo>
                  <a:lnTo>
                    <a:pt x="22384" y="33052"/>
                  </a:lnTo>
                  <a:lnTo>
                    <a:pt x="3620" y="42291"/>
                  </a:lnTo>
                  <a:lnTo>
                    <a:pt x="4382" y="43815"/>
                  </a:lnTo>
                  <a:cubicBezTo>
                    <a:pt x="6191" y="47244"/>
                    <a:pt x="10382" y="48673"/>
                    <a:pt x="13907" y="46958"/>
                  </a:cubicBezTo>
                  <a:lnTo>
                    <a:pt x="24479" y="41720"/>
                  </a:lnTo>
                  <a:lnTo>
                    <a:pt x="43244" y="46292"/>
                  </a:lnTo>
                  <a:lnTo>
                    <a:pt x="23908" y="46577"/>
                  </a:lnTo>
                  <a:lnTo>
                    <a:pt x="12859" y="56674"/>
                  </a:lnTo>
                  <a:lnTo>
                    <a:pt x="14097" y="57912"/>
                  </a:lnTo>
                  <a:cubicBezTo>
                    <a:pt x="16288" y="60198"/>
                    <a:pt x="19717" y="60674"/>
                    <a:pt x="22479" y="59055"/>
                  </a:cubicBezTo>
                  <a:lnTo>
                    <a:pt x="29528" y="54769"/>
                  </a:lnTo>
                  <a:lnTo>
                    <a:pt x="40291" y="60579"/>
                  </a:lnTo>
                  <a:lnTo>
                    <a:pt x="40291" y="60579"/>
                  </a:lnTo>
                  <a:lnTo>
                    <a:pt x="40291" y="60674"/>
                  </a:lnTo>
                  <a:lnTo>
                    <a:pt x="58579" y="64199"/>
                  </a:lnTo>
                  <a:cubicBezTo>
                    <a:pt x="68199" y="68104"/>
                    <a:pt x="78296" y="69723"/>
                    <a:pt x="88678" y="69818"/>
                  </a:cubicBezTo>
                  <a:lnTo>
                    <a:pt x="115824" y="80296"/>
                  </a:lnTo>
                  <a:lnTo>
                    <a:pt x="131921" y="76962"/>
                  </a:lnTo>
                  <a:cubicBezTo>
                    <a:pt x="131921" y="76962"/>
                    <a:pt x="136684" y="72485"/>
                    <a:pt x="136684" y="59436"/>
                  </a:cubicBezTo>
                  <a:lnTo>
                    <a:pt x="136684" y="57150"/>
                  </a:lnTo>
                  <a:lnTo>
                    <a:pt x="98489" y="44577"/>
                  </a:lnTo>
                  <a:close/>
                </a:path>
              </a:pathLst>
            </a:custGeom>
            <a:solidFill>
              <a:srgbClr val="D8B09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3112F5F-D47B-4CF5-922C-C0875563269C}"/>
                </a:ext>
              </a:extLst>
            </p:cNvPr>
            <p:cNvSpPr/>
            <p:nvPr/>
          </p:nvSpPr>
          <p:spPr>
            <a:xfrm>
              <a:off x="2061180" y="3738588"/>
              <a:ext cx="280247" cy="84074"/>
            </a:xfrm>
            <a:custGeom>
              <a:avLst/>
              <a:gdLst>
                <a:gd name="connsiteX0" fmla="*/ 10668 w 95250"/>
                <a:gd name="connsiteY0" fmla="*/ 5905 h 28575"/>
                <a:gd name="connsiteX1" fmla="*/ 10668 w 95250"/>
                <a:gd name="connsiteY1" fmla="*/ 6001 h 28575"/>
                <a:gd name="connsiteX2" fmla="*/ 28099 w 95250"/>
                <a:gd name="connsiteY2" fmla="*/ 13144 h 28575"/>
                <a:gd name="connsiteX3" fmla="*/ 58388 w 95250"/>
                <a:gd name="connsiteY3" fmla="*/ 19241 h 28575"/>
                <a:gd name="connsiteX4" fmla="*/ 88297 w 95250"/>
                <a:gd name="connsiteY4" fmla="*/ 35623 h 28575"/>
                <a:gd name="connsiteX5" fmla="*/ 102298 w 95250"/>
                <a:gd name="connsiteY5" fmla="*/ 22289 h 28575"/>
                <a:gd name="connsiteX6" fmla="*/ 69628 w 95250"/>
                <a:gd name="connsiteY6" fmla="*/ 10382 h 28575"/>
                <a:gd name="connsiteX7" fmla="*/ 52578 w 95250"/>
                <a:gd name="connsiteY7" fmla="*/ 7334 h 28575"/>
                <a:gd name="connsiteX8" fmla="*/ 39243 w 95250"/>
                <a:gd name="connsiteY8" fmla="*/ 7334 h 28575"/>
                <a:gd name="connsiteX9" fmla="*/ 22384 w 95250"/>
                <a:gd name="connsiteY9" fmla="*/ 5334 h 28575"/>
                <a:gd name="connsiteX10" fmla="*/ 0 w 95250"/>
                <a:gd name="connsiteY10" fmla="*/ 0 h 28575"/>
                <a:gd name="connsiteX11" fmla="*/ 10668 w 95250"/>
                <a:gd name="connsiteY11" fmla="*/ 5905 h 28575"/>
                <a:gd name="connsiteX12" fmla="*/ 10668 w 95250"/>
                <a:gd name="connsiteY12" fmla="*/ 590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28575">
                  <a:moveTo>
                    <a:pt x="10668" y="5905"/>
                  </a:moveTo>
                  <a:lnTo>
                    <a:pt x="10668" y="6001"/>
                  </a:lnTo>
                  <a:lnTo>
                    <a:pt x="28099" y="13144"/>
                  </a:lnTo>
                  <a:cubicBezTo>
                    <a:pt x="37719" y="17050"/>
                    <a:pt x="48006" y="19145"/>
                    <a:pt x="58388" y="19241"/>
                  </a:cubicBezTo>
                  <a:lnTo>
                    <a:pt x="88297" y="35623"/>
                  </a:lnTo>
                  <a:cubicBezTo>
                    <a:pt x="94202" y="32575"/>
                    <a:pt x="99060" y="27908"/>
                    <a:pt x="102298" y="22289"/>
                  </a:cubicBezTo>
                  <a:lnTo>
                    <a:pt x="69628" y="10382"/>
                  </a:lnTo>
                  <a:cubicBezTo>
                    <a:pt x="64103" y="8382"/>
                    <a:pt x="58388" y="7334"/>
                    <a:pt x="52578" y="7334"/>
                  </a:cubicBezTo>
                  <a:lnTo>
                    <a:pt x="39243" y="7334"/>
                  </a:lnTo>
                  <a:cubicBezTo>
                    <a:pt x="33528" y="7334"/>
                    <a:pt x="27908" y="6667"/>
                    <a:pt x="22384" y="5334"/>
                  </a:cubicBezTo>
                  <a:lnTo>
                    <a:pt x="0" y="0"/>
                  </a:lnTo>
                  <a:lnTo>
                    <a:pt x="10668" y="5905"/>
                  </a:lnTo>
                  <a:lnTo>
                    <a:pt x="10668" y="5905"/>
                  </a:lnTo>
                  <a:close/>
                </a:path>
              </a:pathLst>
            </a:custGeom>
            <a:solidFill>
              <a:srgbClr val="B48F75"/>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9677624-5256-415C-AAD6-0B2A3CD0563F}"/>
                </a:ext>
              </a:extLst>
            </p:cNvPr>
            <p:cNvSpPr/>
            <p:nvPr/>
          </p:nvSpPr>
          <p:spPr>
            <a:xfrm>
              <a:off x="2089205" y="2960829"/>
              <a:ext cx="476419" cy="532469"/>
            </a:xfrm>
            <a:custGeom>
              <a:avLst/>
              <a:gdLst>
                <a:gd name="connsiteX0" fmla="*/ 148590 w 161925"/>
                <a:gd name="connsiteY0" fmla="*/ 157188 h 180975"/>
                <a:gd name="connsiteX1" fmla="*/ 155448 w 161925"/>
                <a:gd name="connsiteY1" fmla="*/ 85464 h 180975"/>
                <a:gd name="connsiteX2" fmla="*/ 106490 w 161925"/>
                <a:gd name="connsiteY2" fmla="*/ 2025 h 180975"/>
                <a:gd name="connsiteX3" fmla="*/ 25432 w 161925"/>
                <a:gd name="connsiteY3" fmla="*/ 51460 h 180975"/>
                <a:gd name="connsiteX4" fmla="*/ 0 w 161925"/>
                <a:gd name="connsiteY4" fmla="*/ 61461 h 180975"/>
                <a:gd name="connsiteX5" fmla="*/ 36671 w 161925"/>
                <a:gd name="connsiteY5" fmla="*/ 62509 h 180975"/>
                <a:gd name="connsiteX6" fmla="*/ 32766 w 161925"/>
                <a:gd name="connsiteY6" fmla="*/ 64605 h 180975"/>
                <a:gd name="connsiteX7" fmla="*/ 32194 w 161925"/>
                <a:gd name="connsiteY7" fmla="*/ 67748 h 180975"/>
                <a:gd name="connsiteX8" fmla="*/ 35338 w 161925"/>
                <a:gd name="connsiteY8" fmla="*/ 68319 h 180975"/>
                <a:gd name="connsiteX9" fmla="*/ 55245 w 161925"/>
                <a:gd name="connsiteY9" fmla="*/ 70986 h 180975"/>
                <a:gd name="connsiteX10" fmla="*/ 56959 w 161925"/>
                <a:gd name="connsiteY10" fmla="*/ 71844 h 180975"/>
                <a:gd name="connsiteX11" fmla="*/ 58388 w 161925"/>
                <a:gd name="connsiteY11" fmla="*/ 71367 h 180975"/>
                <a:gd name="connsiteX12" fmla="*/ 58674 w 161925"/>
                <a:gd name="connsiteY12" fmla="*/ 68224 h 180975"/>
                <a:gd name="connsiteX13" fmla="*/ 39243 w 161925"/>
                <a:gd name="connsiteY13" fmla="*/ 61747 h 180975"/>
                <a:gd name="connsiteX14" fmla="*/ 73438 w 161925"/>
                <a:gd name="connsiteY14" fmla="*/ 38125 h 180975"/>
                <a:gd name="connsiteX15" fmla="*/ 73438 w 161925"/>
                <a:gd name="connsiteY15" fmla="*/ 38125 h 180975"/>
                <a:gd name="connsiteX16" fmla="*/ 95917 w 161925"/>
                <a:gd name="connsiteY16" fmla="*/ 70605 h 180975"/>
                <a:gd name="connsiteX17" fmla="*/ 91345 w 161925"/>
                <a:gd name="connsiteY17" fmla="*/ 72987 h 180975"/>
                <a:gd name="connsiteX18" fmla="*/ 90773 w 161925"/>
                <a:gd name="connsiteY18" fmla="*/ 76130 h 180975"/>
                <a:gd name="connsiteX19" fmla="*/ 93917 w 161925"/>
                <a:gd name="connsiteY19" fmla="*/ 76701 h 180975"/>
                <a:gd name="connsiteX20" fmla="*/ 100203 w 161925"/>
                <a:gd name="connsiteY20" fmla="*/ 74130 h 180975"/>
                <a:gd name="connsiteX21" fmla="*/ 123730 w 161925"/>
                <a:gd name="connsiteY21" fmla="*/ 85941 h 180975"/>
                <a:gd name="connsiteX22" fmla="*/ 166783 w 161925"/>
                <a:gd name="connsiteY22" fmla="*/ 187953 h 180975"/>
                <a:gd name="connsiteX23" fmla="*/ 148590 w 161925"/>
                <a:gd name="connsiteY23" fmla="*/ 157188 h 180975"/>
                <a:gd name="connsiteX24" fmla="*/ 135827 w 161925"/>
                <a:gd name="connsiteY24" fmla="*/ 110420 h 180975"/>
                <a:gd name="connsiteX25" fmla="*/ 141542 w 161925"/>
                <a:gd name="connsiteY25" fmla="*/ 89560 h 180975"/>
                <a:gd name="connsiteX26" fmla="*/ 144018 w 161925"/>
                <a:gd name="connsiteY26" fmla="*/ 80321 h 180975"/>
                <a:gd name="connsiteX27" fmla="*/ 146018 w 161925"/>
                <a:gd name="connsiteY27" fmla="*/ 83940 h 180975"/>
                <a:gd name="connsiteX28" fmla="*/ 146875 w 161925"/>
                <a:gd name="connsiteY28" fmla="*/ 85655 h 180975"/>
                <a:gd name="connsiteX29" fmla="*/ 147161 w 161925"/>
                <a:gd name="connsiteY29" fmla="*/ 86417 h 180975"/>
                <a:gd name="connsiteX30" fmla="*/ 147542 w 161925"/>
                <a:gd name="connsiteY30" fmla="*/ 87369 h 180975"/>
                <a:gd name="connsiteX31" fmla="*/ 147828 w 161925"/>
                <a:gd name="connsiteY31" fmla="*/ 88322 h 180975"/>
                <a:gd name="connsiteX32" fmla="*/ 148019 w 161925"/>
                <a:gd name="connsiteY32" fmla="*/ 88989 h 180975"/>
                <a:gd name="connsiteX33" fmla="*/ 148209 w 161925"/>
                <a:gd name="connsiteY33" fmla="*/ 90132 h 180975"/>
                <a:gd name="connsiteX34" fmla="*/ 135827 w 161925"/>
                <a:gd name="connsiteY34" fmla="*/ 11042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1925" h="180975">
                  <a:moveTo>
                    <a:pt x="148590" y="157188"/>
                  </a:moveTo>
                  <a:cubicBezTo>
                    <a:pt x="163354" y="127851"/>
                    <a:pt x="161639" y="99276"/>
                    <a:pt x="155448" y="85464"/>
                  </a:cubicBezTo>
                  <a:cubicBezTo>
                    <a:pt x="161258" y="62414"/>
                    <a:pt x="163068" y="15456"/>
                    <a:pt x="106490" y="2025"/>
                  </a:cubicBezTo>
                  <a:cubicBezTo>
                    <a:pt x="58769" y="-9309"/>
                    <a:pt x="31051" y="29648"/>
                    <a:pt x="25432" y="51460"/>
                  </a:cubicBezTo>
                  <a:cubicBezTo>
                    <a:pt x="16478" y="56604"/>
                    <a:pt x="7525" y="60509"/>
                    <a:pt x="0" y="61461"/>
                  </a:cubicBezTo>
                  <a:cubicBezTo>
                    <a:pt x="0" y="61461"/>
                    <a:pt x="15049" y="69272"/>
                    <a:pt x="36671" y="62509"/>
                  </a:cubicBezTo>
                  <a:cubicBezTo>
                    <a:pt x="35147" y="63176"/>
                    <a:pt x="33814" y="63843"/>
                    <a:pt x="32766" y="64605"/>
                  </a:cubicBezTo>
                  <a:cubicBezTo>
                    <a:pt x="31718" y="65367"/>
                    <a:pt x="31528" y="66700"/>
                    <a:pt x="32194" y="67748"/>
                  </a:cubicBezTo>
                  <a:cubicBezTo>
                    <a:pt x="32861" y="68796"/>
                    <a:pt x="34290" y="68986"/>
                    <a:pt x="35338" y="68319"/>
                  </a:cubicBezTo>
                  <a:cubicBezTo>
                    <a:pt x="35814" y="68034"/>
                    <a:pt x="46768" y="60604"/>
                    <a:pt x="55245" y="70986"/>
                  </a:cubicBezTo>
                  <a:cubicBezTo>
                    <a:pt x="55721" y="71558"/>
                    <a:pt x="56388" y="71844"/>
                    <a:pt x="56959" y="71844"/>
                  </a:cubicBezTo>
                  <a:cubicBezTo>
                    <a:pt x="57436" y="71844"/>
                    <a:pt x="58007" y="71653"/>
                    <a:pt x="58388" y="71367"/>
                  </a:cubicBezTo>
                  <a:cubicBezTo>
                    <a:pt x="59341" y="70605"/>
                    <a:pt x="59531" y="69177"/>
                    <a:pt x="58674" y="68224"/>
                  </a:cubicBezTo>
                  <a:cubicBezTo>
                    <a:pt x="52578" y="60795"/>
                    <a:pt x="45053" y="60223"/>
                    <a:pt x="39243" y="61747"/>
                  </a:cubicBezTo>
                  <a:cubicBezTo>
                    <a:pt x="49530" y="58032"/>
                    <a:pt x="61246" y="50889"/>
                    <a:pt x="73438" y="38125"/>
                  </a:cubicBezTo>
                  <a:lnTo>
                    <a:pt x="73438" y="38125"/>
                  </a:lnTo>
                  <a:cubicBezTo>
                    <a:pt x="73438" y="38125"/>
                    <a:pt x="78486" y="55746"/>
                    <a:pt x="95917" y="70605"/>
                  </a:cubicBezTo>
                  <a:cubicBezTo>
                    <a:pt x="94107" y="71272"/>
                    <a:pt x="92583" y="72129"/>
                    <a:pt x="91345" y="72987"/>
                  </a:cubicBezTo>
                  <a:cubicBezTo>
                    <a:pt x="90297" y="73749"/>
                    <a:pt x="90106" y="75082"/>
                    <a:pt x="90773" y="76130"/>
                  </a:cubicBezTo>
                  <a:cubicBezTo>
                    <a:pt x="91440" y="77178"/>
                    <a:pt x="92869" y="77368"/>
                    <a:pt x="93917" y="76701"/>
                  </a:cubicBezTo>
                  <a:cubicBezTo>
                    <a:pt x="94107" y="76511"/>
                    <a:pt x="96679" y="74796"/>
                    <a:pt x="100203" y="74130"/>
                  </a:cubicBezTo>
                  <a:cubicBezTo>
                    <a:pt x="106585" y="78797"/>
                    <a:pt x="114300" y="82988"/>
                    <a:pt x="123730" y="85941"/>
                  </a:cubicBezTo>
                  <a:cubicBezTo>
                    <a:pt x="110871" y="110039"/>
                    <a:pt x="84201" y="175857"/>
                    <a:pt x="166783" y="187953"/>
                  </a:cubicBezTo>
                  <a:cubicBezTo>
                    <a:pt x="159544" y="178333"/>
                    <a:pt x="153448" y="167856"/>
                    <a:pt x="148590" y="157188"/>
                  </a:cubicBezTo>
                  <a:moveTo>
                    <a:pt x="135827" y="110420"/>
                  </a:moveTo>
                  <a:lnTo>
                    <a:pt x="141542" y="89560"/>
                  </a:lnTo>
                  <a:lnTo>
                    <a:pt x="144018" y="80321"/>
                  </a:lnTo>
                  <a:lnTo>
                    <a:pt x="146018" y="83940"/>
                  </a:lnTo>
                  <a:cubicBezTo>
                    <a:pt x="146304" y="84512"/>
                    <a:pt x="146590" y="85083"/>
                    <a:pt x="146875" y="85655"/>
                  </a:cubicBezTo>
                  <a:cubicBezTo>
                    <a:pt x="146971" y="85941"/>
                    <a:pt x="147066" y="86131"/>
                    <a:pt x="147161" y="86417"/>
                  </a:cubicBezTo>
                  <a:cubicBezTo>
                    <a:pt x="147256" y="86703"/>
                    <a:pt x="147352" y="87084"/>
                    <a:pt x="147542" y="87369"/>
                  </a:cubicBezTo>
                  <a:cubicBezTo>
                    <a:pt x="147638" y="87655"/>
                    <a:pt x="147733" y="88036"/>
                    <a:pt x="147828" y="88322"/>
                  </a:cubicBezTo>
                  <a:cubicBezTo>
                    <a:pt x="147923" y="88512"/>
                    <a:pt x="147923" y="88703"/>
                    <a:pt x="148019" y="88989"/>
                  </a:cubicBezTo>
                  <a:cubicBezTo>
                    <a:pt x="148114" y="89370"/>
                    <a:pt x="148209" y="89751"/>
                    <a:pt x="148209" y="90132"/>
                  </a:cubicBezTo>
                  <a:cubicBezTo>
                    <a:pt x="149447" y="98704"/>
                    <a:pt x="144590" y="107467"/>
                    <a:pt x="135827" y="110420"/>
                  </a:cubicBezTo>
                </a:path>
              </a:pathLst>
            </a:custGeom>
            <a:solidFill>
              <a:srgbClr val="00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F98FC27-0A49-4462-828A-389354A7C907}"/>
                </a:ext>
              </a:extLst>
            </p:cNvPr>
            <p:cNvSpPr/>
            <p:nvPr/>
          </p:nvSpPr>
          <p:spPr>
            <a:xfrm>
              <a:off x="1665472" y="3813974"/>
              <a:ext cx="112099" cy="28025"/>
            </a:xfrm>
            <a:custGeom>
              <a:avLst/>
              <a:gdLst>
                <a:gd name="connsiteX0" fmla="*/ 18764 w 38100"/>
                <a:gd name="connsiteY0" fmla="*/ 15430 h 9525"/>
                <a:gd name="connsiteX1" fmla="*/ 22860 w 38100"/>
                <a:gd name="connsiteY1" fmla="*/ 15430 h 9525"/>
                <a:gd name="connsiteX2" fmla="*/ 41624 w 38100"/>
                <a:gd name="connsiteY2" fmla="*/ 0 h 9525"/>
                <a:gd name="connsiteX3" fmla="*/ 0 w 38100"/>
                <a:gd name="connsiteY3" fmla="*/ 0 h 9525"/>
                <a:gd name="connsiteX4" fmla="*/ 18764 w 38100"/>
                <a:gd name="connsiteY4" fmla="*/ 1543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525">
                  <a:moveTo>
                    <a:pt x="18764" y="15430"/>
                  </a:moveTo>
                  <a:cubicBezTo>
                    <a:pt x="20003" y="16383"/>
                    <a:pt x="21717" y="16383"/>
                    <a:pt x="22860" y="15430"/>
                  </a:cubicBezTo>
                  <a:lnTo>
                    <a:pt x="41624" y="0"/>
                  </a:lnTo>
                  <a:lnTo>
                    <a:pt x="0" y="0"/>
                  </a:lnTo>
                  <a:lnTo>
                    <a:pt x="18764" y="15430"/>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F8091B3-70F7-4889-A94E-7A3B01E10B6A}"/>
                </a:ext>
              </a:extLst>
            </p:cNvPr>
            <p:cNvSpPr/>
            <p:nvPr/>
          </p:nvSpPr>
          <p:spPr>
            <a:xfrm>
              <a:off x="1738898" y="3817619"/>
              <a:ext cx="28025" cy="56049"/>
            </a:xfrm>
            <a:custGeom>
              <a:avLst/>
              <a:gdLst>
                <a:gd name="connsiteX0" fmla="*/ 18097 w 9525"/>
                <a:gd name="connsiteY0" fmla="*/ 26003 h 19050"/>
                <a:gd name="connsiteX1" fmla="*/ 18097 w 9525"/>
                <a:gd name="connsiteY1" fmla="*/ 0 h 19050"/>
                <a:gd name="connsiteX2" fmla="*/ 0 w 9525"/>
                <a:gd name="connsiteY2" fmla="*/ 14859 h 19050"/>
              </a:gdLst>
              <a:ahLst/>
              <a:cxnLst>
                <a:cxn ang="0">
                  <a:pos x="connsiteX0" y="connsiteY0"/>
                </a:cxn>
                <a:cxn ang="0">
                  <a:pos x="connsiteX1" y="connsiteY1"/>
                </a:cxn>
                <a:cxn ang="0">
                  <a:pos x="connsiteX2" y="connsiteY2"/>
                </a:cxn>
              </a:cxnLst>
              <a:rect l="l" t="t" r="r" b="b"/>
              <a:pathLst>
                <a:path w="9525" h="19050">
                  <a:moveTo>
                    <a:pt x="18097" y="26003"/>
                  </a:moveTo>
                  <a:lnTo>
                    <a:pt x="18097" y="0"/>
                  </a:lnTo>
                  <a:lnTo>
                    <a:pt x="0" y="14859"/>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B5BCADC-4202-431B-9D49-ACF6C6C08DC4}"/>
                </a:ext>
              </a:extLst>
            </p:cNvPr>
            <p:cNvSpPr/>
            <p:nvPr/>
          </p:nvSpPr>
          <p:spPr>
            <a:xfrm>
              <a:off x="1661268" y="3817619"/>
              <a:ext cx="28025" cy="56049"/>
            </a:xfrm>
            <a:custGeom>
              <a:avLst/>
              <a:gdLst>
                <a:gd name="connsiteX0" fmla="*/ 18097 w 9525"/>
                <a:gd name="connsiteY0" fmla="*/ 14859 h 19050"/>
                <a:gd name="connsiteX1" fmla="*/ 0 w 9525"/>
                <a:gd name="connsiteY1" fmla="*/ 0 h 19050"/>
                <a:gd name="connsiteX2" fmla="*/ 0 w 9525"/>
                <a:gd name="connsiteY2" fmla="*/ 26003 h 19050"/>
              </a:gdLst>
              <a:ahLst/>
              <a:cxnLst>
                <a:cxn ang="0">
                  <a:pos x="connsiteX0" y="connsiteY0"/>
                </a:cxn>
                <a:cxn ang="0">
                  <a:pos x="connsiteX1" y="connsiteY1"/>
                </a:cxn>
                <a:cxn ang="0">
                  <a:pos x="connsiteX2" y="connsiteY2"/>
                </a:cxn>
              </a:cxnLst>
              <a:rect l="l" t="t" r="r" b="b"/>
              <a:pathLst>
                <a:path w="9525" h="19050">
                  <a:moveTo>
                    <a:pt x="18097" y="14859"/>
                  </a:moveTo>
                  <a:lnTo>
                    <a:pt x="0" y="0"/>
                  </a:lnTo>
                  <a:lnTo>
                    <a:pt x="0" y="26003"/>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1E2BC3B-72BD-4E9B-AB80-5499ED9D9EC2}"/>
                </a:ext>
              </a:extLst>
            </p:cNvPr>
            <p:cNvSpPr/>
            <p:nvPr/>
          </p:nvSpPr>
          <p:spPr>
            <a:xfrm>
              <a:off x="1666314" y="3864700"/>
              <a:ext cx="112099" cy="28025"/>
            </a:xfrm>
            <a:custGeom>
              <a:avLst/>
              <a:gdLst>
                <a:gd name="connsiteX0" fmla="*/ 23241 w 38100"/>
                <a:gd name="connsiteY0" fmla="*/ 0 h 9525"/>
                <a:gd name="connsiteX1" fmla="*/ 20574 w 38100"/>
                <a:gd name="connsiteY1" fmla="*/ 762 h 9525"/>
                <a:gd name="connsiteX2" fmla="*/ 17907 w 38100"/>
                <a:gd name="connsiteY2" fmla="*/ 0 h 9525"/>
                <a:gd name="connsiteX3" fmla="*/ 0 w 38100"/>
                <a:gd name="connsiteY3" fmla="*/ 11049 h 9525"/>
                <a:gd name="connsiteX4" fmla="*/ 41053 w 38100"/>
                <a:gd name="connsiteY4" fmla="*/ 11049 h 9525"/>
                <a:gd name="connsiteX5" fmla="*/ 23241 w 38100"/>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9525">
                  <a:moveTo>
                    <a:pt x="23241" y="0"/>
                  </a:moveTo>
                  <a:cubicBezTo>
                    <a:pt x="22384" y="476"/>
                    <a:pt x="21526" y="762"/>
                    <a:pt x="20574" y="762"/>
                  </a:cubicBezTo>
                  <a:cubicBezTo>
                    <a:pt x="19621" y="762"/>
                    <a:pt x="18764" y="476"/>
                    <a:pt x="17907" y="0"/>
                  </a:cubicBezTo>
                  <a:lnTo>
                    <a:pt x="0" y="11049"/>
                  </a:lnTo>
                  <a:lnTo>
                    <a:pt x="41053" y="11049"/>
                  </a:lnTo>
                  <a:lnTo>
                    <a:pt x="23241" y="0"/>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CF733A49-B605-4B7E-864D-54FD178CFD6C}"/>
                </a:ext>
              </a:extLst>
            </p:cNvPr>
            <p:cNvSpPr/>
            <p:nvPr/>
          </p:nvSpPr>
          <p:spPr>
            <a:xfrm>
              <a:off x="1565984" y="3201635"/>
              <a:ext cx="28025" cy="56049"/>
            </a:xfrm>
            <a:custGeom>
              <a:avLst/>
              <a:gdLst>
                <a:gd name="connsiteX0" fmla="*/ 0 w 9525"/>
                <a:gd name="connsiteY0" fmla="*/ 0 h 19050"/>
                <a:gd name="connsiteX1" fmla="*/ 15907 w 9525"/>
                <a:gd name="connsiteY1" fmla="*/ 0 h 19050"/>
                <a:gd name="connsiteX2" fmla="*/ 15907 w 9525"/>
                <a:gd name="connsiteY2" fmla="*/ 24003 h 19050"/>
                <a:gd name="connsiteX3" fmla="*/ 0 w 9525"/>
                <a:gd name="connsiteY3" fmla="*/ 24003 h 19050"/>
              </a:gdLst>
              <a:ahLst/>
              <a:cxnLst>
                <a:cxn ang="0">
                  <a:pos x="connsiteX0" y="connsiteY0"/>
                </a:cxn>
                <a:cxn ang="0">
                  <a:pos x="connsiteX1" y="connsiteY1"/>
                </a:cxn>
                <a:cxn ang="0">
                  <a:pos x="connsiteX2" y="connsiteY2"/>
                </a:cxn>
                <a:cxn ang="0">
                  <a:pos x="connsiteX3" y="connsiteY3"/>
                </a:cxn>
              </a:cxnLst>
              <a:rect l="l" t="t" r="r" b="b"/>
              <a:pathLst>
                <a:path w="9525" h="19050">
                  <a:moveTo>
                    <a:pt x="0" y="0"/>
                  </a:moveTo>
                  <a:lnTo>
                    <a:pt x="15907" y="0"/>
                  </a:lnTo>
                  <a:lnTo>
                    <a:pt x="15907" y="24003"/>
                  </a:lnTo>
                  <a:lnTo>
                    <a:pt x="0" y="24003"/>
                  </a:lnTo>
                  <a:close/>
                </a:path>
              </a:pathLst>
            </a:custGeom>
            <a:solidFill>
              <a:schemeClr val="accent1">
                <a:lumMod val="20000"/>
                <a:lumOff val="80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44C0C946-4092-4DD0-A6B6-D4A85E14A024}"/>
                </a:ext>
              </a:extLst>
            </p:cNvPr>
            <p:cNvSpPr/>
            <p:nvPr/>
          </p:nvSpPr>
          <p:spPr>
            <a:xfrm>
              <a:off x="1636886" y="3122887"/>
              <a:ext cx="28025" cy="140123"/>
            </a:xfrm>
            <a:custGeom>
              <a:avLst/>
              <a:gdLst>
                <a:gd name="connsiteX0" fmla="*/ 0 w 9525"/>
                <a:gd name="connsiteY0" fmla="*/ 0 h 47625"/>
                <a:gd name="connsiteX1" fmla="*/ 15907 w 9525"/>
                <a:gd name="connsiteY1" fmla="*/ 0 h 47625"/>
                <a:gd name="connsiteX2" fmla="*/ 15907 w 9525"/>
                <a:gd name="connsiteY2" fmla="*/ 50768 h 47625"/>
                <a:gd name="connsiteX3" fmla="*/ 0 w 9525"/>
                <a:gd name="connsiteY3" fmla="*/ 50768 h 47625"/>
              </a:gdLst>
              <a:ahLst/>
              <a:cxnLst>
                <a:cxn ang="0">
                  <a:pos x="connsiteX0" y="connsiteY0"/>
                </a:cxn>
                <a:cxn ang="0">
                  <a:pos x="connsiteX1" y="connsiteY1"/>
                </a:cxn>
                <a:cxn ang="0">
                  <a:pos x="connsiteX2" y="connsiteY2"/>
                </a:cxn>
                <a:cxn ang="0">
                  <a:pos x="connsiteX3" y="connsiteY3"/>
                </a:cxn>
              </a:cxnLst>
              <a:rect l="l" t="t" r="r" b="b"/>
              <a:pathLst>
                <a:path w="9525" h="47625">
                  <a:moveTo>
                    <a:pt x="0" y="0"/>
                  </a:moveTo>
                  <a:lnTo>
                    <a:pt x="15907" y="0"/>
                  </a:lnTo>
                  <a:lnTo>
                    <a:pt x="15907" y="50768"/>
                  </a:lnTo>
                  <a:lnTo>
                    <a:pt x="0" y="50768"/>
                  </a:lnTo>
                  <a:close/>
                </a:path>
              </a:pathLst>
            </a:custGeom>
            <a:solidFill>
              <a:srgbClr val="FDA84C"/>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9FFFCF34-6938-48B3-8306-C466CDC42FDF}"/>
                </a:ext>
              </a:extLst>
            </p:cNvPr>
            <p:cNvSpPr/>
            <p:nvPr/>
          </p:nvSpPr>
          <p:spPr>
            <a:xfrm>
              <a:off x="1707790" y="3058149"/>
              <a:ext cx="28025" cy="196173"/>
            </a:xfrm>
            <a:custGeom>
              <a:avLst/>
              <a:gdLst>
                <a:gd name="connsiteX0" fmla="*/ 0 w 9525"/>
                <a:gd name="connsiteY0" fmla="*/ 0 h 66675"/>
                <a:gd name="connsiteX1" fmla="*/ 15907 w 9525"/>
                <a:gd name="connsiteY1" fmla="*/ 0 h 66675"/>
                <a:gd name="connsiteX2" fmla="*/ 15907 w 9525"/>
                <a:gd name="connsiteY2" fmla="*/ 72771 h 66675"/>
                <a:gd name="connsiteX3" fmla="*/ 0 w 9525"/>
                <a:gd name="connsiteY3" fmla="*/ 72771 h 66675"/>
              </a:gdLst>
              <a:ahLst/>
              <a:cxnLst>
                <a:cxn ang="0">
                  <a:pos x="connsiteX0" y="connsiteY0"/>
                </a:cxn>
                <a:cxn ang="0">
                  <a:pos x="connsiteX1" y="connsiteY1"/>
                </a:cxn>
                <a:cxn ang="0">
                  <a:pos x="connsiteX2" y="connsiteY2"/>
                </a:cxn>
                <a:cxn ang="0">
                  <a:pos x="connsiteX3" y="connsiteY3"/>
                </a:cxn>
              </a:cxnLst>
              <a:rect l="l" t="t" r="r" b="b"/>
              <a:pathLst>
                <a:path w="9525" h="66675">
                  <a:moveTo>
                    <a:pt x="0" y="0"/>
                  </a:moveTo>
                  <a:lnTo>
                    <a:pt x="15907" y="0"/>
                  </a:lnTo>
                  <a:lnTo>
                    <a:pt x="15907" y="72771"/>
                  </a:lnTo>
                  <a:lnTo>
                    <a:pt x="0" y="72771"/>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523A2643-DD9A-4661-949B-3B0ED9F02222}"/>
                </a:ext>
              </a:extLst>
            </p:cNvPr>
            <p:cNvSpPr/>
            <p:nvPr/>
          </p:nvSpPr>
          <p:spPr>
            <a:xfrm>
              <a:off x="2324333" y="4172130"/>
              <a:ext cx="84074" cy="84074"/>
            </a:xfrm>
            <a:custGeom>
              <a:avLst/>
              <a:gdLst>
                <a:gd name="connsiteX0" fmla="*/ 29337 w 28575"/>
                <a:gd name="connsiteY0" fmla="*/ 14288 h 28575"/>
                <a:gd name="connsiteX1" fmla="*/ 23146 w 28575"/>
                <a:gd name="connsiteY1" fmla="*/ 14288 h 28575"/>
                <a:gd name="connsiteX2" fmla="*/ 23146 w 28575"/>
                <a:gd name="connsiteY2" fmla="*/ 8477 h 28575"/>
                <a:gd name="connsiteX3" fmla="*/ 14669 w 28575"/>
                <a:gd name="connsiteY3" fmla="*/ 0 h 28575"/>
                <a:gd name="connsiteX4" fmla="*/ 14669 w 28575"/>
                <a:gd name="connsiteY4" fmla="*/ 0 h 28575"/>
                <a:gd name="connsiteX5" fmla="*/ 6191 w 28575"/>
                <a:gd name="connsiteY5" fmla="*/ 8477 h 28575"/>
                <a:gd name="connsiteX6" fmla="*/ 6191 w 28575"/>
                <a:gd name="connsiteY6" fmla="*/ 14288 h 28575"/>
                <a:gd name="connsiteX7" fmla="*/ 0 w 28575"/>
                <a:gd name="connsiteY7" fmla="*/ 14288 h 28575"/>
                <a:gd name="connsiteX8" fmla="*/ 0 w 28575"/>
                <a:gd name="connsiteY8" fmla="*/ 32957 h 28575"/>
                <a:gd name="connsiteX9" fmla="*/ 29432 w 28575"/>
                <a:gd name="connsiteY9" fmla="*/ 32957 h 28575"/>
                <a:gd name="connsiteX10" fmla="*/ 29337 w 28575"/>
                <a:gd name="connsiteY10" fmla="*/ 14288 h 28575"/>
                <a:gd name="connsiteX11" fmla="*/ 9335 w 28575"/>
                <a:gd name="connsiteY11" fmla="*/ 8477 h 28575"/>
                <a:gd name="connsiteX12" fmla="*/ 14573 w 28575"/>
                <a:gd name="connsiteY12" fmla="*/ 3239 h 28575"/>
                <a:gd name="connsiteX13" fmla="*/ 14573 w 28575"/>
                <a:gd name="connsiteY13" fmla="*/ 3239 h 28575"/>
                <a:gd name="connsiteX14" fmla="*/ 19812 w 28575"/>
                <a:gd name="connsiteY14" fmla="*/ 8477 h 28575"/>
                <a:gd name="connsiteX15" fmla="*/ 19812 w 28575"/>
                <a:gd name="connsiteY15" fmla="*/ 14288 h 28575"/>
                <a:gd name="connsiteX16" fmla="*/ 9335 w 28575"/>
                <a:gd name="connsiteY16" fmla="*/ 14288 h 28575"/>
                <a:gd name="connsiteX17" fmla="*/ 9335 w 28575"/>
                <a:gd name="connsiteY17" fmla="*/ 847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 h="28575">
                  <a:moveTo>
                    <a:pt x="29337" y="14288"/>
                  </a:moveTo>
                  <a:lnTo>
                    <a:pt x="23146" y="14288"/>
                  </a:lnTo>
                  <a:lnTo>
                    <a:pt x="23146" y="8477"/>
                  </a:lnTo>
                  <a:cubicBezTo>
                    <a:pt x="23146" y="3810"/>
                    <a:pt x="19336" y="0"/>
                    <a:pt x="14669" y="0"/>
                  </a:cubicBezTo>
                  <a:lnTo>
                    <a:pt x="14669" y="0"/>
                  </a:lnTo>
                  <a:cubicBezTo>
                    <a:pt x="10001" y="0"/>
                    <a:pt x="6191" y="3810"/>
                    <a:pt x="6191" y="8477"/>
                  </a:cubicBezTo>
                  <a:lnTo>
                    <a:pt x="6191" y="14288"/>
                  </a:lnTo>
                  <a:lnTo>
                    <a:pt x="0" y="14288"/>
                  </a:lnTo>
                  <a:lnTo>
                    <a:pt x="0" y="32957"/>
                  </a:lnTo>
                  <a:lnTo>
                    <a:pt x="29432" y="32957"/>
                  </a:lnTo>
                  <a:lnTo>
                    <a:pt x="29337" y="14288"/>
                  </a:lnTo>
                  <a:close/>
                  <a:moveTo>
                    <a:pt x="9335" y="8477"/>
                  </a:moveTo>
                  <a:cubicBezTo>
                    <a:pt x="9335" y="5620"/>
                    <a:pt x="11716" y="3239"/>
                    <a:pt x="14573" y="3239"/>
                  </a:cubicBezTo>
                  <a:lnTo>
                    <a:pt x="14573" y="3239"/>
                  </a:lnTo>
                  <a:cubicBezTo>
                    <a:pt x="17431" y="3239"/>
                    <a:pt x="19812" y="5620"/>
                    <a:pt x="19812" y="8477"/>
                  </a:cubicBezTo>
                  <a:lnTo>
                    <a:pt x="19812" y="14288"/>
                  </a:lnTo>
                  <a:lnTo>
                    <a:pt x="9335" y="14288"/>
                  </a:lnTo>
                  <a:lnTo>
                    <a:pt x="9335" y="8477"/>
                  </a:lnTo>
                  <a:close/>
                </a:path>
              </a:pathLst>
            </a:custGeom>
            <a:solidFill>
              <a:srgbClr val="FFFFF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6" name="TextBox 315">
            <a:extLst>
              <a:ext uri="{FF2B5EF4-FFF2-40B4-BE49-F238E27FC236}">
                <a16:creationId xmlns:a16="http://schemas.microsoft.com/office/drawing/2014/main" id="{72A0A14A-31A9-42BB-A942-0C4CC5DA931D}"/>
              </a:ext>
            </a:extLst>
          </p:cNvPr>
          <p:cNvSpPr txBox="1"/>
          <p:nvPr/>
        </p:nvSpPr>
        <p:spPr>
          <a:xfrm>
            <a:off x="599058"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One service supports </a:t>
            </a:r>
            <a:r>
              <a:rPr kumimoji="0" lang="en-US" sz="1326" b="0" i="0" u="sng" strike="noStrike" kern="1200" cap="none" spc="0" normalizeH="0" baseline="0" noProof="0">
                <a:ln>
                  <a:noFill/>
                </a:ln>
                <a:solidFill>
                  <a:srgbClr val="000000"/>
                </a:solidFill>
                <a:effectLst/>
                <a:uLnTx/>
                <a:uFillTx/>
                <a:latin typeface="Segoe UI"/>
                <a:ea typeface="+mn-ea"/>
                <a:cs typeface="+mn-cs"/>
              </a:rPr>
              <a:t>both</a:t>
            </a:r>
            <a:r>
              <a:rPr kumimoji="0" lang="en-US" sz="1326" b="0" i="0" u="none" strike="noStrike" kern="1200" cap="none" spc="0" normalizeH="0" baseline="0" noProof="0">
                <a:ln>
                  <a:noFill/>
                </a:ln>
                <a:solidFill>
                  <a:srgbClr val="000000"/>
                </a:solidFill>
                <a:effectLst/>
                <a:uLnTx/>
                <a:uFillTx/>
                <a:latin typeface="Segoe UI"/>
                <a:ea typeface="+mn-ea"/>
                <a:cs typeface="+mn-cs"/>
              </a:rPr>
              <a:t> Desktop &amp; RemoteApp experience</a:t>
            </a:r>
          </a:p>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Flexible user experience through a </a:t>
            </a:r>
            <a:r>
              <a:rPr kumimoji="0" lang="en-US" sz="1326" b="0" i="0" u="sng" strike="noStrike" kern="1200" cap="none" spc="0" normalizeH="0" baseline="0" noProof="0">
                <a:ln>
                  <a:noFill/>
                </a:ln>
                <a:solidFill>
                  <a:srgbClr val="000000"/>
                </a:solidFill>
                <a:effectLst/>
                <a:uLnTx/>
                <a:uFillTx/>
                <a:latin typeface="Segoe UI"/>
                <a:ea typeface="+mn-ea"/>
                <a:cs typeface="+mn-cs"/>
              </a:rPr>
              <a:t>single host pool,</a:t>
            </a:r>
            <a:r>
              <a:rPr kumimoji="0" lang="en-US" sz="1326" b="0" i="0" u="none" strike="noStrike" kern="1200" cap="none" spc="0" normalizeH="0" baseline="0" noProof="0">
                <a:ln>
                  <a:noFill/>
                </a:ln>
                <a:solidFill>
                  <a:srgbClr val="000000"/>
                </a:solidFill>
                <a:effectLst/>
                <a:uLnTx/>
                <a:uFillTx/>
                <a:latin typeface="Segoe UI"/>
                <a:ea typeface="+mn-ea"/>
                <a:cs typeface="+mn-cs"/>
              </a:rPr>
              <a:t> with multiple app groups</a:t>
            </a:r>
          </a:p>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Familiar Azure AD credentials, to access WVD resources</a:t>
            </a:r>
          </a:p>
        </p:txBody>
      </p:sp>
      <p:sp>
        <p:nvSpPr>
          <p:cNvPr id="628" name="TextBox 627">
            <a:extLst>
              <a:ext uri="{FF2B5EF4-FFF2-40B4-BE49-F238E27FC236}">
                <a16:creationId xmlns:a16="http://schemas.microsoft.com/office/drawing/2014/main" id="{F47D09FE-DA34-4A52-B3DE-3E72AE25E49E}"/>
              </a:ext>
            </a:extLst>
          </p:cNvPr>
          <p:cNvSpPr txBox="1"/>
          <p:nvPr/>
        </p:nvSpPr>
        <p:spPr>
          <a:xfrm>
            <a:off x="4445396"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Multiple tools for automated VM deployment </a:t>
            </a:r>
          </a:p>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Enhanced OS/App update tools</a:t>
            </a:r>
          </a:p>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Disaster Recovery with integrated Azure Site Recovery</a:t>
            </a:r>
          </a:p>
        </p:txBody>
      </p:sp>
      <p:sp>
        <p:nvSpPr>
          <p:cNvPr id="768" name="TextBox 767">
            <a:extLst>
              <a:ext uri="{FF2B5EF4-FFF2-40B4-BE49-F238E27FC236}">
                <a16:creationId xmlns:a16="http://schemas.microsoft.com/office/drawing/2014/main" id="{12E68555-92B5-492B-A572-19CA79AB4902}"/>
              </a:ext>
            </a:extLst>
          </p:cNvPr>
          <p:cNvSpPr txBox="1"/>
          <p:nvPr/>
        </p:nvSpPr>
        <p:spPr>
          <a:xfrm>
            <a:off x="8291733"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Simplified and effective troubleshooting using a</a:t>
            </a:r>
            <a:r>
              <a:rPr kumimoji="0" lang="en-US" altLang="zh-CN" sz="1326" b="0" i="0" u="none" strike="noStrike" kern="1200" cap="none" spc="0" normalizeH="0" baseline="0" noProof="0">
                <a:ln>
                  <a:noFill/>
                </a:ln>
                <a:solidFill>
                  <a:srgbClr val="000000"/>
                </a:solidFill>
                <a:effectLst/>
                <a:uLnTx/>
                <a:uFillTx/>
                <a:latin typeface="Segoe UI"/>
                <a:ea typeface="+mn-ea"/>
                <a:cs typeface="+mn-cs"/>
              </a:rPr>
              <a:t>dvanced d</a:t>
            </a:r>
            <a:r>
              <a:rPr kumimoji="0" lang="en-US" sz="1326" b="0" i="0" u="none" strike="noStrike" kern="1200" cap="none" spc="0" normalizeH="0" baseline="0" noProof="0">
                <a:ln>
                  <a:noFill/>
                </a:ln>
                <a:solidFill>
                  <a:srgbClr val="000000"/>
                </a:solidFill>
                <a:effectLst/>
                <a:uLnTx/>
                <a:uFillTx/>
                <a:latin typeface="Segoe UI"/>
                <a:ea typeface="+mn-ea"/>
                <a:cs typeface="+mn-cs"/>
              </a:rPr>
              <a:t>iagnostic service</a:t>
            </a:r>
          </a:p>
          <a:p>
            <a:pPr marL="174862" marR="0" lvl="0" indent="-174862" algn="l" defTabSz="932597" rtl="0" eaLnBrk="1" fontAlgn="auto" latinLnBrk="0" hangingPunct="1">
              <a:lnSpc>
                <a:spcPct val="100000"/>
              </a:lnSpc>
              <a:spcBef>
                <a:spcPts val="510"/>
              </a:spcBef>
              <a:spcAft>
                <a:spcPts val="0"/>
              </a:spcAft>
              <a:buClrTx/>
              <a:buSzTx/>
              <a:buFont typeface="Arial" panose="020B0604020202020204" pitchFamily="34" charset="0"/>
              <a:buChar char="•"/>
              <a:tabLst/>
              <a:defRPr/>
            </a:pPr>
            <a:r>
              <a:rPr kumimoji="0" lang="en-US" sz="1326" b="0" i="0" u="none" strike="noStrike" kern="1200" cap="none" spc="0" normalizeH="0" baseline="0" noProof="0">
                <a:ln>
                  <a:noFill/>
                </a:ln>
                <a:solidFill>
                  <a:srgbClr val="000000"/>
                </a:solidFill>
                <a:effectLst/>
                <a:uLnTx/>
                <a:uFillTx/>
                <a:latin typeface="Segoe UI"/>
                <a:ea typeface="+mn-ea"/>
                <a:cs typeface="+mn-cs"/>
              </a:rPr>
              <a:t>3rd party value-added services enabled </a:t>
            </a:r>
            <a:br>
              <a:rPr kumimoji="0" lang="en-US" sz="1326" b="0" i="0" u="none" strike="noStrike" kern="1200" cap="none" spc="0" normalizeH="0" baseline="0" noProof="0">
                <a:ln>
                  <a:noFill/>
                </a:ln>
                <a:solidFill>
                  <a:srgbClr val="000000"/>
                </a:solidFill>
                <a:effectLst/>
                <a:uLnTx/>
                <a:uFillTx/>
                <a:latin typeface="Segoe UI"/>
                <a:ea typeface="+mn-ea"/>
                <a:cs typeface="+mn-cs"/>
              </a:rPr>
            </a:br>
            <a:r>
              <a:rPr kumimoji="0" lang="en-US" sz="1326" b="0" i="0" u="none" strike="noStrike" kern="1200" cap="none" spc="0" normalizeH="0" baseline="0" noProof="0">
                <a:ln>
                  <a:noFill/>
                </a:ln>
                <a:solidFill>
                  <a:srgbClr val="000000"/>
                </a:solidFill>
                <a:effectLst/>
                <a:uLnTx/>
                <a:uFillTx/>
                <a:latin typeface="Segoe UI"/>
                <a:ea typeface="+mn-ea"/>
                <a:cs typeface="+mn-cs"/>
              </a:rPr>
              <a:t>by APIs</a:t>
            </a:r>
          </a:p>
        </p:txBody>
      </p:sp>
      <p:grpSp>
        <p:nvGrpSpPr>
          <p:cNvPr id="203" name="Group 202">
            <a:extLst>
              <a:ext uri="{FF2B5EF4-FFF2-40B4-BE49-F238E27FC236}">
                <a16:creationId xmlns:a16="http://schemas.microsoft.com/office/drawing/2014/main" id="{D0813B9B-4588-4227-AD44-52470C0BFDF8}"/>
              </a:ext>
            </a:extLst>
          </p:cNvPr>
          <p:cNvGrpSpPr/>
          <p:nvPr/>
        </p:nvGrpSpPr>
        <p:grpSpPr>
          <a:xfrm>
            <a:off x="10253458" y="148920"/>
            <a:ext cx="2074110" cy="1035869"/>
            <a:chOff x="10052458" y="146014"/>
            <a:chExt cx="2033626" cy="1015650"/>
          </a:xfrm>
        </p:grpSpPr>
        <p:pic>
          <p:nvPicPr>
            <p:cNvPr id="204" name="Picture 203">
              <a:extLst>
                <a:ext uri="{FF2B5EF4-FFF2-40B4-BE49-F238E27FC236}">
                  <a16:creationId xmlns:a16="http://schemas.microsoft.com/office/drawing/2014/main" id="{611CF17D-5495-45A4-A407-A45C32888C91}"/>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208" name="Rectangle 207">
              <a:extLst>
                <a:ext uri="{FF2B5EF4-FFF2-40B4-BE49-F238E27FC236}">
                  <a16:creationId xmlns:a16="http://schemas.microsoft.com/office/drawing/2014/main" id="{34764FF3-DF09-46E3-899E-192EC086264E}"/>
                </a:ext>
              </a:extLst>
            </p:cNvPr>
            <p:cNvSpPr/>
            <p:nvPr/>
          </p:nvSpPr>
          <p:spPr bwMode="auto">
            <a:xfrm>
              <a:off x="11407410"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80000"/>
                </a:lnSpc>
                <a:spcBef>
                  <a:spcPct val="0"/>
                </a:spcBef>
                <a:spcAft>
                  <a:spcPct val="0"/>
                </a:spcAft>
                <a:buClrTx/>
                <a:buSzTx/>
                <a:buFontTx/>
                <a:buNone/>
                <a:tabLst/>
                <a:defRPr/>
              </a:pPr>
              <a:r>
                <a:rPr kumimoji="0" lang="en-US" sz="612" b="0" i="0" u="none" strike="noStrike" kern="1200" cap="none" spc="0" normalizeH="0" baseline="0" noProof="0">
                  <a:ln>
                    <a:noFill/>
                  </a:ln>
                  <a:solidFill>
                    <a:srgbClr val="000000"/>
                  </a:solidFill>
                  <a:effectLst/>
                  <a:uLnTx/>
                  <a:uFillTx/>
                  <a:latin typeface="Segoe UI Semibold"/>
                  <a:ea typeface="+mn-ea"/>
                  <a:cs typeface="Segoe UI" pitchFamily="34" charset="0"/>
                </a:rPr>
                <a:t>Simplified Management</a:t>
              </a:r>
            </a:p>
          </p:txBody>
        </p:sp>
      </p:grpSp>
    </p:spTree>
    <p:extLst>
      <p:ext uri="{BB962C8B-B14F-4D97-AF65-F5344CB8AC3E}">
        <p14:creationId xmlns:p14="http://schemas.microsoft.com/office/powerpoint/2010/main" val="304283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BA4176-A2E6-4C55-B203-0C1F259502A5}"/>
              </a:ext>
            </a:extLst>
          </p:cNvPr>
          <p:cNvSpPr/>
          <p:nvPr/>
        </p:nvSpPr>
        <p:spPr bwMode="auto">
          <a:xfrm>
            <a:off x="596711" y="3896509"/>
            <a:ext cx="11237870" cy="183930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Session Objectives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1" y="1463669"/>
            <a:ext cx="11035806" cy="4015350"/>
          </a:xfrm>
        </p:spPr>
        <p:txBody>
          <a:bodyPr/>
          <a:lstStyle/>
          <a:p>
            <a:pPr marL="524586" indent="-524586">
              <a:spcBef>
                <a:spcPts val="1224"/>
              </a:spcBef>
              <a:buFont typeface="+mj-lt"/>
              <a:buAutoNum type="arabicPeriod"/>
            </a:pPr>
            <a:r>
              <a:rPr lang="en-US"/>
              <a:t>Review the overarching value proposition for WVD</a:t>
            </a:r>
          </a:p>
          <a:p>
            <a:pPr lvl="1">
              <a:spcBef>
                <a:spcPts val="1224"/>
              </a:spcBef>
              <a:buFont typeface="Wingdings" panose="05000000000000000000" pitchFamily="2" charset="2"/>
              <a:buChar char="ü"/>
            </a:pPr>
            <a:r>
              <a:rPr lang="en-US"/>
              <a:t>All Azure foundational benefits accrue to WVD </a:t>
            </a:r>
          </a:p>
          <a:p>
            <a:pPr lvl="1">
              <a:spcBef>
                <a:spcPts val="1224"/>
              </a:spcBef>
              <a:buFont typeface="Wingdings" panose="05000000000000000000" pitchFamily="2" charset="2"/>
              <a:buChar char="ü"/>
            </a:pPr>
            <a:r>
              <a:rPr lang="en-US"/>
              <a:t>Best user experience, security and simplified management</a:t>
            </a:r>
          </a:p>
          <a:p>
            <a:pPr lvl="1">
              <a:spcBef>
                <a:spcPts val="1224"/>
              </a:spcBef>
              <a:buFont typeface="Wingdings" panose="05000000000000000000" pitchFamily="2" charset="2"/>
              <a:buChar char="ü"/>
            </a:pPr>
            <a:r>
              <a:rPr lang="en-US"/>
              <a:t>Favorable Economics (Day 2)</a:t>
            </a:r>
          </a:p>
          <a:p>
            <a:pPr lvl="1">
              <a:spcBef>
                <a:spcPts val="1224"/>
              </a:spcBef>
              <a:buFont typeface="Wingdings" panose="05000000000000000000" pitchFamily="2" charset="2"/>
              <a:buChar char="ü"/>
            </a:pPr>
            <a:r>
              <a:rPr lang="en-US"/>
              <a:t> Strong partner ecosystem (Day 2)</a:t>
            </a:r>
          </a:p>
          <a:p>
            <a:pPr marL="524586" indent="-524586">
              <a:spcBef>
                <a:spcPts val="1224"/>
              </a:spcBef>
              <a:buFont typeface="+mj-lt"/>
              <a:buAutoNum type="arabicPeriod"/>
            </a:pPr>
            <a:r>
              <a:rPr lang="en-US"/>
              <a:t>Understand 3 primary sales scenarios</a:t>
            </a:r>
          </a:p>
          <a:p>
            <a:pPr marL="524586" indent="-524586">
              <a:spcBef>
                <a:spcPts val="1224"/>
              </a:spcBef>
              <a:buFont typeface="+mj-lt"/>
              <a:buAutoNum type="arabicPeriod"/>
            </a:pPr>
            <a:r>
              <a:rPr lang="en-US"/>
              <a:t>Understand how WVD meets customer needs in those 3 sales scenarios</a:t>
            </a:r>
          </a:p>
        </p:txBody>
      </p:sp>
    </p:spTree>
    <p:extLst>
      <p:ext uri="{BB962C8B-B14F-4D97-AF65-F5344CB8AC3E}">
        <p14:creationId xmlns:p14="http://schemas.microsoft.com/office/powerpoint/2010/main" val="7922339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4" name="Object 243" hidden="1">
            <a:extLst>
              <a:ext uri="{FF2B5EF4-FFF2-40B4-BE49-F238E27FC236}">
                <a16:creationId xmlns:a16="http://schemas.microsoft.com/office/drawing/2014/main" id="{1F1E3CD7-6958-4202-A8FD-BBAF422116DD}"/>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8434" name="think-cell Slide" r:id="rId6" imgW="503" imgH="503" progId="TCLayout.ActiveDocument.1">
                  <p:embed/>
                </p:oleObj>
              </mc:Choice>
              <mc:Fallback>
                <p:oleObj name="think-cell Slide" r:id="rId6" imgW="503" imgH="503" progId="TCLayout.ActiveDocument.1">
                  <p:embed/>
                  <p:pic>
                    <p:nvPicPr>
                      <p:cNvPr id="244" name="Object 243" hidden="1">
                        <a:extLst>
                          <a:ext uri="{FF2B5EF4-FFF2-40B4-BE49-F238E27FC236}">
                            <a16:creationId xmlns:a16="http://schemas.microsoft.com/office/drawing/2014/main" id="{1F1E3CD7-6958-4202-A8FD-BBAF422116DD}"/>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9A9B29-77DE-4B00-B85D-4745534BFADE}"/>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Virtualization can address a broad range of business needs</a:t>
            </a:r>
          </a:p>
        </p:txBody>
      </p:sp>
      <p:sp>
        <p:nvSpPr>
          <p:cNvPr id="8" name="Rectangle 7">
            <a:extLst>
              <a:ext uri="{FF2B5EF4-FFF2-40B4-BE49-F238E27FC236}">
                <a16:creationId xmlns:a16="http://schemas.microsoft.com/office/drawing/2014/main" id="{CB967CA9-B85A-4B4B-AAD4-DE42784AED58}"/>
              </a:ext>
            </a:extLst>
          </p:cNvPr>
          <p:cNvSpPr/>
          <p:nvPr/>
        </p:nvSpPr>
        <p:spPr>
          <a:xfrm>
            <a:off x="596712" y="3063335"/>
            <a:ext cx="2590562" cy="565027"/>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Security</a:t>
            </a:r>
            <a:b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b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596712" y="3710785"/>
            <a:ext cx="2590562" cy="1285305"/>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Government</a:t>
            </a:r>
          </a:p>
        </p:txBody>
      </p:sp>
      <p:sp>
        <p:nvSpPr>
          <p:cNvPr id="9" name="Rectangle 8">
            <a:extLst>
              <a:ext uri="{FF2B5EF4-FFF2-40B4-BE49-F238E27FC236}">
                <a16:creationId xmlns:a16="http://schemas.microsoft.com/office/drawing/2014/main" id="{4E0F3D17-5F93-4F6F-891E-BD5C799CAA0B}"/>
              </a:ext>
            </a:extLst>
          </p:cNvPr>
          <p:cNvSpPr/>
          <p:nvPr/>
        </p:nvSpPr>
        <p:spPr>
          <a:xfrm>
            <a:off x="4946211" y="3063335"/>
            <a:ext cx="2544053" cy="565027"/>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Flexible</a:t>
            </a:r>
            <a:b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b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workforce</a:t>
            </a:r>
          </a:p>
        </p:txBody>
      </p:sp>
      <p:sp>
        <p:nvSpPr>
          <p:cNvPr id="13" name="Rectangle 12">
            <a:extLst>
              <a:ext uri="{FF2B5EF4-FFF2-40B4-BE49-F238E27FC236}">
                <a16:creationId xmlns:a16="http://schemas.microsoft.com/office/drawing/2014/main" id="{A5827A4D-E002-4428-95DD-069B5BE3AB4E}"/>
              </a:ext>
            </a:extLst>
          </p:cNvPr>
          <p:cNvSpPr/>
          <p:nvPr/>
        </p:nvSpPr>
        <p:spPr>
          <a:xfrm>
            <a:off x="3549953" y="3710785"/>
            <a:ext cx="2577617" cy="1285305"/>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Contractor and partner access</a:t>
            </a:r>
          </a:p>
        </p:txBody>
      </p:sp>
      <p:sp>
        <p:nvSpPr>
          <p:cNvPr id="14" name="Rectangle 13">
            <a:extLst>
              <a:ext uri="{FF2B5EF4-FFF2-40B4-BE49-F238E27FC236}">
                <a16:creationId xmlns:a16="http://schemas.microsoft.com/office/drawing/2014/main" id="{0C69830E-D3E0-4CAA-B290-903EC0794FC5}"/>
              </a:ext>
            </a:extLst>
          </p:cNvPr>
          <p:cNvSpPr/>
          <p:nvPr/>
        </p:nvSpPr>
        <p:spPr>
          <a:xfrm>
            <a:off x="6308909" y="3710785"/>
            <a:ext cx="2590564" cy="1285305"/>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Branch workers</a:t>
            </a:r>
          </a:p>
        </p:txBody>
      </p:sp>
      <p:sp>
        <p:nvSpPr>
          <p:cNvPr id="11" name="Rectangle 10">
            <a:extLst>
              <a:ext uri="{FF2B5EF4-FFF2-40B4-BE49-F238E27FC236}">
                <a16:creationId xmlns:a16="http://schemas.microsoft.com/office/drawing/2014/main" id="{761A819A-AEB6-4EFB-9B9F-0F32E980CA06}"/>
              </a:ext>
            </a:extLst>
          </p:cNvPr>
          <p:cNvSpPr/>
          <p:nvPr/>
        </p:nvSpPr>
        <p:spPr>
          <a:xfrm>
            <a:off x="9262152" y="3063335"/>
            <a:ext cx="2590565" cy="565027"/>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Specialized</a:t>
            </a:r>
            <a:b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br>
            <a:r>
              <a:rPr kumimoji="0" lang="en-US" sz="1836"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9262152" y="3710785"/>
            <a:ext cx="2590565" cy="1285305"/>
          </a:xfrm>
          <a:prstGeom prst="rect">
            <a:avLst/>
          </a:prstGeom>
        </p:spPr>
        <p:txBody>
          <a:bodyPr wrap="square" lIns="0" tIns="0" rIns="0" bIns="0" anchor="t" anchorCtr="0">
            <a:noAutofit/>
          </a:bodyPr>
          <a:lstStyle/>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32060" rtl="0" eaLnBrk="1" fontAlgn="auto" latinLnBrk="0" hangingPunct="1">
              <a:lnSpc>
                <a:spcPct val="100000"/>
              </a:lnSpc>
              <a:spcBef>
                <a:spcPts val="1224"/>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Software dev test</a:t>
            </a:r>
          </a:p>
        </p:txBody>
      </p:sp>
      <p:sp>
        <p:nvSpPr>
          <p:cNvPr id="4" name="Rectangle 3">
            <a:extLst>
              <a:ext uri="{FF2B5EF4-FFF2-40B4-BE49-F238E27FC236}">
                <a16:creationId xmlns:a16="http://schemas.microsoft.com/office/drawing/2014/main" id="{709BFDD3-0972-40B4-9201-AECED23E0385}"/>
              </a:ext>
            </a:extLst>
          </p:cNvPr>
          <p:cNvSpPr/>
          <p:nvPr/>
        </p:nvSpPr>
        <p:spPr bwMode="auto">
          <a:xfrm>
            <a:off x="882" y="1262900"/>
            <a:ext cx="12434711" cy="17213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B2DA42A-1D34-4E60-8CD2-30B60CE81752}"/>
              </a:ext>
            </a:extLst>
          </p:cNvPr>
          <p:cNvCxnSpPr>
            <a:cxnSpLocks/>
          </p:cNvCxnSpPr>
          <p:nvPr/>
        </p:nvCxnSpPr>
        <p:spPr>
          <a:xfrm>
            <a:off x="3336235" y="1408619"/>
            <a:ext cx="0" cy="1429863"/>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DA5B208-F42A-4386-B788-9723CEAA79F5}"/>
              </a:ext>
            </a:extLst>
          </p:cNvPr>
          <p:cNvCxnSpPr>
            <a:cxnSpLocks/>
          </p:cNvCxnSpPr>
          <p:nvPr/>
        </p:nvCxnSpPr>
        <p:spPr>
          <a:xfrm>
            <a:off x="9113194" y="1408619"/>
            <a:ext cx="0" cy="1429863"/>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C329FD-7ECA-4ACD-BF46-A0039BC0BFE2}"/>
              </a:ext>
            </a:extLst>
          </p:cNvPr>
          <p:cNvCxnSpPr>
            <a:cxnSpLocks/>
          </p:cNvCxnSpPr>
          <p:nvPr/>
        </p:nvCxnSpPr>
        <p:spPr>
          <a:xfrm>
            <a:off x="3368613" y="3710786"/>
            <a:ext cx="0" cy="1285305"/>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13BBDD7-23B4-4436-822D-1CB665DBB016}"/>
              </a:ext>
            </a:extLst>
          </p:cNvPr>
          <p:cNvCxnSpPr>
            <a:cxnSpLocks/>
          </p:cNvCxnSpPr>
          <p:nvPr/>
        </p:nvCxnSpPr>
        <p:spPr>
          <a:xfrm>
            <a:off x="9080812" y="3710786"/>
            <a:ext cx="0" cy="1285305"/>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1" name="Freeform: Shape 670">
            <a:extLst>
              <a:ext uri="{FF2B5EF4-FFF2-40B4-BE49-F238E27FC236}">
                <a16:creationId xmlns:a16="http://schemas.microsoft.com/office/drawing/2014/main" id="{9B0AC02D-7E94-4F22-A8AA-BAEA4889DC03}"/>
              </a:ext>
            </a:extLst>
          </p:cNvPr>
          <p:cNvSpPr/>
          <p:nvPr/>
        </p:nvSpPr>
        <p:spPr bwMode="auto">
          <a:xfrm>
            <a:off x="1264981" y="2516399"/>
            <a:ext cx="1278813" cy="467804"/>
          </a:xfrm>
          <a:custGeom>
            <a:avLst/>
            <a:gdLst>
              <a:gd name="connsiteX0" fmla="*/ 626926 w 1253852"/>
              <a:gd name="connsiteY0" fmla="*/ 0 h 458673"/>
              <a:gd name="connsiteX1" fmla="*/ 1241928 w 1253852"/>
              <a:gd name="connsiteY1" fmla="*/ 418527 h 458673"/>
              <a:gd name="connsiteX2" fmla="*/ 1253852 w 1253852"/>
              <a:gd name="connsiteY2" fmla="*/ 458673 h 458673"/>
              <a:gd name="connsiteX3" fmla="*/ 0 w 1253852"/>
              <a:gd name="connsiteY3" fmla="*/ 458673 h 458673"/>
              <a:gd name="connsiteX4" fmla="*/ 11924 w 1253852"/>
              <a:gd name="connsiteY4" fmla="*/ 418527 h 458673"/>
              <a:gd name="connsiteX5" fmla="*/ 626926 w 1253852"/>
              <a:gd name="connsiteY5" fmla="*/ 0 h 4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3852" h="458673">
                <a:moveTo>
                  <a:pt x="626926" y="0"/>
                </a:moveTo>
                <a:cubicBezTo>
                  <a:pt x="906358" y="0"/>
                  <a:pt x="1145282" y="173433"/>
                  <a:pt x="1241928" y="418527"/>
                </a:cubicBezTo>
                <a:lnTo>
                  <a:pt x="1253852" y="458673"/>
                </a:lnTo>
                <a:lnTo>
                  <a:pt x="0" y="458673"/>
                </a:lnTo>
                <a:lnTo>
                  <a:pt x="11924" y="418527"/>
                </a:lnTo>
                <a:cubicBezTo>
                  <a:pt x="108570" y="173433"/>
                  <a:pt x="347494" y="0"/>
                  <a:pt x="626926" y="0"/>
                </a:cubicBezTo>
                <a:close/>
              </a:path>
            </a:pathLst>
          </a:custGeom>
          <a:solidFill>
            <a:srgbClr val="0078D7">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541" name="Freeform 131">
            <a:extLst>
              <a:ext uri="{FF2B5EF4-FFF2-40B4-BE49-F238E27FC236}">
                <a16:creationId xmlns:a16="http://schemas.microsoft.com/office/drawing/2014/main" id="{9785ACBE-AD89-496B-A77A-A6D7CA38C8AB}"/>
              </a:ext>
            </a:extLst>
          </p:cNvPr>
          <p:cNvSpPr>
            <a:spLocks/>
          </p:cNvSpPr>
          <p:nvPr/>
        </p:nvSpPr>
        <p:spPr bwMode="auto">
          <a:xfrm>
            <a:off x="1645162" y="2611350"/>
            <a:ext cx="489782" cy="143745"/>
          </a:xfrm>
          <a:custGeom>
            <a:avLst/>
            <a:gdLst>
              <a:gd name="T0" fmla="*/ 0 w 1213"/>
              <a:gd name="T1" fmla="*/ 0 h 356"/>
              <a:gd name="T2" fmla="*/ 1213 w 1213"/>
              <a:gd name="T3" fmla="*/ 0 h 356"/>
              <a:gd name="T4" fmla="*/ 1213 w 1213"/>
              <a:gd name="T5" fmla="*/ 356 h 356"/>
              <a:gd name="T6" fmla="*/ 0 w 1213"/>
              <a:gd name="T7" fmla="*/ 356 h 356"/>
              <a:gd name="T8" fmla="*/ 0 w 1213"/>
              <a:gd name="T9" fmla="*/ 0 h 356"/>
              <a:gd name="T10" fmla="*/ 0 w 1213"/>
              <a:gd name="T11" fmla="*/ 0 h 356"/>
            </a:gdLst>
            <a:ahLst/>
            <a:cxnLst>
              <a:cxn ang="0">
                <a:pos x="T0" y="T1"/>
              </a:cxn>
              <a:cxn ang="0">
                <a:pos x="T2" y="T3"/>
              </a:cxn>
              <a:cxn ang="0">
                <a:pos x="T4" y="T5"/>
              </a:cxn>
              <a:cxn ang="0">
                <a:pos x="T6" y="T7"/>
              </a:cxn>
              <a:cxn ang="0">
                <a:pos x="T8" y="T9"/>
              </a:cxn>
              <a:cxn ang="0">
                <a:pos x="T10" y="T11"/>
              </a:cxn>
            </a:cxnLst>
            <a:rect l="0" t="0" r="r" b="b"/>
            <a:pathLst>
              <a:path w="1213" h="356">
                <a:moveTo>
                  <a:pt x="0" y="0"/>
                </a:moveTo>
                <a:lnTo>
                  <a:pt x="1213" y="0"/>
                </a:lnTo>
                <a:lnTo>
                  <a:pt x="1213" y="356"/>
                </a:lnTo>
                <a:lnTo>
                  <a:pt x="0" y="356"/>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2" name="Freeform 132">
            <a:extLst>
              <a:ext uri="{FF2B5EF4-FFF2-40B4-BE49-F238E27FC236}">
                <a16:creationId xmlns:a16="http://schemas.microsoft.com/office/drawing/2014/main" id="{F25BD76B-ABD9-44D2-AF9C-448D123A219B}"/>
              </a:ext>
            </a:extLst>
          </p:cNvPr>
          <p:cNvSpPr>
            <a:spLocks/>
          </p:cNvSpPr>
          <p:nvPr/>
        </p:nvSpPr>
        <p:spPr bwMode="auto">
          <a:xfrm>
            <a:off x="1664139" y="2626694"/>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3" name="Freeform 133">
            <a:extLst>
              <a:ext uri="{FF2B5EF4-FFF2-40B4-BE49-F238E27FC236}">
                <a16:creationId xmlns:a16="http://schemas.microsoft.com/office/drawing/2014/main" id="{B27359E4-688C-408D-8616-45C9A300E56C}"/>
              </a:ext>
            </a:extLst>
          </p:cNvPr>
          <p:cNvSpPr>
            <a:spLocks/>
          </p:cNvSpPr>
          <p:nvPr/>
        </p:nvSpPr>
        <p:spPr bwMode="auto">
          <a:xfrm>
            <a:off x="169846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4" name="Freeform 134">
            <a:extLst>
              <a:ext uri="{FF2B5EF4-FFF2-40B4-BE49-F238E27FC236}">
                <a16:creationId xmlns:a16="http://schemas.microsoft.com/office/drawing/2014/main" id="{EC6D2AC9-F97E-44C4-BF4B-DD2F4738E0EE}"/>
              </a:ext>
            </a:extLst>
          </p:cNvPr>
          <p:cNvSpPr>
            <a:spLocks/>
          </p:cNvSpPr>
          <p:nvPr/>
        </p:nvSpPr>
        <p:spPr bwMode="auto">
          <a:xfrm>
            <a:off x="1728745"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5" name="Freeform 135">
            <a:extLst>
              <a:ext uri="{FF2B5EF4-FFF2-40B4-BE49-F238E27FC236}">
                <a16:creationId xmlns:a16="http://schemas.microsoft.com/office/drawing/2014/main" id="{EA01146C-DF9A-4B2B-B3C9-C5D1FD7AC465}"/>
              </a:ext>
            </a:extLst>
          </p:cNvPr>
          <p:cNvSpPr>
            <a:spLocks/>
          </p:cNvSpPr>
          <p:nvPr/>
        </p:nvSpPr>
        <p:spPr bwMode="auto">
          <a:xfrm>
            <a:off x="1759028"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6" name="Freeform 136">
            <a:extLst>
              <a:ext uri="{FF2B5EF4-FFF2-40B4-BE49-F238E27FC236}">
                <a16:creationId xmlns:a16="http://schemas.microsoft.com/office/drawing/2014/main" id="{078B0049-35D4-4AB5-9051-807C65D3A0BA}"/>
              </a:ext>
            </a:extLst>
          </p:cNvPr>
          <p:cNvSpPr>
            <a:spLocks/>
          </p:cNvSpPr>
          <p:nvPr/>
        </p:nvSpPr>
        <p:spPr bwMode="auto">
          <a:xfrm>
            <a:off x="178931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7" name="Freeform 137">
            <a:extLst>
              <a:ext uri="{FF2B5EF4-FFF2-40B4-BE49-F238E27FC236}">
                <a16:creationId xmlns:a16="http://schemas.microsoft.com/office/drawing/2014/main" id="{CB43B61D-1287-4CB1-9BA0-E5FC0344B3CD}"/>
              </a:ext>
            </a:extLst>
          </p:cNvPr>
          <p:cNvSpPr>
            <a:spLocks/>
          </p:cNvSpPr>
          <p:nvPr/>
        </p:nvSpPr>
        <p:spPr bwMode="auto">
          <a:xfrm>
            <a:off x="1819594"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8" name="Freeform 138">
            <a:extLst>
              <a:ext uri="{FF2B5EF4-FFF2-40B4-BE49-F238E27FC236}">
                <a16:creationId xmlns:a16="http://schemas.microsoft.com/office/drawing/2014/main" id="{30FB44B4-F33D-4991-8502-5FEBC885387E}"/>
              </a:ext>
            </a:extLst>
          </p:cNvPr>
          <p:cNvSpPr>
            <a:spLocks/>
          </p:cNvSpPr>
          <p:nvPr/>
        </p:nvSpPr>
        <p:spPr bwMode="auto">
          <a:xfrm>
            <a:off x="185028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9" name="Freeform 139">
            <a:extLst>
              <a:ext uri="{FF2B5EF4-FFF2-40B4-BE49-F238E27FC236}">
                <a16:creationId xmlns:a16="http://schemas.microsoft.com/office/drawing/2014/main" id="{ED9FE7F9-F7D2-4393-896B-EF8E58E45224}"/>
              </a:ext>
            </a:extLst>
          </p:cNvPr>
          <p:cNvSpPr>
            <a:spLocks/>
          </p:cNvSpPr>
          <p:nvPr/>
        </p:nvSpPr>
        <p:spPr bwMode="auto">
          <a:xfrm>
            <a:off x="1880564" y="2626694"/>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0" name="Freeform 140">
            <a:extLst>
              <a:ext uri="{FF2B5EF4-FFF2-40B4-BE49-F238E27FC236}">
                <a16:creationId xmlns:a16="http://schemas.microsoft.com/office/drawing/2014/main" id="{90B1A842-ED2C-4C4E-9762-CE11E1914A40}"/>
              </a:ext>
            </a:extLst>
          </p:cNvPr>
          <p:cNvSpPr>
            <a:spLocks/>
          </p:cNvSpPr>
          <p:nvPr/>
        </p:nvSpPr>
        <p:spPr bwMode="auto">
          <a:xfrm>
            <a:off x="191125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1" name="Freeform 141">
            <a:extLst>
              <a:ext uri="{FF2B5EF4-FFF2-40B4-BE49-F238E27FC236}">
                <a16:creationId xmlns:a16="http://schemas.microsoft.com/office/drawing/2014/main" id="{DC9E5C1E-A44A-4C18-B4DB-A31B5AFEEA14}"/>
              </a:ext>
            </a:extLst>
          </p:cNvPr>
          <p:cNvSpPr>
            <a:spLocks/>
          </p:cNvSpPr>
          <p:nvPr/>
        </p:nvSpPr>
        <p:spPr bwMode="auto">
          <a:xfrm>
            <a:off x="1941535"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2" name="Freeform 142">
            <a:extLst>
              <a:ext uri="{FF2B5EF4-FFF2-40B4-BE49-F238E27FC236}">
                <a16:creationId xmlns:a16="http://schemas.microsoft.com/office/drawing/2014/main" id="{29F5CBE9-D261-4110-88D6-988FF0D9E6EF}"/>
              </a:ext>
            </a:extLst>
          </p:cNvPr>
          <p:cNvSpPr>
            <a:spLocks/>
          </p:cNvSpPr>
          <p:nvPr/>
        </p:nvSpPr>
        <p:spPr bwMode="auto">
          <a:xfrm>
            <a:off x="1971818" y="2626694"/>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3" name="Freeform 143">
            <a:extLst>
              <a:ext uri="{FF2B5EF4-FFF2-40B4-BE49-F238E27FC236}">
                <a16:creationId xmlns:a16="http://schemas.microsoft.com/office/drawing/2014/main" id="{14E78921-68AD-4004-A36C-EE8A0854AD67}"/>
              </a:ext>
            </a:extLst>
          </p:cNvPr>
          <p:cNvSpPr>
            <a:spLocks/>
          </p:cNvSpPr>
          <p:nvPr/>
        </p:nvSpPr>
        <p:spPr bwMode="auto">
          <a:xfrm>
            <a:off x="2006139"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4" name="Freeform 144">
            <a:extLst>
              <a:ext uri="{FF2B5EF4-FFF2-40B4-BE49-F238E27FC236}">
                <a16:creationId xmlns:a16="http://schemas.microsoft.com/office/drawing/2014/main" id="{A31EFF31-14C6-41F7-A943-4C319DF4F2F7}"/>
              </a:ext>
            </a:extLst>
          </p:cNvPr>
          <p:cNvSpPr>
            <a:spLocks/>
          </p:cNvSpPr>
          <p:nvPr/>
        </p:nvSpPr>
        <p:spPr bwMode="auto">
          <a:xfrm>
            <a:off x="2036423"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5" name="Freeform 145">
            <a:extLst>
              <a:ext uri="{FF2B5EF4-FFF2-40B4-BE49-F238E27FC236}">
                <a16:creationId xmlns:a16="http://schemas.microsoft.com/office/drawing/2014/main" id="{EB99E359-68A3-4CF1-B886-940E14FA3580}"/>
              </a:ext>
            </a:extLst>
          </p:cNvPr>
          <p:cNvSpPr>
            <a:spLocks/>
          </p:cNvSpPr>
          <p:nvPr/>
        </p:nvSpPr>
        <p:spPr bwMode="auto">
          <a:xfrm>
            <a:off x="2066706"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6" name="Freeform 146">
            <a:extLst>
              <a:ext uri="{FF2B5EF4-FFF2-40B4-BE49-F238E27FC236}">
                <a16:creationId xmlns:a16="http://schemas.microsoft.com/office/drawing/2014/main" id="{3CB07A2A-7CB2-4D5B-AFA4-CB944AD9D477}"/>
              </a:ext>
            </a:extLst>
          </p:cNvPr>
          <p:cNvSpPr>
            <a:spLocks/>
          </p:cNvSpPr>
          <p:nvPr/>
        </p:nvSpPr>
        <p:spPr bwMode="auto">
          <a:xfrm>
            <a:off x="2096990"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7" name="Freeform 147">
            <a:extLst>
              <a:ext uri="{FF2B5EF4-FFF2-40B4-BE49-F238E27FC236}">
                <a16:creationId xmlns:a16="http://schemas.microsoft.com/office/drawing/2014/main" id="{7C4AB9C7-752E-474A-800A-28AA63D970EB}"/>
              </a:ext>
            </a:extLst>
          </p:cNvPr>
          <p:cNvSpPr>
            <a:spLocks/>
          </p:cNvSpPr>
          <p:nvPr/>
        </p:nvSpPr>
        <p:spPr bwMode="auto">
          <a:xfrm>
            <a:off x="1664139" y="2656978"/>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8" name="Freeform 148">
            <a:extLst>
              <a:ext uri="{FF2B5EF4-FFF2-40B4-BE49-F238E27FC236}">
                <a16:creationId xmlns:a16="http://schemas.microsoft.com/office/drawing/2014/main" id="{D3AC780A-E2F7-40E5-935C-EC1D1B950DA4}"/>
              </a:ext>
            </a:extLst>
          </p:cNvPr>
          <p:cNvSpPr>
            <a:spLocks/>
          </p:cNvSpPr>
          <p:nvPr/>
        </p:nvSpPr>
        <p:spPr bwMode="auto">
          <a:xfrm>
            <a:off x="169846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59" name="Freeform 149">
            <a:extLst>
              <a:ext uri="{FF2B5EF4-FFF2-40B4-BE49-F238E27FC236}">
                <a16:creationId xmlns:a16="http://schemas.microsoft.com/office/drawing/2014/main" id="{267C1344-B4F1-4DC7-9979-DB9479CBEDBB}"/>
              </a:ext>
            </a:extLst>
          </p:cNvPr>
          <p:cNvSpPr>
            <a:spLocks/>
          </p:cNvSpPr>
          <p:nvPr/>
        </p:nvSpPr>
        <p:spPr bwMode="auto">
          <a:xfrm>
            <a:off x="1728745"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0" name="Freeform 150">
            <a:extLst>
              <a:ext uri="{FF2B5EF4-FFF2-40B4-BE49-F238E27FC236}">
                <a16:creationId xmlns:a16="http://schemas.microsoft.com/office/drawing/2014/main" id="{F1F9890B-2802-40C6-B07F-4B4EB964FC74}"/>
              </a:ext>
            </a:extLst>
          </p:cNvPr>
          <p:cNvSpPr>
            <a:spLocks/>
          </p:cNvSpPr>
          <p:nvPr/>
        </p:nvSpPr>
        <p:spPr bwMode="auto">
          <a:xfrm>
            <a:off x="1759028"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1" name="Freeform 151">
            <a:extLst>
              <a:ext uri="{FF2B5EF4-FFF2-40B4-BE49-F238E27FC236}">
                <a16:creationId xmlns:a16="http://schemas.microsoft.com/office/drawing/2014/main" id="{55399C7D-0612-4022-8681-098C8A4621D7}"/>
              </a:ext>
            </a:extLst>
          </p:cNvPr>
          <p:cNvSpPr>
            <a:spLocks/>
          </p:cNvSpPr>
          <p:nvPr/>
        </p:nvSpPr>
        <p:spPr bwMode="auto">
          <a:xfrm>
            <a:off x="178931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2" name="Freeform 152">
            <a:extLst>
              <a:ext uri="{FF2B5EF4-FFF2-40B4-BE49-F238E27FC236}">
                <a16:creationId xmlns:a16="http://schemas.microsoft.com/office/drawing/2014/main" id="{381FFFAC-6B72-48B6-AF0D-CCE2F6A94ECC}"/>
              </a:ext>
            </a:extLst>
          </p:cNvPr>
          <p:cNvSpPr>
            <a:spLocks/>
          </p:cNvSpPr>
          <p:nvPr/>
        </p:nvSpPr>
        <p:spPr bwMode="auto">
          <a:xfrm>
            <a:off x="1819594"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3" name="Freeform 153">
            <a:extLst>
              <a:ext uri="{FF2B5EF4-FFF2-40B4-BE49-F238E27FC236}">
                <a16:creationId xmlns:a16="http://schemas.microsoft.com/office/drawing/2014/main" id="{0EFE3CF0-8594-41D3-85DC-47562A197F4D}"/>
              </a:ext>
            </a:extLst>
          </p:cNvPr>
          <p:cNvSpPr>
            <a:spLocks/>
          </p:cNvSpPr>
          <p:nvPr/>
        </p:nvSpPr>
        <p:spPr bwMode="auto">
          <a:xfrm>
            <a:off x="185028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4" name="Freeform 154">
            <a:extLst>
              <a:ext uri="{FF2B5EF4-FFF2-40B4-BE49-F238E27FC236}">
                <a16:creationId xmlns:a16="http://schemas.microsoft.com/office/drawing/2014/main" id="{0B12B4FF-0F24-4714-AE73-10BDB3D526CD}"/>
              </a:ext>
            </a:extLst>
          </p:cNvPr>
          <p:cNvSpPr>
            <a:spLocks/>
          </p:cNvSpPr>
          <p:nvPr/>
        </p:nvSpPr>
        <p:spPr bwMode="auto">
          <a:xfrm>
            <a:off x="1880564" y="2656978"/>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5" name="Freeform 155">
            <a:extLst>
              <a:ext uri="{FF2B5EF4-FFF2-40B4-BE49-F238E27FC236}">
                <a16:creationId xmlns:a16="http://schemas.microsoft.com/office/drawing/2014/main" id="{85E91AF6-5642-445F-AF91-966BBD48DEAE}"/>
              </a:ext>
            </a:extLst>
          </p:cNvPr>
          <p:cNvSpPr>
            <a:spLocks/>
          </p:cNvSpPr>
          <p:nvPr/>
        </p:nvSpPr>
        <p:spPr bwMode="auto">
          <a:xfrm>
            <a:off x="191125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6" name="Freeform 156">
            <a:extLst>
              <a:ext uri="{FF2B5EF4-FFF2-40B4-BE49-F238E27FC236}">
                <a16:creationId xmlns:a16="http://schemas.microsoft.com/office/drawing/2014/main" id="{00C86F96-70BF-4EB2-A7EE-3989EE922EB8}"/>
              </a:ext>
            </a:extLst>
          </p:cNvPr>
          <p:cNvSpPr>
            <a:spLocks/>
          </p:cNvSpPr>
          <p:nvPr/>
        </p:nvSpPr>
        <p:spPr bwMode="auto">
          <a:xfrm>
            <a:off x="1941535"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7" name="Freeform 157">
            <a:extLst>
              <a:ext uri="{FF2B5EF4-FFF2-40B4-BE49-F238E27FC236}">
                <a16:creationId xmlns:a16="http://schemas.microsoft.com/office/drawing/2014/main" id="{7B385B8A-BE4F-47E8-9366-0F3145420337}"/>
              </a:ext>
            </a:extLst>
          </p:cNvPr>
          <p:cNvSpPr>
            <a:spLocks/>
          </p:cNvSpPr>
          <p:nvPr/>
        </p:nvSpPr>
        <p:spPr bwMode="auto">
          <a:xfrm>
            <a:off x="1971818" y="2656978"/>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8" name="Freeform 158">
            <a:extLst>
              <a:ext uri="{FF2B5EF4-FFF2-40B4-BE49-F238E27FC236}">
                <a16:creationId xmlns:a16="http://schemas.microsoft.com/office/drawing/2014/main" id="{AB915B06-1F34-419A-89C2-37A1D55A3023}"/>
              </a:ext>
            </a:extLst>
          </p:cNvPr>
          <p:cNvSpPr>
            <a:spLocks/>
          </p:cNvSpPr>
          <p:nvPr/>
        </p:nvSpPr>
        <p:spPr bwMode="auto">
          <a:xfrm>
            <a:off x="2006139"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69" name="Freeform 159">
            <a:extLst>
              <a:ext uri="{FF2B5EF4-FFF2-40B4-BE49-F238E27FC236}">
                <a16:creationId xmlns:a16="http://schemas.microsoft.com/office/drawing/2014/main" id="{E98AC761-79D4-43CF-95E7-80F1D9E3C338}"/>
              </a:ext>
            </a:extLst>
          </p:cNvPr>
          <p:cNvSpPr>
            <a:spLocks/>
          </p:cNvSpPr>
          <p:nvPr/>
        </p:nvSpPr>
        <p:spPr bwMode="auto">
          <a:xfrm>
            <a:off x="2036423"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0" name="Freeform 160">
            <a:extLst>
              <a:ext uri="{FF2B5EF4-FFF2-40B4-BE49-F238E27FC236}">
                <a16:creationId xmlns:a16="http://schemas.microsoft.com/office/drawing/2014/main" id="{2EAA401C-0C8F-49F7-B1CD-1EB5065A64CE}"/>
              </a:ext>
            </a:extLst>
          </p:cNvPr>
          <p:cNvSpPr>
            <a:spLocks/>
          </p:cNvSpPr>
          <p:nvPr/>
        </p:nvSpPr>
        <p:spPr bwMode="auto">
          <a:xfrm>
            <a:off x="2066706"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1" name="Freeform 161">
            <a:extLst>
              <a:ext uri="{FF2B5EF4-FFF2-40B4-BE49-F238E27FC236}">
                <a16:creationId xmlns:a16="http://schemas.microsoft.com/office/drawing/2014/main" id="{E1A0B5D3-0B8B-41BF-89FC-4583E908673F}"/>
              </a:ext>
            </a:extLst>
          </p:cNvPr>
          <p:cNvSpPr>
            <a:spLocks/>
          </p:cNvSpPr>
          <p:nvPr/>
        </p:nvSpPr>
        <p:spPr bwMode="auto">
          <a:xfrm>
            <a:off x="2096990"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2" name="Freeform 162">
            <a:extLst>
              <a:ext uri="{FF2B5EF4-FFF2-40B4-BE49-F238E27FC236}">
                <a16:creationId xmlns:a16="http://schemas.microsoft.com/office/drawing/2014/main" id="{FF4445E0-C3C2-4232-B6E9-50BE4A08D632}"/>
              </a:ext>
            </a:extLst>
          </p:cNvPr>
          <p:cNvSpPr>
            <a:spLocks/>
          </p:cNvSpPr>
          <p:nvPr/>
        </p:nvSpPr>
        <p:spPr bwMode="auto">
          <a:xfrm>
            <a:off x="1664139" y="2690491"/>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3" name="Freeform 163">
            <a:extLst>
              <a:ext uri="{FF2B5EF4-FFF2-40B4-BE49-F238E27FC236}">
                <a16:creationId xmlns:a16="http://schemas.microsoft.com/office/drawing/2014/main" id="{B2FAC32D-D2B6-49CC-B139-59B47C76C584}"/>
              </a:ext>
            </a:extLst>
          </p:cNvPr>
          <p:cNvSpPr>
            <a:spLocks/>
          </p:cNvSpPr>
          <p:nvPr/>
        </p:nvSpPr>
        <p:spPr bwMode="auto">
          <a:xfrm>
            <a:off x="169846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4" name="Freeform 164">
            <a:extLst>
              <a:ext uri="{FF2B5EF4-FFF2-40B4-BE49-F238E27FC236}">
                <a16:creationId xmlns:a16="http://schemas.microsoft.com/office/drawing/2014/main" id="{927C62AD-212E-4B09-96D5-D3D98DDB30A5}"/>
              </a:ext>
            </a:extLst>
          </p:cNvPr>
          <p:cNvSpPr>
            <a:spLocks/>
          </p:cNvSpPr>
          <p:nvPr/>
        </p:nvSpPr>
        <p:spPr bwMode="auto">
          <a:xfrm>
            <a:off x="1728745"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5" name="Freeform 165">
            <a:extLst>
              <a:ext uri="{FF2B5EF4-FFF2-40B4-BE49-F238E27FC236}">
                <a16:creationId xmlns:a16="http://schemas.microsoft.com/office/drawing/2014/main" id="{A0625704-87FD-4975-872E-D5B7A364AE7D}"/>
              </a:ext>
            </a:extLst>
          </p:cNvPr>
          <p:cNvSpPr>
            <a:spLocks/>
          </p:cNvSpPr>
          <p:nvPr/>
        </p:nvSpPr>
        <p:spPr bwMode="auto">
          <a:xfrm>
            <a:off x="1759028"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6" name="Freeform 166">
            <a:extLst>
              <a:ext uri="{FF2B5EF4-FFF2-40B4-BE49-F238E27FC236}">
                <a16:creationId xmlns:a16="http://schemas.microsoft.com/office/drawing/2014/main" id="{4420D0B0-FA54-4E47-B2CB-C359A1BFDBB6}"/>
              </a:ext>
            </a:extLst>
          </p:cNvPr>
          <p:cNvSpPr>
            <a:spLocks/>
          </p:cNvSpPr>
          <p:nvPr/>
        </p:nvSpPr>
        <p:spPr bwMode="auto">
          <a:xfrm>
            <a:off x="178931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7" name="Freeform 167">
            <a:extLst>
              <a:ext uri="{FF2B5EF4-FFF2-40B4-BE49-F238E27FC236}">
                <a16:creationId xmlns:a16="http://schemas.microsoft.com/office/drawing/2014/main" id="{BF13FCF0-E406-4523-9FD1-73842340E4CB}"/>
              </a:ext>
            </a:extLst>
          </p:cNvPr>
          <p:cNvSpPr>
            <a:spLocks/>
          </p:cNvSpPr>
          <p:nvPr/>
        </p:nvSpPr>
        <p:spPr bwMode="auto">
          <a:xfrm>
            <a:off x="1819594"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8" name="Freeform 168">
            <a:extLst>
              <a:ext uri="{FF2B5EF4-FFF2-40B4-BE49-F238E27FC236}">
                <a16:creationId xmlns:a16="http://schemas.microsoft.com/office/drawing/2014/main" id="{A4908FB2-8C65-4850-85B0-F0A02DA50923}"/>
              </a:ext>
            </a:extLst>
          </p:cNvPr>
          <p:cNvSpPr>
            <a:spLocks/>
          </p:cNvSpPr>
          <p:nvPr/>
        </p:nvSpPr>
        <p:spPr bwMode="auto">
          <a:xfrm>
            <a:off x="185028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79" name="Freeform 169">
            <a:extLst>
              <a:ext uri="{FF2B5EF4-FFF2-40B4-BE49-F238E27FC236}">
                <a16:creationId xmlns:a16="http://schemas.microsoft.com/office/drawing/2014/main" id="{750D8B06-520E-4C81-BF9E-F23F4BBF4064}"/>
              </a:ext>
            </a:extLst>
          </p:cNvPr>
          <p:cNvSpPr>
            <a:spLocks/>
          </p:cNvSpPr>
          <p:nvPr/>
        </p:nvSpPr>
        <p:spPr bwMode="auto">
          <a:xfrm>
            <a:off x="1880564" y="2690491"/>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0" name="Freeform 170">
            <a:extLst>
              <a:ext uri="{FF2B5EF4-FFF2-40B4-BE49-F238E27FC236}">
                <a16:creationId xmlns:a16="http://schemas.microsoft.com/office/drawing/2014/main" id="{AC3910CC-2607-48FA-BD94-0F2C811E5F89}"/>
              </a:ext>
            </a:extLst>
          </p:cNvPr>
          <p:cNvSpPr>
            <a:spLocks/>
          </p:cNvSpPr>
          <p:nvPr/>
        </p:nvSpPr>
        <p:spPr bwMode="auto">
          <a:xfrm>
            <a:off x="191125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1" name="Freeform 171">
            <a:extLst>
              <a:ext uri="{FF2B5EF4-FFF2-40B4-BE49-F238E27FC236}">
                <a16:creationId xmlns:a16="http://schemas.microsoft.com/office/drawing/2014/main" id="{7FA89F2D-2E38-4C0E-BE70-C88133A263EE}"/>
              </a:ext>
            </a:extLst>
          </p:cNvPr>
          <p:cNvSpPr>
            <a:spLocks/>
          </p:cNvSpPr>
          <p:nvPr/>
        </p:nvSpPr>
        <p:spPr bwMode="auto">
          <a:xfrm>
            <a:off x="1941535"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2" name="Freeform 172">
            <a:extLst>
              <a:ext uri="{FF2B5EF4-FFF2-40B4-BE49-F238E27FC236}">
                <a16:creationId xmlns:a16="http://schemas.microsoft.com/office/drawing/2014/main" id="{AB9A9F74-220F-49E7-B23B-0CAAEE92A9AD}"/>
              </a:ext>
            </a:extLst>
          </p:cNvPr>
          <p:cNvSpPr>
            <a:spLocks/>
          </p:cNvSpPr>
          <p:nvPr/>
        </p:nvSpPr>
        <p:spPr bwMode="auto">
          <a:xfrm>
            <a:off x="1971818" y="2690491"/>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3" name="Freeform 173">
            <a:extLst>
              <a:ext uri="{FF2B5EF4-FFF2-40B4-BE49-F238E27FC236}">
                <a16:creationId xmlns:a16="http://schemas.microsoft.com/office/drawing/2014/main" id="{F85B8B2D-9840-4DE2-878D-F7564F51D8C7}"/>
              </a:ext>
            </a:extLst>
          </p:cNvPr>
          <p:cNvSpPr>
            <a:spLocks/>
          </p:cNvSpPr>
          <p:nvPr/>
        </p:nvSpPr>
        <p:spPr bwMode="auto">
          <a:xfrm>
            <a:off x="2006139"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4" name="Freeform 174">
            <a:extLst>
              <a:ext uri="{FF2B5EF4-FFF2-40B4-BE49-F238E27FC236}">
                <a16:creationId xmlns:a16="http://schemas.microsoft.com/office/drawing/2014/main" id="{C04F9557-5DAE-48E2-9F48-2890B8D0F5E7}"/>
              </a:ext>
            </a:extLst>
          </p:cNvPr>
          <p:cNvSpPr>
            <a:spLocks/>
          </p:cNvSpPr>
          <p:nvPr/>
        </p:nvSpPr>
        <p:spPr bwMode="auto">
          <a:xfrm>
            <a:off x="2036423"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5" name="Freeform 175">
            <a:extLst>
              <a:ext uri="{FF2B5EF4-FFF2-40B4-BE49-F238E27FC236}">
                <a16:creationId xmlns:a16="http://schemas.microsoft.com/office/drawing/2014/main" id="{C614D2A7-829D-423C-AD14-DEBB69360345}"/>
              </a:ext>
            </a:extLst>
          </p:cNvPr>
          <p:cNvSpPr>
            <a:spLocks/>
          </p:cNvSpPr>
          <p:nvPr/>
        </p:nvSpPr>
        <p:spPr bwMode="auto">
          <a:xfrm>
            <a:off x="2066706"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6" name="Freeform 176">
            <a:extLst>
              <a:ext uri="{FF2B5EF4-FFF2-40B4-BE49-F238E27FC236}">
                <a16:creationId xmlns:a16="http://schemas.microsoft.com/office/drawing/2014/main" id="{4B93666E-C456-4EDA-A127-934D766AA673}"/>
              </a:ext>
            </a:extLst>
          </p:cNvPr>
          <p:cNvSpPr>
            <a:spLocks/>
          </p:cNvSpPr>
          <p:nvPr/>
        </p:nvSpPr>
        <p:spPr bwMode="auto">
          <a:xfrm>
            <a:off x="2096990"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7" name="Freeform 177">
            <a:extLst>
              <a:ext uri="{FF2B5EF4-FFF2-40B4-BE49-F238E27FC236}">
                <a16:creationId xmlns:a16="http://schemas.microsoft.com/office/drawing/2014/main" id="{887F159B-C2BA-42F2-A009-8A583C14FB34}"/>
              </a:ext>
            </a:extLst>
          </p:cNvPr>
          <p:cNvSpPr>
            <a:spLocks/>
          </p:cNvSpPr>
          <p:nvPr/>
        </p:nvSpPr>
        <p:spPr bwMode="auto">
          <a:xfrm>
            <a:off x="1664139" y="2720775"/>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8" name="Freeform 178">
            <a:extLst>
              <a:ext uri="{FF2B5EF4-FFF2-40B4-BE49-F238E27FC236}">
                <a16:creationId xmlns:a16="http://schemas.microsoft.com/office/drawing/2014/main" id="{46C37C48-8DEC-4124-BE29-416673A6A182}"/>
              </a:ext>
            </a:extLst>
          </p:cNvPr>
          <p:cNvSpPr>
            <a:spLocks/>
          </p:cNvSpPr>
          <p:nvPr/>
        </p:nvSpPr>
        <p:spPr bwMode="auto">
          <a:xfrm>
            <a:off x="1698461"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89" name="Freeform 179">
            <a:extLst>
              <a:ext uri="{FF2B5EF4-FFF2-40B4-BE49-F238E27FC236}">
                <a16:creationId xmlns:a16="http://schemas.microsoft.com/office/drawing/2014/main" id="{41E21F69-11DA-4B35-82CF-8E5BCCFFC0BF}"/>
              </a:ext>
            </a:extLst>
          </p:cNvPr>
          <p:cNvSpPr>
            <a:spLocks/>
          </p:cNvSpPr>
          <p:nvPr/>
        </p:nvSpPr>
        <p:spPr bwMode="auto">
          <a:xfrm>
            <a:off x="1728745"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0" name="Freeform 180">
            <a:extLst>
              <a:ext uri="{FF2B5EF4-FFF2-40B4-BE49-F238E27FC236}">
                <a16:creationId xmlns:a16="http://schemas.microsoft.com/office/drawing/2014/main" id="{F3D780C4-2639-4C32-894E-BB22E37B641F}"/>
              </a:ext>
            </a:extLst>
          </p:cNvPr>
          <p:cNvSpPr>
            <a:spLocks/>
          </p:cNvSpPr>
          <p:nvPr/>
        </p:nvSpPr>
        <p:spPr bwMode="auto">
          <a:xfrm>
            <a:off x="1759028"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1" name="Freeform 181">
            <a:extLst>
              <a:ext uri="{FF2B5EF4-FFF2-40B4-BE49-F238E27FC236}">
                <a16:creationId xmlns:a16="http://schemas.microsoft.com/office/drawing/2014/main" id="{B5407558-0AB3-460B-AC9E-FEE45ED09006}"/>
              </a:ext>
            </a:extLst>
          </p:cNvPr>
          <p:cNvSpPr>
            <a:spLocks/>
          </p:cNvSpPr>
          <p:nvPr/>
        </p:nvSpPr>
        <p:spPr bwMode="auto">
          <a:xfrm>
            <a:off x="2006139"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2" name="Freeform 182">
            <a:extLst>
              <a:ext uri="{FF2B5EF4-FFF2-40B4-BE49-F238E27FC236}">
                <a16:creationId xmlns:a16="http://schemas.microsoft.com/office/drawing/2014/main" id="{2D4E9783-DD4F-466F-A933-44185748E915}"/>
              </a:ext>
            </a:extLst>
          </p:cNvPr>
          <p:cNvSpPr>
            <a:spLocks/>
          </p:cNvSpPr>
          <p:nvPr/>
        </p:nvSpPr>
        <p:spPr bwMode="auto">
          <a:xfrm>
            <a:off x="2036423"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3" name="Freeform 183">
            <a:extLst>
              <a:ext uri="{FF2B5EF4-FFF2-40B4-BE49-F238E27FC236}">
                <a16:creationId xmlns:a16="http://schemas.microsoft.com/office/drawing/2014/main" id="{E0631051-650B-4DAA-9A04-005488A4E651}"/>
              </a:ext>
            </a:extLst>
          </p:cNvPr>
          <p:cNvSpPr>
            <a:spLocks/>
          </p:cNvSpPr>
          <p:nvPr/>
        </p:nvSpPr>
        <p:spPr bwMode="auto">
          <a:xfrm>
            <a:off x="2066706"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4" name="Freeform 184">
            <a:extLst>
              <a:ext uri="{FF2B5EF4-FFF2-40B4-BE49-F238E27FC236}">
                <a16:creationId xmlns:a16="http://schemas.microsoft.com/office/drawing/2014/main" id="{AA0118EF-6CEC-4620-AF41-5228356E3231}"/>
              </a:ext>
            </a:extLst>
          </p:cNvPr>
          <p:cNvSpPr>
            <a:spLocks/>
          </p:cNvSpPr>
          <p:nvPr/>
        </p:nvSpPr>
        <p:spPr bwMode="auto">
          <a:xfrm>
            <a:off x="2096990"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5" name="Freeform 185">
            <a:extLst>
              <a:ext uri="{FF2B5EF4-FFF2-40B4-BE49-F238E27FC236}">
                <a16:creationId xmlns:a16="http://schemas.microsoft.com/office/drawing/2014/main" id="{96D89A6E-E96B-47F3-AF7D-4EF46BF4F56A}"/>
              </a:ext>
            </a:extLst>
          </p:cNvPr>
          <p:cNvSpPr>
            <a:spLocks/>
          </p:cNvSpPr>
          <p:nvPr/>
        </p:nvSpPr>
        <p:spPr bwMode="auto">
          <a:xfrm>
            <a:off x="1789310" y="2720775"/>
            <a:ext cx="201485" cy="18977"/>
          </a:xfrm>
          <a:custGeom>
            <a:avLst/>
            <a:gdLst>
              <a:gd name="T0" fmla="*/ 0 w 499"/>
              <a:gd name="T1" fmla="*/ 0 h 47"/>
              <a:gd name="T2" fmla="*/ 499 w 499"/>
              <a:gd name="T3" fmla="*/ 0 h 47"/>
              <a:gd name="T4" fmla="*/ 499 w 499"/>
              <a:gd name="T5" fmla="*/ 47 h 47"/>
              <a:gd name="T6" fmla="*/ 0 w 499"/>
              <a:gd name="T7" fmla="*/ 47 h 47"/>
              <a:gd name="T8" fmla="*/ 0 w 499"/>
              <a:gd name="T9" fmla="*/ 0 h 47"/>
              <a:gd name="T10" fmla="*/ 0 w 499"/>
              <a:gd name="T11" fmla="*/ 0 h 47"/>
            </a:gdLst>
            <a:ahLst/>
            <a:cxnLst>
              <a:cxn ang="0">
                <a:pos x="T0" y="T1"/>
              </a:cxn>
              <a:cxn ang="0">
                <a:pos x="T2" y="T3"/>
              </a:cxn>
              <a:cxn ang="0">
                <a:pos x="T4" y="T5"/>
              </a:cxn>
              <a:cxn ang="0">
                <a:pos x="T6" y="T7"/>
              </a:cxn>
              <a:cxn ang="0">
                <a:pos x="T8" y="T9"/>
              </a:cxn>
              <a:cxn ang="0">
                <a:pos x="T10" y="T11"/>
              </a:cxn>
            </a:cxnLst>
            <a:rect l="0" t="0" r="r" b="b"/>
            <a:pathLst>
              <a:path w="499" h="47">
                <a:moveTo>
                  <a:pt x="0" y="0"/>
                </a:moveTo>
                <a:lnTo>
                  <a:pt x="499" y="0"/>
                </a:lnTo>
                <a:lnTo>
                  <a:pt x="499"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6" name="Freeform 186">
            <a:extLst>
              <a:ext uri="{FF2B5EF4-FFF2-40B4-BE49-F238E27FC236}">
                <a16:creationId xmlns:a16="http://schemas.microsoft.com/office/drawing/2014/main" id="{547A58E9-274A-42A8-B151-CEF91E46756C}"/>
              </a:ext>
            </a:extLst>
          </p:cNvPr>
          <p:cNvSpPr>
            <a:spLocks/>
          </p:cNvSpPr>
          <p:nvPr/>
        </p:nvSpPr>
        <p:spPr bwMode="auto">
          <a:xfrm>
            <a:off x="1949207" y="2690491"/>
            <a:ext cx="163126" cy="201081"/>
          </a:xfrm>
          <a:custGeom>
            <a:avLst/>
            <a:gdLst>
              <a:gd name="T0" fmla="*/ 342 w 361"/>
              <a:gd name="T1" fmla="*/ 113 h 445"/>
              <a:gd name="T2" fmla="*/ 309 w 361"/>
              <a:gd name="T3" fmla="*/ 128 h 445"/>
              <a:gd name="T4" fmla="*/ 258 w 361"/>
              <a:gd name="T5" fmla="*/ 256 h 445"/>
              <a:gd name="T6" fmla="*/ 246 w 361"/>
              <a:gd name="T7" fmla="*/ 251 h 445"/>
              <a:gd name="T8" fmla="*/ 308 w 361"/>
              <a:gd name="T9" fmla="*/ 97 h 445"/>
              <a:gd name="T10" fmla="*/ 307 w 361"/>
              <a:gd name="T11" fmla="*/ 97 h 445"/>
              <a:gd name="T12" fmla="*/ 293 w 361"/>
              <a:gd name="T13" fmla="*/ 66 h 445"/>
              <a:gd name="T14" fmla="*/ 262 w 361"/>
              <a:gd name="T15" fmla="*/ 79 h 445"/>
              <a:gd name="T16" fmla="*/ 262 w 361"/>
              <a:gd name="T17" fmla="*/ 79 h 445"/>
              <a:gd name="T18" fmla="*/ 206 w 361"/>
              <a:gd name="T19" fmla="*/ 220 h 445"/>
              <a:gd name="T20" fmla="*/ 194 w 361"/>
              <a:gd name="T21" fmla="*/ 216 h 445"/>
              <a:gd name="T22" fmla="*/ 265 w 361"/>
              <a:gd name="T23" fmla="*/ 36 h 445"/>
              <a:gd name="T24" fmla="*/ 251 w 361"/>
              <a:gd name="T25" fmla="*/ 5 h 445"/>
              <a:gd name="T26" fmla="*/ 220 w 361"/>
              <a:gd name="T27" fmla="*/ 18 h 445"/>
              <a:gd name="T28" fmla="*/ 154 w 361"/>
              <a:gd name="T29" fmla="*/ 184 h 445"/>
              <a:gd name="T30" fmla="*/ 141 w 361"/>
              <a:gd name="T31" fmla="*/ 180 h 445"/>
              <a:gd name="T32" fmla="*/ 168 w 361"/>
              <a:gd name="T33" fmla="*/ 113 h 445"/>
              <a:gd name="T34" fmla="*/ 168 w 361"/>
              <a:gd name="T35" fmla="*/ 32 h 445"/>
              <a:gd name="T36" fmla="*/ 143 w 361"/>
              <a:gd name="T37" fmla="*/ 7 h 445"/>
              <a:gd name="T38" fmla="*/ 118 w 361"/>
              <a:gd name="T39" fmla="*/ 32 h 445"/>
              <a:gd name="T40" fmla="*/ 118 w 361"/>
              <a:gd name="T41" fmla="*/ 104 h 445"/>
              <a:gd name="T42" fmla="*/ 71 w 361"/>
              <a:gd name="T43" fmla="*/ 225 h 445"/>
              <a:gd name="T44" fmla="*/ 50 w 361"/>
              <a:gd name="T45" fmla="*/ 126 h 445"/>
              <a:gd name="T46" fmla="*/ 22 w 361"/>
              <a:gd name="T47" fmla="*/ 107 h 445"/>
              <a:gd name="T48" fmla="*/ 2 w 361"/>
              <a:gd name="T49" fmla="*/ 135 h 445"/>
              <a:gd name="T50" fmla="*/ 36 w 361"/>
              <a:gd name="T51" fmla="*/ 311 h 445"/>
              <a:gd name="T52" fmla="*/ 106 w 361"/>
              <a:gd name="T53" fmla="*/ 403 h 445"/>
              <a:gd name="T54" fmla="*/ 114 w 361"/>
              <a:gd name="T55" fmla="*/ 445 h 445"/>
              <a:gd name="T56" fmla="*/ 275 w 361"/>
              <a:gd name="T57" fmla="*/ 422 h 445"/>
              <a:gd name="T58" fmla="*/ 265 w 361"/>
              <a:gd name="T59" fmla="*/ 372 h 445"/>
              <a:gd name="T60" fmla="*/ 355 w 361"/>
              <a:gd name="T61" fmla="*/ 146 h 445"/>
              <a:gd name="T62" fmla="*/ 342 w 361"/>
              <a:gd name="T63" fmla="*/ 11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445">
                <a:moveTo>
                  <a:pt x="342" y="113"/>
                </a:moveTo>
                <a:cubicBezTo>
                  <a:pt x="328" y="108"/>
                  <a:pt x="314" y="114"/>
                  <a:pt x="309" y="128"/>
                </a:cubicBezTo>
                <a:cubicBezTo>
                  <a:pt x="258" y="256"/>
                  <a:pt x="258" y="256"/>
                  <a:pt x="258" y="256"/>
                </a:cubicBezTo>
                <a:cubicBezTo>
                  <a:pt x="246" y="251"/>
                  <a:pt x="246" y="251"/>
                  <a:pt x="246" y="251"/>
                </a:cubicBezTo>
                <a:cubicBezTo>
                  <a:pt x="308" y="97"/>
                  <a:pt x="308" y="97"/>
                  <a:pt x="308" y="97"/>
                </a:cubicBezTo>
                <a:cubicBezTo>
                  <a:pt x="307" y="97"/>
                  <a:pt x="307" y="97"/>
                  <a:pt x="307" y="97"/>
                </a:cubicBezTo>
                <a:cubicBezTo>
                  <a:pt x="312" y="85"/>
                  <a:pt x="306" y="71"/>
                  <a:pt x="293" y="66"/>
                </a:cubicBezTo>
                <a:cubicBezTo>
                  <a:pt x="281" y="61"/>
                  <a:pt x="266" y="67"/>
                  <a:pt x="262" y="79"/>
                </a:cubicBezTo>
                <a:cubicBezTo>
                  <a:pt x="262" y="79"/>
                  <a:pt x="262" y="79"/>
                  <a:pt x="262" y="79"/>
                </a:cubicBezTo>
                <a:cubicBezTo>
                  <a:pt x="206" y="220"/>
                  <a:pt x="206" y="220"/>
                  <a:pt x="206" y="220"/>
                </a:cubicBezTo>
                <a:cubicBezTo>
                  <a:pt x="194" y="216"/>
                  <a:pt x="194" y="216"/>
                  <a:pt x="194" y="216"/>
                </a:cubicBezTo>
                <a:cubicBezTo>
                  <a:pt x="265" y="36"/>
                  <a:pt x="265" y="36"/>
                  <a:pt x="265" y="36"/>
                </a:cubicBezTo>
                <a:cubicBezTo>
                  <a:pt x="270" y="24"/>
                  <a:pt x="264" y="10"/>
                  <a:pt x="251" y="5"/>
                </a:cubicBezTo>
                <a:cubicBezTo>
                  <a:pt x="239" y="0"/>
                  <a:pt x="224" y="6"/>
                  <a:pt x="220" y="18"/>
                </a:cubicBezTo>
                <a:cubicBezTo>
                  <a:pt x="154" y="184"/>
                  <a:pt x="154" y="184"/>
                  <a:pt x="154" y="184"/>
                </a:cubicBezTo>
                <a:cubicBezTo>
                  <a:pt x="141" y="180"/>
                  <a:pt x="141" y="180"/>
                  <a:pt x="141" y="180"/>
                </a:cubicBezTo>
                <a:cubicBezTo>
                  <a:pt x="168" y="113"/>
                  <a:pt x="168" y="113"/>
                  <a:pt x="168" y="113"/>
                </a:cubicBezTo>
                <a:cubicBezTo>
                  <a:pt x="168" y="32"/>
                  <a:pt x="168" y="32"/>
                  <a:pt x="168" y="32"/>
                </a:cubicBezTo>
                <a:cubicBezTo>
                  <a:pt x="168" y="18"/>
                  <a:pt x="157" y="7"/>
                  <a:pt x="143" y="7"/>
                </a:cubicBezTo>
                <a:cubicBezTo>
                  <a:pt x="130" y="7"/>
                  <a:pt x="118" y="18"/>
                  <a:pt x="118" y="32"/>
                </a:cubicBezTo>
                <a:cubicBezTo>
                  <a:pt x="118" y="104"/>
                  <a:pt x="118" y="104"/>
                  <a:pt x="118" y="104"/>
                </a:cubicBezTo>
                <a:cubicBezTo>
                  <a:pt x="71" y="225"/>
                  <a:pt x="71" y="225"/>
                  <a:pt x="71" y="225"/>
                </a:cubicBezTo>
                <a:cubicBezTo>
                  <a:pt x="50" y="126"/>
                  <a:pt x="50" y="126"/>
                  <a:pt x="50" y="126"/>
                </a:cubicBezTo>
                <a:cubicBezTo>
                  <a:pt x="49" y="112"/>
                  <a:pt x="35" y="104"/>
                  <a:pt x="22" y="107"/>
                </a:cubicBezTo>
                <a:cubicBezTo>
                  <a:pt x="8" y="109"/>
                  <a:pt x="0" y="122"/>
                  <a:pt x="2" y="135"/>
                </a:cubicBezTo>
                <a:cubicBezTo>
                  <a:pt x="36" y="311"/>
                  <a:pt x="36" y="311"/>
                  <a:pt x="36" y="311"/>
                </a:cubicBezTo>
                <a:cubicBezTo>
                  <a:pt x="106" y="403"/>
                  <a:pt x="106" y="403"/>
                  <a:pt x="106" y="403"/>
                </a:cubicBezTo>
                <a:cubicBezTo>
                  <a:pt x="114" y="445"/>
                  <a:pt x="114" y="445"/>
                  <a:pt x="114" y="445"/>
                </a:cubicBezTo>
                <a:cubicBezTo>
                  <a:pt x="275" y="422"/>
                  <a:pt x="275" y="422"/>
                  <a:pt x="275" y="422"/>
                </a:cubicBezTo>
                <a:cubicBezTo>
                  <a:pt x="265" y="372"/>
                  <a:pt x="265" y="372"/>
                  <a:pt x="265" y="372"/>
                </a:cubicBezTo>
                <a:cubicBezTo>
                  <a:pt x="355" y="146"/>
                  <a:pt x="355" y="146"/>
                  <a:pt x="355" y="146"/>
                </a:cubicBezTo>
                <a:cubicBezTo>
                  <a:pt x="361" y="133"/>
                  <a:pt x="354" y="118"/>
                  <a:pt x="342" y="113"/>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97" name="Freeform 187">
            <a:extLst>
              <a:ext uri="{FF2B5EF4-FFF2-40B4-BE49-F238E27FC236}">
                <a16:creationId xmlns:a16="http://schemas.microsoft.com/office/drawing/2014/main" id="{34F9BE5D-5667-4CDD-A529-6794C505937C}"/>
              </a:ext>
            </a:extLst>
          </p:cNvPr>
          <p:cNvSpPr>
            <a:spLocks/>
          </p:cNvSpPr>
          <p:nvPr/>
        </p:nvSpPr>
        <p:spPr bwMode="auto">
          <a:xfrm>
            <a:off x="1698460" y="2660612"/>
            <a:ext cx="163126" cy="200677"/>
          </a:xfrm>
          <a:custGeom>
            <a:avLst/>
            <a:gdLst>
              <a:gd name="T0" fmla="*/ 339 w 361"/>
              <a:gd name="T1" fmla="*/ 106 h 445"/>
              <a:gd name="T2" fmla="*/ 309 w 361"/>
              <a:gd name="T3" fmla="*/ 125 h 445"/>
              <a:gd name="T4" fmla="*/ 290 w 361"/>
              <a:gd name="T5" fmla="*/ 225 h 445"/>
              <a:gd name="T6" fmla="*/ 241 w 361"/>
              <a:gd name="T7" fmla="*/ 104 h 445"/>
              <a:gd name="T8" fmla="*/ 241 w 361"/>
              <a:gd name="T9" fmla="*/ 33 h 445"/>
              <a:gd name="T10" fmla="*/ 217 w 361"/>
              <a:gd name="T11" fmla="*/ 8 h 445"/>
              <a:gd name="T12" fmla="*/ 193 w 361"/>
              <a:gd name="T13" fmla="*/ 33 h 445"/>
              <a:gd name="T14" fmla="*/ 193 w 361"/>
              <a:gd name="T15" fmla="*/ 114 h 445"/>
              <a:gd name="T16" fmla="*/ 218 w 361"/>
              <a:gd name="T17" fmla="*/ 179 h 445"/>
              <a:gd name="T18" fmla="*/ 207 w 361"/>
              <a:gd name="T19" fmla="*/ 184 h 445"/>
              <a:gd name="T20" fmla="*/ 142 w 361"/>
              <a:gd name="T21" fmla="*/ 19 h 445"/>
              <a:gd name="T22" fmla="*/ 110 w 361"/>
              <a:gd name="T23" fmla="*/ 5 h 445"/>
              <a:gd name="T24" fmla="*/ 95 w 361"/>
              <a:gd name="T25" fmla="*/ 37 h 445"/>
              <a:gd name="T26" fmla="*/ 166 w 361"/>
              <a:gd name="T27" fmla="*/ 215 h 445"/>
              <a:gd name="T28" fmla="*/ 154 w 361"/>
              <a:gd name="T29" fmla="*/ 220 h 445"/>
              <a:gd name="T30" fmla="*/ 99 w 361"/>
              <a:gd name="T31" fmla="*/ 80 h 445"/>
              <a:gd name="T32" fmla="*/ 99 w 361"/>
              <a:gd name="T33" fmla="*/ 80 h 445"/>
              <a:gd name="T34" fmla="*/ 67 w 361"/>
              <a:gd name="T35" fmla="*/ 66 h 445"/>
              <a:gd name="T36" fmla="*/ 53 w 361"/>
              <a:gd name="T37" fmla="*/ 98 h 445"/>
              <a:gd name="T38" fmla="*/ 53 w 361"/>
              <a:gd name="T39" fmla="*/ 98 h 445"/>
              <a:gd name="T40" fmla="*/ 113 w 361"/>
              <a:gd name="T41" fmla="*/ 251 h 445"/>
              <a:gd name="T42" fmla="*/ 102 w 361"/>
              <a:gd name="T43" fmla="*/ 255 h 445"/>
              <a:gd name="T44" fmla="*/ 51 w 361"/>
              <a:gd name="T45" fmla="*/ 127 h 445"/>
              <a:gd name="T46" fmla="*/ 19 w 361"/>
              <a:gd name="T47" fmla="*/ 114 h 445"/>
              <a:gd name="T48" fmla="*/ 5 w 361"/>
              <a:gd name="T49" fmla="*/ 145 h 445"/>
              <a:gd name="T50" fmla="*/ 95 w 361"/>
              <a:gd name="T51" fmla="*/ 372 h 445"/>
              <a:gd name="T52" fmla="*/ 80 w 361"/>
              <a:gd name="T53" fmla="*/ 420 h 445"/>
              <a:gd name="T54" fmla="*/ 245 w 361"/>
              <a:gd name="T55" fmla="*/ 445 h 445"/>
              <a:gd name="T56" fmla="*/ 255 w 361"/>
              <a:gd name="T57" fmla="*/ 402 h 445"/>
              <a:gd name="T58" fmla="*/ 324 w 361"/>
              <a:gd name="T59" fmla="*/ 311 h 445"/>
              <a:gd name="T60" fmla="*/ 358 w 361"/>
              <a:gd name="T61" fmla="*/ 136 h 445"/>
              <a:gd name="T62" fmla="*/ 339 w 361"/>
              <a:gd name="T63" fmla="*/ 10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445">
                <a:moveTo>
                  <a:pt x="339" y="106"/>
                </a:moveTo>
                <a:cubicBezTo>
                  <a:pt x="325" y="104"/>
                  <a:pt x="312" y="112"/>
                  <a:pt x="309" y="125"/>
                </a:cubicBezTo>
                <a:cubicBezTo>
                  <a:pt x="290" y="225"/>
                  <a:pt x="290" y="225"/>
                  <a:pt x="290" y="225"/>
                </a:cubicBezTo>
                <a:cubicBezTo>
                  <a:pt x="241" y="104"/>
                  <a:pt x="241" y="104"/>
                  <a:pt x="241" y="104"/>
                </a:cubicBezTo>
                <a:cubicBezTo>
                  <a:pt x="241" y="33"/>
                  <a:pt x="241" y="33"/>
                  <a:pt x="241" y="33"/>
                </a:cubicBezTo>
                <a:cubicBezTo>
                  <a:pt x="241" y="19"/>
                  <a:pt x="231" y="8"/>
                  <a:pt x="217" y="8"/>
                </a:cubicBezTo>
                <a:cubicBezTo>
                  <a:pt x="203" y="8"/>
                  <a:pt x="193" y="19"/>
                  <a:pt x="193" y="33"/>
                </a:cubicBezTo>
                <a:cubicBezTo>
                  <a:pt x="193" y="114"/>
                  <a:pt x="193" y="114"/>
                  <a:pt x="193" y="114"/>
                </a:cubicBezTo>
                <a:cubicBezTo>
                  <a:pt x="218" y="179"/>
                  <a:pt x="218" y="179"/>
                  <a:pt x="218" y="179"/>
                </a:cubicBezTo>
                <a:cubicBezTo>
                  <a:pt x="207" y="184"/>
                  <a:pt x="207" y="184"/>
                  <a:pt x="207" y="184"/>
                </a:cubicBezTo>
                <a:cubicBezTo>
                  <a:pt x="142" y="19"/>
                  <a:pt x="142" y="19"/>
                  <a:pt x="142" y="19"/>
                </a:cubicBezTo>
                <a:cubicBezTo>
                  <a:pt x="136" y="7"/>
                  <a:pt x="122" y="0"/>
                  <a:pt x="110" y="5"/>
                </a:cubicBezTo>
                <a:cubicBezTo>
                  <a:pt x="97" y="11"/>
                  <a:pt x="90" y="25"/>
                  <a:pt x="95" y="37"/>
                </a:cubicBezTo>
                <a:cubicBezTo>
                  <a:pt x="166" y="215"/>
                  <a:pt x="166" y="215"/>
                  <a:pt x="166" y="215"/>
                </a:cubicBezTo>
                <a:cubicBezTo>
                  <a:pt x="154" y="220"/>
                  <a:pt x="154" y="220"/>
                  <a:pt x="154" y="220"/>
                </a:cubicBezTo>
                <a:cubicBezTo>
                  <a:pt x="99" y="80"/>
                  <a:pt x="99" y="80"/>
                  <a:pt x="99" y="80"/>
                </a:cubicBezTo>
                <a:cubicBezTo>
                  <a:pt x="99" y="80"/>
                  <a:pt x="99" y="80"/>
                  <a:pt x="99" y="80"/>
                </a:cubicBezTo>
                <a:cubicBezTo>
                  <a:pt x="94" y="68"/>
                  <a:pt x="80" y="61"/>
                  <a:pt x="67" y="66"/>
                </a:cubicBezTo>
                <a:cubicBezTo>
                  <a:pt x="54" y="71"/>
                  <a:pt x="48" y="86"/>
                  <a:pt x="53" y="98"/>
                </a:cubicBezTo>
                <a:cubicBezTo>
                  <a:pt x="53" y="98"/>
                  <a:pt x="53" y="98"/>
                  <a:pt x="53" y="98"/>
                </a:cubicBezTo>
                <a:cubicBezTo>
                  <a:pt x="113" y="251"/>
                  <a:pt x="113" y="251"/>
                  <a:pt x="113" y="251"/>
                </a:cubicBezTo>
                <a:cubicBezTo>
                  <a:pt x="102" y="255"/>
                  <a:pt x="102" y="255"/>
                  <a:pt x="102" y="255"/>
                </a:cubicBezTo>
                <a:cubicBezTo>
                  <a:pt x="51" y="127"/>
                  <a:pt x="51" y="127"/>
                  <a:pt x="51" y="127"/>
                </a:cubicBezTo>
                <a:cubicBezTo>
                  <a:pt x="46" y="115"/>
                  <a:pt x="31" y="109"/>
                  <a:pt x="19" y="114"/>
                </a:cubicBezTo>
                <a:cubicBezTo>
                  <a:pt x="6" y="119"/>
                  <a:pt x="0" y="133"/>
                  <a:pt x="5" y="145"/>
                </a:cubicBezTo>
                <a:cubicBezTo>
                  <a:pt x="95" y="372"/>
                  <a:pt x="95" y="372"/>
                  <a:pt x="95" y="372"/>
                </a:cubicBezTo>
                <a:cubicBezTo>
                  <a:pt x="80" y="420"/>
                  <a:pt x="80" y="420"/>
                  <a:pt x="80" y="420"/>
                </a:cubicBezTo>
                <a:cubicBezTo>
                  <a:pt x="245" y="445"/>
                  <a:pt x="245" y="445"/>
                  <a:pt x="245" y="445"/>
                </a:cubicBezTo>
                <a:cubicBezTo>
                  <a:pt x="255" y="402"/>
                  <a:pt x="255" y="402"/>
                  <a:pt x="255" y="402"/>
                </a:cubicBezTo>
                <a:cubicBezTo>
                  <a:pt x="324" y="311"/>
                  <a:pt x="324" y="311"/>
                  <a:pt x="324" y="311"/>
                </a:cubicBezTo>
                <a:cubicBezTo>
                  <a:pt x="358" y="136"/>
                  <a:pt x="358" y="136"/>
                  <a:pt x="358" y="136"/>
                </a:cubicBezTo>
                <a:cubicBezTo>
                  <a:pt x="361" y="122"/>
                  <a:pt x="352" y="109"/>
                  <a:pt x="339" y="106"/>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4" name="Freeform: Shape 673">
            <a:extLst>
              <a:ext uri="{FF2B5EF4-FFF2-40B4-BE49-F238E27FC236}">
                <a16:creationId xmlns:a16="http://schemas.microsoft.com/office/drawing/2014/main" id="{F12732DF-0172-4413-83F3-A6F467A39737}"/>
              </a:ext>
            </a:extLst>
          </p:cNvPr>
          <p:cNvSpPr>
            <a:spLocks/>
          </p:cNvSpPr>
          <p:nvPr/>
        </p:nvSpPr>
        <p:spPr bwMode="auto">
          <a:xfrm>
            <a:off x="1702226" y="2849984"/>
            <a:ext cx="117368" cy="134219"/>
          </a:xfrm>
          <a:custGeom>
            <a:avLst/>
            <a:gdLst>
              <a:gd name="connsiteX0" fmla="*/ 29168 w 115077"/>
              <a:gd name="connsiteY0" fmla="*/ 0 h 131599"/>
              <a:gd name="connsiteX1" fmla="*/ 115077 w 115077"/>
              <a:gd name="connsiteY1" fmla="*/ 12669 h 131599"/>
              <a:gd name="connsiteX2" fmla="*/ 89576 w 115077"/>
              <a:gd name="connsiteY2" fmla="*/ 131599 h 131599"/>
              <a:gd name="connsiteX3" fmla="*/ 0 w 115077"/>
              <a:gd name="connsiteY3" fmla="*/ 131599 h 131599"/>
              <a:gd name="connsiteX4" fmla="*/ 29168 w 115077"/>
              <a:gd name="connsiteY4" fmla="*/ 0 h 131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7" h="131599">
                <a:moveTo>
                  <a:pt x="29168" y="0"/>
                </a:moveTo>
                <a:lnTo>
                  <a:pt x="115077" y="12669"/>
                </a:lnTo>
                <a:lnTo>
                  <a:pt x="89576" y="131599"/>
                </a:lnTo>
                <a:lnTo>
                  <a:pt x="0" y="131599"/>
                </a:lnTo>
                <a:lnTo>
                  <a:pt x="2916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73" name="Freeform: Shape 672">
            <a:extLst>
              <a:ext uri="{FF2B5EF4-FFF2-40B4-BE49-F238E27FC236}">
                <a16:creationId xmlns:a16="http://schemas.microsoft.com/office/drawing/2014/main" id="{696D51EF-950A-4556-8495-66138851A443}"/>
              </a:ext>
            </a:extLst>
          </p:cNvPr>
          <p:cNvSpPr>
            <a:spLocks/>
          </p:cNvSpPr>
          <p:nvPr/>
        </p:nvSpPr>
        <p:spPr bwMode="auto">
          <a:xfrm>
            <a:off x="1994833" y="2880267"/>
            <a:ext cx="123739" cy="103936"/>
          </a:xfrm>
          <a:custGeom>
            <a:avLst/>
            <a:gdLst>
              <a:gd name="connsiteX0" fmla="*/ 85513 w 121324"/>
              <a:gd name="connsiteY0" fmla="*/ 0 h 101907"/>
              <a:gd name="connsiteX1" fmla="*/ 121324 w 121324"/>
              <a:gd name="connsiteY1" fmla="*/ 101907 h 101907"/>
              <a:gd name="connsiteX2" fmla="*/ 31742 w 121324"/>
              <a:gd name="connsiteY2" fmla="*/ 101907 h 101907"/>
              <a:gd name="connsiteX3" fmla="*/ 0 w 121324"/>
              <a:gd name="connsiteY3" fmla="*/ 11877 h 101907"/>
              <a:gd name="connsiteX4" fmla="*/ 85513 w 121324"/>
              <a:gd name="connsiteY4" fmla="*/ 0 h 10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24" h="101907">
                <a:moveTo>
                  <a:pt x="85513" y="0"/>
                </a:moveTo>
                <a:lnTo>
                  <a:pt x="121324" y="101907"/>
                </a:lnTo>
                <a:lnTo>
                  <a:pt x="31742" y="101907"/>
                </a:lnTo>
                <a:lnTo>
                  <a:pt x="0" y="11877"/>
                </a:lnTo>
                <a:lnTo>
                  <a:pt x="855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28" name="Rectangle: Rounded Corners 527">
            <a:extLst>
              <a:ext uri="{FF2B5EF4-FFF2-40B4-BE49-F238E27FC236}">
                <a16:creationId xmlns:a16="http://schemas.microsoft.com/office/drawing/2014/main" id="{EE9851A8-CD7F-4F5E-9179-6E4CBB236B29}"/>
              </a:ext>
            </a:extLst>
          </p:cNvPr>
          <p:cNvSpPr/>
          <p:nvPr/>
        </p:nvSpPr>
        <p:spPr bwMode="auto">
          <a:xfrm>
            <a:off x="1759330" y="2556527"/>
            <a:ext cx="236596" cy="35391"/>
          </a:xfrm>
          <a:prstGeom prst="roundRect">
            <a:avLst>
              <a:gd name="adj" fmla="val 50000"/>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sp>
        <p:nvSpPr>
          <p:cNvPr id="532" name="Oval 238">
            <a:extLst>
              <a:ext uri="{FF2B5EF4-FFF2-40B4-BE49-F238E27FC236}">
                <a16:creationId xmlns:a16="http://schemas.microsoft.com/office/drawing/2014/main" id="{F3BB1BE2-1C44-40AA-B3E3-C8BDB2AEBA41}"/>
              </a:ext>
            </a:extLst>
          </p:cNvPr>
          <p:cNvSpPr>
            <a:spLocks noChangeArrowheads="1"/>
          </p:cNvSpPr>
          <p:nvPr/>
        </p:nvSpPr>
        <p:spPr bwMode="auto">
          <a:xfrm>
            <a:off x="1352306" y="2049381"/>
            <a:ext cx="170782" cy="170782"/>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3" name="Oval 240">
            <a:extLst>
              <a:ext uri="{FF2B5EF4-FFF2-40B4-BE49-F238E27FC236}">
                <a16:creationId xmlns:a16="http://schemas.microsoft.com/office/drawing/2014/main" id="{0882FA25-9218-4D51-AF0B-65B8A1499ECC}"/>
              </a:ext>
            </a:extLst>
          </p:cNvPr>
          <p:cNvSpPr>
            <a:spLocks noChangeArrowheads="1"/>
          </p:cNvSpPr>
          <p:nvPr/>
        </p:nvSpPr>
        <p:spPr bwMode="auto">
          <a:xfrm>
            <a:off x="1815373" y="1682760"/>
            <a:ext cx="180562" cy="180186"/>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4" name="Oval 242">
            <a:extLst>
              <a:ext uri="{FF2B5EF4-FFF2-40B4-BE49-F238E27FC236}">
                <a16:creationId xmlns:a16="http://schemas.microsoft.com/office/drawing/2014/main" id="{6C1EA92C-74F3-4651-AB2D-E5D778BA49A4}"/>
              </a:ext>
            </a:extLst>
          </p:cNvPr>
          <p:cNvSpPr>
            <a:spLocks noChangeArrowheads="1"/>
          </p:cNvSpPr>
          <p:nvPr/>
        </p:nvSpPr>
        <p:spPr bwMode="auto">
          <a:xfrm>
            <a:off x="2183645" y="2008377"/>
            <a:ext cx="45516" cy="45516"/>
          </a:xfrm>
          <a:prstGeom prst="ellipse">
            <a:avLst/>
          </a:prstGeom>
          <a:solidFill>
            <a:schemeClr val="bg1">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5" name="Oval 246">
            <a:extLst>
              <a:ext uri="{FF2B5EF4-FFF2-40B4-BE49-F238E27FC236}">
                <a16:creationId xmlns:a16="http://schemas.microsoft.com/office/drawing/2014/main" id="{C2CB877D-9FAB-4158-9CC0-F328DE03BF79}"/>
              </a:ext>
            </a:extLst>
          </p:cNvPr>
          <p:cNvSpPr>
            <a:spLocks noChangeArrowheads="1"/>
          </p:cNvSpPr>
          <p:nvPr/>
        </p:nvSpPr>
        <p:spPr bwMode="auto">
          <a:xfrm>
            <a:off x="1462000" y="1404541"/>
            <a:ext cx="210656" cy="210280"/>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6" name="Oval 248">
            <a:extLst>
              <a:ext uri="{FF2B5EF4-FFF2-40B4-BE49-F238E27FC236}">
                <a16:creationId xmlns:a16="http://schemas.microsoft.com/office/drawing/2014/main" id="{6B73301D-9635-45CD-BDD6-BA584708C4DF}"/>
              </a:ext>
            </a:extLst>
          </p:cNvPr>
          <p:cNvSpPr>
            <a:spLocks noChangeArrowheads="1"/>
          </p:cNvSpPr>
          <p:nvPr/>
        </p:nvSpPr>
        <p:spPr bwMode="auto">
          <a:xfrm>
            <a:off x="2287864" y="1716115"/>
            <a:ext cx="168607" cy="168256"/>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7" name="Oval 250">
            <a:extLst>
              <a:ext uri="{FF2B5EF4-FFF2-40B4-BE49-F238E27FC236}">
                <a16:creationId xmlns:a16="http://schemas.microsoft.com/office/drawing/2014/main" id="{342BEB82-9388-434B-9539-F5996AA290E4}"/>
              </a:ext>
            </a:extLst>
          </p:cNvPr>
          <p:cNvSpPr>
            <a:spLocks noChangeArrowheads="1"/>
          </p:cNvSpPr>
          <p:nvPr/>
        </p:nvSpPr>
        <p:spPr bwMode="auto">
          <a:xfrm>
            <a:off x="2062517" y="1396870"/>
            <a:ext cx="131284" cy="131284"/>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9" name="Freeform 129">
            <a:extLst>
              <a:ext uri="{FF2B5EF4-FFF2-40B4-BE49-F238E27FC236}">
                <a16:creationId xmlns:a16="http://schemas.microsoft.com/office/drawing/2014/main" id="{81404CBF-B7A2-4BA0-9E11-6CCF3DCAE5C6}"/>
              </a:ext>
            </a:extLst>
          </p:cNvPr>
          <p:cNvSpPr>
            <a:spLocks/>
          </p:cNvSpPr>
          <p:nvPr/>
        </p:nvSpPr>
        <p:spPr bwMode="auto">
          <a:xfrm>
            <a:off x="1607727" y="2151094"/>
            <a:ext cx="541311" cy="430716"/>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0" name="Freeform 130">
            <a:extLst>
              <a:ext uri="{FF2B5EF4-FFF2-40B4-BE49-F238E27FC236}">
                <a16:creationId xmlns:a16="http://schemas.microsoft.com/office/drawing/2014/main" id="{A6B028C7-477A-40D9-AEB8-89ADB9454045}"/>
              </a:ext>
            </a:extLst>
          </p:cNvPr>
          <p:cNvSpPr>
            <a:spLocks/>
          </p:cNvSpPr>
          <p:nvPr/>
        </p:nvSpPr>
        <p:spPr bwMode="auto">
          <a:xfrm>
            <a:off x="1639700" y="2183068"/>
            <a:ext cx="477362" cy="275358"/>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00" name="Group 599">
            <a:extLst>
              <a:ext uri="{FF2B5EF4-FFF2-40B4-BE49-F238E27FC236}">
                <a16:creationId xmlns:a16="http://schemas.microsoft.com/office/drawing/2014/main" id="{5DF57B74-2082-40EF-9ECD-A5782AC19E82}"/>
              </a:ext>
            </a:extLst>
          </p:cNvPr>
          <p:cNvGrpSpPr/>
          <p:nvPr/>
        </p:nvGrpSpPr>
        <p:grpSpPr>
          <a:xfrm>
            <a:off x="1701016" y="2095796"/>
            <a:ext cx="346830" cy="318241"/>
            <a:chOff x="8885451" y="3326703"/>
            <a:chExt cx="1336125" cy="1225989"/>
          </a:xfrm>
        </p:grpSpPr>
        <p:sp>
          <p:nvSpPr>
            <p:cNvPr id="601" name="Freeform 190">
              <a:extLst>
                <a:ext uri="{FF2B5EF4-FFF2-40B4-BE49-F238E27FC236}">
                  <a16:creationId xmlns:a16="http://schemas.microsoft.com/office/drawing/2014/main" id="{2512B142-D7B7-44A0-A4E1-6996DB4C4C70}"/>
                </a:ext>
              </a:extLst>
            </p:cNvPr>
            <p:cNvSpPr>
              <a:spLocks/>
            </p:cNvSpPr>
            <p:nvPr/>
          </p:nvSpPr>
          <p:spPr bwMode="auto">
            <a:xfrm>
              <a:off x="8885451" y="3662908"/>
              <a:ext cx="1336125" cy="889784"/>
            </a:xfrm>
            <a:custGeom>
              <a:avLst/>
              <a:gdLst>
                <a:gd name="T0" fmla="*/ 22 w 823"/>
                <a:gd name="T1" fmla="*/ 0 h 549"/>
                <a:gd name="T2" fmla="*/ 0 w 823"/>
                <a:gd name="T3" fmla="*/ 135 h 549"/>
                <a:gd name="T4" fmla="*/ 411 w 823"/>
                <a:gd name="T5" fmla="*/ 549 h 549"/>
                <a:gd name="T6" fmla="*/ 823 w 823"/>
                <a:gd name="T7" fmla="*/ 135 h 549"/>
                <a:gd name="T8" fmla="*/ 800 w 823"/>
                <a:gd name="T9" fmla="*/ 0 h 549"/>
                <a:gd name="T10" fmla="*/ 22 w 823"/>
                <a:gd name="T11" fmla="*/ 0 h 549"/>
              </a:gdLst>
              <a:ahLst/>
              <a:cxnLst>
                <a:cxn ang="0">
                  <a:pos x="T0" y="T1"/>
                </a:cxn>
                <a:cxn ang="0">
                  <a:pos x="T2" y="T3"/>
                </a:cxn>
                <a:cxn ang="0">
                  <a:pos x="T4" y="T5"/>
                </a:cxn>
                <a:cxn ang="0">
                  <a:pos x="T6" y="T7"/>
                </a:cxn>
                <a:cxn ang="0">
                  <a:pos x="T8" y="T9"/>
                </a:cxn>
                <a:cxn ang="0">
                  <a:pos x="T10" y="T11"/>
                </a:cxn>
              </a:cxnLst>
              <a:rect l="0" t="0" r="r" b="b"/>
              <a:pathLst>
                <a:path w="823" h="549">
                  <a:moveTo>
                    <a:pt x="22" y="0"/>
                  </a:moveTo>
                  <a:cubicBezTo>
                    <a:pt x="7" y="42"/>
                    <a:pt x="0" y="87"/>
                    <a:pt x="0" y="135"/>
                  </a:cubicBezTo>
                  <a:cubicBezTo>
                    <a:pt x="0" y="364"/>
                    <a:pt x="184" y="549"/>
                    <a:pt x="411" y="549"/>
                  </a:cubicBezTo>
                  <a:cubicBezTo>
                    <a:pt x="638" y="549"/>
                    <a:pt x="823" y="364"/>
                    <a:pt x="823" y="135"/>
                  </a:cubicBezTo>
                  <a:cubicBezTo>
                    <a:pt x="823" y="87"/>
                    <a:pt x="815" y="42"/>
                    <a:pt x="800" y="0"/>
                  </a:cubicBezTo>
                  <a:lnTo>
                    <a:pt x="22"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2" name="Freeform 214">
              <a:extLst>
                <a:ext uri="{FF2B5EF4-FFF2-40B4-BE49-F238E27FC236}">
                  <a16:creationId xmlns:a16="http://schemas.microsoft.com/office/drawing/2014/main" id="{91CF77C3-BE1D-449F-A5A0-131CF9E24D95}"/>
                </a:ext>
              </a:extLst>
            </p:cNvPr>
            <p:cNvSpPr>
              <a:spLocks/>
            </p:cNvSpPr>
            <p:nvPr/>
          </p:nvSpPr>
          <p:spPr bwMode="auto">
            <a:xfrm>
              <a:off x="9221656" y="4109249"/>
              <a:ext cx="324612" cy="443443"/>
            </a:xfrm>
            <a:custGeom>
              <a:avLst/>
              <a:gdLst>
                <a:gd name="T0" fmla="*/ 200 w 200"/>
                <a:gd name="T1" fmla="*/ 0 h 274"/>
                <a:gd name="T2" fmla="*/ 200 w 200"/>
                <a:gd name="T3" fmla="*/ 274 h 274"/>
                <a:gd name="T4" fmla="*/ 198 w 200"/>
                <a:gd name="T5" fmla="*/ 274 h 274"/>
                <a:gd name="T6" fmla="*/ 142 w 200"/>
                <a:gd name="T7" fmla="*/ 271 h 274"/>
                <a:gd name="T8" fmla="*/ 124 w 200"/>
                <a:gd name="T9" fmla="*/ 267 h 274"/>
                <a:gd name="T10" fmla="*/ 80 w 200"/>
                <a:gd name="T11" fmla="*/ 257 h 274"/>
                <a:gd name="T12" fmla="*/ 9 w 200"/>
                <a:gd name="T13" fmla="*/ 227 h 274"/>
                <a:gd name="T14" fmla="*/ 9 w 200"/>
                <a:gd name="T15" fmla="*/ 203 h 274"/>
                <a:gd name="T16" fmla="*/ 9 w 200"/>
                <a:gd name="T17" fmla="*/ 199 h 274"/>
                <a:gd name="T18" fmla="*/ 8 w 200"/>
                <a:gd name="T19" fmla="*/ 196 h 274"/>
                <a:gd name="T20" fmla="*/ 4 w 200"/>
                <a:gd name="T21" fmla="*/ 90 h 274"/>
                <a:gd name="T22" fmla="*/ 2 w 200"/>
                <a:gd name="T23" fmla="*/ 71 h 274"/>
                <a:gd name="T24" fmla="*/ 1 w 200"/>
                <a:gd name="T25" fmla="*/ 35 h 274"/>
                <a:gd name="T26" fmla="*/ 0 w 200"/>
                <a:gd name="T27" fmla="*/ 28 h 274"/>
                <a:gd name="T28" fmla="*/ 0 w 200"/>
                <a:gd name="T29" fmla="*/ 14 h 274"/>
                <a:gd name="T30" fmla="*/ 30 w 200"/>
                <a:gd name="T31" fmla="*/ 12 h 274"/>
                <a:gd name="T32" fmla="*/ 35 w 200"/>
                <a:gd name="T33" fmla="*/ 12 h 274"/>
                <a:gd name="T34" fmla="*/ 43 w 200"/>
                <a:gd name="T35" fmla="*/ 11 h 274"/>
                <a:gd name="T36" fmla="*/ 46 w 200"/>
                <a:gd name="T37" fmla="*/ 11 h 274"/>
                <a:gd name="T38" fmla="*/ 105 w 200"/>
                <a:gd name="T39" fmla="*/ 7 h 274"/>
                <a:gd name="T40" fmla="*/ 123 w 200"/>
                <a:gd name="T41" fmla="*/ 5 h 274"/>
                <a:gd name="T42" fmla="*/ 176 w 200"/>
                <a:gd name="T43" fmla="*/ 1 h 274"/>
                <a:gd name="T44" fmla="*/ 193 w 200"/>
                <a:gd name="T45" fmla="*/ 0 h 274"/>
                <a:gd name="T46" fmla="*/ 198 w 200"/>
                <a:gd name="T47" fmla="*/ 0 h 274"/>
                <a:gd name="T48" fmla="*/ 199 w 200"/>
                <a:gd name="T49" fmla="*/ 0 h 274"/>
                <a:gd name="T50" fmla="*/ 200 w 200"/>
                <a:gd name="T51" fmla="*/ 0 h 274"/>
                <a:gd name="T52" fmla="*/ 200 w 200"/>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274">
                  <a:moveTo>
                    <a:pt x="200" y="0"/>
                  </a:moveTo>
                  <a:cubicBezTo>
                    <a:pt x="200" y="274"/>
                    <a:pt x="200" y="274"/>
                    <a:pt x="200" y="274"/>
                  </a:cubicBezTo>
                  <a:cubicBezTo>
                    <a:pt x="198" y="274"/>
                    <a:pt x="198" y="274"/>
                    <a:pt x="198" y="274"/>
                  </a:cubicBezTo>
                  <a:cubicBezTo>
                    <a:pt x="179" y="274"/>
                    <a:pt x="160" y="273"/>
                    <a:pt x="142" y="271"/>
                  </a:cubicBezTo>
                  <a:cubicBezTo>
                    <a:pt x="136" y="270"/>
                    <a:pt x="130" y="268"/>
                    <a:pt x="124" y="267"/>
                  </a:cubicBezTo>
                  <a:cubicBezTo>
                    <a:pt x="109" y="265"/>
                    <a:pt x="95" y="261"/>
                    <a:pt x="80" y="257"/>
                  </a:cubicBezTo>
                  <a:cubicBezTo>
                    <a:pt x="55" y="249"/>
                    <a:pt x="31" y="239"/>
                    <a:pt x="9" y="227"/>
                  </a:cubicBezTo>
                  <a:cubicBezTo>
                    <a:pt x="9" y="203"/>
                    <a:pt x="9" y="203"/>
                    <a:pt x="9" y="203"/>
                  </a:cubicBezTo>
                  <a:cubicBezTo>
                    <a:pt x="9" y="199"/>
                    <a:pt x="9" y="199"/>
                    <a:pt x="9" y="199"/>
                  </a:cubicBezTo>
                  <a:cubicBezTo>
                    <a:pt x="8" y="196"/>
                    <a:pt x="8" y="196"/>
                    <a:pt x="8" y="196"/>
                  </a:cubicBezTo>
                  <a:cubicBezTo>
                    <a:pt x="4" y="90"/>
                    <a:pt x="4" y="90"/>
                    <a:pt x="4" y="90"/>
                  </a:cubicBezTo>
                  <a:cubicBezTo>
                    <a:pt x="2" y="71"/>
                    <a:pt x="2" y="71"/>
                    <a:pt x="2" y="71"/>
                  </a:cubicBezTo>
                  <a:cubicBezTo>
                    <a:pt x="1" y="35"/>
                    <a:pt x="1" y="35"/>
                    <a:pt x="1" y="35"/>
                  </a:cubicBezTo>
                  <a:cubicBezTo>
                    <a:pt x="0" y="28"/>
                    <a:pt x="0" y="28"/>
                    <a:pt x="0" y="28"/>
                  </a:cubicBezTo>
                  <a:cubicBezTo>
                    <a:pt x="0" y="14"/>
                    <a:pt x="0" y="14"/>
                    <a:pt x="0" y="14"/>
                  </a:cubicBezTo>
                  <a:cubicBezTo>
                    <a:pt x="30" y="12"/>
                    <a:pt x="30" y="12"/>
                    <a:pt x="30" y="12"/>
                  </a:cubicBezTo>
                  <a:cubicBezTo>
                    <a:pt x="35" y="12"/>
                    <a:pt x="35" y="12"/>
                    <a:pt x="35" y="12"/>
                  </a:cubicBezTo>
                  <a:cubicBezTo>
                    <a:pt x="43" y="11"/>
                    <a:pt x="43" y="11"/>
                    <a:pt x="43" y="11"/>
                  </a:cubicBezTo>
                  <a:cubicBezTo>
                    <a:pt x="46" y="11"/>
                    <a:pt x="46" y="11"/>
                    <a:pt x="46" y="11"/>
                  </a:cubicBezTo>
                  <a:cubicBezTo>
                    <a:pt x="105" y="7"/>
                    <a:pt x="105" y="7"/>
                    <a:pt x="105" y="7"/>
                  </a:cubicBezTo>
                  <a:cubicBezTo>
                    <a:pt x="123" y="5"/>
                    <a:pt x="123" y="5"/>
                    <a:pt x="123" y="5"/>
                  </a:cubicBezTo>
                  <a:cubicBezTo>
                    <a:pt x="176" y="1"/>
                    <a:pt x="176" y="1"/>
                    <a:pt x="176" y="1"/>
                  </a:cubicBezTo>
                  <a:cubicBezTo>
                    <a:pt x="193" y="0"/>
                    <a:pt x="193" y="0"/>
                    <a:pt x="193" y="0"/>
                  </a:cubicBezTo>
                  <a:cubicBezTo>
                    <a:pt x="198" y="0"/>
                    <a:pt x="198" y="0"/>
                    <a:pt x="198" y="0"/>
                  </a:cubicBezTo>
                  <a:cubicBezTo>
                    <a:pt x="199" y="0"/>
                    <a:pt x="199" y="0"/>
                    <a:pt x="199" y="0"/>
                  </a:cubicBezTo>
                  <a:cubicBezTo>
                    <a:pt x="200" y="0"/>
                    <a:pt x="200" y="0"/>
                    <a:pt x="200" y="0"/>
                  </a:cubicBezTo>
                  <a:cubicBezTo>
                    <a:pt x="200" y="0"/>
                    <a:pt x="200" y="0"/>
                    <a:pt x="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3" name="Freeform 215">
              <a:extLst>
                <a:ext uri="{FF2B5EF4-FFF2-40B4-BE49-F238E27FC236}">
                  <a16:creationId xmlns:a16="http://schemas.microsoft.com/office/drawing/2014/main" id="{3E3B6E93-052B-4DC4-A067-2A0DA24EDFA8}"/>
                </a:ext>
              </a:extLst>
            </p:cNvPr>
            <p:cNvSpPr>
              <a:spLocks/>
            </p:cNvSpPr>
            <p:nvPr/>
          </p:nvSpPr>
          <p:spPr bwMode="auto">
            <a:xfrm>
              <a:off x="9546267" y="4109249"/>
              <a:ext cx="327510" cy="443443"/>
            </a:xfrm>
            <a:custGeom>
              <a:avLst/>
              <a:gdLst>
                <a:gd name="T0" fmla="*/ 201 w 201"/>
                <a:gd name="T1" fmla="*/ 14 h 274"/>
                <a:gd name="T2" fmla="*/ 199 w 201"/>
                <a:gd name="T3" fmla="*/ 38 h 274"/>
                <a:gd name="T4" fmla="*/ 197 w 201"/>
                <a:gd name="T5" fmla="*/ 76 h 274"/>
                <a:gd name="T6" fmla="*/ 197 w 201"/>
                <a:gd name="T7" fmla="*/ 93 h 274"/>
                <a:gd name="T8" fmla="*/ 191 w 201"/>
                <a:gd name="T9" fmla="*/ 196 h 274"/>
                <a:gd name="T10" fmla="*/ 191 w 201"/>
                <a:gd name="T11" fmla="*/ 197 h 274"/>
                <a:gd name="T12" fmla="*/ 191 w 201"/>
                <a:gd name="T13" fmla="*/ 203 h 274"/>
                <a:gd name="T14" fmla="*/ 191 w 201"/>
                <a:gd name="T15" fmla="*/ 227 h 274"/>
                <a:gd name="T16" fmla="*/ 120 w 201"/>
                <a:gd name="T17" fmla="*/ 257 h 274"/>
                <a:gd name="T18" fmla="*/ 89 w 201"/>
                <a:gd name="T19" fmla="*/ 265 h 274"/>
                <a:gd name="T20" fmla="*/ 57 w 201"/>
                <a:gd name="T21" fmla="*/ 271 h 274"/>
                <a:gd name="T22" fmla="*/ 3 w 201"/>
                <a:gd name="T23" fmla="*/ 274 h 274"/>
                <a:gd name="T24" fmla="*/ 0 w 201"/>
                <a:gd name="T25" fmla="*/ 274 h 274"/>
                <a:gd name="T26" fmla="*/ 0 w 201"/>
                <a:gd name="T27" fmla="*/ 0 h 274"/>
                <a:gd name="T28" fmla="*/ 2 w 201"/>
                <a:gd name="T29" fmla="*/ 0 h 274"/>
                <a:gd name="T30" fmla="*/ 3 w 201"/>
                <a:gd name="T31" fmla="*/ 0 h 274"/>
                <a:gd name="T32" fmla="*/ 8 w 201"/>
                <a:gd name="T33" fmla="*/ 0 h 274"/>
                <a:gd name="T34" fmla="*/ 15 w 201"/>
                <a:gd name="T35" fmla="*/ 1 h 274"/>
                <a:gd name="T36" fmla="*/ 75 w 201"/>
                <a:gd name="T37" fmla="*/ 5 h 274"/>
                <a:gd name="T38" fmla="*/ 99 w 201"/>
                <a:gd name="T39" fmla="*/ 7 h 274"/>
                <a:gd name="T40" fmla="*/ 159 w 201"/>
                <a:gd name="T41" fmla="*/ 12 h 274"/>
                <a:gd name="T42" fmla="*/ 165 w 201"/>
                <a:gd name="T43" fmla="*/ 12 h 274"/>
                <a:gd name="T44" fmla="*/ 173 w 201"/>
                <a:gd name="T45" fmla="*/ 12 h 274"/>
                <a:gd name="T46" fmla="*/ 201 w 201"/>
                <a:gd name="T47" fmla="*/ 14 h 274"/>
                <a:gd name="T48" fmla="*/ 201 w 201"/>
                <a:gd name="T49" fmla="*/ 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1" h="274">
                  <a:moveTo>
                    <a:pt x="201" y="14"/>
                  </a:moveTo>
                  <a:cubicBezTo>
                    <a:pt x="199" y="38"/>
                    <a:pt x="199" y="38"/>
                    <a:pt x="199" y="38"/>
                  </a:cubicBezTo>
                  <a:cubicBezTo>
                    <a:pt x="197" y="76"/>
                    <a:pt x="197" y="76"/>
                    <a:pt x="197" y="76"/>
                  </a:cubicBezTo>
                  <a:cubicBezTo>
                    <a:pt x="197" y="93"/>
                    <a:pt x="197" y="93"/>
                    <a:pt x="197" y="93"/>
                  </a:cubicBezTo>
                  <a:cubicBezTo>
                    <a:pt x="191" y="196"/>
                    <a:pt x="191" y="196"/>
                    <a:pt x="191" y="196"/>
                  </a:cubicBezTo>
                  <a:cubicBezTo>
                    <a:pt x="191" y="197"/>
                    <a:pt x="191" y="197"/>
                    <a:pt x="191" y="197"/>
                  </a:cubicBezTo>
                  <a:cubicBezTo>
                    <a:pt x="191" y="203"/>
                    <a:pt x="191" y="203"/>
                    <a:pt x="191" y="203"/>
                  </a:cubicBezTo>
                  <a:cubicBezTo>
                    <a:pt x="191" y="227"/>
                    <a:pt x="191" y="227"/>
                    <a:pt x="191" y="227"/>
                  </a:cubicBezTo>
                  <a:cubicBezTo>
                    <a:pt x="168" y="239"/>
                    <a:pt x="144" y="250"/>
                    <a:pt x="120" y="257"/>
                  </a:cubicBezTo>
                  <a:cubicBezTo>
                    <a:pt x="110" y="260"/>
                    <a:pt x="99" y="263"/>
                    <a:pt x="89" y="265"/>
                  </a:cubicBezTo>
                  <a:cubicBezTo>
                    <a:pt x="79" y="267"/>
                    <a:pt x="68" y="270"/>
                    <a:pt x="57" y="271"/>
                  </a:cubicBezTo>
                  <a:cubicBezTo>
                    <a:pt x="40" y="273"/>
                    <a:pt x="21" y="274"/>
                    <a:pt x="3" y="274"/>
                  </a:cubicBezTo>
                  <a:cubicBezTo>
                    <a:pt x="0" y="274"/>
                    <a:pt x="0" y="274"/>
                    <a:pt x="0" y="274"/>
                  </a:cubicBezTo>
                  <a:cubicBezTo>
                    <a:pt x="0" y="0"/>
                    <a:pt x="0" y="0"/>
                    <a:pt x="0" y="0"/>
                  </a:cubicBezTo>
                  <a:cubicBezTo>
                    <a:pt x="2" y="0"/>
                    <a:pt x="2" y="0"/>
                    <a:pt x="2" y="0"/>
                  </a:cubicBezTo>
                  <a:cubicBezTo>
                    <a:pt x="3" y="0"/>
                    <a:pt x="3" y="0"/>
                    <a:pt x="3" y="0"/>
                  </a:cubicBezTo>
                  <a:cubicBezTo>
                    <a:pt x="8" y="0"/>
                    <a:pt x="8" y="0"/>
                    <a:pt x="8" y="0"/>
                  </a:cubicBezTo>
                  <a:cubicBezTo>
                    <a:pt x="15" y="1"/>
                    <a:pt x="15" y="1"/>
                    <a:pt x="15" y="1"/>
                  </a:cubicBezTo>
                  <a:cubicBezTo>
                    <a:pt x="75" y="5"/>
                    <a:pt x="75" y="5"/>
                    <a:pt x="75" y="5"/>
                  </a:cubicBezTo>
                  <a:cubicBezTo>
                    <a:pt x="99" y="7"/>
                    <a:pt x="99" y="7"/>
                    <a:pt x="99" y="7"/>
                  </a:cubicBezTo>
                  <a:cubicBezTo>
                    <a:pt x="159" y="12"/>
                    <a:pt x="159" y="12"/>
                    <a:pt x="159" y="12"/>
                  </a:cubicBezTo>
                  <a:cubicBezTo>
                    <a:pt x="165" y="12"/>
                    <a:pt x="165" y="12"/>
                    <a:pt x="165" y="12"/>
                  </a:cubicBezTo>
                  <a:cubicBezTo>
                    <a:pt x="173" y="12"/>
                    <a:pt x="173" y="12"/>
                    <a:pt x="173" y="12"/>
                  </a:cubicBezTo>
                  <a:cubicBezTo>
                    <a:pt x="201" y="14"/>
                    <a:pt x="201" y="14"/>
                    <a:pt x="201" y="14"/>
                  </a:cubicBezTo>
                  <a:cubicBezTo>
                    <a:pt x="201" y="14"/>
                    <a:pt x="201" y="14"/>
                    <a:pt x="201"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4" name="Freeform 219">
              <a:extLst>
                <a:ext uri="{FF2B5EF4-FFF2-40B4-BE49-F238E27FC236}">
                  <a16:creationId xmlns:a16="http://schemas.microsoft.com/office/drawing/2014/main" id="{F6CB7A22-5E81-44F8-A0B0-CD13CF55E525}"/>
                </a:ext>
              </a:extLst>
            </p:cNvPr>
            <p:cNvSpPr>
              <a:spLocks/>
            </p:cNvSpPr>
            <p:nvPr/>
          </p:nvSpPr>
          <p:spPr bwMode="auto">
            <a:xfrm>
              <a:off x="9379614" y="4025198"/>
              <a:ext cx="336205" cy="527494"/>
            </a:xfrm>
            <a:custGeom>
              <a:avLst/>
              <a:gdLst>
                <a:gd name="T0" fmla="*/ 207 w 207"/>
                <a:gd name="T1" fmla="*/ 0 h 326"/>
                <a:gd name="T2" fmla="*/ 206 w 207"/>
                <a:gd name="T3" fmla="*/ 3 h 326"/>
                <a:gd name="T4" fmla="*/ 206 w 207"/>
                <a:gd name="T5" fmla="*/ 8 h 326"/>
                <a:gd name="T6" fmla="*/ 205 w 207"/>
                <a:gd name="T7" fmla="*/ 57 h 326"/>
                <a:gd name="T8" fmla="*/ 203 w 207"/>
                <a:gd name="T9" fmla="*/ 106 h 326"/>
                <a:gd name="T10" fmla="*/ 194 w 207"/>
                <a:gd name="T11" fmla="*/ 317 h 326"/>
                <a:gd name="T12" fmla="*/ 161 w 207"/>
                <a:gd name="T13" fmla="*/ 323 h 326"/>
                <a:gd name="T14" fmla="*/ 106 w 207"/>
                <a:gd name="T15" fmla="*/ 326 h 326"/>
                <a:gd name="T16" fmla="*/ 104 w 207"/>
                <a:gd name="T17" fmla="*/ 326 h 326"/>
                <a:gd name="T18" fmla="*/ 46 w 207"/>
                <a:gd name="T19" fmla="*/ 323 h 326"/>
                <a:gd name="T20" fmla="*/ 29 w 207"/>
                <a:gd name="T21" fmla="*/ 319 h 326"/>
                <a:gd name="T22" fmla="*/ 0 w 207"/>
                <a:gd name="T23" fmla="*/ 123 h 326"/>
                <a:gd name="T24" fmla="*/ 2 w 207"/>
                <a:gd name="T25" fmla="*/ 104 h 326"/>
                <a:gd name="T26" fmla="*/ 9 w 207"/>
                <a:gd name="T27" fmla="*/ 57 h 326"/>
                <a:gd name="T28" fmla="*/ 11 w 207"/>
                <a:gd name="T29" fmla="*/ 37 h 326"/>
                <a:gd name="T30" fmla="*/ 15 w 207"/>
                <a:gd name="T31" fmla="*/ 11 h 326"/>
                <a:gd name="T32" fmla="*/ 15 w 207"/>
                <a:gd name="T33" fmla="*/ 10 h 326"/>
                <a:gd name="T34" fmla="*/ 16 w 207"/>
                <a:gd name="T35" fmla="*/ 3 h 326"/>
                <a:gd name="T36" fmla="*/ 28 w 207"/>
                <a:gd name="T37" fmla="*/ 6 h 326"/>
                <a:gd name="T38" fmla="*/ 38 w 207"/>
                <a:gd name="T39" fmla="*/ 9 h 326"/>
                <a:gd name="T40" fmla="*/ 39 w 207"/>
                <a:gd name="T41" fmla="*/ 9 h 326"/>
                <a:gd name="T42" fmla="*/ 71 w 207"/>
                <a:gd name="T43" fmla="*/ 15 h 326"/>
                <a:gd name="T44" fmla="*/ 75 w 207"/>
                <a:gd name="T45" fmla="*/ 15 h 326"/>
                <a:gd name="T46" fmla="*/ 86 w 207"/>
                <a:gd name="T47" fmla="*/ 16 h 326"/>
                <a:gd name="T48" fmla="*/ 125 w 207"/>
                <a:gd name="T49" fmla="*/ 16 h 326"/>
                <a:gd name="T50" fmla="*/ 125 w 207"/>
                <a:gd name="T51" fmla="*/ 16 h 326"/>
                <a:gd name="T52" fmla="*/ 179 w 207"/>
                <a:gd name="T53" fmla="*/ 9 h 326"/>
                <a:gd name="T54" fmla="*/ 207 w 207"/>
                <a:gd name="T55"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326">
                  <a:moveTo>
                    <a:pt x="207" y="0"/>
                  </a:moveTo>
                  <a:cubicBezTo>
                    <a:pt x="206" y="3"/>
                    <a:pt x="206" y="3"/>
                    <a:pt x="206" y="3"/>
                  </a:cubicBezTo>
                  <a:cubicBezTo>
                    <a:pt x="206" y="8"/>
                    <a:pt x="206" y="8"/>
                    <a:pt x="206" y="8"/>
                  </a:cubicBezTo>
                  <a:cubicBezTo>
                    <a:pt x="205" y="57"/>
                    <a:pt x="205" y="57"/>
                    <a:pt x="205" y="57"/>
                  </a:cubicBezTo>
                  <a:cubicBezTo>
                    <a:pt x="203" y="106"/>
                    <a:pt x="203" y="106"/>
                    <a:pt x="203" y="106"/>
                  </a:cubicBezTo>
                  <a:cubicBezTo>
                    <a:pt x="194" y="317"/>
                    <a:pt x="194" y="317"/>
                    <a:pt x="194" y="317"/>
                  </a:cubicBezTo>
                  <a:cubicBezTo>
                    <a:pt x="184" y="319"/>
                    <a:pt x="173" y="322"/>
                    <a:pt x="161" y="323"/>
                  </a:cubicBezTo>
                  <a:cubicBezTo>
                    <a:pt x="144" y="325"/>
                    <a:pt x="125" y="326"/>
                    <a:pt x="106" y="326"/>
                  </a:cubicBezTo>
                  <a:cubicBezTo>
                    <a:pt x="104" y="326"/>
                    <a:pt x="104" y="326"/>
                    <a:pt x="104" y="326"/>
                  </a:cubicBezTo>
                  <a:cubicBezTo>
                    <a:pt x="84" y="326"/>
                    <a:pt x="65" y="325"/>
                    <a:pt x="46" y="323"/>
                  </a:cubicBezTo>
                  <a:cubicBezTo>
                    <a:pt x="41" y="322"/>
                    <a:pt x="35" y="320"/>
                    <a:pt x="29" y="319"/>
                  </a:cubicBezTo>
                  <a:cubicBezTo>
                    <a:pt x="0" y="123"/>
                    <a:pt x="0" y="123"/>
                    <a:pt x="0" y="123"/>
                  </a:cubicBezTo>
                  <a:cubicBezTo>
                    <a:pt x="2" y="104"/>
                    <a:pt x="2" y="104"/>
                    <a:pt x="2" y="104"/>
                  </a:cubicBezTo>
                  <a:cubicBezTo>
                    <a:pt x="9" y="57"/>
                    <a:pt x="9" y="57"/>
                    <a:pt x="9" y="57"/>
                  </a:cubicBezTo>
                  <a:cubicBezTo>
                    <a:pt x="11" y="37"/>
                    <a:pt x="11" y="37"/>
                    <a:pt x="11" y="37"/>
                  </a:cubicBezTo>
                  <a:cubicBezTo>
                    <a:pt x="15" y="11"/>
                    <a:pt x="15" y="11"/>
                    <a:pt x="15" y="11"/>
                  </a:cubicBezTo>
                  <a:cubicBezTo>
                    <a:pt x="15" y="10"/>
                    <a:pt x="15" y="10"/>
                    <a:pt x="15" y="10"/>
                  </a:cubicBezTo>
                  <a:cubicBezTo>
                    <a:pt x="16" y="3"/>
                    <a:pt x="16" y="3"/>
                    <a:pt x="16" y="3"/>
                  </a:cubicBezTo>
                  <a:cubicBezTo>
                    <a:pt x="16" y="3"/>
                    <a:pt x="21" y="4"/>
                    <a:pt x="28" y="6"/>
                  </a:cubicBezTo>
                  <a:cubicBezTo>
                    <a:pt x="30" y="6"/>
                    <a:pt x="34" y="8"/>
                    <a:pt x="38" y="9"/>
                  </a:cubicBezTo>
                  <a:cubicBezTo>
                    <a:pt x="39" y="9"/>
                    <a:pt x="39" y="9"/>
                    <a:pt x="39" y="9"/>
                  </a:cubicBezTo>
                  <a:cubicBezTo>
                    <a:pt x="49" y="11"/>
                    <a:pt x="59" y="12"/>
                    <a:pt x="71" y="15"/>
                  </a:cubicBezTo>
                  <a:cubicBezTo>
                    <a:pt x="72" y="15"/>
                    <a:pt x="73" y="15"/>
                    <a:pt x="75" y="15"/>
                  </a:cubicBezTo>
                  <a:cubicBezTo>
                    <a:pt x="78" y="15"/>
                    <a:pt x="83" y="16"/>
                    <a:pt x="86" y="16"/>
                  </a:cubicBezTo>
                  <a:cubicBezTo>
                    <a:pt x="98" y="17"/>
                    <a:pt x="111" y="17"/>
                    <a:pt x="125" y="16"/>
                  </a:cubicBezTo>
                  <a:cubicBezTo>
                    <a:pt x="125" y="16"/>
                    <a:pt x="125" y="16"/>
                    <a:pt x="125" y="16"/>
                  </a:cubicBezTo>
                  <a:cubicBezTo>
                    <a:pt x="143" y="15"/>
                    <a:pt x="160" y="13"/>
                    <a:pt x="179" y="9"/>
                  </a:cubicBezTo>
                  <a:cubicBezTo>
                    <a:pt x="188" y="6"/>
                    <a:pt x="198" y="4"/>
                    <a:pt x="207"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5" name="Freeform 220">
              <a:extLst>
                <a:ext uri="{FF2B5EF4-FFF2-40B4-BE49-F238E27FC236}">
                  <a16:creationId xmlns:a16="http://schemas.microsoft.com/office/drawing/2014/main" id="{F9FEE84F-5C58-4D72-8010-8CFBE06F9C08}"/>
                </a:ext>
              </a:extLst>
            </p:cNvPr>
            <p:cNvSpPr>
              <a:spLocks/>
            </p:cNvSpPr>
            <p:nvPr/>
          </p:nvSpPr>
          <p:spPr bwMode="auto">
            <a:xfrm>
              <a:off x="9644810" y="3964333"/>
              <a:ext cx="191289" cy="578215"/>
            </a:xfrm>
            <a:custGeom>
              <a:avLst/>
              <a:gdLst>
                <a:gd name="T0" fmla="*/ 117 w 118"/>
                <a:gd name="T1" fmla="*/ 169 h 356"/>
                <a:gd name="T2" fmla="*/ 117 w 118"/>
                <a:gd name="T3" fmla="*/ 171 h 356"/>
                <a:gd name="T4" fmla="*/ 116 w 118"/>
                <a:gd name="T5" fmla="*/ 171 h 356"/>
                <a:gd name="T6" fmla="*/ 116 w 118"/>
                <a:gd name="T7" fmla="*/ 174 h 356"/>
                <a:gd name="T8" fmla="*/ 108 w 118"/>
                <a:gd name="T9" fmla="*/ 200 h 356"/>
                <a:gd name="T10" fmla="*/ 62 w 118"/>
                <a:gd name="T11" fmla="*/ 342 h 356"/>
                <a:gd name="T12" fmla="*/ 32 w 118"/>
                <a:gd name="T13" fmla="*/ 350 h 356"/>
                <a:gd name="T14" fmla="*/ 0 w 118"/>
                <a:gd name="T15" fmla="*/ 356 h 356"/>
                <a:gd name="T16" fmla="*/ 13 w 118"/>
                <a:gd name="T17" fmla="*/ 193 h 356"/>
                <a:gd name="T18" fmla="*/ 13 w 118"/>
                <a:gd name="T19" fmla="*/ 192 h 356"/>
                <a:gd name="T20" fmla="*/ 13 w 118"/>
                <a:gd name="T21" fmla="*/ 192 h 356"/>
                <a:gd name="T22" fmla="*/ 13 w 118"/>
                <a:gd name="T23" fmla="*/ 190 h 356"/>
                <a:gd name="T24" fmla="*/ 17 w 118"/>
                <a:gd name="T25" fmla="*/ 133 h 356"/>
                <a:gd name="T26" fmla="*/ 18 w 118"/>
                <a:gd name="T27" fmla="*/ 124 h 356"/>
                <a:gd name="T28" fmla="*/ 18 w 118"/>
                <a:gd name="T29" fmla="*/ 92 h 356"/>
                <a:gd name="T30" fmla="*/ 17 w 118"/>
                <a:gd name="T31" fmla="*/ 58 h 356"/>
                <a:gd name="T32" fmla="*/ 17 w 118"/>
                <a:gd name="T33" fmla="*/ 50 h 356"/>
                <a:gd name="T34" fmla="*/ 17 w 118"/>
                <a:gd name="T35" fmla="*/ 47 h 356"/>
                <a:gd name="T36" fmla="*/ 15 w 118"/>
                <a:gd name="T37" fmla="*/ 6 h 356"/>
                <a:gd name="T38" fmla="*/ 12 w 118"/>
                <a:gd name="T39" fmla="*/ 0 h 356"/>
                <a:gd name="T40" fmla="*/ 36 w 118"/>
                <a:gd name="T41" fmla="*/ 11 h 356"/>
                <a:gd name="T42" fmla="*/ 36 w 118"/>
                <a:gd name="T43" fmla="*/ 12 h 356"/>
                <a:gd name="T44" fmla="*/ 64 w 118"/>
                <a:gd name="T45" fmla="*/ 22 h 356"/>
                <a:gd name="T46" fmla="*/ 68 w 118"/>
                <a:gd name="T47" fmla="*/ 25 h 356"/>
                <a:gd name="T48" fmla="*/ 86 w 118"/>
                <a:gd name="T49" fmla="*/ 34 h 356"/>
                <a:gd name="T50" fmla="*/ 89 w 118"/>
                <a:gd name="T51" fmla="*/ 34 h 356"/>
                <a:gd name="T52" fmla="*/ 105 w 118"/>
                <a:gd name="T53" fmla="*/ 92 h 356"/>
                <a:gd name="T54" fmla="*/ 107 w 118"/>
                <a:gd name="T55" fmla="*/ 99 h 356"/>
                <a:gd name="T56" fmla="*/ 110 w 118"/>
                <a:gd name="T57" fmla="*/ 112 h 356"/>
                <a:gd name="T58" fmla="*/ 112 w 118"/>
                <a:gd name="T59" fmla="*/ 115 h 356"/>
                <a:gd name="T60" fmla="*/ 109 w 118"/>
                <a:gd name="T61" fmla="*/ 117 h 356"/>
                <a:gd name="T62" fmla="*/ 97 w 118"/>
                <a:gd name="T63" fmla="*/ 127 h 356"/>
                <a:gd name="T64" fmla="*/ 78 w 118"/>
                <a:gd name="T65" fmla="*/ 140 h 356"/>
                <a:gd name="T66" fmla="*/ 100 w 118"/>
                <a:gd name="T67" fmla="*/ 149 h 356"/>
                <a:gd name="T68" fmla="*/ 104 w 118"/>
                <a:gd name="T69" fmla="*/ 151 h 356"/>
                <a:gd name="T70" fmla="*/ 112 w 118"/>
                <a:gd name="T71" fmla="*/ 155 h 356"/>
                <a:gd name="T72" fmla="*/ 113 w 118"/>
                <a:gd name="T73" fmla="*/ 156 h 356"/>
                <a:gd name="T74" fmla="*/ 117 w 118"/>
                <a:gd name="T75" fmla="*/ 1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356">
                  <a:moveTo>
                    <a:pt x="117" y="169"/>
                  </a:moveTo>
                  <a:cubicBezTo>
                    <a:pt x="117" y="169"/>
                    <a:pt x="117" y="170"/>
                    <a:pt x="117" y="171"/>
                  </a:cubicBezTo>
                  <a:cubicBezTo>
                    <a:pt x="116" y="171"/>
                    <a:pt x="116" y="171"/>
                    <a:pt x="116" y="171"/>
                  </a:cubicBezTo>
                  <a:cubicBezTo>
                    <a:pt x="116" y="174"/>
                    <a:pt x="116" y="174"/>
                    <a:pt x="116" y="174"/>
                  </a:cubicBezTo>
                  <a:cubicBezTo>
                    <a:pt x="108" y="200"/>
                    <a:pt x="108" y="200"/>
                    <a:pt x="108" y="200"/>
                  </a:cubicBezTo>
                  <a:cubicBezTo>
                    <a:pt x="62" y="342"/>
                    <a:pt x="62" y="342"/>
                    <a:pt x="62" y="342"/>
                  </a:cubicBezTo>
                  <a:cubicBezTo>
                    <a:pt x="52" y="345"/>
                    <a:pt x="42" y="348"/>
                    <a:pt x="32" y="350"/>
                  </a:cubicBezTo>
                  <a:cubicBezTo>
                    <a:pt x="21" y="352"/>
                    <a:pt x="11" y="355"/>
                    <a:pt x="0" y="356"/>
                  </a:cubicBezTo>
                  <a:cubicBezTo>
                    <a:pt x="4" y="299"/>
                    <a:pt x="10" y="232"/>
                    <a:pt x="13" y="193"/>
                  </a:cubicBezTo>
                  <a:cubicBezTo>
                    <a:pt x="13" y="192"/>
                    <a:pt x="13" y="192"/>
                    <a:pt x="13" y="192"/>
                  </a:cubicBezTo>
                  <a:cubicBezTo>
                    <a:pt x="13" y="192"/>
                    <a:pt x="13" y="192"/>
                    <a:pt x="13" y="192"/>
                  </a:cubicBezTo>
                  <a:cubicBezTo>
                    <a:pt x="13" y="190"/>
                    <a:pt x="13" y="190"/>
                    <a:pt x="13" y="190"/>
                  </a:cubicBezTo>
                  <a:cubicBezTo>
                    <a:pt x="17" y="133"/>
                    <a:pt x="17" y="133"/>
                    <a:pt x="17" y="133"/>
                  </a:cubicBezTo>
                  <a:cubicBezTo>
                    <a:pt x="18" y="124"/>
                    <a:pt x="18" y="124"/>
                    <a:pt x="18" y="124"/>
                  </a:cubicBezTo>
                  <a:cubicBezTo>
                    <a:pt x="18" y="124"/>
                    <a:pt x="18" y="110"/>
                    <a:pt x="18" y="92"/>
                  </a:cubicBezTo>
                  <a:cubicBezTo>
                    <a:pt x="18" y="82"/>
                    <a:pt x="17" y="70"/>
                    <a:pt x="17" y="58"/>
                  </a:cubicBezTo>
                  <a:cubicBezTo>
                    <a:pt x="17" y="55"/>
                    <a:pt x="17" y="53"/>
                    <a:pt x="17" y="50"/>
                  </a:cubicBezTo>
                  <a:cubicBezTo>
                    <a:pt x="17" y="49"/>
                    <a:pt x="17" y="48"/>
                    <a:pt x="17" y="47"/>
                  </a:cubicBezTo>
                  <a:cubicBezTo>
                    <a:pt x="17" y="29"/>
                    <a:pt x="16" y="14"/>
                    <a:pt x="15" y="6"/>
                  </a:cubicBezTo>
                  <a:cubicBezTo>
                    <a:pt x="13" y="3"/>
                    <a:pt x="13" y="0"/>
                    <a:pt x="12" y="0"/>
                  </a:cubicBezTo>
                  <a:cubicBezTo>
                    <a:pt x="36" y="11"/>
                    <a:pt x="36" y="11"/>
                    <a:pt x="36" y="11"/>
                  </a:cubicBezTo>
                  <a:cubicBezTo>
                    <a:pt x="36" y="12"/>
                    <a:pt x="36" y="12"/>
                    <a:pt x="36" y="12"/>
                  </a:cubicBezTo>
                  <a:cubicBezTo>
                    <a:pt x="64" y="22"/>
                    <a:pt x="64" y="22"/>
                    <a:pt x="64" y="22"/>
                  </a:cubicBezTo>
                  <a:cubicBezTo>
                    <a:pt x="68" y="25"/>
                    <a:pt x="68" y="25"/>
                    <a:pt x="68" y="25"/>
                  </a:cubicBezTo>
                  <a:cubicBezTo>
                    <a:pt x="86" y="34"/>
                    <a:pt x="86" y="34"/>
                    <a:pt x="86" y="34"/>
                  </a:cubicBezTo>
                  <a:cubicBezTo>
                    <a:pt x="89" y="34"/>
                    <a:pt x="89" y="34"/>
                    <a:pt x="89" y="34"/>
                  </a:cubicBezTo>
                  <a:cubicBezTo>
                    <a:pt x="105" y="92"/>
                    <a:pt x="105" y="92"/>
                    <a:pt x="105" y="92"/>
                  </a:cubicBezTo>
                  <a:cubicBezTo>
                    <a:pt x="107" y="99"/>
                    <a:pt x="107" y="99"/>
                    <a:pt x="107" y="99"/>
                  </a:cubicBezTo>
                  <a:cubicBezTo>
                    <a:pt x="110" y="112"/>
                    <a:pt x="110" y="112"/>
                    <a:pt x="110" y="112"/>
                  </a:cubicBezTo>
                  <a:cubicBezTo>
                    <a:pt x="112" y="115"/>
                    <a:pt x="112" y="115"/>
                    <a:pt x="112" y="115"/>
                  </a:cubicBezTo>
                  <a:cubicBezTo>
                    <a:pt x="109" y="117"/>
                    <a:pt x="109" y="117"/>
                    <a:pt x="109" y="117"/>
                  </a:cubicBezTo>
                  <a:cubicBezTo>
                    <a:pt x="97" y="127"/>
                    <a:pt x="97" y="127"/>
                    <a:pt x="97" y="127"/>
                  </a:cubicBezTo>
                  <a:cubicBezTo>
                    <a:pt x="78" y="140"/>
                    <a:pt x="78" y="140"/>
                    <a:pt x="78" y="140"/>
                  </a:cubicBezTo>
                  <a:cubicBezTo>
                    <a:pt x="100" y="149"/>
                    <a:pt x="100" y="149"/>
                    <a:pt x="100" y="149"/>
                  </a:cubicBezTo>
                  <a:cubicBezTo>
                    <a:pt x="104" y="151"/>
                    <a:pt x="104" y="151"/>
                    <a:pt x="104" y="151"/>
                  </a:cubicBezTo>
                  <a:cubicBezTo>
                    <a:pt x="112" y="155"/>
                    <a:pt x="112" y="155"/>
                    <a:pt x="112" y="155"/>
                  </a:cubicBezTo>
                  <a:cubicBezTo>
                    <a:pt x="112" y="155"/>
                    <a:pt x="112" y="155"/>
                    <a:pt x="113" y="156"/>
                  </a:cubicBezTo>
                  <a:cubicBezTo>
                    <a:pt x="115" y="158"/>
                    <a:pt x="118" y="162"/>
                    <a:pt x="117" y="1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6" name="Freeform 222">
              <a:extLst>
                <a:ext uri="{FF2B5EF4-FFF2-40B4-BE49-F238E27FC236}">
                  <a16:creationId xmlns:a16="http://schemas.microsoft.com/office/drawing/2014/main" id="{270E7816-ABDE-40D3-B022-390FECBA6A0C}"/>
                </a:ext>
              </a:extLst>
            </p:cNvPr>
            <p:cNvSpPr>
              <a:spLocks/>
            </p:cNvSpPr>
            <p:nvPr/>
          </p:nvSpPr>
          <p:spPr bwMode="auto">
            <a:xfrm>
              <a:off x="9257885" y="3964333"/>
              <a:ext cx="192738" cy="578215"/>
            </a:xfrm>
            <a:custGeom>
              <a:avLst/>
              <a:gdLst>
                <a:gd name="T0" fmla="*/ 119 w 119"/>
                <a:gd name="T1" fmla="*/ 356 h 356"/>
                <a:gd name="T2" fmla="*/ 102 w 119"/>
                <a:gd name="T3" fmla="*/ 352 h 356"/>
                <a:gd name="T4" fmla="*/ 57 w 119"/>
                <a:gd name="T5" fmla="*/ 342 h 356"/>
                <a:gd name="T6" fmla="*/ 13 w 119"/>
                <a:gd name="T7" fmla="*/ 202 h 356"/>
                <a:gd name="T8" fmla="*/ 5 w 119"/>
                <a:gd name="T9" fmla="*/ 175 h 356"/>
                <a:gd name="T10" fmla="*/ 3 w 119"/>
                <a:gd name="T11" fmla="*/ 169 h 356"/>
                <a:gd name="T12" fmla="*/ 3 w 119"/>
                <a:gd name="T13" fmla="*/ 168 h 356"/>
                <a:gd name="T14" fmla="*/ 3 w 119"/>
                <a:gd name="T15" fmla="*/ 167 h 356"/>
                <a:gd name="T16" fmla="*/ 8 w 119"/>
                <a:gd name="T17" fmla="*/ 152 h 356"/>
                <a:gd name="T18" fmla="*/ 8 w 119"/>
                <a:gd name="T19" fmla="*/ 152 h 356"/>
                <a:gd name="T20" fmla="*/ 19 w 119"/>
                <a:gd name="T21" fmla="*/ 147 h 356"/>
                <a:gd name="T22" fmla="*/ 22 w 119"/>
                <a:gd name="T23" fmla="*/ 146 h 356"/>
                <a:gd name="T24" fmla="*/ 41 w 119"/>
                <a:gd name="T25" fmla="*/ 138 h 356"/>
                <a:gd name="T26" fmla="*/ 26 w 119"/>
                <a:gd name="T27" fmla="*/ 125 h 356"/>
                <a:gd name="T28" fmla="*/ 13 w 119"/>
                <a:gd name="T29" fmla="*/ 116 h 356"/>
                <a:gd name="T30" fmla="*/ 8 w 119"/>
                <a:gd name="T31" fmla="*/ 113 h 356"/>
                <a:gd name="T32" fmla="*/ 11 w 119"/>
                <a:gd name="T33" fmla="*/ 106 h 356"/>
                <a:gd name="T34" fmla="*/ 12 w 119"/>
                <a:gd name="T35" fmla="*/ 102 h 356"/>
                <a:gd name="T36" fmla="*/ 13 w 119"/>
                <a:gd name="T37" fmla="*/ 98 h 356"/>
                <a:gd name="T38" fmla="*/ 16 w 119"/>
                <a:gd name="T39" fmla="*/ 88 h 356"/>
                <a:gd name="T40" fmla="*/ 37 w 119"/>
                <a:gd name="T41" fmla="*/ 30 h 356"/>
                <a:gd name="T42" fmla="*/ 40 w 119"/>
                <a:gd name="T43" fmla="*/ 28 h 356"/>
                <a:gd name="T44" fmla="*/ 41 w 119"/>
                <a:gd name="T45" fmla="*/ 27 h 356"/>
                <a:gd name="T46" fmla="*/ 100 w 119"/>
                <a:gd name="T47" fmla="*/ 0 h 356"/>
                <a:gd name="T48" fmla="*/ 100 w 119"/>
                <a:gd name="T49" fmla="*/ 5 h 356"/>
                <a:gd name="T50" fmla="*/ 101 w 119"/>
                <a:gd name="T51" fmla="*/ 44 h 356"/>
                <a:gd name="T52" fmla="*/ 101 w 119"/>
                <a:gd name="T53" fmla="*/ 51 h 356"/>
                <a:gd name="T54" fmla="*/ 101 w 119"/>
                <a:gd name="T55" fmla="*/ 52 h 356"/>
                <a:gd name="T56" fmla="*/ 101 w 119"/>
                <a:gd name="T57" fmla="*/ 68 h 356"/>
                <a:gd name="T58" fmla="*/ 101 w 119"/>
                <a:gd name="T59" fmla="*/ 91 h 356"/>
                <a:gd name="T60" fmla="*/ 101 w 119"/>
                <a:gd name="T61" fmla="*/ 97 h 356"/>
                <a:gd name="T62" fmla="*/ 102 w 119"/>
                <a:gd name="T63" fmla="*/ 120 h 356"/>
                <a:gd name="T64" fmla="*/ 103 w 119"/>
                <a:gd name="T65" fmla="*/ 131 h 356"/>
                <a:gd name="T66" fmla="*/ 107 w 119"/>
                <a:gd name="T67" fmla="*/ 190 h 356"/>
                <a:gd name="T68" fmla="*/ 119 w 119"/>
                <a:gd name="T69"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356">
                  <a:moveTo>
                    <a:pt x="119" y="356"/>
                  </a:moveTo>
                  <a:cubicBezTo>
                    <a:pt x="113" y="355"/>
                    <a:pt x="108" y="354"/>
                    <a:pt x="102" y="352"/>
                  </a:cubicBezTo>
                  <a:cubicBezTo>
                    <a:pt x="87" y="350"/>
                    <a:pt x="72" y="347"/>
                    <a:pt x="57" y="342"/>
                  </a:cubicBezTo>
                  <a:cubicBezTo>
                    <a:pt x="13" y="202"/>
                    <a:pt x="13" y="202"/>
                    <a:pt x="13" y="202"/>
                  </a:cubicBezTo>
                  <a:cubicBezTo>
                    <a:pt x="5" y="175"/>
                    <a:pt x="5" y="175"/>
                    <a:pt x="5" y="175"/>
                  </a:cubicBezTo>
                  <a:cubicBezTo>
                    <a:pt x="3" y="169"/>
                    <a:pt x="3" y="169"/>
                    <a:pt x="3" y="169"/>
                  </a:cubicBezTo>
                  <a:cubicBezTo>
                    <a:pt x="3" y="168"/>
                    <a:pt x="3" y="168"/>
                    <a:pt x="3" y="168"/>
                  </a:cubicBezTo>
                  <a:cubicBezTo>
                    <a:pt x="3" y="167"/>
                    <a:pt x="3" y="167"/>
                    <a:pt x="3" y="167"/>
                  </a:cubicBezTo>
                  <a:cubicBezTo>
                    <a:pt x="0" y="157"/>
                    <a:pt x="8" y="152"/>
                    <a:pt x="8" y="152"/>
                  </a:cubicBezTo>
                  <a:cubicBezTo>
                    <a:pt x="8" y="152"/>
                    <a:pt x="8" y="152"/>
                    <a:pt x="8" y="152"/>
                  </a:cubicBezTo>
                  <a:cubicBezTo>
                    <a:pt x="19" y="147"/>
                    <a:pt x="19" y="147"/>
                    <a:pt x="19" y="147"/>
                  </a:cubicBezTo>
                  <a:cubicBezTo>
                    <a:pt x="22" y="146"/>
                    <a:pt x="22" y="146"/>
                    <a:pt x="22" y="146"/>
                  </a:cubicBezTo>
                  <a:cubicBezTo>
                    <a:pt x="41" y="138"/>
                    <a:pt x="41" y="138"/>
                    <a:pt x="41" y="138"/>
                  </a:cubicBezTo>
                  <a:cubicBezTo>
                    <a:pt x="26" y="125"/>
                    <a:pt x="26" y="125"/>
                    <a:pt x="26" y="125"/>
                  </a:cubicBezTo>
                  <a:cubicBezTo>
                    <a:pt x="13" y="116"/>
                    <a:pt x="13" y="116"/>
                    <a:pt x="13" y="116"/>
                  </a:cubicBezTo>
                  <a:cubicBezTo>
                    <a:pt x="8" y="113"/>
                    <a:pt x="8" y="113"/>
                    <a:pt x="8" y="113"/>
                  </a:cubicBezTo>
                  <a:cubicBezTo>
                    <a:pt x="11" y="106"/>
                    <a:pt x="11" y="106"/>
                    <a:pt x="11" y="106"/>
                  </a:cubicBezTo>
                  <a:cubicBezTo>
                    <a:pt x="12" y="102"/>
                    <a:pt x="12" y="102"/>
                    <a:pt x="12" y="102"/>
                  </a:cubicBezTo>
                  <a:cubicBezTo>
                    <a:pt x="13" y="98"/>
                    <a:pt x="13" y="98"/>
                    <a:pt x="13" y="98"/>
                  </a:cubicBezTo>
                  <a:cubicBezTo>
                    <a:pt x="16" y="88"/>
                    <a:pt x="16" y="88"/>
                    <a:pt x="16" y="88"/>
                  </a:cubicBezTo>
                  <a:cubicBezTo>
                    <a:pt x="37" y="30"/>
                    <a:pt x="37" y="30"/>
                    <a:pt x="37" y="30"/>
                  </a:cubicBezTo>
                  <a:cubicBezTo>
                    <a:pt x="40" y="28"/>
                    <a:pt x="40" y="28"/>
                    <a:pt x="40" y="28"/>
                  </a:cubicBezTo>
                  <a:cubicBezTo>
                    <a:pt x="41" y="27"/>
                    <a:pt x="41" y="27"/>
                    <a:pt x="41" y="27"/>
                  </a:cubicBezTo>
                  <a:cubicBezTo>
                    <a:pt x="100" y="0"/>
                    <a:pt x="100" y="0"/>
                    <a:pt x="100" y="0"/>
                  </a:cubicBezTo>
                  <a:cubicBezTo>
                    <a:pt x="100" y="5"/>
                    <a:pt x="100" y="5"/>
                    <a:pt x="100" y="5"/>
                  </a:cubicBezTo>
                  <a:cubicBezTo>
                    <a:pt x="101" y="44"/>
                    <a:pt x="101" y="44"/>
                    <a:pt x="101" y="44"/>
                  </a:cubicBezTo>
                  <a:cubicBezTo>
                    <a:pt x="101" y="51"/>
                    <a:pt x="101" y="51"/>
                    <a:pt x="101" y="51"/>
                  </a:cubicBezTo>
                  <a:cubicBezTo>
                    <a:pt x="101" y="52"/>
                    <a:pt x="101" y="52"/>
                    <a:pt x="101" y="52"/>
                  </a:cubicBezTo>
                  <a:cubicBezTo>
                    <a:pt x="101" y="68"/>
                    <a:pt x="101" y="68"/>
                    <a:pt x="101" y="68"/>
                  </a:cubicBezTo>
                  <a:cubicBezTo>
                    <a:pt x="101" y="91"/>
                    <a:pt x="101" y="91"/>
                    <a:pt x="101" y="91"/>
                  </a:cubicBezTo>
                  <a:cubicBezTo>
                    <a:pt x="101" y="97"/>
                    <a:pt x="101" y="97"/>
                    <a:pt x="101" y="97"/>
                  </a:cubicBezTo>
                  <a:cubicBezTo>
                    <a:pt x="102" y="120"/>
                    <a:pt x="102" y="120"/>
                    <a:pt x="102" y="120"/>
                  </a:cubicBezTo>
                  <a:cubicBezTo>
                    <a:pt x="103" y="131"/>
                    <a:pt x="103" y="131"/>
                    <a:pt x="103" y="131"/>
                  </a:cubicBezTo>
                  <a:cubicBezTo>
                    <a:pt x="107" y="190"/>
                    <a:pt x="107" y="190"/>
                    <a:pt x="107" y="190"/>
                  </a:cubicBezTo>
                  <a:cubicBezTo>
                    <a:pt x="110" y="229"/>
                    <a:pt x="114" y="298"/>
                    <a:pt x="119" y="3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07" name="Group 606">
              <a:extLst>
                <a:ext uri="{FF2B5EF4-FFF2-40B4-BE49-F238E27FC236}">
                  <a16:creationId xmlns:a16="http://schemas.microsoft.com/office/drawing/2014/main" id="{68C5632B-3E46-4589-AF42-2FA312ACF36A}"/>
                </a:ext>
              </a:extLst>
            </p:cNvPr>
            <p:cNvGrpSpPr/>
            <p:nvPr/>
          </p:nvGrpSpPr>
          <p:grpSpPr>
            <a:xfrm>
              <a:off x="9078189" y="3326703"/>
              <a:ext cx="939055" cy="1141937"/>
              <a:chOff x="9078189" y="3326703"/>
              <a:chExt cx="939055" cy="1141937"/>
            </a:xfrm>
          </p:grpSpPr>
          <p:sp>
            <p:nvSpPr>
              <p:cNvPr id="608" name="Freeform 191">
                <a:extLst>
                  <a:ext uri="{FF2B5EF4-FFF2-40B4-BE49-F238E27FC236}">
                    <a16:creationId xmlns:a16="http://schemas.microsoft.com/office/drawing/2014/main" id="{662C50FE-78B4-4533-A32B-D9DBC73021A3}"/>
                  </a:ext>
                </a:extLst>
              </p:cNvPr>
              <p:cNvSpPr>
                <a:spLocks/>
              </p:cNvSpPr>
              <p:nvPr/>
            </p:nvSpPr>
            <p:spPr bwMode="auto">
              <a:xfrm>
                <a:off x="9546267" y="3954189"/>
                <a:ext cx="386926" cy="299976"/>
              </a:xfrm>
              <a:custGeom>
                <a:avLst/>
                <a:gdLst>
                  <a:gd name="T0" fmla="*/ 219 w 267"/>
                  <a:gd name="T1" fmla="*/ 207 h 207"/>
                  <a:gd name="T2" fmla="*/ 0 w 267"/>
                  <a:gd name="T3" fmla="*/ 124 h 207"/>
                  <a:gd name="T4" fmla="*/ 50 w 267"/>
                  <a:gd name="T5" fmla="*/ 0 h 207"/>
                  <a:gd name="T6" fmla="*/ 267 w 267"/>
                  <a:gd name="T7" fmla="*/ 82 h 207"/>
                  <a:gd name="T8" fmla="*/ 219 w 267"/>
                  <a:gd name="T9" fmla="*/ 207 h 207"/>
                  <a:gd name="T10" fmla="*/ 219 w 267"/>
                  <a:gd name="T11" fmla="*/ 207 h 207"/>
                  <a:gd name="T12" fmla="*/ 219 w 267"/>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267" h="207">
                    <a:moveTo>
                      <a:pt x="219" y="207"/>
                    </a:moveTo>
                    <a:lnTo>
                      <a:pt x="0" y="124"/>
                    </a:lnTo>
                    <a:lnTo>
                      <a:pt x="50" y="0"/>
                    </a:lnTo>
                    <a:lnTo>
                      <a:pt x="267" y="82"/>
                    </a:lnTo>
                    <a:lnTo>
                      <a:pt x="219" y="207"/>
                    </a:lnTo>
                    <a:lnTo>
                      <a:pt x="219" y="207"/>
                    </a:lnTo>
                    <a:lnTo>
                      <a:pt x="219"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09" name="Freeform 192">
                <a:extLst>
                  <a:ext uri="{FF2B5EF4-FFF2-40B4-BE49-F238E27FC236}">
                    <a16:creationId xmlns:a16="http://schemas.microsoft.com/office/drawing/2014/main" id="{6E31A428-0DA4-4821-8A1A-E6CE67ACFF6E}"/>
                  </a:ext>
                </a:extLst>
              </p:cNvPr>
              <p:cNvSpPr>
                <a:spLocks/>
              </p:cNvSpPr>
              <p:nvPr/>
            </p:nvSpPr>
            <p:spPr bwMode="auto">
              <a:xfrm>
                <a:off x="9824506" y="4084613"/>
                <a:ext cx="179696" cy="384027"/>
              </a:xfrm>
              <a:custGeom>
                <a:avLst/>
                <a:gdLst>
                  <a:gd name="T0" fmla="*/ 111 w 111"/>
                  <a:gd name="T1" fmla="*/ 176 h 237"/>
                  <a:gd name="T2" fmla="*/ 82 w 111"/>
                  <a:gd name="T3" fmla="*/ 201 h 237"/>
                  <a:gd name="T4" fmla="*/ 29 w 111"/>
                  <a:gd name="T5" fmla="*/ 237 h 237"/>
                  <a:gd name="T6" fmla="*/ 25 w 111"/>
                  <a:gd name="T7" fmla="*/ 209 h 237"/>
                  <a:gd name="T8" fmla="*/ 25 w 111"/>
                  <a:gd name="T9" fmla="*/ 208 h 237"/>
                  <a:gd name="T10" fmla="*/ 8 w 111"/>
                  <a:gd name="T11" fmla="*/ 100 h 237"/>
                  <a:gd name="T12" fmla="*/ 8 w 111"/>
                  <a:gd name="T13" fmla="*/ 97 h 237"/>
                  <a:gd name="T14" fmla="*/ 7 w 111"/>
                  <a:gd name="T15" fmla="*/ 93 h 237"/>
                  <a:gd name="T16" fmla="*/ 4 w 111"/>
                  <a:gd name="T17" fmla="*/ 82 h 237"/>
                  <a:gd name="T18" fmla="*/ 1 w 111"/>
                  <a:gd name="T19" fmla="*/ 61 h 237"/>
                  <a:gd name="T20" fmla="*/ 1 w 111"/>
                  <a:gd name="T21" fmla="*/ 56 h 237"/>
                  <a:gd name="T22" fmla="*/ 1 w 111"/>
                  <a:gd name="T23" fmla="*/ 42 h 237"/>
                  <a:gd name="T24" fmla="*/ 2 w 111"/>
                  <a:gd name="T25" fmla="*/ 38 h 237"/>
                  <a:gd name="T26" fmla="*/ 7 w 111"/>
                  <a:gd name="T27" fmla="*/ 25 h 237"/>
                  <a:gd name="T28" fmla="*/ 34 w 111"/>
                  <a:gd name="T29" fmla="*/ 3 h 237"/>
                  <a:gd name="T30" fmla="*/ 62 w 111"/>
                  <a:gd name="T31" fmla="*/ 5 h 237"/>
                  <a:gd name="T32" fmla="*/ 89 w 111"/>
                  <a:gd name="T33" fmla="*/ 37 h 237"/>
                  <a:gd name="T34" fmla="*/ 90 w 111"/>
                  <a:gd name="T35" fmla="*/ 41 h 237"/>
                  <a:gd name="T36" fmla="*/ 95 w 111"/>
                  <a:gd name="T37" fmla="*/ 76 h 237"/>
                  <a:gd name="T38" fmla="*/ 111 w 111"/>
                  <a:gd name="T39" fmla="*/ 17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237">
                    <a:moveTo>
                      <a:pt x="111" y="176"/>
                    </a:moveTo>
                    <a:cubicBezTo>
                      <a:pt x="102" y="185"/>
                      <a:pt x="92" y="193"/>
                      <a:pt x="82" y="201"/>
                    </a:cubicBezTo>
                    <a:cubicBezTo>
                      <a:pt x="65" y="214"/>
                      <a:pt x="47" y="227"/>
                      <a:pt x="29" y="237"/>
                    </a:cubicBezTo>
                    <a:cubicBezTo>
                      <a:pt x="28" y="228"/>
                      <a:pt x="26" y="219"/>
                      <a:pt x="25" y="209"/>
                    </a:cubicBezTo>
                    <a:cubicBezTo>
                      <a:pt x="25" y="208"/>
                      <a:pt x="25" y="208"/>
                      <a:pt x="25" y="208"/>
                    </a:cubicBezTo>
                    <a:cubicBezTo>
                      <a:pt x="20" y="172"/>
                      <a:pt x="13" y="136"/>
                      <a:pt x="8" y="100"/>
                    </a:cubicBezTo>
                    <a:cubicBezTo>
                      <a:pt x="8" y="99"/>
                      <a:pt x="8" y="99"/>
                      <a:pt x="8" y="97"/>
                    </a:cubicBezTo>
                    <a:cubicBezTo>
                      <a:pt x="7" y="96"/>
                      <a:pt x="7" y="94"/>
                      <a:pt x="7" y="93"/>
                    </a:cubicBezTo>
                    <a:cubicBezTo>
                      <a:pt x="6" y="89"/>
                      <a:pt x="6" y="86"/>
                      <a:pt x="4" y="82"/>
                    </a:cubicBezTo>
                    <a:cubicBezTo>
                      <a:pt x="3" y="75"/>
                      <a:pt x="2" y="68"/>
                      <a:pt x="1" y="61"/>
                    </a:cubicBezTo>
                    <a:cubicBezTo>
                      <a:pt x="1" y="60"/>
                      <a:pt x="1" y="58"/>
                      <a:pt x="1" y="56"/>
                    </a:cubicBezTo>
                    <a:cubicBezTo>
                      <a:pt x="0" y="52"/>
                      <a:pt x="1" y="47"/>
                      <a:pt x="1" y="42"/>
                    </a:cubicBezTo>
                    <a:cubicBezTo>
                      <a:pt x="1" y="41"/>
                      <a:pt x="1" y="40"/>
                      <a:pt x="2" y="38"/>
                    </a:cubicBezTo>
                    <a:cubicBezTo>
                      <a:pt x="3" y="33"/>
                      <a:pt x="4" y="30"/>
                      <a:pt x="7" y="25"/>
                    </a:cubicBezTo>
                    <a:cubicBezTo>
                      <a:pt x="11" y="16"/>
                      <a:pt x="20" y="7"/>
                      <a:pt x="34" y="3"/>
                    </a:cubicBezTo>
                    <a:cubicBezTo>
                      <a:pt x="42" y="0"/>
                      <a:pt x="52" y="2"/>
                      <a:pt x="62" y="5"/>
                    </a:cubicBezTo>
                    <a:cubicBezTo>
                      <a:pt x="75" y="10"/>
                      <a:pt x="86" y="21"/>
                      <a:pt x="89" y="37"/>
                    </a:cubicBezTo>
                    <a:cubicBezTo>
                      <a:pt x="90" y="38"/>
                      <a:pt x="90" y="39"/>
                      <a:pt x="90" y="41"/>
                    </a:cubicBezTo>
                    <a:cubicBezTo>
                      <a:pt x="92" y="53"/>
                      <a:pt x="93" y="65"/>
                      <a:pt x="95" y="76"/>
                    </a:cubicBezTo>
                    <a:cubicBezTo>
                      <a:pt x="101" y="109"/>
                      <a:pt x="107" y="143"/>
                      <a:pt x="111" y="17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0" name="Freeform 193">
                <a:extLst>
                  <a:ext uri="{FF2B5EF4-FFF2-40B4-BE49-F238E27FC236}">
                    <a16:creationId xmlns:a16="http://schemas.microsoft.com/office/drawing/2014/main" id="{A12A8659-5E1D-4D4D-AF81-7687659D1CCD}"/>
                  </a:ext>
                </a:extLst>
              </p:cNvPr>
              <p:cNvSpPr>
                <a:spLocks/>
              </p:cNvSpPr>
              <p:nvPr/>
            </p:nvSpPr>
            <p:spPr bwMode="auto">
              <a:xfrm>
                <a:off x="9799870" y="4145478"/>
                <a:ext cx="217374" cy="276789"/>
              </a:xfrm>
              <a:custGeom>
                <a:avLst/>
                <a:gdLst>
                  <a:gd name="T0" fmla="*/ 134 w 134"/>
                  <a:gd name="T1" fmla="*/ 128 h 171"/>
                  <a:gd name="T2" fmla="*/ 124 w 134"/>
                  <a:gd name="T3" fmla="*/ 137 h 171"/>
                  <a:gd name="T4" fmla="*/ 95 w 134"/>
                  <a:gd name="T5" fmla="*/ 163 h 171"/>
                  <a:gd name="T6" fmla="*/ 37 w 134"/>
                  <a:gd name="T7" fmla="*/ 170 h 171"/>
                  <a:gd name="T8" fmla="*/ 37 w 134"/>
                  <a:gd name="T9" fmla="*/ 170 h 171"/>
                  <a:gd name="T10" fmla="*/ 23 w 134"/>
                  <a:gd name="T11" fmla="*/ 171 h 171"/>
                  <a:gd name="T12" fmla="*/ 12 w 134"/>
                  <a:gd name="T13" fmla="*/ 88 h 171"/>
                  <a:gd name="T14" fmla="*/ 6 w 134"/>
                  <a:gd name="T15" fmla="*/ 54 h 171"/>
                  <a:gd name="T16" fmla="*/ 4 w 134"/>
                  <a:gd name="T17" fmla="*/ 37 h 171"/>
                  <a:gd name="T18" fmla="*/ 1 w 134"/>
                  <a:gd name="T19" fmla="*/ 23 h 171"/>
                  <a:gd name="T20" fmla="*/ 1 w 134"/>
                  <a:gd name="T21" fmla="*/ 23 h 171"/>
                  <a:gd name="T22" fmla="*/ 0 w 134"/>
                  <a:gd name="T23" fmla="*/ 20 h 171"/>
                  <a:gd name="T24" fmla="*/ 13 w 134"/>
                  <a:gd name="T25" fmla="*/ 18 h 171"/>
                  <a:gd name="T26" fmla="*/ 45 w 134"/>
                  <a:gd name="T27" fmla="*/ 12 h 171"/>
                  <a:gd name="T28" fmla="*/ 57 w 134"/>
                  <a:gd name="T29" fmla="*/ 10 h 171"/>
                  <a:gd name="T30" fmla="*/ 103 w 134"/>
                  <a:gd name="T31" fmla="*/ 3 h 171"/>
                  <a:gd name="T32" fmla="*/ 114 w 134"/>
                  <a:gd name="T33" fmla="*/ 0 h 171"/>
                  <a:gd name="T34" fmla="*/ 115 w 134"/>
                  <a:gd name="T35" fmla="*/ 4 h 171"/>
                  <a:gd name="T36" fmla="*/ 115 w 134"/>
                  <a:gd name="T37" fmla="*/ 4 h 171"/>
                  <a:gd name="T38" fmla="*/ 134 w 134"/>
                  <a:gd name="T39" fmla="*/ 12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71">
                    <a:moveTo>
                      <a:pt x="134" y="128"/>
                    </a:moveTo>
                    <a:cubicBezTo>
                      <a:pt x="131" y="131"/>
                      <a:pt x="128" y="134"/>
                      <a:pt x="124" y="137"/>
                    </a:cubicBezTo>
                    <a:cubicBezTo>
                      <a:pt x="115" y="146"/>
                      <a:pt x="105" y="155"/>
                      <a:pt x="95" y="163"/>
                    </a:cubicBezTo>
                    <a:cubicBezTo>
                      <a:pt x="37" y="170"/>
                      <a:pt x="37" y="170"/>
                      <a:pt x="37" y="170"/>
                    </a:cubicBezTo>
                    <a:cubicBezTo>
                      <a:pt x="37" y="170"/>
                      <a:pt x="37" y="170"/>
                      <a:pt x="37" y="170"/>
                    </a:cubicBezTo>
                    <a:cubicBezTo>
                      <a:pt x="23" y="171"/>
                      <a:pt x="23" y="171"/>
                      <a:pt x="23" y="171"/>
                    </a:cubicBezTo>
                    <a:cubicBezTo>
                      <a:pt x="19" y="148"/>
                      <a:pt x="15" y="116"/>
                      <a:pt x="12" y="88"/>
                    </a:cubicBezTo>
                    <a:cubicBezTo>
                      <a:pt x="9" y="75"/>
                      <a:pt x="7" y="63"/>
                      <a:pt x="6" y="54"/>
                    </a:cubicBezTo>
                    <a:cubicBezTo>
                      <a:pt x="5" y="47"/>
                      <a:pt x="4" y="41"/>
                      <a:pt x="4" y="37"/>
                    </a:cubicBezTo>
                    <a:cubicBezTo>
                      <a:pt x="2" y="31"/>
                      <a:pt x="1" y="26"/>
                      <a:pt x="1" y="23"/>
                    </a:cubicBezTo>
                    <a:cubicBezTo>
                      <a:pt x="1" y="23"/>
                      <a:pt x="1" y="23"/>
                      <a:pt x="1" y="23"/>
                    </a:cubicBezTo>
                    <a:cubicBezTo>
                      <a:pt x="0" y="21"/>
                      <a:pt x="0" y="20"/>
                      <a:pt x="0" y="20"/>
                    </a:cubicBezTo>
                    <a:cubicBezTo>
                      <a:pt x="13" y="18"/>
                      <a:pt x="13" y="18"/>
                      <a:pt x="13" y="18"/>
                    </a:cubicBezTo>
                    <a:cubicBezTo>
                      <a:pt x="45" y="12"/>
                      <a:pt x="45" y="12"/>
                      <a:pt x="45" y="12"/>
                    </a:cubicBezTo>
                    <a:cubicBezTo>
                      <a:pt x="57" y="10"/>
                      <a:pt x="57" y="10"/>
                      <a:pt x="57" y="10"/>
                    </a:cubicBezTo>
                    <a:cubicBezTo>
                      <a:pt x="103" y="3"/>
                      <a:pt x="103" y="3"/>
                      <a:pt x="103" y="3"/>
                    </a:cubicBezTo>
                    <a:cubicBezTo>
                      <a:pt x="114" y="0"/>
                      <a:pt x="114" y="0"/>
                      <a:pt x="114" y="0"/>
                    </a:cubicBezTo>
                    <a:cubicBezTo>
                      <a:pt x="115" y="2"/>
                      <a:pt x="115" y="3"/>
                      <a:pt x="115" y="4"/>
                    </a:cubicBezTo>
                    <a:cubicBezTo>
                      <a:pt x="115" y="4"/>
                      <a:pt x="115" y="4"/>
                      <a:pt x="115" y="4"/>
                    </a:cubicBezTo>
                    <a:cubicBezTo>
                      <a:pt x="118" y="21"/>
                      <a:pt x="128" y="80"/>
                      <a:pt x="134"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1" name="Freeform 194">
                <a:extLst>
                  <a:ext uri="{FF2B5EF4-FFF2-40B4-BE49-F238E27FC236}">
                    <a16:creationId xmlns:a16="http://schemas.microsoft.com/office/drawing/2014/main" id="{D419F9BE-CB0F-497C-8716-F72265F74D80}"/>
                  </a:ext>
                </a:extLst>
              </p:cNvPr>
              <p:cNvSpPr>
                <a:spLocks/>
              </p:cNvSpPr>
              <p:nvPr/>
            </p:nvSpPr>
            <p:spPr bwMode="auto">
              <a:xfrm>
                <a:off x="9175283" y="3954189"/>
                <a:ext cx="370985" cy="299976"/>
              </a:xfrm>
              <a:custGeom>
                <a:avLst/>
                <a:gdLst>
                  <a:gd name="T0" fmla="*/ 46 w 256"/>
                  <a:gd name="T1" fmla="*/ 207 h 207"/>
                  <a:gd name="T2" fmla="*/ 0 w 256"/>
                  <a:gd name="T3" fmla="*/ 82 h 207"/>
                  <a:gd name="T4" fmla="*/ 210 w 256"/>
                  <a:gd name="T5" fmla="*/ 0 h 207"/>
                  <a:gd name="T6" fmla="*/ 256 w 256"/>
                  <a:gd name="T7" fmla="*/ 124 h 207"/>
                  <a:gd name="T8" fmla="*/ 46 w 256"/>
                  <a:gd name="T9" fmla="*/ 207 h 207"/>
                  <a:gd name="T10" fmla="*/ 46 w 256"/>
                  <a:gd name="T11" fmla="*/ 207 h 207"/>
                  <a:gd name="T12" fmla="*/ 46 w 256"/>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256" h="207">
                    <a:moveTo>
                      <a:pt x="46" y="207"/>
                    </a:moveTo>
                    <a:lnTo>
                      <a:pt x="0" y="82"/>
                    </a:lnTo>
                    <a:lnTo>
                      <a:pt x="210" y="0"/>
                    </a:lnTo>
                    <a:lnTo>
                      <a:pt x="256" y="124"/>
                    </a:lnTo>
                    <a:lnTo>
                      <a:pt x="46" y="207"/>
                    </a:lnTo>
                    <a:lnTo>
                      <a:pt x="46" y="207"/>
                    </a:lnTo>
                    <a:lnTo>
                      <a:pt x="46"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2" name="Freeform 195">
                <a:extLst>
                  <a:ext uri="{FF2B5EF4-FFF2-40B4-BE49-F238E27FC236}">
                    <a16:creationId xmlns:a16="http://schemas.microsoft.com/office/drawing/2014/main" id="{1518FEB8-80AD-4D92-880E-687A92C2FF50}"/>
                  </a:ext>
                </a:extLst>
              </p:cNvPr>
              <p:cNvSpPr>
                <a:spLocks/>
              </p:cNvSpPr>
              <p:nvPr/>
            </p:nvSpPr>
            <p:spPr bwMode="auto">
              <a:xfrm>
                <a:off x="9307156" y="3413652"/>
                <a:ext cx="517350" cy="744868"/>
              </a:xfrm>
              <a:custGeom>
                <a:avLst/>
                <a:gdLst>
                  <a:gd name="T0" fmla="*/ 236 w 319"/>
                  <a:gd name="T1" fmla="*/ 0 h 459"/>
                  <a:gd name="T2" fmla="*/ 235 w 319"/>
                  <a:gd name="T3" fmla="*/ 19 h 459"/>
                  <a:gd name="T4" fmla="*/ 161 w 319"/>
                  <a:gd name="T5" fmla="*/ 9 h 459"/>
                  <a:gd name="T6" fmla="*/ 9 w 319"/>
                  <a:gd name="T7" fmla="*/ 86 h 459"/>
                  <a:gd name="T8" fmla="*/ 13 w 319"/>
                  <a:gd name="T9" fmla="*/ 365 h 459"/>
                  <a:gd name="T10" fmla="*/ 286 w 319"/>
                  <a:gd name="T11" fmla="*/ 351 h 459"/>
                  <a:gd name="T12" fmla="*/ 296 w 319"/>
                  <a:gd name="T13" fmla="*/ 234 h 459"/>
                  <a:gd name="T14" fmla="*/ 236 w 319"/>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459">
                    <a:moveTo>
                      <a:pt x="236" y="0"/>
                    </a:moveTo>
                    <a:cubicBezTo>
                      <a:pt x="235" y="19"/>
                      <a:pt x="235" y="19"/>
                      <a:pt x="235" y="19"/>
                    </a:cubicBezTo>
                    <a:cubicBezTo>
                      <a:pt x="217" y="12"/>
                      <a:pt x="192" y="9"/>
                      <a:pt x="161" y="9"/>
                    </a:cubicBezTo>
                    <a:cubicBezTo>
                      <a:pt x="98" y="9"/>
                      <a:pt x="29" y="16"/>
                      <a:pt x="9" y="86"/>
                    </a:cubicBezTo>
                    <a:cubicBezTo>
                      <a:pt x="7" y="165"/>
                      <a:pt x="0" y="354"/>
                      <a:pt x="13" y="365"/>
                    </a:cubicBezTo>
                    <a:cubicBezTo>
                      <a:pt x="6" y="364"/>
                      <a:pt x="212" y="459"/>
                      <a:pt x="286" y="351"/>
                    </a:cubicBezTo>
                    <a:cubicBezTo>
                      <a:pt x="310" y="320"/>
                      <a:pt x="286" y="278"/>
                      <a:pt x="296" y="234"/>
                    </a:cubicBezTo>
                    <a:cubicBezTo>
                      <a:pt x="319" y="128"/>
                      <a:pt x="300" y="8"/>
                      <a:pt x="236" y="0"/>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3" name="Freeform 196">
                <a:extLst>
                  <a:ext uri="{FF2B5EF4-FFF2-40B4-BE49-F238E27FC236}">
                    <a16:creationId xmlns:a16="http://schemas.microsoft.com/office/drawing/2014/main" id="{9B2D6E85-7998-4997-A7EA-B53F16B9ECBA}"/>
                  </a:ext>
                </a:extLst>
              </p:cNvPr>
              <p:cNvSpPr>
                <a:spLocks/>
              </p:cNvSpPr>
              <p:nvPr/>
            </p:nvSpPr>
            <p:spPr bwMode="auto">
              <a:xfrm>
                <a:off x="9330343" y="3809273"/>
                <a:ext cx="433299" cy="263747"/>
              </a:xfrm>
              <a:custGeom>
                <a:avLst/>
                <a:gdLst>
                  <a:gd name="T0" fmla="*/ 201 w 267"/>
                  <a:gd name="T1" fmla="*/ 0 h 163"/>
                  <a:gd name="T2" fmla="*/ 206 w 267"/>
                  <a:gd name="T3" fmla="*/ 97 h 163"/>
                  <a:gd name="T4" fmla="*/ 267 w 267"/>
                  <a:gd name="T5" fmla="*/ 125 h 163"/>
                  <a:gd name="T6" fmla="*/ 135 w 267"/>
                  <a:gd name="T7" fmla="*/ 163 h 163"/>
                  <a:gd name="T8" fmla="*/ 0 w 267"/>
                  <a:gd name="T9" fmla="*/ 127 h 163"/>
                  <a:gd name="T10" fmla="*/ 61 w 267"/>
                  <a:gd name="T11" fmla="*/ 98 h 163"/>
                  <a:gd name="T12" fmla="*/ 67 w 267"/>
                  <a:gd name="T13" fmla="*/ 0 h 163"/>
                  <a:gd name="T14" fmla="*/ 201 w 267"/>
                  <a:gd name="T15" fmla="*/ 0 h 163"/>
                  <a:gd name="T16" fmla="*/ 201 w 267"/>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63">
                    <a:moveTo>
                      <a:pt x="201" y="0"/>
                    </a:moveTo>
                    <a:cubicBezTo>
                      <a:pt x="206" y="97"/>
                      <a:pt x="206" y="97"/>
                      <a:pt x="206" y="97"/>
                    </a:cubicBezTo>
                    <a:cubicBezTo>
                      <a:pt x="267" y="125"/>
                      <a:pt x="267" y="125"/>
                      <a:pt x="267" y="125"/>
                    </a:cubicBezTo>
                    <a:cubicBezTo>
                      <a:pt x="250" y="134"/>
                      <a:pt x="174" y="163"/>
                      <a:pt x="135" y="163"/>
                    </a:cubicBezTo>
                    <a:cubicBezTo>
                      <a:pt x="95" y="163"/>
                      <a:pt x="17" y="136"/>
                      <a:pt x="0" y="127"/>
                    </a:cubicBezTo>
                    <a:cubicBezTo>
                      <a:pt x="61" y="98"/>
                      <a:pt x="61" y="98"/>
                      <a:pt x="61" y="98"/>
                    </a:cubicBezTo>
                    <a:cubicBezTo>
                      <a:pt x="67" y="0"/>
                      <a:pt x="67" y="0"/>
                      <a:pt x="67" y="0"/>
                    </a:cubicBezTo>
                    <a:cubicBezTo>
                      <a:pt x="201" y="0"/>
                      <a:pt x="201" y="0"/>
                      <a:pt x="201" y="0"/>
                    </a:cubicBezTo>
                    <a:cubicBezTo>
                      <a:pt x="201" y="0"/>
                      <a:pt x="201" y="0"/>
                      <a:pt x="201" y="0"/>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4" name="Freeform 197">
                <a:extLst>
                  <a:ext uri="{FF2B5EF4-FFF2-40B4-BE49-F238E27FC236}">
                    <a16:creationId xmlns:a16="http://schemas.microsoft.com/office/drawing/2014/main" id="{069F0AD1-0DE3-445A-BE50-75295BB82B80}"/>
                  </a:ext>
                </a:extLst>
              </p:cNvPr>
              <p:cNvSpPr>
                <a:spLocks/>
              </p:cNvSpPr>
              <p:nvPr/>
            </p:nvSpPr>
            <p:spPr bwMode="auto">
              <a:xfrm>
                <a:off x="9691183" y="3580306"/>
                <a:ext cx="84051" cy="192738"/>
              </a:xfrm>
              <a:custGeom>
                <a:avLst/>
                <a:gdLst>
                  <a:gd name="T0" fmla="*/ 9 w 52"/>
                  <a:gd name="T1" fmla="*/ 119 h 119"/>
                  <a:gd name="T2" fmla="*/ 50 w 52"/>
                  <a:gd name="T3" fmla="*/ 64 h 119"/>
                  <a:gd name="T4" fmla="*/ 0 w 52"/>
                  <a:gd name="T5" fmla="*/ 0 h 119"/>
                  <a:gd name="T6" fmla="*/ 9 w 52"/>
                  <a:gd name="T7" fmla="*/ 119 h 119"/>
                  <a:gd name="T8" fmla="*/ 9 w 52"/>
                  <a:gd name="T9" fmla="*/ 119 h 119"/>
                </a:gdLst>
                <a:ahLst/>
                <a:cxnLst>
                  <a:cxn ang="0">
                    <a:pos x="T0" y="T1"/>
                  </a:cxn>
                  <a:cxn ang="0">
                    <a:pos x="T2" y="T3"/>
                  </a:cxn>
                  <a:cxn ang="0">
                    <a:pos x="T4" y="T5"/>
                  </a:cxn>
                  <a:cxn ang="0">
                    <a:pos x="T6" y="T7"/>
                  </a:cxn>
                  <a:cxn ang="0">
                    <a:pos x="T8" y="T9"/>
                  </a:cxn>
                </a:cxnLst>
                <a:rect l="0" t="0" r="r" b="b"/>
                <a:pathLst>
                  <a:path w="52" h="119">
                    <a:moveTo>
                      <a:pt x="9" y="119"/>
                    </a:moveTo>
                    <a:cubicBezTo>
                      <a:pt x="34" y="119"/>
                      <a:pt x="52" y="98"/>
                      <a:pt x="50" y="64"/>
                    </a:cubicBezTo>
                    <a:cubicBezTo>
                      <a:pt x="46" y="33"/>
                      <a:pt x="25" y="0"/>
                      <a:pt x="0" y="0"/>
                    </a:cubicBezTo>
                    <a:cubicBezTo>
                      <a:pt x="9" y="119"/>
                      <a:pt x="9" y="119"/>
                      <a:pt x="9" y="119"/>
                    </a:cubicBezTo>
                    <a:cubicBezTo>
                      <a:pt x="9" y="119"/>
                      <a:pt x="9" y="119"/>
                      <a:pt x="9" y="119"/>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5" name="Freeform 198">
                <a:extLst>
                  <a:ext uri="{FF2B5EF4-FFF2-40B4-BE49-F238E27FC236}">
                    <a16:creationId xmlns:a16="http://schemas.microsoft.com/office/drawing/2014/main" id="{2329B239-0FEC-4EE0-A350-D07A42ABB093}"/>
                  </a:ext>
                </a:extLst>
              </p:cNvPr>
              <p:cNvSpPr>
                <a:spLocks/>
              </p:cNvSpPr>
              <p:nvPr/>
            </p:nvSpPr>
            <p:spPr bwMode="auto">
              <a:xfrm>
                <a:off x="9317300" y="3580306"/>
                <a:ext cx="85500" cy="192738"/>
              </a:xfrm>
              <a:custGeom>
                <a:avLst/>
                <a:gdLst>
                  <a:gd name="T0" fmla="*/ 44 w 52"/>
                  <a:gd name="T1" fmla="*/ 119 h 119"/>
                  <a:gd name="T2" fmla="*/ 4 w 52"/>
                  <a:gd name="T3" fmla="*/ 64 h 119"/>
                  <a:gd name="T4" fmla="*/ 52 w 52"/>
                  <a:gd name="T5" fmla="*/ 0 h 119"/>
                  <a:gd name="T6" fmla="*/ 44 w 52"/>
                  <a:gd name="T7" fmla="*/ 119 h 119"/>
                  <a:gd name="T8" fmla="*/ 44 w 52"/>
                  <a:gd name="T9" fmla="*/ 119 h 119"/>
                </a:gdLst>
                <a:ahLst/>
                <a:cxnLst>
                  <a:cxn ang="0">
                    <a:pos x="T0" y="T1"/>
                  </a:cxn>
                  <a:cxn ang="0">
                    <a:pos x="T2" y="T3"/>
                  </a:cxn>
                  <a:cxn ang="0">
                    <a:pos x="T4" y="T5"/>
                  </a:cxn>
                  <a:cxn ang="0">
                    <a:pos x="T6" y="T7"/>
                  </a:cxn>
                  <a:cxn ang="0">
                    <a:pos x="T8" y="T9"/>
                  </a:cxn>
                </a:cxnLst>
                <a:rect l="0" t="0" r="r" b="b"/>
                <a:pathLst>
                  <a:path w="52" h="119">
                    <a:moveTo>
                      <a:pt x="44" y="119"/>
                    </a:moveTo>
                    <a:cubicBezTo>
                      <a:pt x="18" y="119"/>
                      <a:pt x="0" y="98"/>
                      <a:pt x="4" y="64"/>
                    </a:cubicBezTo>
                    <a:cubicBezTo>
                      <a:pt x="8" y="33"/>
                      <a:pt x="29" y="0"/>
                      <a:pt x="52" y="0"/>
                    </a:cubicBezTo>
                    <a:cubicBezTo>
                      <a:pt x="44" y="119"/>
                      <a:pt x="44" y="119"/>
                      <a:pt x="44" y="119"/>
                    </a:cubicBezTo>
                    <a:cubicBezTo>
                      <a:pt x="44" y="119"/>
                      <a:pt x="44" y="119"/>
                      <a:pt x="44" y="119"/>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6" name="Freeform 199">
                <a:extLst>
                  <a:ext uri="{FF2B5EF4-FFF2-40B4-BE49-F238E27FC236}">
                    <a16:creationId xmlns:a16="http://schemas.microsoft.com/office/drawing/2014/main" id="{D9D21187-0AA9-4D1F-996D-555CE0454896}"/>
                  </a:ext>
                </a:extLst>
              </p:cNvPr>
              <p:cNvSpPr>
                <a:spLocks/>
              </p:cNvSpPr>
              <p:nvPr/>
            </p:nvSpPr>
            <p:spPr bwMode="auto">
              <a:xfrm>
                <a:off x="9354978" y="3400610"/>
                <a:ext cx="385476" cy="528943"/>
              </a:xfrm>
              <a:custGeom>
                <a:avLst/>
                <a:gdLst>
                  <a:gd name="T0" fmla="*/ 119 w 237"/>
                  <a:gd name="T1" fmla="*/ 326 h 326"/>
                  <a:gd name="T2" fmla="*/ 150 w 237"/>
                  <a:gd name="T3" fmla="*/ 316 h 326"/>
                  <a:gd name="T4" fmla="*/ 237 w 237"/>
                  <a:gd name="T5" fmla="*/ 147 h 326"/>
                  <a:gd name="T6" fmla="*/ 224 w 237"/>
                  <a:gd name="T7" fmla="*/ 73 h 326"/>
                  <a:gd name="T8" fmla="*/ 119 w 237"/>
                  <a:gd name="T9" fmla="*/ 0 h 326"/>
                  <a:gd name="T10" fmla="*/ 13 w 237"/>
                  <a:gd name="T11" fmla="*/ 73 h 326"/>
                  <a:gd name="T12" fmla="*/ 0 w 237"/>
                  <a:gd name="T13" fmla="*/ 147 h 326"/>
                  <a:gd name="T14" fmla="*/ 87 w 237"/>
                  <a:gd name="T15" fmla="*/ 316 h 326"/>
                  <a:gd name="T16" fmla="*/ 119 w 237"/>
                  <a:gd name="T1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26">
                    <a:moveTo>
                      <a:pt x="119" y="326"/>
                    </a:moveTo>
                    <a:cubicBezTo>
                      <a:pt x="142" y="326"/>
                      <a:pt x="149" y="320"/>
                      <a:pt x="150" y="316"/>
                    </a:cubicBezTo>
                    <a:cubicBezTo>
                      <a:pt x="218" y="290"/>
                      <a:pt x="229" y="206"/>
                      <a:pt x="237" y="147"/>
                    </a:cubicBezTo>
                    <a:cubicBezTo>
                      <a:pt x="224" y="73"/>
                      <a:pt x="224" y="73"/>
                      <a:pt x="224" y="73"/>
                    </a:cubicBezTo>
                    <a:cubicBezTo>
                      <a:pt x="216" y="34"/>
                      <a:pt x="156" y="0"/>
                      <a:pt x="119" y="0"/>
                    </a:cubicBezTo>
                    <a:cubicBezTo>
                      <a:pt x="81" y="0"/>
                      <a:pt x="22" y="34"/>
                      <a:pt x="13" y="73"/>
                    </a:cubicBezTo>
                    <a:cubicBezTo>
                      <a:pt x="0" y="147"/>
                      <a:pt x="0" y="147"/>
                      <a:pt x="0" y="147"/>
                    </a:cubicBezTo>
                    <a:cubicBezTo>
                      <a:pt x="8" y="206"/>
                      <a:pt x="19" y="290"/>
                      <a:pt x="87" y="316"/>
                    </a:cubicBezTo>
                    <a:cubicBezTo>
                      <a:pt x="89" y="320"/>
                      <a:pt x="96" y="326"/>
                      <a:pt x="119" y="32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7" name="Freeform 200">
                <a:extLst>
                  <a:ext uri="{FF2B5EF4-FFF2-40B4-BE49-F238E27FC236}">
                    <a16:creationId xmlns:a16="http://schemas.microsoft.com/office/drawing/2014/main" id="{A42F2896-AA6C-4BD0-A8A2-7D2A8ABED93D}"/>
                  </a:ext>
                </a:extLst>
              </p:cNvPr>
              <p:cNvSpPr>
                <a:spLocks/>
              </p:cNvSpPr>
              <p:nvPr/>
            </p:nvSpPr>
            <p:spPr bwMode="auto">
              <a:xfrm>
                <a:off x="9620175" y="3629577"/>
                <a:ext cx="24636" cy="34780"/>
              </a:xfrm>
              <a:custGeom>
                <a:avLst/>
                <a:gdLst>
                  <a:gd name="T0" fmla="*/ 7 w 15"/>
                  <a:gd name="T1" fmla="*/ 22 h 22"/>
                  <a:gd name="T2" fmla="*/ 0 w 15"/>
                  <a:gd name="T3" fmla="*/ 10 h 22"/>
                  <a:gd name="T4" fmla="*/ 7 w 15"/>
                  <a:gd name="T5" fmla="*/ 0 h 22"/>
                  <a:gd name="T6" fmla="*/ 15 w 15"/>
                  <a:gd name="T7" fmla="*/ 12 h 22"/>
                  <a:gd name="T8" fmla="*/ 7 w 15"/>
                  <a:gd name="T9" fmla="*/ 22 h 22"/>
                </a:gdLst>
                <a:ahLst/>
                <a:cxnLst>
                  <a:cxn ang="0">
                    <a:pos x="T0" y="T1"/>
                  </a:cxn>
                  <a:cxn ang="0">
                    <a:pos x="T2" y="T3"/>
                  </a:cxn>
                  <a:cxn ang="0">
                    <a:pos x="T4" y="T5"/>
                  </a:cxn>
                  <a:cxn ang="0">
                    <a:pos x="T6" y="T7"/>
                  </a:cxn>
                  <a:cxn ang="0">
                    <a:pos x="T8" y="T9"/>
                  </a:cxn>
                </a:cxnLst>
                <a:rect l="0" t="0" r="r" b="b"/>
                <a:pathLst>
                  <a:path w="15" h="22">
                    <a:moveTo>
                      <a:pt x="7" y="22"/>
                    </a:moveTo>
                    <a:cubicBezTo>
                      <a:pt x="4" y="22"/>
                      <a:pt x="0" y="18"/>
                      <a:pt x="0" y="10"/>
                    </a:cubicBezTo>
                    <a:cubicBezTo>
                      <a:pt x="1" y="6"/>
                      <a:pt x="4" y="0"/>
                      <a:pt x="7" y="0"/>
                    </a:cubicBezTo>
                    <a:cubicBezTo>
                      <a:pt x="11" y="0"/>
                      <a:pt x="15" y="6"/>
                      <a:pt x="15" y="12"/>
                    </a:cubicBezTo>
                    <a:cubicBezTo>
                      <a:pt x="15" y="18"/>
                      <a:pt x="11" y="22"/>
                      <a:pt x="7"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8" name="Freeform 201">
                <a:extLst>
                  <a:ext uri="{FF2B5EF4-FFF2-40B4-BE49-F238E27FC236}">
                    <a16:creationId xmlns:a16="http://schemas.microsoft.com/office/drawing/2014/main" id="{B5EC0562-C616-458C-BEF3-683AC1D23895}"/>
                  </a:ext>
                </a:extLst>
              </p:cNvPr>
              <p:cNvSpPr>
                <a:spLocks/>
              </p:cNvSpPr>
              <p:nvPr/>
            </p:nvSpPr>
            <p:spPr bwMode="auto">
              <a:xfrm>
                <a:off x="9439030" y="3629577"/>
                <a:ext cx="36229" cy="34780"/>
              </a:xfrm>
              <a:custGeom>
                <a:avLst/>
                <a:gdLst>
                  <a:gd name="T0" fmla="*/ 12 w 22"/>
                  <a:gd name="T1" fmla="*/ 22 h 22"/>
                  <a:gd name="T2" fmla="*/ 22 w 22"/>
                  <a:gd name="T3" fmla="*/ 10 h 22"/>
                  <a:gd name="T4" fmla="*/ 10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7" y="22"/>
                      <a:pt x="22" y="18"/>
                      <a:pt x="22" y="10"/>
                    </a:cubicBezTo>
                    <a:cubicBezTo>
                      <a:pt x="22" y="6"/>
                      <a:pt x="16" y="0"/>
                      <a:pt x="10" y="0"/>
                    </a:cubicBezTo>
                    <a:cubicBezTo>
                      <a:pt x="6" y="0"/>
                      <a:pt x="0" y="6"/>
                      <a:pt x="0" y="12"/>
                    </a:cubicBezTo>
                    <a:cubicBezTo>
                      <a:pt x="0" y="18"/>
                      <a:pt x="6" y="22"/>
                      <a:pt x="12"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19" name="Freeform 202">
                <a:extLst>
                  <a:ext uri="{FF2B5EF4-FFF2-40B4-BE49-F238E27FC236}">
                    <a16:creationId xmlns:a16="http://schemas.microsoft.com/office/drawing/2014/main" id="{4F850379-6CD0-49D8-B29B-A1F88C67DB3F}"/>
                  </a:ext>
                </a:extLst>
              </p:cNvPr>
              <p:cNvSpPr>
                <a:spLocks/>
              </p:cNvSpPr>
              <p:nvPr/>
            </p:nvSpPr>
            <p:spPr bwMode="auto">
              <a:xfrm>
                <a:off x="9317300" y="3354237"/>
                <a:ext cx="482570" cy="346349"/>
              </a:xfrm>
              <a:custGeom>
                <a:avLst/>
                <a:gdLst>
                  <a:gd name="T0" fmla="*/ 297 w 297"/>
                  <a:gd name="T1" fmla="*/ 166 h 214"/>
                  <a:gd name="T2" fmla="*/ 251 w 297"/>
                  <a:gd name="T3" fmla="*/ 43 h 214"/>
                  <a:gd name="T4" fmla="*/ 229 w 297"/>
                  <a:gd name="T5" fmla="*/ 34 h 214"/>
                  <a:gd name="T6" fmla="*/ 141 w 297"/>
                  <a:gd name="T7" fmla="*/ 0 h 214"/>
                  <a:gd name="T8" fmla="*/ 2 w 297"/>
                  <a:gd name="T9" fmla="*/ 149 h 214"/>
                  <a:gd name="T10" fmla="*/ 42 w 297"/>
                  <a:gd name="T11" fmla="*/ 145 h 214"/>
                  <a:gd name="T12" fmla="*/ 142 w 297"/>
                  <a:gd name="T13" fmla="*/ 48 h 214"/>
                  <a:gd name="T14" fmla="*/ 172 w 297"/>
                  <a:gd name="T15" fmla="*/ 44 h 214"/>
                  <a:gd name="T16" fmla="*/ 175 w 297"/>
                  <a:gd name="T17" fmla="*/ 43 h 214"/>
                  <a:gd name="T18" fmla="*/ 279 w 297"/>
                  <a:gd name="T19" fmla="*/ 207 h 214"/>
                  <a:gd name="T20" fmla="*/ 294 w 297"/>
                  <a:gd name="T21" fmla="*/ 191 h 214"/>
                  <a:gd name="T22" fmla="*/ 297 w 297"/>
                  <a:gd name="T23" fmla="*/ 1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7" h="214">
                    <a:moveTo>
                      <a:pt x="297" y="166"/>
                    </a:moveTo>
                    <a:cubicBezTo>
                      <a:pt x="295" y="110"/>
                      <a:pt x="280" y="62"/>
                      <a:pt x="251" y="43"/>
                    </a:cubicBezTo>
                    <a:cubicBezTo>
                      <a:pt x="243" y="37"/>
                      <a:pt x="236" y="34"/>
                      <a:pt x="229" y="34"/>
                    </a:cubicBezTo>
                    <a:cubicBezTo>
                      <a:pt x="229" y="34"/>
                      <a:pt x="216" y="0"/>
                      <a:pt x="141" y="0"/>
                    </a:cubicBezTo>
                    <a:cubicBezTo>
                      <a:pt x="75" y="0"/>
                      <a:pt x="0" y="31"/>
                      <a:pt x="2" y="149"/>
                    </a:cubicBezTo>
                    <a:cubicBezTo>
                      <a:pt x="0" y="175"/>
                      <a:pt x="43" y="214"/>
                      <a:pt x="42" y="145"/>
                    </a:cubicBezTo>
                    <a:cubicBezTo>
                      <a:pt x="49" y="69"/>
                      <a:pt x="55" y="38"/>
                      <a:pt x="142" y="48"/>
                    </a:cubicBezTo>
                    <a:cubicBezTo>
                      <a:pt x="151" y="49"/>
                      <a:pt x="162" y="44"/>
                      <a:pt x="172" y="44"/>
                    </a:cubicBezTo>
                    <a:cubicBezTo>
                      <a:pt x="173" y="43"/>
                      <a:pt x="174" y="43"/>
                      <a:pt x="175" y="43"/>
                    </a:cubicBezTo>
                    <a:cubicBezTo>
                      <a:pt x="260" y="54"/>
                      <a:pt x="228" y="184"/>
                      <a:pt x="279" y="207"/>
                    </a:cubicBezTo>
                    <a:cubicBezTo>
                      <a:pt x="279" y="207"/>
                      <a:pt x="289" y="212"/>
                      <a:pt x="294" y="191"/>
                    </a:cubicBezTo>
                    <a:cubicBezTo>
                      <a:pt x="295" y="182"/>
                      <a:pt x="297" y="166"/>
                      <a:pt x="297" y="166"/>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0" name="Freeform 203">
                <a:extLst>
                  <a:ext uri="{FF2B5EF4-FFF2-40B4-BE49-F238E27FC236}">
                    <a16:creationId xmlns:a16="http://schemas.microsoft.com/office/drawing/2014/main" id="{B57D921A-79BC-4B82-AF24-66763CC8BE22}"/>
                  </a:ext>
                </a:extLst>
              </p:cNvPr>
              <p:cNvSpPr>
                <a:spLocks/>
              </p:cNvSpPr>
              <p:nvPr/>
            </p:nvSpPr>
            <p:spPr bwMode="auto">
              <a:xfrm>
                <a:off x="9434682" y="3871587"/>
                <a:ext cx="227518" cy="69560"/>
              </a:xfrm>
              <a:custGeom>
                <a:avLst/>
                <a:gdLst>
                  <a:gd name="T0" fmla="*/ 115 w 140"/>
                  <a:gd name="T1" fmla="*/ 19 h 43"/>
                  <a:gd name="T2" fmla="*/ 112 w 140"/>
                  <a:gd name="T3" fmla="*/ 21 h 43"/>
                  <a:gd name="T4" fmla="*/ 108 w 140"/>
                  <a:gd name="T5" fmla="*/ 22 h 43"/>
                  <a:gd name="T6" fmla="*/ 102 w 140"/>
                  <a:gd name="T7" fmla="*/ 24 h 43"/>
                  <a:gd name="T8" fmla="*/ 71 w 140"/>
                  <a:gd name="T9" fmla="*/ 35 h 43"/>
                  <a:gd name="T10" fmla="*/ 38 w 140"/>
                  <a:gd name="T11" fmla="*/ 24 h 43"/>
                  <a:gd name="T12" fmla="*/ 35 w 140"/>
                  <a:gd name="T13" fmla="*/ 22 h 43"/>
                  <a:gd name="T14" fmla="*/ 30 w 140"/>
                  <a:gd name="T15" fmla="*/ 21 h 43"/>
                  <a:gd name="T16" fmla="*/ 27 w 140"/>
                  <a:gd name="T17" fmla="*/ 19 h 43"/>
                  <a:gd name="T18" fmla="*/ 0 w 140"/>
                  <a:gd name="T19" fmla="*/ 0 h 43"/>
                  <a:gd name="T20" fmla="*/ 0 w 140"/>
                  <a:gd name="T21" fmla="*/ 7 h 43"/>
                  <a:gd name="T22" fmla="*/ 38 w 140"/>
                  <a:gd name="T23" fmla="*/ 33 h 43"/>
                  <a:gd name="T24" fmla="*/ 71 w 140"/>
                  <a:gd name="T25" fmla="*/ 43 h 43"/>
                  <a:gd name="T26" fmla="*/ 102 w 140"/>
                  <a:gd name="T27" fmla="*/ 33 h 43"/>
                  <a:gd name="T28" fmla="*/ 140 w 140"/>
                  <a:gd name="T29" fmla="*/ 9 h 43"/>
                  <a:gd name="T30" fmla="*/ 139 w 140"/>
                  <a:gd name="T31" fmla="*/ 0 h 43"/>
                  <a:gd name="T32" fmla="*/ 115 w 140"/>
                  <a:gd name="T33"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43">
                    <a:moveTo>
                      <a:pt x="115" y="19"/>
                    </a:moveTo>
                    <a:cubicBezTo>
                      <a:pt x="114" y="19"/>
                      <a:pt x="113" y="20"/>
                      <a:pt x="112" y="21"/>
                    </a:cubicBezTo>
                    <a:cubicBezTo>
                      <a:pt x="110" y="21"/>
                      <a:pt x="109" y="21"/>
                      <a:pt x="108" y="22"/>
                    </a:cubicBezTo>
                    <a:cubicBezTo>
                      <a:pt x="107" y="22"/>
                      <a:pt x="105" y="23"/>
                      <a:pt x="102" y="24"/>
                    </a:cubicBezTo>
                    <a:cubicBezTo>
                      <a:pt x="101" y="29"/>
                      <a:pt x="94" y="35"/>
                      <a:pt x="71" y="35"/>
                    </a:cubicBezTo>
                    <a:cubicBezTo>
                      <a:pt x="47" y="35"/>
                      <a:pt x="40" y="29"/>
                      <a:pt x="38" y="24"/>
                    </a:cubicBezTo>
                    <a:cubicBezTo>
                      <a:pt x="37" y="23"/>
                      <a:pt x="36" y="23"/>
                      <a:pt x="35" y="22"/>
                    </a:cubicBezTo>
                    <a:cubicBezTo>
                      <a:pt x="33" y="22"/>
                      <a:pt x="31" y="21"/>
                      <a:pt x="30" y="21"/>
                    </a:cubicBezTo>
                    <a:cubicBezTo>
                      <a:pt x="29" y="20"/>
                      <a:pt x="28" y="20"/>
                      <a:pt x="27" y="19"/>
                    </a:cubicBezTo>
                    <a:cubicBezTo>
                      <a:pt x="20" y="15"/>
                      <a:pt x="1" y="1"/>
                      <a:pt x="0" y="0"/>
                    </a:cubicBezTo>
                    <a:cubicBezTo>
                      <a:pt x="0" y="8"/>
                      <a:pt x="0" y="7"/>
                      <a:pt x="0" y="7"/>
                    </a:cubicBezTo>
                    <a:cubicBezTo>
                      <a:pt x="17" y="23"/>
                      <a:pt x="28" y="28"/>
                      <a:pt x="38" y="33"/>
                    </a:cubicBezTo>
                    <a:cubicBezTo>
                      <a:pt x="40" y="37"/>
                      <a:pt x="47" y="43"/>
                      <a:pt x="71" y="43"/>
                    </a:cubicBezTo>
                    <a:cubicBezTo>
                      <a:pt x="94" y="43"/>
                      <a:pt x="101" y="37"/>
                      <a:pt x="102" y="33"/>
                    </a:cubicBezTo>
                    <a:cubicBezTo>
                      <a:pt x="114" y="28"/>
                      <a:pt x="123" y="23"/>
                      <a:pt x="140" y="9"/>
                    </a:cubicBezTo>
                    <a:cubicBezTo>
                      <a:pt x="139" y="0"/>
                      <a:pt x="139" y="0"/>
                      <a:pt x="139" y="0"/>
                    </a:cubicBezTo>
                    <a:cubicBezTo>
                      <a:pt x="139" y="0"/>
                      <a:pt x="122" y="15"/>
                      <a:pt x="115" y="19"/>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1" name="Freeform 204">
                <a:extLst>
                  <a:ext uri="{FF2B5EF4-FFF2-40B4-BE49-F238E27FC236}">
                    <a16:creationId xmlns:a16="http://schemas.microsoft.com/office/drawing/2014/main" id="{2D6224E1-ED9E-4F76-A4DD-A0398DA97935}"/>
                  </a:ext>
                </a:extLst>
              </p:cNvPr>
              <p:cNvSpPr>
                <a:spLocks/>
              </p:cNvSpPr>
              <p:nvPr/>
            </p:nvSpPr>
            <p:spPr bwMode="auto">
              <a:xfrm>
                <a:off x="9475259" y="3820866"/>
                <a:ext cx="144916" cy="24636"/>
              </a:xfrm>
              <a:custGeom>
                <a:avLst/>
                <a:gdLst>
                  <a:gd name="T0" fmla="*/ 44 w 89"/>
                  <a:gd name="T1" fmla="*/ 15 h 15"/>
                  <a:gd name="T2" fmla="*/ 6 w 89"/>
                  <a:gd name="T3" fmla="*/ 11 h 15"/>
                  <a:gd name="T4" fmla="*/ 1 w 89"/>
                  <a:gd name="T5" fmla="*/ 5 h 15"/>
                  <a:gd name="T6" fmla="*/ 7 w 89"/>
                  <a:gd name="T7" fmla="*/ 2 h 15"/>
                  <a:gd name="T8" fmla="*/ 82 w 89"/>
                  <a:gd name="T9" fmla="*/ 2 h 15"/>
                  <a:gd name="T10" fmla="*/ 88 w 89"/>
                  <a:gd name="T11" fmla="*/ 5 h 15"/>
                  <a:gd name="T12" fmla="*/ 84 w 89"/>
                  <a:gd name="T13" fmla="*/ 11 h 15"/>
                  <a:gd name="T14" fmla="*/ 44 w 8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5">
                    <a:moveTo>
                      <a:pt x="44" y="15"/>
                    </a:moveTo>
                    <a:cubicBezTo>
                      <a:pt x="32" y="15"/>
                      <a:pt x="20" y="14"/>
                      <a:pt x="6" y="11"/>
                    </a:cubicBezTo>
                    <a:cubicBezTo>
                      <a:pt x="2" y="10"/>
                      <a:pt x="0" y="8"/>
                      <a:pt x="1" y="5"/>
                    </a:cubicBezTo>
                    <a:cubicBezTo>
                      <a:pt x="2" y="3"/>
                      <a:pt x="5" y="0"/>
                      <a:pt x="7" y="2"/>
                    </a:cubicBezTo>
                    <a:cubicBezTo>
                      <a:pt x="36" y="7"/>
                      <a:pt x="53" y="7"/>
                      <a:pt x="82" y="2"/>
                    </a:cubicBezTo>
                    <a:cubicBezTo>
                      <a:pt x="84" y="0"/>
                      <a:pt x="88" y="3"/>
                      <a:pt x="88" y="5"/>
                    </a:cubicBezTo>
                    <a:cubicBezTo>
                      <a:pt x="89" y="8"/>
                      <a:pt x="86" y="10"/>
                      <a:pt x="84" y="11"/>
                    </a:cubicBezTo>
                    <a:cubicBezTo>
                      <a:pt x="68" y="14"/>
                      <a:pt x="56" y="15"/>
                      <a:pt x="44" y="15"/>
                    </a:cubicBezTo>
                    <a:close/>
                  </a:path>
                </a:pathLst>
              </a:custGeom>
              <a:solidFill>
                <a:srgbClr val="E6A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2" name="Freeform 205">
                <a:extLst>
                  <a:ext uri="{FF2B5EF4-FFF2-40B4-BE49-F238E27FC236}">
                    <a16:creationId xmlns:a16="http://schemas.microsoft.com/office/drawing/2014/main" id="{3997EB2E-F5DC-452B-8001-8728685C6694}"/>
                  </a:ext>
                </a:extLst>
              </p:cNvPr>
              <p:cNvSpPr>
                <a:spLocks/>
              </p:cNvSpPr>
              <p:nvPr/>
            </p:nvSpPr>
            <p:spPr bwMode="auto">
              <a:xfrm>
                <a:off x="9499894" y="3641171"/>
                <a:ext cx="46373" cy="118831"/>
              </a:xfrm>
              <a:custGeom>
                <a:avLst/>
                <a:gdLst>
                  <a:gd name="T0" fmla="*/ 29 w 29"/>
                  <a:gd name="T1" fmla="*/ 0 h 74"/>
                  <a:gd name="T2" fmla="*/ 29 w 29"/>
                  <a:gd name="T3" fmla="*/ 74 h 74"/>
                  <a:gd name="T4" fmla="*/ 0 w 29"/>
                  <a:gd name="T5" fmla="*/ 74 h 74"/>
                  <a:gd name="T6" fmla="*/ 4 w 29"/>
                  <a:gd name="T7" fmla="*/ 67 h 74"/>
                  <a:gd name="T8" fmla="*/ 15 w 29"/>
                  <a:gd name="T9" fmla="*/ 44 h 74"/>
                  <a:gd name="T10" fmla="*/ 16 w 29"/>
                  <a:gd name="T11" fmla="*/ 13 h 74"/>
                  <a:gd name="T12" fmla="*/ 29 w 2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9" h="74">
                    <a:moveTo>
                      <a:pt x="29" y="0"/>
                    </a:moveTo>
                    <a:cubicBezTo>
                      <a:pt x="29" y="74"/>
                      <a:pt x="29" y="74"/>
                      <a:pt x="29" y="74"/>
                    </a:cubicBezTo>
                    <a:cubicBezTo>
                      <a:pt x="0" y="74"/>
                      <a:pt x="0" y="74"/>
                      <a:pt x="0" y="74"/>
                    </a:cubicBezTo>
                    <a:cubicBezTo>
                      <a:pt x="0" y="72"/>
                      <a:pt x="2" y="68"/>
                      <a:pt x="4" y="67"/>
                    </a:cubicBezTo>
                    <a:cubicBezTo>
                      <a:pt x="9" y="63"/>
                      <a:pt x="13" y="54"/>
                      <a:pt x="15" y="44"/>
                    </a:cubicBezTo>
                    <a:cubicBezTo>
                      <a:pt x="16" y="13"/>
                      <a:pt x="16" y="13"/>
                      <a:pt x="16" y="13"/>
                    </a:cubicBezTo>
                    <a:cubicBezTo>
                      <a:pt x="16" y="3"/>
                      <a:pt x="27" y="0"/>
                      <a:pt x="29" y="0"/>
                    </a:cubicBezTo>
                    <a:close/>
                  </a:path>
                </a:pathLst>
              </a:custGeom>
              <a:solidFill>
                <a:srgbClr val="F7E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3" name="Freeform 206">
                <a:extLst>
                  <a:ext uri="{FF2B5EF4-FFF2-40B4-BE49-F238E27FC236}">
                    <a16:creationId xmlns:a16="http://schemas.microsoft.com/office/drawing/2014/main" id="{47557881-68AF-45A2-A989-FF45648659CF}"/>
                  </a:ext>
                </a:extLst>
              </p:cNvPr>
              <p:cNvSpPr>
                <a:spLocks/>
              </p:cNvSpPr>
              <p:nvPr/>
            </p:nvSpPr>
            <p:spPr bwMode="auto">
              <a:xfrm>
                <a:off x="9499894" y="3760002"/>
                <a:ext cx="84051" cy="24636"/>
              </a:xfrm>
              <a:custGeom>
                <a:avLst/>
                <a:gdLst>
                  <a:gd name="T0" fmla="*/ 52 w 52"/>
                  <a:gd name="T1" fmla="*/ 0 h 15"/>
                  <a:gd name="T2" fmla="*/ 43 w 52"/>
                  <a:gd name="T3" fmla="*/ 7 h 15"/>
                  <a:gd name="T4" fmla="*/ 37 w 52"/>
                  <a:gd name="T5" fmla="*/ 11 h 15"/>
                  <a:gd name="T6" fmla="*/ 26 w 52"/>
                  <a:gd name="T7" fmla="*/ 15 h 15"/>
                  <a:gd name="T8" fmla="*/ 14 w 52"/>
                  <a:gd name="T9" fmla="*/ 11 h 15"/>
                  <a:gd name="T10" fmla="*/ 10 w 52"/>
                  <a:gd name="T11" fmla="*/ 7 h 15"/>
                  <a:gd name="T12" fmla="*/ 0 w 52"/>
                  <a:gd name="T13" fmla="*/ 0 h 15"/>
                  <a:gd name="T14" fmla="*/ 0 w 52"/>
                  <a:gd name="T15" fmla="*/ 0 h 15"/>
                  <a:gd name="T16" fmla="*/ 52 w 52"/>
                  <a:gd name="T17" fmla="*/ 0 h 15"/>
                  <a:gd name="T18" fmla="*/ 52 w 5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5">
                    <a:moveTo>
                      <a:pt x="52" y="0"/>
                    </a:moveTo>
                    <a:cubicBezTo>
                      <a:pt x="52" y="4"/>
                      <a:pt x="48" y="7"/>
                      <a:pt x="43" y="7"/>
                    </a:cubicBezTo>
                    <a:cubicBezTo>
                      <a:pt x="40" y="7"/>
                      <a:pt x="39" y="9"/>
                      <a:pt x="37" y="11"/>
                    </a:cubicBezTo>
                    <a:cubicBezTo>
                      <a:pt x="34" y="13"/>
                      <a:pt x="30" y="15"/>
                      <a:pt x="26" y="15"/>
                    </a:cubicBezTo>
                    <a:cubicBezTo>
                      <a:pt x="22" y="15"/>
                      <a:pt x="18" y="13"/>
                      <a:pt x="14" y="11"/>
                    </a:cubicBezTo>
                    <a:cubicBezTo>
                      <a:pt x="12" y="9"/>
                      <a:pt x="11" y="7"/>
                      <a:pt x="10" y="7"/>
                    </a:cubicBezTo>
                    <a:cubicBezTo>
                      <a:pt x="3" y="7"/>
                      <a:pt x="0" y="4"/>
                      <a:pt x="0" y="0"/>
                    </a:cubicBezTo>
                    <a:cubicBezTo>
                      <a:pt x="0" y="0"/>
                      <a:pt x="0" y="0"/>
                      <a:pt x="0" y="0"/>
                    </a:cubicBezTo>
                    <a:cubicBezTo>
                      <a:pt x="52" y="0"/>
                      <a:pt x="52" y="0"/>
                      <a:pt x="52" y="0"/>
                    </a:cubicBezTo>
                    <a:cubicBezTo>
                      <a:pt x="52" y="0"/>
                      <a:pt x="52" y="0"/>
                      <a:pt x="52" y="0"/>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4" name="Freeform 207">
                <a:extLst>
                  <a:ext uri="{FF2B5EF4-FFF2-40B4-BE49-F238E27FC236}">
                    <a16:creationId xmlns:a16="http://schemas.microsoft.com/office/drawing/2014/main" id="{FD2B7653-6E5F-4011-B75C-DCCCA6645535}"/>
                  </a:ext>
                </a:extLst>
              </p:cNvPr>
              <p:cNvSpPr>
                <a:spLocks/>
              </p:cNvSpPr>
              <p:nvPr/>
            </p:nvSpPr>
            <p:spPr bwMode="auto">
              <a:xfrm>
                <a:off x="9354978" y="3749858"/>
                <a:ext cx="11593" cy="34780"/>
              </a:xfrm>
              <a:custGeom>
                <a:avLst/>
                <a:gdLst>
                  <a:gd name="T0" fmla="*/ 7 w 7"/>
                  <a:gd name="T1" fmla="*/ 20 h 22"/>
                  <a:gd name="T2" fmla="*/ 7 w 7"/>
                  <a:gd name="T3" fmla="*/ 3 h 22"/>
                  <a:gd name="T4" fmla="*/ 0 w 7"/>
                  <a:gd name="T5" fmla="*/ 3 h 22"/>
                  <a:gd name="T6" fmla="*/ 0 w 7"/>
                  <a:gd name="T7" fmla="*/ 20 h 22"/>
                  <a:gd name="T8" fmla="*/ 7 w 7"/>
                  <a:gd name="T9" fmla="*/ 20 h 22"/>
                </a:gdLst>
                <a:ahLst/>
                <a:cxnLst>
                  <a:cxn ang="0">
                    <a:pos x="T0" y="T1"/>
                  </a:cxn>
                  <a:cxn ang="0">
                    <a:pos x="T2" y="T3"/>
                  </a:cxn>
                  <a:cxn ang="0">
                    <a:pos x="T4" y="T5"/>
                  </a:cxn>
                  <a:cxn ang="0">
                    <a:pos x="T6" y="T7"/>
                  </a:cxn>
                  <a:cxn ang="0">
                    <a:pos x="T8" y="T9"/>
                  </a:cxn>
                </a:cxnLst>
                <a:rect l="0" t="0" r="r" b="b"/>
                <a:pathLst>
                  <a:path w="7" h="22">
                    <a:moveTo>
                      <a:pt x="7" y="20"/>
                    </a:moveTo>
                    <a:cubicBezTo>
                      <a:pt x="7" y="14"/>
                      <a:pt x="7" y="9"/>
                      <a:pt x="7" y="3"/>
                    </a:cubicBezTo>
                    <a:cubicBezTo>
                      <a:pt x="7" y="0"/>
                      <a:pt x="0" y="0"/>
                      <a:pt x="0" y="3"/>
                    </a:cubicBezTo>
                    <a:cubicBezTo>
                      <a:pt x="0" y="9"/>
                      <a:pt x="0" y="14"/>
                      <a:pt x="0" y="20"/>
                    </a:cubicBezTo>
                    <a:cubicBezTo>
                      <a:pt x="0" y="22"/>
                      <a:pt x="7" y="22"/>
                      <a:pt x="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5" name="Oval 208">
                <a:extLst>
                  <a:ext uri="{FF2B5EF4-FFF2-40B4-BE49-F238E27FC236}">
                    <a16:creationId xmlns:a16="http://schemas.microsoft.com/office/drawing/2014/main" id="{ED8EBE0B-A871-4D19-8FC0-6B35C58BF0DC}"/>
                  </a:ext>
                </a:extLst>
              </p:cNvPr>
              <p:cNvSpPr>
                <a:spLocks noChangeArrowheads="1"/>
              </p:cNvSpPr>
              <p:nvPr/>
            </p:nvSpPr>
            <p:spPr bwMode="auto">
              <a:xfrm>
                <a:off x="9341936" y="3773044"/>
                <a:ext cx="24636" cy="2463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6" name="Freeform 209">
                <a:extLst>
                  <a:ext uri="{FF2B5EF4-FFF2-40B4-BE49-F238E27FC236}">
                    <a16:creationId xmlns:a16="http://schemas.microsoft.com/office/drawing/2014/main" id="{8D4DE215-450C-4787-B514-50FDFAEFB497}"/>
                  </a:ext>
                </a:extLst>
              </p:cNvPr>
              <p:cNvSpPr>
                <a:spLocks/>
              </p:cNvSpPr>
              <p:nvPr/>
            </p:nvSpPr>
            <p:spPr bwMode="auto">
              <a:xfrm>
                <a:off x="9728862" y="3738264"/>
                <a:ext cx="11593" cy="46373"/>
              </a:xfrm>
              <a:custGeom>
                <a:avLst/>
                <a:gdLst>
                  <a:gd name="T0" fmla="*/ 7 w 7"/>
                  <a:gd name="T1" fmla="*/ 26 h 29"/>
                  <a:gd name="T2" fmla="*/ 7 w 7"/>
                  <a:gd name="T3" fmla="*/ 4 h 29"/>
                  <a:gd name="T4" fmla="*/ 0 w 7"/>
                  <a:gd name="T5" fmla="*/ 4 h 29"/>
                  <a:gd name="T6" fmla="*/ 0 w 7"/>
                  <a:gd name="T7" fmla="*/ 26 h 29"/>
                  <a:gd name="T8" fmla="*/ 7 w 7"/>
                  <a:gd name="T9" fmla="*/ 26 h 29"/>
                </a:gdLst>
                <a:ahLst/>
                <a:cxnLst>
                  <a:cxn ang="0">
                    <a:pos x="T0" y="T1"/>
                  </a:cxn>
                  <a:cxn ang="0">
                    <a:pos x="T2" y="T3"/>
                  </a:cxn>
                  <a:cxn ang="0">
                    <a:pos x="T4" y="T5"/>
                  </a:cxn>
                  <a:cxn ang="0">
                    <a:pos x="T6" y="T7"/>
                  </a:cxn>
                  <a:cxn ang="0">
                    <a:pos x="T8" y="T9"/>
                  </a:cxn>
                </a:cxnLst>
                <a:rect l="0" t="0" r="r" b="b"/>
                <a:pathLst>
                  <a:path w="7" h="29">
                    <a:moveTo>
                      <a:pt x="7" y="26"/>
                    </a:moveTo>
                    <a:cubicBezTo>
                      <a:pt x="7" y="19"/>
                      <a:pt x="7" y="12"/>
                      <a:pt x="7" y="4"/>
                    </a:cubicBezTo>
                    <a:cubicBezTo>
                      <a:pt x="7" y="0"/>
                      <a:pt x="0" y="0"/>
                      <a:pt x="0" y="4"/>
                    </a:cubicBezTo>
                    <a:cubicBezTo>
                      <a:pt x="0" y="12"/>
                      <a:pt x="0" y="19"/>
                      <a:pt x="0" y="26"/>
                    </a:cubicBezTo>
                    <a:cubicBezTo>
                      <a:pt x="0" y="29"/>
                      <a:pt x="7" y="29"/>
                      <a:pt x="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7" name="Oval 210">
                <a:extLst>
                  <a:ext uri="{FF2B5EF4-FFF2-40B4-BE49-F238E27FC236}">
                    <a16:creationId xmlns:a16="http://schemas.microsoft.com/office/drawing/2014/main" id="{3468A11C-4E2E-45C8-B3C8-093F985CCD0D}"/>
                  </a:ext>
                </a:extLst>
              </p:cNvPr>
              <p:cNvSpPr>
                <a:spLocks noChangeArrowheads="1"/>
              </p:cNvSpPr>
              <p:nvPr/>
            </p:nvSpPr>
            <p:spPr bwMode="auto">
              <a:xfrm>
                <a:off x="9715819" y="3773044"/>
                <a:ext cx="24636" cy="2463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8" name="Freeform 211">
                <a:extLst>
                  <a:ext uri="{FF2B5EF4-FFF2-40B4-BE49-F238E27FC236}">
                    <a16:creationId xmlns:a16="http://schemas.microsoft.com/office/drawing/2014/main" id="{2029F45F-E715-443E-AFAE-49437B61B4E8}"/>
                  </a:ext>
                </a:extLst>
              </p:cNvPr>
              <p:cNvSpPr>
                <a:spLocks/>
              </p:cNvSpPr>
              <p:nvPr/>
            </p:nvSpPr>
            <p:spPr bwMode="auto">
              <a:xfrm>
                <a:off x="9379614" y="3400610"/>
                <a:ext cx="215925" cy="192738"/>
              </a:xfrm>
              <a:custGeom>
                <a:avLst/>
                <a:gdLst>
                  <a:gd name="T0" fmla="*/ 0 w 133"/>
                  <a:gd name="T1" fmla="*/ 119 h 119"/>
                  <a:gd name="T2" fmla="*/ 133 w 133"/>
                  <a:gd name="T3" fmla="*/ 17 h 119"/>
                  <a:gd name="T4" fmla="*/ 87 w 133"/>
                  <a:gd name="T5" fmla="*/ 0 h 119"/>
                  <a:gd name="T6" fmla="*/ 13 w 133"/>
                  <a:gd name="T7" fmla="*/ 24 h 119"/>
                  <a:gd name="T8" fmla="*/ 0 w 133"/>
                  <a:gd name="T9" fmla="*/ 92 h 119"/>
                  <a:gd name="T10" fmla="*/ 0 w 133"/>
                  <a:gd name="T11" fmla="*/ 119 h 119"/>
                  <a:gd name="T12" fmla="*/ 0 w 133"/>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33" h="119">
                    <a:moveTo>
                      <a:pt x="0" y="119"/>
                    </a:moveTo>
                    <a:cubicBezTo>
                      <a:pt x="0" y="119"/>
                      <a:pt x="119" y="59"/>
                      <a:pt x="133" y="17"/>
                    </a:cubicBezTo>
                    <a:cubicBezTo>
                      <a:pt x="87" y="0"/>
                      <a:pt x="87" y="0"/>
                      <a:pt x="87" y="0"/>
                    </a:cubicBezTo>
                    <a:cubicBezTo>
                      <a:pt x="13" y="24"/>
                      <a:pt x="13" y="24"/>
                      <a:pt x="13" y="24"/>
                    </a:cubicBezTo>
                    <a:cubicBezTo>
                      <a:pt x="0" y="92"/>
                      <a:pt x="0" y="92"/>
                      <a:pt x="0" y="92"/>
                    </a:cubicBezTo>
                    <a:cubicBezTo>
                      <a:pt x="0" y="119"/>
                      <a:pt x="0" y="119"/>
                      <a:pt x="0" y="119"/>
                    </a:cubicBezTo>
                    <a:cubicBezTo>
                      <a:pt x="0" y="119"/>
                      <a:pt x="0" y="119"/>
                      <a:pt x="0" y="119"/>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29" name="Freeform 212">
                <a:extLst>
                  <a:ext uri="{FF2B5EF4-FFF2-40B4-BE49-F238E27FC236}">
                    <a16:creationId xmlns:a16="http://schemas.microsoft.com/office/drawing/2014/main" id="{71821277-9BBF-426F-B2AA-469713700445}"/>
                  </a:ext>
                </a:extLst>
              </p:cNvPr>
              <p:cNvSpPr>
                <a:spLocks/>
              </p:cNvSpPr>
              <p:nvPr/>
            </p:nvSpPr>
            <p:spPr bwMode="auto">
              <a:xfrm>
                <a:off x="9534674" y="3413652"/>
                <a:ext cx="194187" cy="155060"/>
              </a:xfrm>
              <a:custGeom>
                <a:avLst/>
                <a:gdLst>
                  <a:gd name="T0" fmla="*/ 119 w 119"/>
                  <a:gd name="T1" fmla="*/ 96 h 96"/>
                  <a:gd name="T2" fmla="*/ 0 w 119"/>
                  <a:gd name="T3" fmla="*/ 13 h 96"/>
                  <a:gd name="T4" fmla="*/ 41 w 119"/>
                  <a:gd name="T5" fmla="*/ 0 h 96"/>
                  <a:gd name="T6" fmla="*/ 105 w 119"/>
                  <a:gd name="T7" fmla="*/ 18 h 96"/>
                  <a:gd name="T8" fmla="*/ 119 w 119"/>
                  <a:gd name="T9" fmla="*/ 74 h 96"/>
                  <a:gd name="T10" fmla="*/ 119 w 119"/>
                  <a:gd name="T11" fmla="*/ 96 h 96"/>
                  <a:gd name="T12" fmla="*/ 119 w 119"/>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19" h="96">
                    <a:moveTo>
                      <a:pt x="119" y="96"/>
                    </a:moveTo>
                    <a:cubicBezTo>
                      <a:pt x="119" y="96"/>
                      <a:pt x="12" y="47"/>
                      <a:pt x="0" y="13"/>
                    </a:cubicBezTo>
                    <a:cubicBezTo>
                      <a:pt x="41" y="0"/>
                      <a:pt x="41" y="0"/>
                      <a:pt x="41" y="0"/>
                    </a:cubicBezTo>
                    <a:cubicBezTo>
                      <a:pt x="105" y="18"/>
                      <a:pt x="105" y="18"/>
                      <a:pt x="105" y="18"/>
                    </a:cubicBezTo>
                    <a:cubicBezTo>
                      <a:pt x="119" y="74"/>
                      <a:pt x="119" y="74"/>
                      <a:pt x="119" y="74"/>
                    </a:cubicBezTo>
                    <a:cubicBezTo>
                      <a:pt x="119" y="96"/>
                      <a:pt x="119" y="96"/>
                      <a:pt x="119" y="96"/>
                    </a:cubicBezTo>
                    <a:cubicBezTo>
                      <a:pt x="119" y="96"/>
                      <a:pt x="119" y="96"/>
                      <a:pt x="119" y="96"/>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0" name="Freeform 213">
                <a:extLst>
                  <a:ext uri="{FF2B5EF4-FFF2-40B4-BE49-F238E27FC236}">
                    <a16:creationId xmlns:a16="http://schemas.microsoft.com/office/drawing/2014/main" id="{24F3CDC1-44D0-4A8A-BD75-41FBD5A94FE5}"/>
                  </a:ext>
                </a:extLst>
              </p:cNvPr>
              <p:cNvSpPr>
                <a:spLocks/>
              </p:cNvSpPr>
              <p:nvPr/>
            </p:nvSpPr>
            <p:spPr bwMode="auto">
              <a:xfrm>
                <a:off x="9788277" y="4062876"/>
                <a:ext cx="215925" cy="202882"/>
              </a:xfrm>
              <a:custGeom>
                <a:avLst/>
                <a:gdLst>
                  <a:gd name="T0" fmla="*/ 8 w 133"/>
                  <a:gd name="T1" fmla="*/ 48 h 126"/>
                  <a:gd name="T2" fmla="*/ 50 w 133"/>
                  <a:gd name="T3" fmla="*/ 117 h 126"/>
                  <a:gd name="T4" fmla="*/ 125 w 133"/>
                  <a:gd name="T5" fmla="*/ 77 h 126"/>
                  <a:gd name="T6" fmla="*/ 81 w 133"/>
                  <a:gd name="T7" fmla="*/ 7 h 126"/>
                  <a:gd name="T8" fmla="*/ 8 w 133"/>
                  <a:gd name="T9" fmla="*/ 48 h 126"/>
                </a:gdLst>
                <a:ahLst/>
                <a:cxnLst>
                  <a:cxn ang="0">
                    <a:pos x="T0" y="T1"/>
                  </a:cxn>
                  <a:cxn ang="0">
                    <a:pos x="T2" y="T3"/>
                  </a:cxn>
                  <a:cxn ang="0">
                    <a:pos x="T4" y="T5"/>
                  </a:cxn>
                  <a:cxn ang="0">
                    <a:pos x="T6" y="T7"/>
                  </a:cxn>
                  <a:cxn ang="0">
                    <a:pos x="T8" y="T9"/>
                  </a:cxn>
                </a:cxnLst>
                <a:rect l="0" t="0" r="r" b="b"/>
                <a:pathLst>
                  <a:path w="133" h="126">
                    <a:moveTo>
                      <a:pt x="8" y="48"/>
                    </a:moveTo>
                    <a:cubicBezTo>
                      <a:pt x="0" y="78"/>
                      <a:pt x="19" y="109"/>
                      <a:pt x="50" y="117"/>
                    </a:cubicBezTo>
                    <a:cubicBezTo>
                      <a:pt x="82" y="126"/>
                      <a:pt x="115" y="108"/>
                      <a:pt x="125" y="77"/>
                    </a:cubicBezTo>
                    <a:cubicBezTo>
                      <a:pt x="133" y="46"/>
                      <a:pt x="114" y="16"/>
                      <a:pt x="81" y="7"/>
                    </a:cubicBezTo>
                    <a:cubicBezTo>
                      <a:pt x="49" y="0"/>
                      <a:pt x="16" y="17"/>
                      <a:pt x="8"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1" name="Freeform 216">
                <a:extLst>
                  <a:ext uri="{FF2B5EF4-FFF2-40B4-BE49-F238E27FC236}">
                    <a16:creationId xmlns:a16="http://schemas.microsoft.com/office/drawing/2014/main" id="{4F2732E8-524E-4A49-AC1E-C225E981BD29}"/>
                  </a:ext>
                </a:extLst>
              </p:cNvPr>
              <p:cNvSpPr>
                <a:spLocks/>
              </p:cNvSpPr>
              <p:nvPr/>
            </p:nvSpPr>
            <p:spPr bwMode="auto">
              <a:xfrm>
                <a:off x="9101375" y="4084613"/>
                <a:ext cx="181145" cy="384027"/>
              </a:xfrm>
              <a:custGeom>
                <a:avLst/>
                <a:gdLst>
                  <a:gd name="T0" fmla="*/ 111 w 111"/>
                  <a:gd name="T1" fmla="*/ 56 h 237"/>
                  <a:gd name="T2" fmla="*/ 110 w 111"/>
                  <a:gd name="T3" fmla="*/ 61 h 237"/>
                  <a:gd name="T4" fmla="*/ 107 w 111"/>
                  <a:gd name="T5" fmla="*/ 80 h 237"/>
                  <a:gd name="T6" fmla="*/ 106 w 111"/>
                  <a:gd name="T7" fmla="*/ 91 h 237"/>
                  <a:gd name="T8" fmla="*/ 105 w 111"/>
                  <a:gd name="T9" fmla="*/ 96 h 237"/>
                  <a:gd name="T10" fmla="*/ 103 w 111"/>
                  <a:gd name="T11" fmla="*/ 103 h 237"/>
                  <a:gd name="T12" fmla="*/ 87 w 111"/>
                  <a:gd name="T13" fmla="*/ 209 h 237"/>
                  <a:gd name="T14" fmla="*/ 87 w 111"/>
                  <a:gd name="T15" fmla="*/ 212 h 237"/>
                  <a:gd name="T16" fmla="*/ 83 w 111"/>
                  <a:gd name="T17" fmla="*/ 237 h 237"/>
                  <a:gd name="T18" fmla="*/ 28 w 111"/>
                  <a:gd name="T19" fmla="*/ 202 h 237"/>
                  <a:gd name="T20" fmla="*/ 0 w 111"/>
                  <a:gd name="T21" fmla="*/ 176 h 237"/>
                  <a:gd name="T22" fmla="*/ 16 w 111"/>
                  <a:gd name="T23" fmla="*/ 76 h 237"/>
                  <a:gd name="T24" fmla="*/ 22 w 111"/>
                  <a:gd name="T25" fmla="*/ 40 h 237"/>
                  <a:gd name="T26" fmla="*/ 22 w 111"/>
                  <a:gd name="T27" fmla="*/ 35 h 237"/>
                  <a:gd name="T28" fmla="*/ 51 w 111"/>
                  <a:gd name="T29" fmla="*/ 5 h 237"/>
                  <a:gd name="T30" fmla="*/ 79 w 111"/>
                  <a:gd name="T31" fmla="*/ 3 h 237"/>
                  <a:gd name="T32" fmla="*/ 107 w 111"/>
                  <a:gd name="T33" fmla="*/ 27 h 237"/>
                  <a:gd name="T34" fmla="*/ 108 w 111"/>
                  <a:gd name="T35" fmla="*/ 32 h 237"/>
                  <a:gd name="T36" fmla="*/ 109 w 111"/>
                  <a:gd name="T37" fmla="*/ 35 h 237"/>
                  <a:gd name="T38" fmla="*/ 111 w 111"/>
                  <a:gd name="T39" fmla="*/ 44 h 237"/>
                  <a:gd name="T40" fmla="*/ 111 w 111"/>
                  <a:gd name="T41" fmla="*/ 5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237">
                    <a:moveTo>
                      <a:pt x="111" y="56"/>
                    </a:moveTo>
                    <a:cubicBezTo>
                      <a:pt x="111" y="57"/>
                      <a:pt x="110" y="58"/>
                      <a:pt x="110" y="61"/>
                    </a:cubicBezTo>
                    <a:cubicBezTo>
                      <a:pt x="109" y="68"/>
                      <a:pt x="108" y="73"/>
                      <a:pt x="107" y="80"/>
                    </a:cubicBezTo>
                    <a:cubicBezTo>
                      <a:pt x="107" y="84"/>
                      <a:pt x="106" y="87"/>
                      <a:pt x="106" y="91"/>
                    </a:cubicBezTo>
                    <a:cubicBezTo>
                      <a:pt x="105" y="93"/>
                      <a:pt x="105" y="94"/>
                      <a:pt x="105" y="96"/>
                    </a:cubicBezTo>
                    <a:cubicBezTo>
                      <a:pt x="105" y="99"/>
                      <a:pt x="103" y="101"/>
                      <a:pt x="103" y="103"/>
                    </a:cubicBezTo>
                    <a:cubicBezTo>
                      <a:pt x="98" y="138"/>
                      <a:pt x="91" y="173"/>
                      <a:pt x="87" y="209"/>
                    </a:cubicBezTo>
                    <a:cubicBezTo>
                      <a:pt x="87" y="210"/>
                      <a:pt x="87" y="211"/>
                      <a:pt x="87" y="212"/>
                    </a:cubicBezTo>
                    <a:cubicBezTo>
                      <a:pt x="85" y="221"/>
                      <a:pt x="84" y="229"/>
                      <a:pt x="83" y="237"/>
                    </a:cubicBezTo>
                    <a:cubicBezTo>
                      <a:pt x="64" y="227"/>
                      <a:pt x="46" y="216"/>
                      <a:pt x="28" y="202"/>
                    </a:cubicBezTo>
                    <a:cubicBezTo>
                      <a:pt x="19" y="194"/>
                      <a:pt x="9" y="185"/>
                      <a:pt x="0" y="176"/>
                    </a:cubicBezTo>
                    <a:cubicBezTo>
                      <a:pt x="5" y="143"/>
                      <a:pt x="10" y="109"/>
                      <a:pt x="16" y="76"/>
                    </a:cubicBezTo>
                    <a:cubicBezTo>
                      <a:pt x="18" y="64"/>
                      <a:pt x="20" y="52"/>
                      <a:pt x="22" y="40"/>
                    </a:cubicBezTo>
                    <a:cubicBezTo>
                      <a:pt x="22" y="39"/>
                      <a:pt x="22" y="37"/>
                      <a:pt x="22" y="35"/>
                    </a:cubicBezTo>
                    <a:cubicBezTo>
                      <a:pt x="25" y="20"/>
                      <a:pt x="37" y="10"/>
                      <a:pt x="51" y="5"/>
                    </a:cubicBezTo>
                    <a:cubicBezTo>
                      <a:pt x="60" y="2"/>
                      <a:pt x="70" y="0"/>
                      <a:pt x="79" y="3"/>
                    </a:cubicBezTo>
                    <a:cubicBezTo>
                      <a:pt x="92" y="6"/>
                      <a:pt x="101" y="15"/>
                      <a:pt x="107" y="27"/>
                    </a:cubicBezTo>
                    <a:cubicBezTo>
                      <a:pt x="107" y="29"/>
                      <a:pt x="108" y="31"/>
                      <a:pt x="108" y="32"/>
                    </a:cubicBezTo>
                    <a:cubicBezTo>
                      <a:pt x="109" y="33"/>
                      <a:pt x="109" y="34"/>
                      <a:pt x="109" y="35"/>
                    </a:cubicBezTo>
                    <a:cubicBezTo>
                      <a:pt x="110" y="37"/>
                      <a:pt x="110" y="41"/>
                      <a:pt x="111" y="44"/>
                    </a:cubicBezTo>
                    <a:cubicBezTo>
                      <a:pt x="111" y="48"/>
                      <a:pt x="111" y="51"/>
                      <a:pt x="111" y="5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2" name="Freeform 217">
                <a:extLst>
                  <a:ext uri="{FF2B5EF4-FFF2-40B4-BE49-F238E27FC236}">
                    <a16:creationId xmlns:a16="http://schemas.microsoft.com/office/drawing/2014/main" id="{121B62B3-F753-4B79-97E3-17E286010A72}"/>
                  </a:ext>
                </a:extLst>
              </p:cNvPr>
              <p:cNvSpPr>
                <a:spLocks/>
              </p:cNvSpPr>
              <p:nvPr/>
            </p:nvSpPr>
            <p:spPr bwMode="auto">
              <a:xfrm>
                <a:off x="9078189" y="4145478"/>
                <a:ext cx="228967" cy="276789"/>
              </a:xfrm>
              <a:custGeom>
                <a:avLst/>
                <a:gdLst>
                  <a:gd name="T0" fmla="*/ 141 w 141"/>
                  <a:gd name="T1" fmla="*/ 19 h 171"/>
                  <a:gd name="T2" fmla="*/ 141 w 141"/>
                  <a:gd name="T3" fmla="*/ 21 h 171"/>
                  <a:gd name="T4" fmla="*/ 141 w 141"/>
                  <a:gd name="T5" fmla="*/ 22 h 171"/>
                  <a:gd name="T6" fmla="*/ 139 w 141"/>
                  <a:gd name="T7" fmla="*/ 36 h 171"/>
                  <a:gd name="T8" fmla="*/ 136 w 141"/>
                  <a:gd name="T9" fmla="*/ 52 h 171"/>
                  <a:gd name="T10" fmla="*/ 129 w 141"/>
                  <a:gd name="T11" fmla="*/ 91 h 171"/>
                  <a:gd name="T12" fmla="*/ 118 w 141"/>
                  <a:gd name="T13" fmla="*/ 171 h 171"/>
                  <a:gd name="T14" fmla="*/ 103 w 141"/>
                  <a:gd name="T15" fmla="*/ 170 h 171"/>
                  <a:gd name="T16" fmla="*/ 101 w 141"/>
                  <a:gd name="T17" fmla="*/ 170 h 171"/>
                  <a:gd name="T18" fmla="*/ 40 w 141"/>
                  <a:gd name="T19" fmla="*/ 163 h 171"/>
                  <a:gd name="T20" fmla="*/ 10 w 141"/>
                  <a:gd name="T21" fmla="*/ 137 h 171"/>
                  <a:gd name="T22" fmla="*/ 0 w 141"/>
                  <a:gd name="T23" fmla="*/ 129 h 171"/>
                  <a:gd name="T24" fmla="*/ 21 w 141"/>
                  <a:gd name="T25" fmla="*/ 3 h 171"/>
                  <a:gd name="T26" fmla="*/ 21 w 141"/>
                  <a:gd name="T27" fmla="*/ 0 h 171"/>
                  <a:gd name="T28" fmla="*/ 34 w 141"/>
                  <a:gd name="T29" fmla="*/ 2 h 171"/>
                  <a:gd name="T30" fmla="*/ 81 w 141"/>
                  <a:gd name="T31" fmla="*/ 10 h 171"/>
                  <a:gd name="T32" fmla="*/ 81 w 141"/>
                  <a:gd name="T33" fmla="*/ 10 h 171"/>
                  <a:gd name="T34" fmla="*/ 81 w 141"/>
                  <a:gd name="T35" fmla="*/ 10 h 171"/>
                  <a:gd name="T36" fmla="*/ 94 w 141"/>
                  <a:gd name="T37" fmla="*/ 12 h 171"/>
                  <a:gd name="T38" fmla="*/ 129 w 141"/>
                  <a:gd name="T39" fmla="*/ 18 h 171"/>
                  <a:gd name="T40" fmla="*/ 141 w 141"/>
                  <a:gd name="T41" fmla="*/ 19 h 171"/>
                  <a:gd name="T42" fmla="*/ 141 w 141"/>
                  <a:gd name="T43" fmla="*/ 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71">
                    <a:moveTo>
                      <a:pt x="141" y="19"/>
                    </a:moveTo>
                    <a:cubicBezTo>
                      <a:pt x="141" y="20"/>
                      <a:pt x="141" y="21"/>
                      <a:pt x="141" y="21"/>
                    </a:cubicBezTo>
                    <a:cubicBezTo>
                      <a:pt x="141" y="22"/>
                      <a:pt x="141" y="22"/>
                      <a:pt x="141" y="22"/>
                    </a:cubicBezTo>
                    <a:cubicBezTo>
                      <a:pt x="140" y="26"/>
                      <a:pt x="140" y="32"/>
                      <a:pt x="139" y="36"/>
                    </a:cubicBezTo>
                    <a:cubicBezTo>
                      <a:pt x="137" y="41"/>
                      <a:pt x="136" y="47"/>
                      <a:pt x="136" y="52"/>
                    </a:cubicBezTo>
                    <a:cubicBezTo>
                      <a:pt x="134" y="65"/>
                      <a:pt x="131" y="78"/>
                      <a:pt x="129" y="91"/>
                    </a:cubicBezTo>
                    <a:cubicBezTo>
                      <a:pt x="124" y="120"/>
                      <a:pt x="121" y="150"/>
                      <a:pt x="118" y="171"/>
                    </a:cubicBezTo>
                    <a:cubicBezTo>
                      <a:pt x="103" y="170"/>
                      <a:pt x="103" y="170"/>
                      <a:pt x="103" y="170"/>
                    </a:cubicBezTo>
                    <a:cubicBezTo>
                      <a:pt x="101" y="170"/>
                      <a:pt x="101" y="170"/>
                      <a:pt x="101" y="170"/>
                    </a:cubicBezTo>
                    <a:cubicBezTo>
                      <a:pt x="40" y="163"/>
                      <a:pt x="40" y="163"/>
                      <a:pt x="40" y="163"/>
                    </a:cubicBezTo>
                    <a:cubicBezTo>
                      <a:pt x="30" y="155"/>
                      <a:pt x="19" y="147"/>
                      <a:pt x="10" y="137"/>
                    </a:cubicBezTo>
                    <a:cubicBezTo>
                      <a:pt x="6" y="135"/>
                      <a:pt x="3" y="132"/>
                      <a:pt x="0" y="129"/>
                    </a:cubicBezTo>
                    <a:cubicBezTo>
                      <a:pt x="6" y="87"/>
                      <a:pt x="15" y="34"/>
                      <a:pt x="21" y="3"/>
                    </a:cubicBezTo>
                    <a:cubicBezTo>
                      <a:pt x="21" y="3"/>
                      <a:pt x="21" y="2"/>
                      <a:pt x="21" y="0"/>
                    </a:cubicBezTo>
                    <a:cubicBezTo>
                      <a:pt x="34" y="2"/>
                      <a:pt x="34" y="2"/>
                      <a:pt x="34" y="2"/>
                    </a:cubicBezTo>
                    <a:cubicBezTo>
                      <a:pt x="81" y="10"/>
                      <a:pt x="81" y="10"/>
                      <a:pt x="81" y="10"/>
                    </a:cubicBezTo>
                    <a:cubicBezTo>
                      <a:pt x="81" y="10"/>
                      <a:pt x="81" y="10"/>
                      <a:pt x="81" y="10"/>
                    </a:cubicBezTo>
                    <a:cubicBezTo>
                      <a:pt x="81" y="10"/>
                      <a:pt x="81" y="10"/>
                      <a:pt x="81" y="10"/>
                    </a:cubicBezTo>
                    <a:cubicBezTo>
                      <a:pt x="94" y="12"/>
                      <a:pt x="94" y="12"/>
                      <a:pt x="94" y="12"/>
                    </a:cubicBezTo>
                    <a:cubicBezTo>
                      <a:pt x="129" y="18"/>
                      <a:pt x="129" y="18"/>
                      <a:pt x="129" y="18"/>
                    </a:cubicBezTo>
                    <a:cubicBezTo>
                      <a:pt x="141" y="19"/>
                      <a:pt x="141" y="19"/>
                      <a:pt x="141" y="19"/>
                    </a:cubicBezTo>
                    <a:cubicBezTo>
                      <a:pt x="141" y="19"/>
                      <a:pt x="141" y="19"/>
                      <a:pt x="141"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3" name="Freeform 218">
                <a:extLst>
                  <a:ext uri="{FF2B5EF4-FFF2-40B4-BE49-F238E27FC236}">
                    <a16:creationId xmlns:a16="http://schemas.microsoft.com/office/drawing/2014/main" id="{75E7614C-7D8E-4AFD-AF68-08830B77E564}"/>
                  </a:ext>
                </a:extLst>
              </p:cNvPr>
              <p:cNvSpPr>
                <a:spLocks/>
              </p:cNvSpPr>
              <p:nvPr/>
            </p:nvSpPr>
            <p:spPr bwMode="auto">
              <a:xfrm>
                <a:off x="9101375" y="4049834"/>
                <a:ext cx="215925" cy="215925"/>
              </a:xfrm>
              <a:custGeom>
                <a:avLst/>
                <a:gdLst>
                  <a:gd name="T0" fmla="*/ 124 w 133"/>
                  <a:gd name="T1" fmla="*/ 51 h 134"/>
                  <a:gd name="T2" fmla="*/ 82 w 133"/>
                  <a:gd name="T3" fmla="*/ 125 h 134"/>
                  <a:gd name="T4" fmla="*/ 8 w 133"/>
                  <a:gd name="T5" fmla="*/ 82 h 134"/>
                  <a:gd name="T6" fmla="*/ 51 w 133"/>
                  <a:gd name="T7" fmla="*/ 9 h 134"/>
                  <a:gd name="T8" fmla="*/ 124 w 133"/>
                  <a:gd name="T9" fmla="*/ 51 h 134"/>
                </a:gdLst>
                <a:ahLst/>
                <a:cxnLst>
                  <a:cxn ang="0">
                    <a:pos x="T0" y="T1"/>
                  </a:cxn>
                  <a:cxn ang="0">
                    <a:pos x="T2" y="T3"/>
                  </a:cxn>
                  <a:cxn ang="0">
                    <a:pos x="T4" y="T5"/>
                  </a:cxn>
                  <a:cxn ang="0">
                    <a:pos x="T6" y="T7"/>
                  </a:cxn>
                  <a:cxn ang="0">
                    <a:pos x="T8" y="T9"/>
                  </a:cxn>
                </a:cxnLst>
                <a:rect l="0" t="0" r="r" b="b"/>
                <a:pathLst>
                  <a:path w="133" h="134">
                    <a:moveTo>
                      <a:pt x="124" y="51"/>
                    </a:moveTo>
                    <a:cubicBezTo>
                      <a:pt x="133" y="84"/>
                      <a:pt x="113" y="117"/>
                      <a:pt x="82" y="125"/>
                    </a:cubicBezTo>
                    <a:cubicBezTo>
                      <a:pt x="50" y="134"/>
                      <a:pt x="17" y="115"/>
                      <a:pt x="8" y="82"/>
                    </a:cubicBezTo>
                    <a:cubicBezTo>
                      <a:pt x="0" y="50"/>
                      <a:pt x="19" y="17"/>
                      <a:pt x="51" y="9"/>
                    </a:cubicBezTo>
                    <a:cubicBezTo>
                      <a:pt x="83" y="0"/>
                      <a:pt x="116" y="19"/>
                      <a:pt x="124"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4" name="Freeform 221">
                <a:extLst>
                  <a:ext uri="{FF2B5EF4-FFF2-40B4-BE49-F238E27FC236}">
                    <a16:creationId xmlns:a16="http://schemas.microsoft.com/office/drawing/2014/main" id="{C47096D1-D64C-41B1-AFE2-5DA52CE5505E}"/>
                  </a:ext>
                </a:extLst>
              </p:cNvPr>
              <p:cNvSpPr>
                <a:spLocks/>
              </p:cNvSpPr>
              <p:nvPr/>
            </p:nvSpPr>
            <p:spPr bwMode="auto">
              <a:xfrm>
                <a:off x="9499894" y="4025198"/>
                <a:ext cx="84051" cy="263747"/>
              </a:xfrm>
              <a:custGeom>
                <a:avLst/>
                <a:gdLst>
                  <a:gd name="T0" fmla="*/ 0 w 58"/>
                  <a:gd name="T1" fmla="*/ 13 h 182"/>
                  <a:gd name="T2" fmla="*/ 29 w 58"/>
                  <a:gd name="T3" fmla="*/ 182 h 182"/>
                  <a:gd name="T4" fmla="*/ 58 w 58"/>
                  <a:gd name="T5" fmla="*/ 14 h 182"/>
                  <a:gd name="T6" fmla="*/ 54 w 58"/>
                  <a:gd name="T7" fmla="*/ 0 h 182"/>
                  <a:gd name="T8" fmla="*/ 0 w 58"/>
                  <a:gd name="T9" fmla="*/ 13 h 182"/>
                  <a:gd name="T10" fmla="*/ 0 w 58"/>
                  <a:gd name="T11" fmla="*/ 13 h 182"/>
                  <a:gd name="T12" fmla="*/ 0 w 58"/>
                  <a:gd name="T13" fmla="*/ 13 h 182"/>
                </a:gdLst>
                <a:ahLst/>
                <a:cxnLst>
                  <a:cxn ang="0">
                    <a:pos x="T0" y="T1"/>
                  </a:cxn>
                  <a:cxn ang="0">
                    <a:pos x="T2" y="T3"/>
                  </a:cxn>
                  <a:cxn ang="0">
                    <a:pos x="T4" y="T5"/>
                  </a:cxn>
                  <a:cxn ang="0">
                    <a:pos x="T6" y="T7"/>
                  </a:cxn>
                  <a:cxn ang="0">
                    <a:pos x="T8" y="T9"/>
                  </a:cxn>
                  <a:cxn ang="0">
                    <a:pos x="T10" y="T11"/>
                  </a:cxn>
                  <a:cxn ang="0">
                    <a:pos x="T12" y="T13"/>
                  </a:cxn>
                </a:cxnLst>
                <a:rect l="0" t="0" r="r" b="b"/>
                <a:pathLst>
                  <a:path w="58" h="182">
                    <a:moveTo>
                      <a:pt x="0" y="13"/>
                    </a:moveTo>
                    <a:lnTo>
                      <a:pt x="29" y="182"/>
                    </a:lnTo>
                    <a:lnTo>
                      <a:pt x="58" y="14"/>
                    </a:lnTo>
                    <a:lnTo>
                      <a:pt x="54" y="0"/>
                    </a:lnTo>
                    <a:lnTo>
                      <a:pt x="0" y="13"/>
                    </a:lnTo>
                    <a:lnTo>
                      <a:pt x="0" y="13"/>
                    </a:lnTo>
                    <a:lnTo>
                      <a:pt x="0" y="13"/>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5" name="Freeform 223">
                <a:extLst>
                  <a:ext uri="{FF2B5EF4-FFF2-40B4-BE49-F238E27FC236}">
                    <a16:creationId xmlns:a16="http://schemas.microsoft.com/office/drawing/2014/main" id="{22C35306-51FF-4750-933B-8C209A40D59B}"/>
                  </a:ext>
                </a:extLst>
              </p:cNvPr>
              <p:cNvSpPr>
                <a:spLocks noEditPoints="1"/>
              </p:cNvSpPr>
              <p:nvPr/>
            </p:nvSpPr>
            <p:spPr bwMode="auto">
              <a:xfrm>
                <a:off x="9354978" y="3604942"/>
                <a:ext cx="385476" cy="120280"/>
              </a:xfrm>
              <a:custGeom>
                <a:avLst/>
                <a:gdLst>
                  <a:gd name="T0" fmla="*/ 235 w 237"/>
                  <a:gd name="T1" fmla="*/ 4 h 74"/>
                  <a:gd name="T2" fmla="*/ 224 w 237"/>
                  <a:gd name="T3" fmla="*/ 3 h 74"/>
                  <a:gd name="T4" fmla="*/ 208 w 237"/>
                  <a:gd name="T5" fmla="*/ 1 h 74"/>
                  <a:gd name="T6" fmla="*/ 159 w 237"/>
                  <a:gd name="T7" fmla="*/ 4 h 74"/>
                  <a:gd name="T8" fmla="*/ 118 w 237"/>
                  <a:gd name="T9" fmla="*/ 9 h 74"/>
                  <a:gd name="T10" fmla="*/ 78 w 237"/>
                  <a:gd name="T11" fmla="*/ 4 h 74"/>
                  <a:gd name="T12" fmla="*/ 26 w 237"/>
                  <a:gd name="T13" fmla="*/ 1 h 74"/>
                  <a:gd name="T14" fmla="*/ 13 w 237"/>
                  <a:gd name="T15" fmla="*/ 3 h 74"/>
                  <a:gd name="T16" fmla="*/ 0 w 237"/>
                  <a:gd name="T17" fmla="*/ 6 h 74"/>
                  <a:gd name="T18" fmla="*/ 2 w 237"/>
                  <a:gd name="T19" fmla="*/ 28 h 74"/>
                  <a:gd name="T20" fmla="*/ 7 w 237"/>
                  <a:gd name="T21" fmla="*/ 35 h 74"/>
                  <a:gd name="T22" fmla="*/ 22 w 237"/>
                  <a:gd name="T23" fmla="*/ 66 h 74"/>
                  <a:gd name="T24" fmla="*/ 59 w 237"/>
                  <a:gd name="T25" fmla="*/ 74 h 74"/>
                  <a:gd name="T26" fmla="*/ 104 w 237"/>
                  <a:gd name="T27" fmla="*/ 43 h 74"/>
                  <a:gd name="T28" fmla="*/ 108 w 237"/>
                  <a:gd name="T29" fmla="*/ 35 h 74"/>
                  <a:gd name="T30" fmla="*/ 108 w 237"/>
                  <a:gd name="T31" fmla="*/ 28 h 74"/>
                  <a:gd name="T32" fmla="*/ 128 w 237"/>
                  <a:gd name="T33" fmla="*/ 28 h 74"/>
                  <a:gd name="T34" fmla="*/ 132 w 237"/>
                  <a:gd name="T35" fmla="*/ 43 h 74"/>
                  <a:gd name="T36" fmla="*/ 178 w 237"/>
                  <a:gd name="T37" fmla="*/ 74 h 74"/>
                  <a:gd name="T38" fmla="*/ 213 w 237"/>
                  <a:gd name="T39" fmla="*/ 67 h 74"/>
                  <a:gd name="T40" fmla="*/ 230 w 237"/>
                  <a:gd name="T41" fmla="*/ 35 h 74"/>
                  <a:gd name="T42" fmla="*/ 234 w 237"/>
                  <a:gd name="T43" fmla="*/ 28 h 74"/>
                  <a:gd name="T44" fmla="*/ 237 w 237"/>
                  <a:gd name="T45" fmla="*/ 16 h 74"/>
                  <a:gd name="T46" fmla="*/ 99 w 237"/>
                  <a:gd name="T47" fmla="*/ 42 h 74"/>
                  <a:gd name="T48" fmla="*/ 60 w 237"/>
                  <a:gd name="T49" fmla="*/ 69 h 74"/>
                  <a:gd name="T50" fmla="*/ 23 w 237"/>
                  <a:gd name="T51" fmla="*/ 59 h 74"/>
                  <a:gd name="T52" fmla="*/ 14 w 237"/>
                  <a:gd name="T53" fmla="*/ 18 h 74"/>
                  <a:gd name="T54" fmla="*/ 23 w 237"/>
                  <a:gd name="T55" fmla="*/ 9 h 74"/>
                  <a:gd name="T56" fmla="*/ 50 w 237"/>
                  <a:gd name="T57" fmla="*/ 7 h 74"/>
                  <a:gd name="T58" fmla="*/ 99 w 237"/>
                  <a:gd name="T59" fmla="*/ 19 h 74"/>
                  <a:gd name="T60" fmla="*/ 218 w 237"/>
                  <a:gd name="T61" fmla="*/ 52 h 74"/>
                  <a:gd name="T62" fmla="*/ 203 w 237"/>
                  <a:gd name="T63" fmla="*/ 66 h 74"/>
                  <a:gd name="T64" fmla="*/ 150 w 237"/>
                  <a:gd name="T65" fmla="*/ 63 h 74"/>
                  <a:gd name="T66" fmla="*/ 137 w 237"/>
                  <a:gd name="T67" fmla="*/ 19 h 74"/>
                  <a:gd name="T68" fmla="*/ 187 w 237"/>
                  <a:gd name="T69" fmla="*/ 7 h 74"/>
                  <a:gd name="T70" fmla="*/ 214 w 237"/>
                  <a:gd name="T7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74">
                    <a:moveTo>
                      <a:pt x="236" y="6"/>
                    </a:moveTo>
                    <a:cubicBezTo>
                      <a:pt x="236" y="5"/>
                      <a:pt x="236" y="4"/>
                      <a:pt x="235" y="4"/>
                    </a:cubicBezTo>
                    <a:cubicBezTo>
                      <a:pt x="234" y="4"/>
                      <a:pt x="232" y="4"/>
                      <a:pt x="232" y="3"/>
                    </a:cubicBezTo>
                    <a:cubicBezTo>
                      <a:pt x="229" y="3"/>
                      <a:pt x="227" y="3"/>
                      <a:pt x="224" y="3"/>
                    </a:cubicBezTo>
                    <a:cubicBezTo>
                      <a:pt x="224" y="3"/>
                      <a:pt x="224" y="3"/>
                      <a:pt x="224" y="3"/>
                    </a:cubicBezTo>
                    <a:cubicBezTo>
                      <a:pt x="218" y="1"/>
                      <a:pt x="213" y="1"/>
                      <a:pt x="208" y="1"/>
                    </a:cubicBezTo>
                    <a:cubicBezTo>
                      <a:pt x="202" y="0"/>
                      <a:pt x="197" y="0"/>
                      <a:pt x="192" y="0"/>
                    </a:cubicBezTo>
                    <a:cubicBezTo>
                      <a:pt x="181" y="0"/>
                      <a:pt x="170" y="1"/>
                      <a:pt x="159" y="4"/>
                    </a:cubicBezTo>
                    <a:cubicBezTo>
                      <a:pt x="147" y="5"/>
                      <a:pt x="136" y="7"/>
                      <a:pt x="124" y="9"/>
                    </a:cubicBezTo>
                    <a:cubicBezTo>
                      <a:pt x="124" y="9"/>
                      <a:pt x="121" y="9"/>
                      <a:pt x="118" y="9"/>
                    </a:cubicBezTo>
                    <a:cubicBezTo>
                      <a:pt x="116" y="9"/>
                      <a:pt x="111" y="9"/>
                      <a:pt x="111" y="9"/>
                    </a:cubicBezTo>
                    <a:cubicBezTo>
                      <a:pt x="100" y="7"/>
                      <a:pt x="89" y="5"/>
                      <a:pt x="78" y="4"/>
                    </a:cubicBezTo>
                    <a:cubicBezTo>
                      <a:pt x="66" y="1"/>
                      <a:pt x="56" y="0"/>
                      <a:pt x="44" y="0"/>
                    </a:cubicBezTo>
                    <a:cubicBezTo>
                      <a:pt x="38" y="0"/>
                      <a:pt x="32" y="0"/>
                      <a:pt x="26" y="1"/>
                    </a:cubicBezTo>
                    <a:cubicBezTo>
                      <a:pt x="23" y="1"/>
                      <a:pt x="20" y="1"/>
                      <a:pt x="16" y="1"/>
                    </a:cubicBezTo>
                    <a:cubicBezTo>
                      <a:pt x="15" y="1"/>
                      <a:pt x="14" y="1"/>
                      <a:pt x="13" y="3"/>
                    </a:cubicBezTo>
                    <a:cubicBezTo>
                      <a:pt x="10" y="3"/>
                      <a:pt x="7" y="3"/>
                      <a:pt x="4" y="3"/>
                    </a:cubicBezTo>
                    <a:cubicBezTo>
                      <a:pt x="2" y="4"/>
                      <a:pt x="1" y="4"/>
                      <a:pt x="0" y="6"/>
                    </a:cubicBezTo>
                    <a:cubicBezTo>
                      <a:pt x="0" y="9"/>
                      <a:pt x="0" y="20"/>
                      <a:pt x="0" y="24"/>
                    </a:cubicBezTo>
                    <a:cubicBezTo>
                      <a:pt x="0" y="25"/>
                      <a:pt x="1" y="26"/>
                      <a:pt x="2" y="28"/>
                    </a:cubicBezTo>
                    <a:cubicBezTo>
                      <a:pt x="3" y="28"/>
                      <a:pt x="3" y="28"/>
                      <a:pt x="3" y="28"/>
                    </a:cubicBezTo>
                    <a:cubicBezTo>
                      <a:pt x="4" y="30"/>
                      <a:pt x="6" y="32"/>
                      <a:pt x="7" y="35"/>
                    </a:cubicBezTo>
                    <a:cubicBezTo>
                      <a:pt x="8" y="40"/>
                      <a:pt x="9" y="44"/>
                      <a:pt x="11" y="49"/>
                    </a:cubicBezTo>
                    <a:cubicBezTo>
                      <a:pt x="14" y="56"/>
                      <a:pt x="16" y="62"/>
                      <a:pt x="22" y="66"/>
                    </a:cubicBezTo>
                    <a:cubicBezTo>
                      <a:pt x="23" y="67"/>
                      <a:pt x="25" y="68"/>
                      <a:pt x="26" y="68"/>
                    </a:cubicBezTo>
                    <a:cubicBezTo>
                      <a:pt x="37" y="73"/>
                      <a:pt x="47" y="74"/>
                      <a:pt x="59" y="74"/>
                    </a:cubicBezTo>
                    <a:cubicBezTo>
                      <a:pt x="68" y="74"/>
                      <a:pt x="79" y="74"/>
                      <a:pt x="87" y="68"/>
                    </a:cubicBezTo>
                    <a:cubicBezTo>
                      <a:pt x="95" y="63"/>
                      <a:pt x="101" y="53"/>
                      <a:pt x="104" y="43"/>
                    </a:cubicBezTo>
                    <a:cubicBezTo>
                      <a:pt x="104" y="43"/>
                      <a:pt x="104" y="43"/>
                      <a:pt x="104" y="42"/>
                    </a:cubicBezTo>
                    <a:cubicBezTo>
                      <a:pt x="106" y="40"/>
                      <a:pt x="107" y="37"/>
                      <a:pt x="108" y="35"/>
                    </a:cubicBezTo>
                    <a:cubicBezTo>
                      <a:pt x="108" y="32"/>
                      <a:pt x="109" y="30"/>
                      <a:pt x="108" y="28"/>
                    </a:cubicBezTo>
                    <a:cubicBezTo>
                      <a:pt x="108" y="28"/>
                      <a:pt x="108" y="28"/>
                      <a:pt x="108" y="28"/>
                    </a:cubicBezTo>
                    <a:cubicBezTo>
                      <a:pt x="107" y="22"/>
                      <a:pt x="114" y="20"/>
                      <a:pt x="118" y="20"/>
                    </a:cubicBezTo>
                    <a:cubicBezTo>
                      <a:pt x="122" y="20"/>
                      <a:pt x="129" y="22"/>
                      <a:pt x="128" y="28"/>
                    </a:cubicBezTo>
                    <a:cubicBezTo>
                      <a:pt x="128" y="30"/>
                      <a:pt x="128" y="32"/>
                      <a:pt x="129" y="35"/>
                    </a:cubicBezTo>
                    <a:cubicBezTo>
                      <a:pt x="130" y="38"/>
                      <a:pt x="131" y="41"/>
                      <a:pt x="132" y="43"/>
                    </a:cubicBezTo>
                    <a:cubicBezTo>
                      <a:pt x="136" y="53"/>
                      <a:pt x="140" y="63"/>
                      <a:pt x="150" y="68"/>
                    </a:cubicBezTo>
                    <a:cubicBezTo>
                      <a:pt x="158" y="74"/>
                      <a:pt x="168" y="74"/>
                      <a:pt x="178" y="74"/>
                    </a:cubicBezTo>
                    <a:cubicBezTo>
                      <a:pt x="188" y="74"/>
                      <a:pt x="200" y="73"/>
                      <a:pt x="209" y="68"/>
                    </a:cubicBezTo>
                    <a:cubicBezTo>
                      <a:pt x="210" y="68"/>
                      <a:pt x="211" y="68"/>
                      <a:pt x="213" y="67"/>
                    </a:cubicBezTo>
                    <a:cubicBezTo>
                      <a:pt x="220" y="63"/>
                      <a:pt x="223" y="58"/>
                      <a:pt x="225" y="49"/>
                    </a:cubicBezTo>
                    <a:cubicBezTo>
                      <a:pt x="227" y="44"/>
                      <a:pt x="228" y="40"/>
                      <a:pt x="230" y="35"/>
                    </a:cubicBezTo>
                    <a:cubicBezTo>
                      <a:pt x="231" y="32"/>
                      <a:pt x="231" y="30"/>
                      <a:pt x="234" y="29"/>
                    </a:cubicBezTo>
                    <a:cubicBezTo>
                      <a:pt x="234" y="28"/>
                      <a:pt x="234" y="28"/>
                      <a:pt x="234" y="28"/>
                    </a:cubicBezTo>
                    <a:cubicBezTo>
                      <a:pt x="235" y="26"/>
                      <a:pt x="236" y="25"/>
                      <a:pt x="236" y="24"/>
                    </a:cubicBezTo>
                    <a:cubicBezTo>
                      <a:pt x="237" y="22"/>
                      <a:pt x="237" y="19"/>
                      <a:pt x="237" y="16"/>
                    </a:cubicBezTo>
                    <a:cubicBezTo>
                      <a:pt x="237" y="11"/>
                      <a:pt x="237" y="7"/>
                      <a:pt x="236" y="6"/>
                    </a:cubicBezTo>
                    <a:close/>
                    <a:moveTo>
                      <a:pt x="99" y="42"/>
                    </a:moveTo>
                    <a:cubicBezTo>
                      <a:pt x="96" y="49"/>
                      <a:pt x="93" y="59"/>
                      <a:pt x="86" y="63"/>
                    </a:cubicBezTo>
                    <a:cubicBezTo>
                      <a:pt x="79" y="69"/>
                      <a:pt x="68" y="68"/>
                      <a:pt x="60" y="69"/>
                    </a:cubicBezTo>
                    <a:cubicBezTo>
                      <a:pt x="51" y="69"/>
                      <a:pt x="42" y="68"/>
                      <a:pt x="33" y="66"/>
                    </a:cubicBezTo>
                    <a:cubicBezTo>
                      <a:pt x="29" y="63"/>
                      <a:pt x="25" y="62"/>
                      <a:pt x="23" y="59"/>
                    </a:cubicBezTo>
                    <a:cubicBezTo>
                      <a:pt x="21" y="56"/>
                      <a:pt x="20" y="54"/>
                      <a:pt x="18" y="52"/>
                    </a:cubicBezTo>
                    <a:cubicBezTo>
                      <a:pt x="15" y="43"/>
                      <a:pt x="10" y="28"/>
                      <a:pt x="14" y="18"/>
                    </a:cubicBezTo>
                    <a:cubicBezTo>
                      <a:pt x="14" y="17"/>
                      <a:pt x="14" y="17"/>
                      <a:pt x="14" y="17"/>
                    </a:cubicBezTo>
                    <a:cubicBezTo>
                      <a:pt x="15" y="13"/>
                      <a:pt x="18" y="10"/>
                      <a:pt x="23" y="9"/>
                    </a:cubicBezTo>
                    <a:cubicBezTo>
                      <a:pt x="24" y="9"/>
                      <a:pt x="25" y="9"/>
                      <a:pt x="26" y="7"/>
                    </a:cubicBezTo>
                    <a:cubicBezTo>
                      <a:pt x="33" y="6"/>
                      <a:pt x="43" y="6"/>
                      <a:pt x="50" y="7"/>
                    </a:cubicBezTo>
                    <a:cubicBezTo>
                      <a:pt x="59" y="7"/>
                      <a:pt x="68" y="9"/>
                      <a:pt x="77" y="10"/>
                    </a:cubicBezTo>
                    <a:cubicBezTo>
                      <a:pt x="85" y="11"/>
                      <a:pt x="94" y="12"/>
                      <a:pt x="99" y="19"/>
                    </a:cubicBezTo>
                    <a:cubicBezTo>
                      <a:pt x="103" y="26"/>
                      <a:pt x="100" y="35"/>
                      <a:pt x="99" y="42"/>
                    </a:cubicBezTo>
                    <a:close/>
                    <a:moveTo>
                      <a:pt x="218" y="52"/>
                    </a:moveTo>
                    <a:cubicBezTo>
                      <a:pt x="216" y="55"/>
                      <a:pt x="215" y="59"/>
                      <a:pt x="211" y="61"/>
                    </a:cubicBezTo>
                    <a:cubicBezTo>
                      <a:pt x="209" y="62"/>
                      <a:pt x="207" y="65"/>
                      <a:pt x="203" y="66"/>
                    </a:cubicBezTo>
                    <a:cubicBezTo>
                      <a:pt x="195" y="68"/>
                      <a:pt x="186" y="69"/>
                      <a:pt x="177" y="69"/>
                    </a:cubicBezTo>
                    <a:cubicBezTo>
                      <a:pt x="168" y="68"/>
                      <a:pt x="158" y="69"/>
                      <a:pt x="150" y="63"/>
                    </a:cubicBezTo>
                    <a:cubicBezTo>
                      <a:pt x="144" y="59"/>
                      <a:pt x="140" y="49"/>
                      <a:pt x="138" y="42"/>
                    </a:cubicBezTo>
                    <a:cubicBezTo>
                      <a:pt x="136" y="35"/>
                      <a:pt x="134" y="26"/>
                      <a:pt x="137" y="19"/>
                    </a:cubicBezTo>
                    <a:cubicBezTo>
                      <a:pt x="143" y="12"/>
                      <a:pt x="152" y="11"/>
                      <a:pt x="159" y="10"/>
                    </a:cubicBezTo>
                    <a:cubicBezTo>
                      <a:pt x="168" y="9"/>
                      <a:pt x="178" y="7"/>
                      <a:pt x="187" y="7"/>
                    </a:cubicBezTo>
                    <a:cubicBezTo>
                      <a:pt x="193" y="6"/>
                      <a:pt x="201" y="6"/>
                      <a:pt x="208" y="7"/>
                    </a:cubicBezTo>
                    <a:cubicBezTo>
                      <a:pt x="210" y="7"/>
                      <a:pt x="211" y="9"/>
                      <a:pt x="214" y="9"/>
                    </a:cubicBezTo>
                    <a:cubicBezTo>
                      <a:pt x="231" y="13"/>
                      <a:pt x="223" y="40"/>
                      <a:pt x="218"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6" name="Freeform 224">
                <a:extLst>
                  <a:ext uri="{FF2B5EF4-FFF2-40B4-BE49-F238E27FC236}">
                    <a16:creationId xmlns:a16="http://schemas.microsoft.com/office/drawing/2014/main" id="{F4820AD1-417D-4AF2-997C-B88B63E2FCAE}"/>
                  </a:ext>
                </a:extLst>
              </p:cNvPr>
              <p:cNvSpPr>
                <a:spLocks/>
              </p:cNvSpPr>
              <p:nvPr/>
            </p:nvSpPr>
            <p:spPr bwMode="auto">
              <a:xfrm>
                <a:off x="9770887" y="3525238"/>
                <a:ext cx="11593" cy="110136"/>
              </a:xfrm>
              <a:custGeom>
                <a:avLst/>
                <a:gdLst>
                  <a:gd name="T0" fmla="*/ 0 w 8"/>
                  <a:gd name="T1" fmla="*/ 0 h 76"/>
                  <a:gd name="T2" fmla="*/ 8 w 8"/>
                  <a:gd name="T3" fmla="*/ 0 h 76"/>
                  <a:gd name="T4" fmla="*/ 8 w 8"/>
                  <a:gd name="T5" fmla="*/ 76 h 76"/>
                  <a:gd name="T6" fmla="*/ 0 w 8"/>
                  <a:gd name="T7" fmla="*/ 76 h 76"/>
                  <a:gd name="T8" fmla="*/ 0 w 8"/>
                  <a:gd name="T9" fmla="*/ 0 h 76"/>
                  <a:gd name="T10" fmla="*/ 0 w 8"/>
                  <a:gd name="T11" fmla="*/ 0 h 76"/>
                </a:gdLst>
                <a:ahLst/>
                <a:cxnLst>
                  <a:cxn ang="0">
                    <a:pos x="T0" y="T1"/>
                  </a:cxn>
                  <a:cxn ang="0">
                    <a:pos x="T2" y="T3"/>
                  </a:cxn>
                  <a:cxn ang="0">
                    <a:pos x="T4" y="T5"/>
                  </a:cxn>
                  <a:cxn ang="0">
                    <a:pos x="T6" y="T7"/>
                  </a:cxn>
                  <a:cxn ang="0">
                    <a:pos x="T8" y="T9"/>
                  </a:cxn>
                  <a:cxn ang="0">
                    <a:pos x="T10" y="T11"/>
                  </a:cxn>
                </a:cxnLst>
                <a:rect l="0" t="0" r="r" b="b"/>
                <a:pathLst>
                  <a:path w="8" h="76">
                    <a:moveTo>
                      <a:pt x="0" y="0"/>
                    </a:moveTo>
                    <a:lnTo>
                      <a:pt x="8" y="0"/>
                    </a:lnTo>
                    <a:lnTo>
                      <a:pt x="8" y="76"/>
                    </a:lnTo>
                    <a:lnTo>
                      <a:pt x="0" y="76"/>
                    </a:lnTo>
                    <a:lnTo>
                      <a:pt x="0" y="0"/>
                    </a:lnTo>
                    <a:lnTo>
                      <a:pt x="0" y="0"/>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7" name="Freeform 225">
                <a:extLst>
                  <a:ext uri="{FF2B5EF4-FFF2-40B4-BE49-F238E27FC236}">
                    <a16:creationId xmlns:a16="http://schemas.microsoft.com/office/drawing/2014/main" id="{1A4A70C5-829B-49B1-9DA5-D4CE0AD70C34}"/>
                  </a:ext>
                </a:extLst>
              </p:cNvPr>
              <p:cNvSpPr>
                <a:spLocks/>
              </p:cNvSpPr>
              <p:nvPr/>
            </p:nvSpPr>
            <p:spPr bwMode="auto">
              <a:xfrm>
                <a:off x="9310054" y="3535382"/>
                <a:ext cx="11593" cy="110136"/>
              </a:xfrm>
              <a:custGeom>
                <a:avLst/>
                <a:gdLst>
                  <a:gd name="T0" fmla="*/ 0 w 8"/>
                  <a:gd name="T1" fmla="*/ 0 h 76"/>
                  <a:gd name="T2" fmla="*/ 8 w 8"/>
                  <a:gd name="T3" fmla="*/ 0 h 76"/>
                  <a:gd name="T4" fmla="*/ 8 w 8"/>
                  <a:gd name="T5" fmla="*/ 76 h 76"/>
                  <a:gd name="T6" fmla="*/ 0 w 8"/>
                  <a:gd name="T7" fmla="*/ 76 h 76"/>
                  <a:gd name="T8" fmla="*/ 0 w 8"/>
                  <a:gd name="T9" fmla="*/ 0 h 76"/>
                  <a:gd name="T10" fmla="*/ 0 w 8"/>
                  <a:gd name="T11" fmla="*/ 0 h 76"/>
                </a:gdLst>
                <a:ahLst/>
                <a:cxnLst>
                  <a:cxn ang="0">
                    <a:pos x="T0" y="T1"/>
                  </a:cxn>
                  <a:cxn ang="0">
                    <a:pos x="T2" y="T3"/>
                  </a:cxn>
                  <a:cxn ang="0">
                    <a:pos x="T4" y="T5"/>
                  </a:cxn>
                  <a:cxn ang="0">
                    <a:pos x="T6" y="T7"/>
                  </a:cxn>
                  <a:cxn ang="0">
                    <a:pos x="T8" y="T9"/>
                  </a:cxn>
                  <a:cxn ang="0">
                    <a:pos x="T10" y="T11"/>
                  </a:cxn>
                </a:cxnLst>
                <a:rect l="0" t="0" r="r" b="b"/>
                <a:pathLst>
                  <a:path w="8" h="76">
                    <a:moveTo>
                      <a:pt x="0" y="0"/>
                    </a:moveTo>
                    <a:lnTo>
                      <a:pt x="8" y="0"/>
                    </a:lnTo>
                    <a:lnTo>
                      <a:pt x="8" y="76"/>
                    </a:lnTo>
                    <a:lnTo>
                      <a:pt x="0" y="76"/>
                    </a:lnTo>
                    <a:lnTo>
                      <a:pt x="0" y="0"/>
                    </a:lnTo>
                    <a:lnTo>
                      <a:pt x="0" y="0"/>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8" name="Freeform 226">
                <a:extLst>
                  <a:ext uri="{FF2B5EF4-FFF2-40B4-BE49-F238E27FC236}">
                    <a16:creationId xmlns:a16="http://schemas.microsoft.com/office/drawing/2014/main" id="{68F89CCA-29A4-448F-B5E6-E861EF2176A3}"/>
                  </a:ext>
                </a:extLst>
              </p:cNvPr>
              <p:cNvSpPr>
                <a:spLocks/>
              </p:cNvSpPr>
              <p:nvPr/>
            </p:nvSpPr>
            <p:spPr bwMode="auto">
              <a:xfrm>
                <a:off x="9689734" y="3686094"/>
                <a:ext cx="143467" cy="176797"/>
              </a:xfrm>
              <a:custGeom>
                <a:avLst/>
                <a:gdLst>
                  <a:gd name="T0" fmla="*/ 4 w 88"/>
                  <a:gd name="T1" fmla="*/ 109 h 109"/>
                  <a:gd name="T2" fmla="*/ 0 w 88"/>
                  <a:gd name="T3" fmla="*/ 100 h 109"/>
                  <a:gd name="T4" fmla="*/ 75 w 88"/>
                  <a:gd name="T5" fmla="*/ 10 h 109"/>
                  <a:gd name="T6" fmla="*/ 63 w 88"/>
                  <a:gd name="T7" fmla="*/ 10 h 109"/>
                  <a:gd name="T8" fmla="*/ 63 w 88"/>
                  <a:gd name="T9" fmla="*/ 0 h 109"/>
                  <a:gd name="T10" fmla="*/ 86 w 88"/>
                  <a:gd name="T11" fmla="*/ 0 h 109"/>
                  <a:gd name="T12" fmla="*/ 86 w 88"/>
                  <a:gd name="T13" fmla="*/ 5 h 109"/>
                  <a:gd name="T14" fmla="*/ 4 w 88"/>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9">
                    <a:moveTo>
                      <a:pt x="4" y="109"/>
                    </a:moveTo>
                    <a:cubicBezTo>
                      <a:pt x="0" y="100"/>
                      <a:pt x="0" y="100"/>
                      <a:pt x="0" y="100"/>
                    </a:cubicBezTo>
                    <a:cubicBezTo>
                      <a:pt x="66" y="76"/>
                      <a:pt x="74" y="25"/>
                      <a:pt x="75" y="10"/>
                    </a:cubicBezTo>
                    <a:cubicBezTo>
                      <a:pt x="63" y="10"/>
                      <a:pt x="63" y="10"/>
                      <a:pt x="63" y="10"/>
                    </a:cubicBezTo>
                    <a:cubicBezTo>
                      <a:pt x="63" y="0"/>
                      <a:pt x="63" y="0"/>
                      <a:pt x="63" y="0"/>
                    </a:cubicBezTo>
                    <a:cubicBezTo>
                      <a:pt x="86" y="0"/>
                      <a:pt x="86" y="0"/>
                      <a:pt x="86" y="0"/>
                    </a:cubicBezTo>
                    <a:cubicBezTo>
                      <a:pt x="86" y="5"/>
                      <a:pt x="86" y="5"/>
                      <a:pt x="86" y="5"/>
                    </a:cubicBezTo>
                    <a:cubicBezTo>
                      <a:pt x="86" y="6"/>
                      <a:pt x="88" y="79"/>
                      <a:pt x="4" y="109"/>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39" name="Freeform 227">
                <a:extLst>
                  <a:ext uri="{FF2B5EF4-FFF2-40B4-BE49-F238E27FC236}">
                    <a16:creationId xmlns:a16="http://schemas.microsoft.com/office/drawing/2014/main" id="{E4A78638-6E7F-46B0-BACE-63A15BA74514}"/>
                  </a:ext>
                </a:extLst>
              </p:cNvPr>
              <p:cNvSpPr>
                <a:spLocks/>
              </p:cNvSpPr>
              <p:nvPr/>
            </p:nvSpPr>
            <p:spPr bwMode="auto">
              <a:xfrm>
                <a:off x="9281071" y="3599145"/>
                <a:ext cx="110136" cy="194187"/>
              </a:xfrm>
              <a:custGeom>
                <a:avLst/>
                <a:gdLst>
                  <a:gd name="T0" fmla="*/ 45 w 68"/>
                  <a:gd name="T1" fmla="*/ 37 h 120"/>
                  <a:gd name="T2" fmla="*/ 34 w 68"/>
                  <a:gd name="T3" fmla="*/ 120 h 120"/>
                  <a:gd name="T4" fmla="*/ 0 w 68"/>
                  <a:gd name="T5" fmla="*/ 48 h 120"/>
                  <a:gd name="T6" fmla="*/ 24 w 68"/>
                  <a:gd name="T7" fmla="*/ 0 h 120"/>
                  <a:gd name="T8" fmla="*/ 45 w 68"/>
                  <a:gd name="T9" fmla="*/ 37 h 120"/>
                </a:gdLst>
                <a:ahLst/>
                <a:cxnLst>
                  <a:cxn ang="0">
                    <a:pos x="T0" y="T1"/>
                  </a:cxn>
                  <a:cxn ang="0">
                    <a:pos x="T2" y="T3"/>
                  </a:cxn>
                  <a:cxn ang="0">
                    <a:pos x="T4" y="T5"/>
                  </a:cxn>
                  <a:cxn ang="0">
                    <a:pos x="T6" y="T7"/>
                  </a:cxn>
                  <a:cxn ang="0">
                    <a:pos x="T8" y="T9"/>
                  </a:cxn>
                </a:cxnLst>
                <a:rect l="0" t="0" r="r" b="b"/>
                <a:pathLst>
                  <a:path w="68" h="120">
                    <a:moveTo>
                      <a:pt x="45" y="37"/>
                    </a:moveTo>
                    <a:cubicBezTo>
                      <a:pt x="45" y="70"/>
                      <a:pt x="68" y="120"/>
                      <a:pt x="34" y="120"/>
                    </a:cubicBezTo>
                    <a:cubicBezTo>
                      <a:pt x="24" y="120"/>
                      <a:pt x="0" y="97"/>
                      <a:pt x="0" y="48"/>
                    </a:cubicBezTo>
                    <a:cubicBezTo>
                      <a:pt x="0" y="27"/>
                      <a:pt x="7" y="0"/>
                      <a:pt x="24" y="0"/>
                    </a:cubicBezTo>
                    <a:cubicBezTo>
                      <a:pt x="40" y="0"/>
                      <a:pt x="45" y="10"/>
                      <a:pt x="45" y="37"/>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0" name="Freeform 228">
                <a:extLst>
                  <a:ext uri="{FF2B5EF4-FFF2-40B4-BE49-F238E27FC236}">
                    <a16:creationId xmlns:a16="http://schemas.microsoft.com/office/drawing/2014/main" id="{5C24DC55-374B-40DB-8AD2-C5D4724C3955}"/>
                  </a:ext>
                </a:extLst>
              </p:cNvPr>
              <p:cNvSpPr>
                <a:spLocks/>
              </p:cNvSpPr>
              <p:nvPr/>
            </p:nvSpPr>
            <p:spPr bwMode="auto">
              <a:xfrm>
                <a:off x="9663649" y="3833909"/>
                <a:ext cx="49271" cy="43475"/>
              </a:xfrm>
              <a:custGeom>
                <a:avLst/>
                <a:gdLst>
                  <a:gd name="T0" fmla="*/ 23 w 30"/>
                  <a:gd name="T1" fmla="*/ 24 h 27"/>
                  <a:gd name="T2" fmla="*/ 14 w 30"/>
                  <a:gd name="T3" fmla="*/ 26 h 27"/>
                  <a:gd name="T4" fmla="*/ 3 w 30"/>
                  <a:gd name="T5" fmla="*/ 20 h 27"/>
                  <a:gd name="T6" fmla="*/ 1 w 30"/>
                  <a:gd name="T7" fmla="*/ 15 h 27"/>
                  <a:gd name="T8" fmla="*/ 7 w 30"/>
                  <a:gd name="T9" fmla="*/ 4 h 27"/>
                  <a:gd name="T10" fmla="*/ 16 w 30"/>
                  <a:gd name="T11" fmla="*/ 2 h 27"/>
                  <a:gd name="T12" fmla="*/ 27 w 30"/>
                  <a:gd name="T13" fmla="*/ 8 h 27"/>
                  <a:gd name="T14" fmla="*/ 28 w 30"/>
                  <a:gd name="T15" fmla="*/ 12 h 27"/>
                  <a:gd name="T16" fmla="*/ 23 w 30"/>
                  <a:gd name="T1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3" y="24"/>
                    </a:moveTo>
                    <a:cubicBezTo>
                      <a:pt x="14" y="26"/>
                      <a:pt x="14" y="26"/>
                      <a:pt x="14" y="26"/>
                    </a:cubicBezTo>
                    <a:cubicBezTo>
                      <a:pt x="9" y="27"/>
                      <a:pt x="4" y="24"/>
                      <a:pt x="3" y="20"/>
                    </a:cubicBezTo>
                    <a:cubicBezTo>
                      <a:pt x="1" y="15"/>
                      <a:pt x="1" y="15"/>
                      <a:pt x="1" y="15"/>
                    </a:cubicBezTo>
                    <a:cubicBezTo>
                      <a:pt x="0" y="10"/>
                      <a:pt x="3" y="5"/>
                      <a:pt x="7" y="4"/>
                    </a:cubicBezTo>
                    <a:cubicBezTo>
                      <a:pt x="16" y="2"/>
                      <a:pt x="16" y="2"/>
                      <a:pt x="16" y="2"/>
                    </a:cubicBezTo>
                    <a:cubicBezTo>
                      <a:pt x="21" y="0"/>
                      <a:pt x="25" y="3"/>
                      <a:pt x="27" y="8"/>
                    </a:cubicBezTo>
                    <a:cubicBezTo>
                      <a:pt x="28" y="12"/>
                      <a:pt x="28" y="12"/>
                      <a:pt x="28" y="12"/>
                    </a:cubicBezTo>
                    <a:cubicBezTo>
                      <a:pt x="30" y="17"/>
                      <a:pt x="27" y="22"/>
                      <a:pt x="23" y="24"/>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1" name="Freeform 229">
                <a:extLst>
                  <a:ext uri="{FF2B5EF4-FFF2-40B4-BE49-F238E27FC236}">
                    <a16:creationId xmlns:a16="http://schemas.microsoft.com/office/drawing/2014/main" id="{32C9F399-B72E-436D-B5A2-D6B0AAA10D77}"/>
                  </a:ext>
                </a:extLst>
              </p:cNvPr>
              <p:cNvSpPr>
                <a:spLocks/>
              </p:cNvSpPr>
              <p:nvPr/>
            </p:nvSpPr>
            <p:spPr bwMode="auto">
              <a:xfrm>
                <a:off x="9701328" y="3599145"/>
                <a:ext cx="110136" cy="194187"/>
              </a:xfrm>
              <a:custGeom>
                <a:avLst/>
                <a:gdLst>
                  <a:gd name="T0" fmla="*/ 24 w 68"/>
                  <a:gd name="T1" fmla="*/ 37 h 120"/>
                  <a:gd name="T2" fmla="*/ 34 w 68"/>
                  <a:gd name="T3" fmla="*/ 120 h 120"/>
                  <a:gd name="T4" fmla="*/ 68 w 68"/>
                  <a:gd name="T5" fmla="*/ 48 h 120"/>
                  <a:gd name="T6" fmla="*/ 44 w 68"/>
                  <a:gd name="T7" fmla="*/ 0 h 120"/>
                  <a:gd name="T8" fmla="*/ 24 w 68"/>
                  <a:gd name="T9" fmla="*/ 37 h 120"/>
                </a:gdLst>
                <a:ahLst/>
                <a:cxnLst>
                  <a:cxn ang="0">
                    <a:pos x="T0" y="T1"/>
                  </a:cxn>
                  <a:cxn ang="0">
                    <a:pos x="T2" y="T3"/>
                  </a:cxn>
                  <a:cxn ang="0">
                    <a:pos x="T4" y="T5"/>
                  </a:cxn>
                  <a:cxn ang="0">
                    <a:pos x="T6" y="T7"/>
                  </a:cxn>
                  <a:cxn ang="0">
                    <a:pos x="T8" y="T9"/>
                  </a:cxn>
                </a:cxnLst>
                <a:rect l="0" t="0" r="r" b="b"/>
                <a:pathLst>
                  <a:path w="68" h="120">
                    <a:moveTo>
                      <a:pt x="24" y="37"/>
                    </a:moveTo>
                    <a:cubicBezTo>
                      <a:pt x="24" y="70"/>
                      <a:pt x="0" y="120"/>
                      <a:pt x="34" y="120"/>
                    </a:cubicBezTo>
                    <a:cubicBezTo>
                      <a:pt x="44" y="120"/>
                      <a:pt x="68" y="97"/>
                      <a:pt x="68" y="48"/>
                    </a:cubicBezTo>
                    <a:cubicBezTo>
                      <a:pt x="68" y="27"/>
                      <a:pt x="61" y="0"/>
                      <a:pt x="44" y="0"/>
                    </a:cubicBezTo>
                    <a:cubicBezTo>
                      <a:pt x="27" y="0"/>
                      <a:pt x="24" y="10"/>
                      <a:pt x="24" y="37"/>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2" name="Freeform 230">
                <a:extLst>
                  <a:ext uri="{FF2B5EF4-FFF2-40B4-BE49-F238E27FC236}">
                    <a16:creationId xmlns:a16="http://schemas.microsoft.com/office/drawing/2014/main" id="{CF60A670-2896-4CDF-8C50-BEDC21487BD0}"/>
                  </a:ext>
                </a:extLst>
              </p:cNvPr>
              <p:cNvSpPr>
                <a:spLocks/>
              </p:cNvSpPr>
              <p:nvPr/>
            </p:nvSpPr>
            <p:spPr bwMode="auto">
              <a:xfrm>
                <a:off x="9299910" y="3326703"/>
                <a:ext cx="488367" cy="208679"/>
              </a:xfrm>
              <a:custGeom>
                <a:avLst/>
                <a:gdLst>
                  <a:gd name="T0" fmla="*/ 301 w 301"/>
                  <a:gd name="T1" fmla="*/ 129 h 129"/>
                  <a:gd name="T2" fmla="*/ 285 w 301"/>
                  <a:gd name="T3" fmla="*/ 129 h 129"/>
                  <a:gd name="T4" fmla="*/ 173 w 301"/>
                  <a:gd name="T5" fmla="*/ 18 h 129"/>
                  <a:gd name="T6" fmla="*/ 128 w 301"/>
                  <a:gd name="T7" fmla="*/ 18 h 129"/>
                  <a:gd name="T8" fmla="*/ 17 w 301"/>
                  <a:gd name="T9" fmla="*/ 129 h 129"/>
                  <a:gd name="T10" fmla="*/ 0 w 301"/>
                  <a:gd name="T11" fmla="*/ 129 h 129"/>
                  <a:gd name="T12" fmla="*/ 128 w 301"/>
                  <a:gd name="T13" fmla="*/ 0 h 129"/>
                  <a:gd name="T14" fmla="*/ 173 w 301"/>
                  <a:gd name="T15" fmla="*/ 0 h 129"/>
                  <a:gd name="T16" fmla="*/ 301 w 301"/>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129">
                    <a:moveTo>
                      <a:pt x="301" y="129"/>
                    </a:moveTo>
                    <a:cubicBezTo>
                      <a:pt x="285" y="129"/>
                      <a:pt x="285" y="129"/>
                      <a:pt x="285" y="129"/>
                    </a:cubicBezTo>
                    <a:cubicBezTo>
                      <a:pt x="285" y="68"/>
                      <a:pt x="234" y="18"/>
                      <a:pt x="173" y="18"/>
                    </a:cubicBezTo>
                    <a:cubicBezTo>
                      <a:pt x="128" y="18"/>
                      <a:pt x="128" y="18"/>
                      <a:pt x="128" y="18"/>
                    </a:cubicBezTo>
                    <a:cubicBezTo>
                      <a:pt x="67" y="18"/>
                      <a:pt x="17" y="68"/>
                      <a:pt x="17" y="129"/>
                    </a:cubicBezTo>
                    <a:cubicBezTo>
                      <a:pt x="0" y="129"/>
                      <a:pt x="0" y="129"/>
                      <a:pt x="0" y="129"/>
                    </a:cubicBezTo>
                    <a:cubicBezTo>
                      <a:pt x="0" y="59"/>
                      <a:pt x="57" y="0"/>
                      <a:pt x="128" y="0"/>
                    </a:cubicBezTo>
                    <a:cubicBezTo>
                      <a:pt x="173" y="0"/>
                      <a:pt x="173" y="0"/>
                      <a:pt x="173" y="0"/>
                    </a:cubicBezTo>
                    <a:cubicBezTo>
                      <a:pt x="244" y="0"/>
                      <a:pt x="301" y="59"/>
                      <a:pt x="301" y="129"/>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643" name="Freeform 231">
            <a:extLst>
              <a:ext uri="{FF2B5EF4-FFF2-40B4-BE49-F238E27FC236}">
                <a16:creationId xmlns:a16="http://schemas.microsoft.com/office/drawing/2014/main" id="{A68727D1-F191-4F66-96FE-3B2E9839D31B}"/>
              </a:ext>
            </a:extLst>
          </p:cNvPr>
          <p:cNvSpPr>
            <a:spLocks/>
          </p:cNvSpPr>
          <p:nvPr/>
        </p:nvSpPr>
        <p:spPr bwMode="auto">
          <a:xfrm>
            <a:off x="1640077" y="1769279"/>
            <a:ext cx="130908" cy="82381"/>
          </a:xfrm>
          <a:custGeom>
            <a:avLst/>
            <a:gdLst>
              <a:gd name="T0" fmla="*/ 0 w 311"/>
              <a:gd name="T1" fmla="*/ 196 h 196"/>
              <a:gd name="T2" fmla="*/ 311 w 311"/>
              <a:gd name="T3" fmla="*/ 0 h 196"/>
            </a:gdLst>
            <a:ahLst/>
            <a:cxnLst>
              <a:cxn ang="0">
                <a:pos x="T0" y="T1"/>
              </a:cxn>
              <a:cxn ang="0">
                <a:pos x="T2" y="T3"/>
              </a:cxn>
            </a:cxnLst>
            <a:rect l="0" t="0" r="r" b="b"/>
            <a:pathLst>
              <a:path w="311" h="196">
                <a:moveTo>
                  <a:pt x="0" y="196"/>
                </a:moveTo>
                <a:cubicBezTo>
                  <a:pt x="86" y="108"/>
                  <a:pt x="192" y="41"/>
                  <a:pt x="311"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4" name="Freeform 232">
            <a:extLst>
              <a:ext uri="{FF2B5EF4-FFF2-40B4-BE49-F238E27FC236}">
                <a16:creationId xmlns:a16="http://schemas.microsoft.com/office/drawing/2014/main" id="{4C24652C-2155-4F7B-81CC-33750B44DC33}"/>
              </a:ext>
            </a:extLst>
          </p:cNvPr>
          <p:cNvSpPr>
            <a:spLocks/>
          </p:cNvSpPr>
          <p:nvPr/>
        </p:nvSpPr>
        <p:spPr bwMode="auto">
          <a:xfrm>
            <a:off x="1545283" y="1895295"/>
            <a:ext cx="665071" cy="520245"/>
          </a:xfrm>
          <a:custGeom>
            <a:avLst/>
            <a:gdLst>
              <a:gd name="T0" fmla="*/ 1578 w 1578"/>
              <a:gd name="T1" fmla="*/ 448 h 1236"/>
              <a:gd name="T2" fmla="*/ 789 w 1578"/>
              <a:gd name="T3" fmla="*/ 1236 h 1236"/>
              <a:gd name="T4" fmla="*/ 0 w 1578"/>
              <a:gd name="T5" fmla="*/ 448 h 1236"/>
              <a:gd name="T6" fmla="*/ 139 w 1578"/>
              <a:gd name="T7" fmla="*/ 0 h 1236"/>
            </a:gdLst>
            <a:ahLst/>
            <a:cxnLst>
              <a:cxn ang="0">
                <a:pos x="T0" y="T1"/>
              </a:cxn>
              <a:cxn ang="0">
                <a:pos x="T2" y="T3"/>
              </a:cxn>
              <a:cxn ang="0">
                <a:pos x="T4" y="T5"/>
              </a:cxn>
              <a:cxn ang="0">
                <a:pos x="T6" y="T7"/>
              </a:cxn>
            </a:cxnLst>
            <a:rect l="0" t="0" r="r" b="b"/>
            <a:pathLst>
              <a:path w="1578" h="1236">
                <a:moveTo>
                  <a:pt x="1578" y="448"/>
                </a:moveTo>
                <a:cubicBezTo>
                  <a:pt x="1578" y="883"/>
                  <a:pt x="1225" y="1236"/>
                  <a:pt x="789" y="1236"/>
                </a:cubicBezTo>
                <a:cubicBezTo>
                  <a:pt x="353" y="1236"/>
                  <a:pt x="0" y="883"/>
                  <a:pt x="0" y="448"/>
                </a:cubicBezTo>
                <a:cubicBezTo>
                  <a:pt x="0" y="281"/>
                  <a:pt x="52" y="127"/>
                  <a:pt x="139"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5" name="Freeform 233">
            <a:extLst>
              <a:ext uri="{FF2B5EF4-FFF2-40B4-BE49-F238E27FC236}">
                <a16:creationId xmlns:a16="http://schemas.microsoft.com/office/drawing/2014/main" id="{46BF845B-23FA-4CC3-A2CB-4FE8ACD0AE13}"/>
              </a:ext>
            </a:extLst>
          </p:cNvPr>
          <p:cNvSpPr>
            <a:spLocks/>
          </p:cNvSpPr>
          <p:nvPr/>
        </p:nvSpPr>
        <p:spPr bwMode="auto">
          <a:xfrm>
            <a:off x="2036186" y="1791849"/>
            <a:ext cx="155735" cy="182068"/>
          </a:xfrm>
          <a:custGeom>
            <a:avLst/>
            <a:gdLst>
              <a:gd name="T0" fmla="*/ 0 w 369"/>
              <a:gd name="T1" fmla="*/ 0 h 433"/>
              <a:gd name="T2" fmla="*/ 369 w 369"/>
              <a:gd name="T3" fmla="*/ 433 h 433"/>
            </a:gdLst>
            <a:ahLst/>
            <a:cxnLst>
              <a:cxn ang="0">
                <a:pos x="T0" y="T1"/>
              </a:cxn>
              <a:cxn ang="0">
                <a:pos x="T2" y="T3"/>
              </a:cxn>
            </a:cxnLst>
            <a:rect l="0" t="0" r="r" b="b"/>
            <a:pathLst>
              <a:path w="369" h="433">
                <a:moveTo>
                  <a:pt x="0" y="0"/>
                </a:moveTo>
                <a:cubicBezTo>
                  <a:pt x="171" y="93"/>
                  <a:pt x="304" y="247"/>
                  <a:pt x="369" y="433"/>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6" name="Freeform 234">
            <a:extLst>
              <a:ext uri="{FF2B5EF4-FFF2-40B4-BE49-F238E27FC236}">
                <a16:creationId xmlns:a16="http://schemas.microsoft.com/office/drawing/2014/main" id="{9E2D47D1-4317-4B2B-A1C1-9BB48E4BC853}"/>
              </a:ext>
            </a:extLst>
          </p:cNvPr>
          <p:cNvSpPr>
            <a:spLocks/>
          </p:cNvSpPr>
          <p:nvPr/>
        </p:nvSpPr>
        <p:spPr bwMode="auto">
          <a:xfrm>
            <a:off x="1364721" y="1614296"/>
            <a:ext cx="90281" cy="417174"/>
          </a:xfrm>
          <a:custGeom>
            <a:avLst/>
            <a:gdLst>
              <a:gd name="T0" fmla="*/ 38 w 214"/>
              <a:gd name="T1" fmla="*/ 991 h 991"/>
              <a:gd name="T2" fmla="*/ 0 w 214"/>
              <a:gd name="T3" fmla="*/ 688 h 991"/>
              <a:gd name="T4" fmla="*/ 214 w 214"/>
              <a:gd name="T5" fmla="*/ 0 h 991"/>
            </a:gdLst>
            <a:ahLst/>
            <a:cxnLst>
              <a:cxn ang="0">
                <a:pos x="T0" y="T1"/>
              </a:cxn>
              <a:cxn ang="0">
                <a:pos x="T2" y="T3"/>
              </a:cxn>
              <a:cxn ang="0">
                <a:pos x="T4" y="T5"/>
              </a:cxn>
            </a:cxnLst>
            <a:rect l="0" t="0" r="r" b="b"/>
            <a:pathLst>
              <a:path w="214" h="991">
                <a:moveTo>
                  <a:pt x="38" y="991"/>
                </a:moveTo>
                <a:cubicBezTo>
                  <a:pt x="14" y="894"/>
                  <a:pt x="0" y="792"/>
                  <a:pt x="0" y="688"/>
                </a:cubicBezTo>
                <a:cubicBezTo>
                  <a:pt x="0" y="432"/>
                  <a:pt x="79" y="195"/>
                  <a:pt x="214"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7" name="Freeform 235">
            <a:extLst>
              <a:ext uri="{FF2B5EF4-FFF2-40B4-BE49-F238E27FC236}">
                <a16:creationId xmlns:a16="http://schemas.microsoft.com/office/drawing/2014/main" id="{C56FEF9D-4100-4FEE-9154-92F3E1F84CFF}"/>
              </a:ext>
            </a:extLst>
          </p:cNvPr>
          <p:cNvSpPr>
            <a:spLocks/>
          </p:cNvSpPr>
          <p:nvPr/>
        </p:nvSpPr>
        <p:spPr bwMode="auto">
          <a:xfrm>
            <a:off x="1492241" y="1903949"/>
            <a:ext cx="897920" cy="511593"/>
          </a:xfrm>
          <a:custGeom>
            <a:avLst/>
            <a:gdLst>
              <a:gd name="T0" fmla="*/ 2131 w 2131"/>
              <a:gd name="T1" fmla="*/ 0 h 1216"/>
              <a:gd name="T2" fmla="*/ 2118 w 2131"/>
              <a:gd name="T3" fmla="*/ 185 h 1216"/>
              <a:gd name="T4" fmla="*/ 915 w 2131"/>
              <a:gd name="T5" fmla="*/ 1216 h 1216"/>
              <a:gd name="T6" fmla="*/ 0 w 2131"/>
              <a:gd name="T7" fmla="*/ 802 h 1216"/>
            </a:gdLst>
            <a:ahLst/>
            <a:cxnLst>
              <a:cxn ang="0">
                <a:pos x="T0" y="T1"/>
              </a:cxn>
              <a:cxn ang="0">
                <a:pos x="T2" y="T3"/>
              </a:cxn>
              <a:cxn ang="0">
                <a:pos x="T4" y="T5"/>
              </a:cxn>
              <a:cxn ang="0">
                <a:pos x="T6" y="T7"/>
              </a:cxn>
            </a:cxnLst>
            <a:rect l="0" t="0" r="r" b="b"/>
            <a:pathLst>
              <a:path w="2131" h="1216">
                <a:moveTo>
                  <a:pt x="2131" y="0"/>
                </a:moveTo>
                <a:cubicBezTo>
                  <a:pt x="2131" y="63"/>
                  <a:pt x="2127" y="124"/>
                  <a:pt x="2118" y="185"/>
                </a:cubicBezTo>
                <a:cubicBezTo>
                  <a:pt x="2028" y="769"/>
                  <a:pt x="1524" y="1216"/>
                  <a:pt x="915" y="1216"/>
                </a:cubicBezTo>
                <a:cubicBezTo>
                  <a:pt x="550" y="1216"/>
                  <a:pt x="223" y="1056"/>
                  <a:pt x="0" y="802"/>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8" name="Freeform 236">
            <a:extLst>
              <a:ext uri="{FF2B5EF4-FFF2-40B4-BE49-F238E27FC236}">
                <a16:creationId xmlns:a16="http://schemas.microsoft.com/office/drawing/2014/main" id="{DA8ED8D4-4B6B-4375-93B6-F85B294F3905}"/>
              </a:ext>
            </a:extLst>
          </p:cNvPr>
          <p:cNvSpPr>
            <a:spLocks/>
          </p:cNvSpPr>
          <p:nvPr/>
        </p:nvSpPr>
        <p:spPr bwMode="auto">
          <a:xfrm>
            <a:off x="2215619" y="1519125"/>
            <a:ext cx="129026" cy="173415"/>
          </a:xfrm>
          <a:custGeom>
            <a:avLst/>
            <a:gdLst>
              <a:gd name="T0" fmla="*/ 0 w 306"/>
              <a:gd name="T1" fmla="*/ 0 h 412"/>
              <a:gd name="T2" fmla="*/ 306 w 306"/>
              <a:gd name="T3" fmla="*/ 412 h 412"/>
            </a:gdLst>
            <a:ahLst/>
            <a:cxnLst>
              <a:cxn ang="0">
                <a:pos x="T0" y="T1"/>
              </a:cxn>
              <a:cxn ang="0">
                <a:pos x="T2" y="T3"/>
              </a:cxn>
            </a:cxnLst>
            <a:rect l="0" t="0" r="r" b="b"/>
            <a:pathLst>
              <a:path w="306" h="412">
                <a:moveTo>
                  <a:pt x="0" y="0"/>
                </a:moveTo>
                <a:cubicBezTo>
                  <a:pt x="130" y="113"/>
                  <a:pt x="235" y="254"/>
                  <a:pt x="306" y="412"/>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9" name="Freeform 237">
            <a:extLst>
              <a:ext uri="{FF2B5EF4-FFF2-40B4-BE49-F238E27FC236}">
                <a16:creationId xmlns:a16="http://schemas.microsoft.com/office/drawing/2014/main" id="{A5DB4D84-FEB7-46BD-BA53-35A4AD3BBE4A}"/>
              </a:ext>
            </a:extLst>
          </p:cNvPr>
          <p:cNvSpPr>
            <a:spLocks/>
          </p:cNvSpPr>
          <p:nvPr/>
        </p:nvSpPr>
        <p:spPr bwMode="auto">
          <a:xfrm>
            <a:off x="1690860" y="1391603"/>
            <a:ext cx="342316" cy="34984"/>
          </a:xfrm>
          <a:custGeom>
            <a:avLst/>
            <a:gdLst>
              <a:gd name="T0" fmla="*/ 0 w 812"/>
              <a:gd name="T1" fmla="*/ 83 h 83"/>
              <a:gd name="T2" fmla="*/ 443 w 812"/>
              <a:gd name="T3" fmla="*/ 0 h 83"/>
              <a:gd name="T4" fmla="*/ 812 w 812"/>
              <a:gd name="T5" fmla="*/ 57 h 83"/>
            </a:gdLst>
            <a:ahLst/>
            <a:cxnLst>
              <a:cxn ang="0">
                <a:pos x="T0" y="T1"/>
              </a:cxn>
              <a:cxn ang="0">
                <a:pos x="T2" y="T3"/>
              </a:cxn>
              <a:cxn ang="0">
                <a:pos x="T4" y="T5"/>
              </a:cxn>
            </a:cxnLst>
            <a:rect l="0" t="0" r="r" b="b"/>
            <a:pathLst>
              <a:path w="812" h="83">
                <a:moveTo>
                  <a:pt x="0" y="83"/>
                </a:moveTo>
                <a:cubicBezTo>
                  <a:pt x="138" y="30"/>
                  <a:pt x="287" y="0"/>
                  <a:pt x="443" y="0"/>
                </a:cubicBezTo>
                <a:cubicBezTo>
                  <a:pt x="572" y="0"/>
                  <a:pt x="695" y="20"/>
                  <a:pt x="812" y="57"/>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sp>
        <p:nvSpPr>
          <p:cNvPr id="531" name="Oval 244">
            <a:extLst>
              <a:ext uri="{FF2B5EF4-FFF2-40B4-BE49-F238E27FC236}">
                <a16:creationId xmlns:a16="http://schemas.microsoft.com/office/drawing/2014/main" id="{454B1571-6426-4E43-814F-EFC5C89CE4BF}"/>
              </a:ext>
            </a:extLst>
          </p:cNvPr>
          <p:cNvSpPr>
            <a:spLocks noChangeArrowheads="1"/>
          </p:cNvSpPr>
          <p:nvPr/>
        </p:nvSpPr>
        <p:spPr bwMode="auto">
          <a:xfrm>
            <a:off x="1609977" y="1863705"/>
            <a:ext cx="20312" cy="21363"/>
          </a:xfrm>
          <a:prstGeom prst="ellipse">
            <a:avLst/>
          </a:prstGeom>
          <a:solidFill>
            <a:schemeClr val="tx2">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95" name="Group 694">
            <a:extLst>
              <a:ext uri="{FF2B5EF4-FFF2-40B4-BE49-F238E27FC236}">
                <a16:creationId xmlns:a16="http://schemas.microsoft.com/office/drawing/2014/main" id="{48E49C1C-31C6-4340-8B2E-D70528B591FE}"/>
              </a:ext>
            </a:extLst>
          </p:cNvPr>
          <p:cNvGrpSpPr/>
          <p:nvPr/>
        </p:nvGrpSpPr>
        <p:grpSpPr>
          <a:xfrm>
            <a:off x="1856802" y="1713638"/>
            <a:ext cx="104004" cy="123007"/>
            <a:chOff x="1805903" y="1043656"/>
            <a:chExt cx="121819" cy="144080"/>
          </a:xfrm>
          <a:solidFill>
            <a:schemeClr val="accent3"/>
          </a:solidFill>
        </p:grpSpPr>
        <p:sp>
          <p:nvSpPr>
            <p:cNvPr id="691" name="Freeform: Shape 690">
              <a:extLst>
                <a:ext uri="{FF2B5EF4-FFF2-40B4-BE49-F238E27FC236}">
                  <a16:creationId xmlns:a16="http://schemas.microsoft.com/office/drawing/2014/main" id="{32ED4B78-7A83-4286-A000-58DAC2B55091}"/>
                </a:ext>
              </a:extLst>
            </p:cNvPr>
            <p:cNvSpPr/>
            <p:nvPr/>
          </p:nvSpPr>
          <p:spPr>
            <a:xfrm>
              <a:off x="1805903" y="1043656"/>
              <a:ext cx="78421" cy="78398"/>
            </a:xfrm>
            <a:custGeom>
              <a:avLst/>
              <a:gdLst>
                <a:gd name="connsiteX0" fmla="*/ 28351 w 78421"/>
                <a:gd name="connsiteY0" fmla="*/ 0 h 78398"/>
                <a:gd name="connsiteX1" fmla="*/ 48379 w 78421"/>
                <a:gd name="connsiteY1" fmla="*/ 8299 h 78398"/>
                <a:gd name="connsiteX2" fmla="*/ 78421 w 78421"/>
                <a:gd name="connsiteY2" fmla="*/ 38341 h 78398"/>
                <a:gd name="connsiteX3" fmla="*/ 38365 w 78421"/>
                <a:gd name="connsiteY3" fmla="*/ 78398 h 78398"/>
                <a:gd name="connsiteX4" fmla="*/ 8323 w 78421"/>
                <a:gd name="connsiteY4" fmla="*/ 48411 h 78398"/>
                <a:gd name="connsiteX5" fmla="*/ 8323 w 78421"/>
                <a:gd name="connsiteY5" fmla="*/ 8299 h 78398"/>
                <a:gd name="connsiteX6" fmla="*/ 28351 w 78421"/>
                <a:gd name="connsiteY6" fmla="*/ 0 h 78398"/>
                <a:gd name="connsiteX7" fmla="*/ 29347 w 78421"/>
                <a:gd name="connsiteY7" fmla="*/ 12504 h 78398"/>
                <a:gd name="connsiteX8" fmla="*/ 19609 w 78421"/>
                <a:gd name="connsiteY8" fmla="*/ 17040 h 78398"/>
                <a:gd name="connsiteX9" fmla="*/ 19515 w 78421"/>
                <a:gd name="connsiteY9" fmla="*/ 17133 h 78398"/>
                <a:gd name="connsiteX10" fmla="*/ 19581 w 78421"/>
                <a:gd name="connsiteY10" fmla="*/ 22141 h 78398"/>
                <a:gd name="connsiteX11" fmla="*/ 24589 w 78421"/>
                <a:gd name="connsiteY11" fmla="*/ 22075 h 78398"/>
                <a:gd name="connsiteX12" fmla="*/ 31449 w 78421"/>
                <a:gd name="connsiteY12" fmla="*/ 19641 h 78398"/>
                <a:gd name="connsiteX13" fmla="*/ 39638 w 78421"/>
                <a:gd name="connsiteY13" fmla="*/ 24565 h 78398"/>
                <a:gd name="connsiteX14" fmla="*/ 44617 w 78421"/>
                <a:gd name="connsiteY14" fmla="*/ 29600 h 78398"/>
                <a:gd name="connsiteX15" fmla="*/ 49652 w 78421"/>
                <a:gd name="connsiteY15" fmla="*/ 29600 h 78398"/>
                <a:gd name="connsiteX16" fmla="*/ 49652 w 78421"/>
                <a:gd name="connsiteY16" fmla="*/ 24565 h 78398"/>
                <a:gd name="connsiteX17" fmla="*/ 44617 w 78421"/>
                <a:gd name="connsiteY17" fmla="*/ 19586 h 78398"/>
                <a:gd name="connsiteX18" fmla="*/ 32722 w 78421"/>
                <a:gd name="connsiteY18" fmla="*/ 12670 h 78398"/>
                <a:gd name="connsiteX19" fmla="*/ 29347 w 78421"/>
                <a:gd name="connsiteY19" fmla="*/ 12504 h 7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21" h="78398">
                  <a:moveTo>
                    <a:pt x="28351" y="0"/>
                  </a:moveTo>
                  <a:cubicBezTo>
                    <a:pt x="35592" y="0"/>
                    <a:pt x="42831" y="2751"/>
                    <a:pt x="48379" y="8299"/>
                  </a:cubicBezTo>
                  <a:lnTo>
                    <a:pt x="78421" y="38341"/>
                  </a:lnTo>
                  <a:lnTo>
                    <a:pt x="38365" y="78398"/>
                  </a:lnTo>
                  <a:lnTo>
                    <a:pt x="8323" y="48411"/>
                  </a:lnTo>
                  <a:cubicBezTo>
                    <a:pt x="-2774" y="37314"/>
                    <a:pt x="-2774" y="19396"/>
                    <a:pt x="8323" y="8299"/>
                  </a:cubicBezTo>
                  <a:cubicBezTo>
                    <a:pt x="13871" y="2751"/>
                    <a:pt x="21110" y="0"/>
                    <a:pt x="28351" y="0"/>
                  </a:cubicBezTo>
                  <a:close/>
                  <a:moveTo>
                    <a:pt x="29347" y="12504"/>
                  </a:moveTo>
                  <a:cubicBezTo>
                    <a:pt x="25920" y="12730"/>
                    <a:pt x="22454" y="14196"/>
                    <a:pt x="19609" y="17040"/>
                  </a:cubicBezTo>
                  <a:cubicBezTo>
                    <a:pt x="19577" y="17071"/>
                    <a:pt x="19546" y="17102"/>
                    <a:pt x="19515" y="17133"/>
                  </a:cubicBezTo>
                  <a:cubicBezTo>
                    <a:pt x="18151" y="18534"/>
                    <a:pt x="18180" y="20776"/>
                    <a:pt x="19581" y="22141"/>
                  </a:cubicBezTo>
                  <a:cubicBezTo>
                    <a:pt x="20982" y="23506"/>
                    <a:pt x="23224" y="23476"/>
                    <a:pt x="24589" y="22075"/>
                  </a:cubicBezTo>
                  <a:cubicBezTo>
                    <a:pt x="27037" y="19627"/>
                    <a:pt x="29020" y="19200"/>
                    <a:pt x="31449" y="19641"/>
                  </a:cubicBezTo>
                  <a:cubicBezTo>
                    <a:pt x="33878" y="20082"/>
                    <a:pt x="36854" y="21781"/>
                    <a:pt x="39638" y="24565"/>
                  </a:cubicBezTo>
                  <a:lnTo>
                    <a:pt x="44617" y="29600"/>
                  </a:lnTo>
                  <a:cubicBezTo>
                    <a:pt x="46008" y="30990"/>
                    <a:pt x="48262" y="30990"/>
                    <a:pt x="49652" y="29600"/>
                  </a:cubicBezTo>
                  <a:cubicBezTo>
                    <a:pt x="51042" y="28209"/>
                    <a:pt x="51042" y="25955"/>
                    <a:pt x="49652" y="24565"/>
                  </a:cubicBezTo>
                  <a:lnTo>
                    <a:pt x="44617" y="19586"/>
                  </a:lnTo>
                  <a:cubicBezTo>
                    <a:pt x="41159" y="16127"/>
                    <a:pt x="37187" y="13481"/>
                    <a:pt x="32722" y="12670"/>
                  </a:cubicBezTo>
                  <a:cubicBezTo>
                    <a:pt x="31605" y="12467"/>
                    <a:pt x="30489" y="12429"/>
                    <a:pt x="29347" y="12504"/>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Shape 689">
              <a:extLst>
                <a:ext uri="{FF2B5EF4-FFF2-40B4-BE49-F238E27FC236}">
                  <a16:creationId xmlns:a16="http://schemas.microsoft.com/office/drawing/2014/main" id="{C644D6A5-C764-4475-B345-43544A00D0B9}"/>
                </a:ext>
              </a:extLst>
            </p:cNvPr>
            <p:cNvSpPr/>
            <p:nvPr/>
          </p:nvSpPr>
          <p:spPr>
            <a:xfrm>
              <a:off x="1849246" y="1087033"/>
              <a:ext cx="78476" cy="78421"/>
            </a:xfrm>
            <a:custGeom>
              <a:avLst/>
              <a:gdLst>
                <a:gd name="connsiteX0" fmla="*/ 40112 w 78476"/>
                <a:gd name="connsiteY0" fmla="*/ 0 h 78421"/>
                <a:gd name="connsiteX1" fmla="*/ 70154 w 78476"/>
                <a:gd name="connsiteY1" fmla="*/ 30042 h 78421"/>
                <a:gd name="connsiteX2" fmla="*/ 70154 w 78476"/>
                <a:gd name="connsiteY2" fmla="*/ 70099 h 78421"/>
                <a:gd name="connsiteX3" fmla="*/ 30042 w 78476"/>
                <a:gd name="connsiteY3" fmla="*/ 70099 h 78421"/>
                <a:gd name="connsiteX4" fmla="*/ 0 w 78476"/>
                <a:gd name="connsiteY4" fmla="*/ 40056 h 78421"/>
                <a:gd name="connsiteX5" fmla="*/ 40112 w 78476"/>
                <a:gd name="connsiteY5" fmla="*/ 0 h 7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76" h="78421">
                  <a:moveTo>
                    <a:pt x="40112" y="0"/>
                  </a:moveTo>
                  <a:lnTo>
                    <a:pt x="70154" y="30042"/>
                  </a:lnTo>
                  <a:cubicBezTo>
                    <a:pt x="81251" y="41139"/>
                    <a:pt x="81251" y="59002"/>
                    <a:pt x="70154" y="70099"/>
                  </a:cubicBezTo>
                  <a:cubicBezTo>
                    <a:pt x="59057" y="81196"/>
                    <a:pt x="41139" y="81196"/>
                    <a:pt x="30042" y="70099"/>
                  </a:cubicBezTo>
                  <a:lnTo>
                    <a:pt x="0" y="40056"/>
                  </a:lnTo>
                  <a:lnTo>
                    <a:pt x="40112" y="0"/>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Shape 688">
              <a:extLst>
                <a:ext uri="{FF2B5EF4-FFF2-40B4-BE49-F238E27FC236}">
                  <a16:creationId xmlns:a16="http://schemas.microsoft.com/office/drawing/2014/main" id="{50D0B1BA-5EE8-4E66-8188-DC4198668C2F}"/>
                </a:ext>
              </a:extLst>
            </p:cNvPr>
            <p:cNvSpPr/>
            <p:nvPr/>
          </p:nvSpPr>
          <p:spPr>
            <a:xfrm>
              <a:off x="1839337" y="1127541"/>
              <a:ext cx="48687" cy="48687"/>
            </a:xfrm>
            <a:custGeom>
              <a:avLst/>
              <a:gdLst>
                <a:gd name="connsiteX0" fmla="*/ 18590 w 48687"/>
                <a:gd name="connsiteY0" fmla="*/ 0 h 48687"/>
                <a:gd name="connsiteX1" fmla="*/ 48687 w 48687"/>
                <a:gd name="connsiteY1" fmla="*/ 30097 h 48687"/>
                <a:gd name="connsiteX2" fmla="*/ 42214 w 48687"/>
                <a:gd name="connsiteY2" fmla="*/ 48687 h 48687"/>
                <a:gd name="connsiteX3" fmla="*/ 0 w 48687"/>
                <a:gd name="connsiteY3" fmla="*/ 6473 h 48687"/>
                <a:gd name="connsiteX4" fmla="*/ 18590 w 48687"/>
                <a:gd name="connsiteY4" fmla="*/ 0 h 4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7" h="48687">
                  <a:moveTo>
                    <a:pt x="18590" y="0"/>
                  </a:moveTo>
                  <a:cubicBezTo>
                    <a:pt x="35212" y="0"/>
                    <a:pt x="48687" y="13475"/>
                    <a:pt x="48687" y="30097"/>
                  </a:cubicBezTo>
                  <a:cubicBezTo>
                    <a:pt x="48687" y="37127"/>
                    <a:pt x="46253" y="43565"/>
                    <a:pt x="42214" y="48687"/>
                  </a:cubicBezTo>
                  <a:lnTo>
                    <a:pt x="0" y="6473"/>
                  </a:lnTo>
                  <a:cubicBezTo>
                    <a:pt x="5123" y="2434"/>
                    <a:pt x="11560" y="0"/>
                    <a:pt x="18590" y="0"/>
                  </a:cubicBezTo>
                  <a:close/>
                </a:path>
              </a:pathLst>
            </a:custGeom>
            <a:solidFill>
              <a:schemeClr val="accent3">
                <a:lumMod val="7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Shape 687">
              <a:extLst>
                <a:ext uri="{FF2B5EF4-FFF2-40B4-BE49-F238E27FC236}">
                  <a16:creationId xmlns:a16="http://schemas.microsoft.com/office/drawing/2014/main" id="{B011BEC5-A73E-4FED-B079-8A90D602E716}"/>
                </a:ext>
              </a:extLst>
            </p:cNvPr>
            <p:cNvSpPr/>
            <p:nvPr/>
          </p:nvSpPr>
          <p:spPr>
            <a:xfrm>
              <a:off x="1827829" y="1138993"/>
              <a:ext cx="48687" cy="48743"/>
            </a:xfrm>
            <a:custGeom>
              <a:avLst/>
              <a:gdLst>
                <a:gd name="connsiteX0" fmla="*/ 6473 w 48687"/>
                <a:gd name="connsiteY0" fmla="*/ 0 h 48743"/>
                <a:gd name="connsiteX1" fmla="*/ 48687 w 48687"/>
                <a:gd name="connsiteY1" fmla="*/ 42270 h 48743"/>
                <a:gd name="connsiteX2" fmla="*/ 30098 w 48687"/>
                <a:gd name="connsiteY2" fmla="*/ 48743 h 48743"/>
                <a:gd name="connsiteX3" fmla="*/ 0 w 48687"/>
                <a:gd name="connsiteY3" fmla="*/ 18645 h 48743"/>
                <a:gd name="connsiteX4" fmla="*/ 6473 w 48687"/>
                <a:gd name="connsiteY4" fmla="*/ 0 h 4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7" h="48743">
                  <a:moveTo>
                    <a:pt x="6473" y="0"/>
                  </a:moveTo>
                  <a:lnTo>
                    <a:pt x="48687" y="42270"/>
                  </a:lnTo>
                  <a:cubicBezTo>
                    <a:pt x="43564" y="46308"/>
                    <a:pt x="37127" y="48743"/>
                    <a:pt x="30098" y="48743"/>
                  </a:cubicBezTo>
                  <a:cubicBezTo>
                    <a:pt x="13475" y="48743"/>
                    <a:pt x="0" y="35268"/>
                    <a:pt x="0" y="18645"/>
                  </a:cubicBezTo>
                  <a:cubicBezTo>
                    <a:pt x="0" y="11600"/>
                    <a:pt x="2418" y="5129"/>
                    <a:pt x="6473" y="0"/>
                  </a:cubicBez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6" name="Freeform 127">
            <a:extLst>
              <a:ext uri="{FF2B5EF4-FFF2-40B4-BE49-F238E27FC236}">
                <a16:creationId xmlns:a16="http://schemas.microsoft.com/office/drawing/2014/main" id="{2A739A90-068B-4ACF-9BEA-5CE64DED0DFC}"/>
              </a:ext>
            </a:extLst>
          </p:cNvPr>
          <p:cNvSpPr/>
          <p:nvPr/>
        </p:nvSpPr>
        <p:spPr bwMode="auto">
          <a:xfrm>
            <a:off x="1527919" y="1437310"/>
            <a:ext cx="78818" cy="144741"/>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A940"/>
          </a:solidFill>
          <a:ln w="9525" cap="flat" cmpd="sng" algn="ctr">
            <a:noFill/>
            <a:prstDash val="soli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697" name="Group 696">
            <a:extLst>
              <a:ext uri="{FF2B5EF4-FFF2-40B4-BE49-F238E27FC236}">
                <a16:creationId xmlns:a16="http://schemas.microsoft.com/office/drawing/2014/main" id="{69A83417-6F23-4159-8276-1574FBACE028}"/>
              </a:ext>
            </a:extLst>
          </p:cNvPr>
          <p:cNvGrpSpPr/>
          <p:nvPr/>
        </p:nvGrpSpPr>
        <p:grpSpPr>
          <a:xfrm>
            <a:off x="1385684" y="2093475"/>
            <a:ext cx="104027" cy="82592"/>
            <a:chOff x="-10280651" y="-1238250"/>
            <a:chExt cx="7650163" cy="6073775"/>
          </a:xfrm>
          <a:solidFill>
            <a:srgbClr val="107C10"/>
          </a:solidFill>
        </p:grpSpPr>
        <p:sp>
          <p:nvSpPr>
            <p:cNvPr id="698" name="Freeform 149">
              <a:extLst>
                <a:ext uri="{FF2B5EF4-FFF2-40B4-BE49-F238E27FC236}">
                  <a16:creationId xmlns:a16="http://schemas.microsoft.com/office/drawing/2014/main" id="{75DE4C13-14FB-4A68-B08B-1C366A0D79FD}"/>
                </a:ext>
              </a:extLst>
            </p:cNvPr>
            <p:cNvSpPr>
              <a:spLocks/>
            </p:cNvSpPr>
            <p:nvPr/>
          </p:nvSpPr>
          <p:spPr bwMode="auto">
            <a:xfrm>
              <a:off x="-8312151" y="-1238250"/>
              <a:ext cx="5681663" cy="4076700"/>
            </a:xfrm>
            <a:custGeom>
              <a:avLst/>
              <a:gdLst>
                <a:gd name="T0" fmla="*/ 762 w 1518"/>
                <a:gd name="T1" fmla="*/ 0 h 1090"/>
                <a:gd name="T2" fmla="*/ 1436 w 1518"/>
                <a:gd name="T3" fmla="*/ 0 h 1090"/>
                <a:gd name="T4" fmla="*/ 1473 w 1518"/>
                <a:gd name="T5" fmla="*/ 4 h 1090"/>
                <a:gd name="T6" fmla="*/ 1518 w 1518"/>
                <a:gd name="T7" fmla="*/ 60 h 1090"/>
                <a:gd name="T8" fmla="*/ 1518 w 1518"/>
                <a:gd name="T9" fmla="*/ 74 h 1090"/>
                <a:gd name="T10" fmla="*/ 1518 w 1518"/>
                <a:gd name="T11" fmla="*/ 1016 h 1090"/>
                <a:gd name="T12" fmla="*/ 1445 w 1518"/>
                <a:gd name="T13" fmla="*/ 1090 h 1090"/>
                <a:gd name="T14" fmla="*/ 821 w 1518"/>
                <a:gd name="T15" fmla="*/ 1090 h 1090"/>
                <a:gd name="T16" fmla="*/ 805 w 1518"/>
                <a:gd name="T17" fmla="*/ 1064 h 1090"/>
                <a:gd name="T18" fmla="*/ 834 w 1518"/>
                <a:gd name="T19" fmla="*/ 982 h 1090"/>
                <a:gd name="T20" fmla="*/ 870 w 1518"/>
                <a:gd name="T21" fmla="*/ 955 h 1090"/>
                <a:gd name="T22" fmla="*/ 1354 w 1518"/>
                <a:gd name="T23" fmla="*/ 956 h 1090"/>
                <a:gd name="T24" fmla="*/ 1384 w 1518"/>
                <a:gd name="T25" fmla="*/ 926 h 1090"/>
                <a:gd name="T26" fmla="*/ 1384 w 1518"/>
                <a:gd name="T27" fmla="*/ 165 h 1090"/>
                <a:gd name="T28" fmla="*/ 1356 w 1518"/>
                <a:gd name="T29" fmla="*/ 137 h 1090"/>
                <a:gd name="T30" fmla="*/ 165 w 1518"/>
                <a:gd name="T31" fmla="*/ 137 h 1090"/>
                <a:gd name="T32" fmla="*/ 138 w 1518"/>
                <a:gd name="T33" fmla="*/ 163 h 1090"/>
                <a:gd name="T34" fmla="*/ 138 w 1518"/>
                <a:gd name="T35" fmla="*/ 233 h 1090"/>
                <a:gd name="T36" fmla="*/ 122 w 1518"/>
                <a:gd name="T37" fmla="*/ 255 h 1090"/>
                <a:gd name="T38" fmla="*/ 19 w 1518"/>
                <a:gd name="T39" fmla="*/ 293 h 1090"/>
                <a:gd name="T40" fmla="*/ 1 w 1518"/>
                <a:gd name="T41" fmla="*/ 282 h 1090"/>
                <a:gd name="T42" fmla="*/ 2 w 1518"/>
                <a:gd name="T43" fmla="*/ 64 h 1090"/>
                <a:gd name="T44" fmla="*/ 76 w 1518"/>
                <a:gd name="T45" fmla="*/ 0 h 1090"/>
                <a:gd name="T46" fmla="*/ 402 w 1518"/>
                <a:gd name="T47" fmla="*/ 0 h 1090"/>
                <a:gd name="T48" fmla="*/ 762 w 1518"/>
                <a:gd name="T4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8" h="1090">
                  <a:moveTo>
                    <a:pt x="762" y="0"/>
                  </a:moveTo>
                  <a:cubicBezTo>
                    <a:pt x="986" y="0"/>
                    <a:pt x="1211" y="0"/>
                    <a:pt x="1436" y="0"/>
                  </a:cubicBezTo>
                  <a:cubicBezTo>
                    <a:pt x="1448" y="0"/>
                    <a:pt x="1461" y="0"/>
                    <a:pt x="1473" y="4"/>
                  </a:cubicBezTo>
                  <a:cubicBezTo>
                    <a:pt x="1501" y="11"/>
                    <a:pt x="1517" y="32"/>
                    <a:pt x="1518" y="60"/>
                  </a:cubicBezTo>
                  <a:cubicBezTo>
                    <a:pt x="1518" y="65"/>
                    <a:pt x="1518" y="70"/>
                    <a:pt x="1518" y="74"/>
                  </a:cubicBezTo>
                  <a:cubicBezTo>
                    <a:pt x="1518" y="388"/>
                    <a:pt x="1518" y="702"/>
                    <a:pt x="1518" y="1016"/>
                  </a:cubicBezTo>
                  <a:cubicBezTo>
                    <a:pt x="1518" y="1069"/>
                    <a:pt x="1498" y="1090"/>
                    <a:pt x="1445" y="1090"/>
                  </a:cubicBezTo>
                  <a:cubicBezTo>
                    <a:pt x="1237" y="1090"/>
                    <a:pt x="1029" y="1090"/>
                    <a:pt x="821" y="1090"/>
                  </a:cubicBezTo>
                  <a:cubicBezTo>
                    <a:pt x="792" y="1090"/>
                    <a:pt x="793" y="1090"/>
                    <a:pt x="805" y="1064"/>
                  </a:cubicBezTo>
                  <a:cubicBezTo>
                    <a:pt x="817" y="1038"/>
                    <a:pt x="828" y="1010"/>
                    <a:pt x="834" y="982"/>
                  </a:cubicBezTo>
                  <a:cubicBezTo>
                    <a:pt x="839" y="960"/>
                    <a:pt x="850" y="955"/>
                    <a:pt x="870" y="955"/>
                  </a:cubicBezTo>
                  <a:cubicBezTo>
                    <a:pt x="1032" y="956"/>
                    <a:pt x="1193" y="956"/>
                    <a:pt x="1354" y="956"/>
                  </a:cubicBezTo>
                  <a:cubicBezTo>
                    <a:pt x="1384" y="956"/>
                    <a:pt x="1384" y="956"/>
                    <a:pt x="1384" y="926"/>
                  </a:cubicBezTo>
                  <a:cubicBezTo>
                    <a:pt x="1384" y="673"/>
                    <a:pt x="1384" y="419"/>
                    <a:pt x="1384" y="165"/>
                  </a:cubicBezTo>
                  <a:cubicBezTo>
                    <a:pt x="1384" y="137"/>
                    <a:pt x="1384" y="137"/>
                    <a:pt x="1356" y="137"/>
                  </a:cubicBezTo>
                  <a:cubicBezTo>
                    <a:pt x="959" y="137"/>
                    <a:pt x="562" y="137"/>
                    <a:pt x="165" y="137"/>
                  </a:cubicBezTo>
                  <a:cubicBezTo>
                    <a:pt x="138" y="137"/>
                    <a:pt x="138" y="137"/>
                    <a:pt x="138" y="163"/>
                  </a:cubicBezTo>
                  <a:cubicBezTo>
                    <a:pt x="138" y="187"/>
                    <a:pt x="137" y="210"/>
                    <a:pt x="138" y="233"/>
                  </a:cubicBezTo>
                  <a:cubicBezTo>
                    <a:pt x="138" y="245"/>
                    <a:pt x="134" y="252"/>
                    <a:pt x="122" y="255"/>
                  </a:cubicBezTo>
                  <a:cubicBezTo>
                    <a:pt x="86" y="264"/>
                    <a:pt x="52" y="277"/>
                    <a:pt x="19" y="293"/>
                  </a:cubicBezTo>
                  <a:cubicBezTo>
                    <a:pt x="7" y="298"/>
                    <a:pt x="1" y="295"/>
                    <a:pt x="1" y="282"/>
                  </a:cubicBezTo>
                  <a:cubicBezTo>
                    <a:pt x="1" y="209"/>
                    <a:pt x="0" y="136"/>
                    <a:pt x="2" y="64"/>
                  </a:cubicBezTo>
                  <a:cubicBezTo>
                    <a:pt x="4" y="21"/>
                    <a:pt x="30" y="0"/>
                    <a:pt x="76" y="0"/>
                  </a:cubicBezTo>
                  <a:cubicBezTo>
                    <a:pt x="184" y="0"/>
                    <a:pt x="293" y="0"/>
                    <a:pt x="402" y="0"/>
                  </a:cubicBezTo>
                  <a:cubicBezTo>
                    <a:pt x="522" y="0"/>
                    <a:pt x="642" y="0"/>
                    <a:pt x="7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99" name="Freeform 150">
              <a:extLst>
                <a:ext uri="{FF2B5EF4-FFF2-40B4-BE49-F238E27FC236}">
                  <a16:creationId xmlns:a16="http://schemas.microsoft.com/office/drawing/2014/main" id="{6F256C35-39C2-449B-8B85-20FA4820F7A4}"/>
                </a:ext>
              </a:extLst>
            </p:cNvPr>
            <p:cNvSpPr>
              <a:spLocks noEditPoints="1"/>
            </p:cNvSpPr>
            <p:nvPr/>
          </p:nvSpPr>
          <p:spPr bwMode="auto">
            <a:xfrm>
              <a:off x="-10280651" y="-187325"/>
              <a:ext cx="4940300" cy="5022850"/>
            </a:xfrm>
            <a:custGeom>
              <a:avLst/>
              <a:gdLst>
                <a:gd name="T0" fmla="*/ 1320 w 1320"/>
                <a:gd name="T1" fmla="*/ 543 h 1343"/>
                <a:gd name="T2" fmla="*/ 865 w 1320"/>
                <a:gd name="T3" fmla="*/ 1061 h 1343"/>
                <a:gd name="T4" fmla="*/ 481 w 1320"/>
                <a:gd name="T5" fmla="*/ 960 h 1343"/>
                <a:gd name="T6" fmla="*/ 446 w 1320"/>
                <a:gd name="T7" fmla="*/ 963 h 1343"/>
                <a:gd name="T8" fmla="*/ 429 w 1320"/>
                <a:gd name="T9" fmla="*/ 980 h 1343"/>
                <a:gd name="T10" fmla="*/ 410 w 1320"/>
                <a:gd name="T11" fmla="*/ 1018 h 1343"/>
                <a:gd name="T12" fmla="*/ 384 w 1320"/>
                <a:gd name="T13" fmla="*/ 1073 h 1343"/>
                <a:gd name="T14" fmla="*/ 148 w 1320"/>
                <a:gd name="T15" fmla="*/ 1309 h 1343"/>
                <a:gd name="T16" fmla="*/ 51 w 1320"/>
                <a:gd name="T17" fmla="*/ 1328 h 1343"/>
                <a:gd name="T18" fmla="*/ 2 w 1320"/>
                <a:gd name="T19" fmla="*/ 1247 h 1343"/>
                <a:gd name="T20" fmla="*/ 26 w 1320"/>
                <a:gd name="T21" fmla="*/ 1193 h 1343"/>
                <a:gd name="T22" fmla="*/ 268 w 1320"/>
                <a:gd name="T23" fmla="*/ 952 h 1343"/>
                <a:gd name="T24" fmla="*/ 319 w 1320"/>
                <a:gd name="T25" fmla="*/ 928 h 1343"/>
                <a:gd name="T26" fmla="*/ 354 w 1320"/>
                <a:gd name="T27" fmla="*/ 911 h 1343"/>
                <a:gd name="T28" fmla="*/ 375 w 1320"/>
                <a:gd name="T29" fmla="*/ 891 h 1343"/>
                <a:gd name="T30" fmla="*/ 380 w 1320"/>
                <a:gd name="T31" fmla="*/ 859 h 1343"/>
                <a:gd name="T32" fmla="*/ 273 w 1320"/>
                <a:gd name="T33" fmla="*/ 567 h 1343"/>
                <a:gd name="T34" fmla="*/ 725 w 1320"/>
                <a:gd name="T35" fmla="*/ 22 h 1343"/>
                <a:gd name="T36" fmla="*/ 1168 w 1320"/>
                <a:gd name="T37" fmla="*/ 172 h 1343"/>
                <a:gd name="T38" fmla="*/ 1320 w 1320"/>
                <a:gd name="T39" fmla="*/ 543 h 1343"/>
                <a:gd name="T40" fmla="*/ 797 w 1320"/>
                <a:gd name="T41" fmla="*/ 119 h 1343"/>
                <a:gd name="T42" fmla="*/ 373 w 1320"/>
                <a:gd name="T43" fmla="*/ 541 h 1343"/>
                <a:gd name="T44" fmla="*/ 793 w 1320"/>
                <a:gd name="T45" fmla="*/ 964 h 1343"/>
                <a:gd name="T46" fmla="*/ 1219 w 1320"/>
                <a:gd name="T47" fmla="*/ 540 h 1343"/>
                <a:gd name="T48" fmla="*/ 797 w 1320"/>
                <a:gd name="T49" fmla="*/ 11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0" h="1343">
                  <a:moveTo>
                    <a:pt x="1320" y="543"/>
                  </a:moveTo>
                  <a:cubicBezTo>
                    <a:pt x="1320" y="806"/>
                    <a:pt x="1127" y="1026"/>
                    <a:pt x="865" y="1061"/>
                  </a:cubicBezTo>
                  <a:cubicBezTo>
                    <a:pt x="724" y="1080"/>
                    <a:pt x="596" y="1045"/>
                    <a:pt x="481" y="960"/>
                  </a:cubicBezTo>
                  <a:cubicBezTo>
                    <a:pt x="467" y="949"/>
                    <a:pt x="457" y="944"/>
                    <a:pt x="446" y="963"/>
                  </a:cubicBezTo>
                  <a:cubicBezTo>
                    <a:pt x="442" y="970"/>
                    <a:pt x="435" y="975"/>
                    <a:pt x="429" y="980"/>
                  </a:cubicBezTo>
                  <a:cubicBezTo>
                    <a:pt x="418" y="990"/>
                    <a:pt x="411" y="1001"/>
                    <a:pt x="410" y="1018"/>
                  </a:cubicBezTo>
                  <a:cubicBezTo>
                    <a:pt x="409" y="1039"/>
                    <a:pt x="399" y="1058"/>
                    <a:pt x="384" y="1073"/>
                  </a:cubicBezTo>
                  <a:cubicBezTo>
                    <a:pt x="306" y="1151"/>
                    <a:pt x="227" y="1230"/>
                    <a:pt x="148" y="1309"/>
                  </a:cubicBezTo>
                  <a:cubicBezTo>
                    <a:pt x="119" y="1338"/>
                    <a:pt x="83" y="1343"/>
                    <a:pt x="51" y="1328"/>
                  </a:cubicBezTo>
                  <a:cubicBezTo>
                    <a:pt x="20" y="1313"/>
                    <a:pt x="0" y="1281"/>
                    <a:pt x="2" y="1247"/>
                  </a:cubicBezTo>
                  <a:cubicBezTo>
                    <a:pt x="3" y="1226"/>
                    <a:pt x="11" y="1208"/>
                    <a:pt x="26" y="1193"/>
                  </a:cubicBezTo>
                  <a:cubicBezTo>
                    <a:pt x="106" y="1113"/>
                    <a:pt x="187" y="1032"/>
                    <a:pt x="268" y="952"/>
                  </a:cubicBezTo>
                  <a:cubicBezTo>
                    <a:pt x="282" y="937"/>
                    <a:pt x="299" y="928"/>
                    <a:pt x="319" y="928"/>
                  </a:cubicBezTo>
                  <a:cubicBezTo>
                    <a:pt x="334" y="927"/>
                    <a:pt x="344" y="922"/>
                    <a:pt x="354" y="911"/>
                  </a:cubicBezTo>
                  <a:cubicBezTo>
                    <a:pt x="360" y="904"/>
                    <a:pt x="367" y="895"/>
                    <a:pt x="375" y="891"/>
                  </a:cubicBezTo>
                  <a:cubicBezTo>
                    <a:pt x="392" y="881"/>
                    <a:pt x="391" y="873"/>
                    <a:pt x="380" y="859"/>
                  </a:cubicBezTo>
                  <a:cubicBezTo>
                    <a:pt x="314" y="772"/>
                    <a:pt x="279" y="675"/>
                    <a:pt x="273" y="567"/>
                  </a:cubicBezTo>
                  <a:cubicBezTo>
                    <a:pt x="258" y="296"/>
                    <a:pt x="459" y="56"/>
                    <a:pt x="725" y="22"/>
                  </a:cubicBezTo>
                  <a:cubicBezTo>
                    <a:pt x="897" y="0"/>
                    <a:pt x="1045" y="51"/>
                    <a:pt x="1168" y="172"/>
                  </a:cubicBezTo>
                  <a:cubicBezTo>
                    <a:pt x="1269" y="271"/>
                    <a:pt x="1320" y="402"/>
                    <a:pt x="1320" y="543"/>
                  </a:cubicBezTo>
                  <a:close/>
                  <a:moveTo>
                    <a:pt x="797" y="119"/>
                  </a:moveTo>
                  <a:cubicBezTo>
                    <a:pt x="574" y="116"/>
                    <a:pt x="373" y="295"/>
                    <a:pt x="373" y="541"/>
                  </a:cubicBezTo>
                  <a:cubicBezTo>
                    <a:pt x="374" y="782"/>
                    <a:pt x="568" y="964"/>
                    <a:pt x="793" y="964"/>
                  </a:cubicBezTo>
                  <a:cubicBezTo>
                    <a:pt x="1028" y="963"/>
                    <a:pt x="1219" y="775"/>
                    <a:pt x="1219" y="540"/>
                  </a:cubicBezTo>
                  <a:cubicBezTo>
                    <a:pt x="1219" y="306"/>
                    <a:pt x="1033" y="120"/>
                    <a:pt x="797"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700" name="Freeform 151">
              <a:extLst>
                <a:ext uri="{FF2B5EF4-FFF2-40B4-BE49-F238E27FC236}">
                  <a16:creationId xmlns:a16="http://schemas.microsoft.com/office/drawing/2014/main" id="{9743EEF3-0F32-4059-A5B5-6296CCFF7AFB}"/>
                </a:ext>
              </a:extLst>
            </p:cNvPr>
            <p:cNvSpPr>
              <a:spLocks/>
            </p:cNvSpPr>
            <p:nvPr/>
          </p:nvSpPr>
          <p:spPr bwMode="auto">
            <a:xfrm>
              <a:off x="-5688013" y="-269875"/>
              <a:ext cx="2216150" cy="1544638"/>
            </a:xfrm>
            <a:custGeom>
              <a:avLst/>
              <a:gdLst>
                <a:gd name="T0" fmla="*/ 122 w 592"/>
                <a:gd name="T1" fmla="*/ 116 h 413"/>
                <a:gd name="T2" fmla="*/ 90 w 592"/>
                <a:gd name="T3" fmla="*/ 162 h 413"/>
                <a:gd name="T4" fmla="*/ 46 w 592"/>
                <a:gd name="T5" fmla="*/ 229 h 413"/>
                <a:gd name="T6" fmla="*/ 25 w 592"/>
                <a:gd name="T7" fmla="*/ 230 h 413"/>
                <a:gd name="T8" fmla="*/ 8 w 592"/>
                <a:gd name="T9" fmla="*/ 208 h 413"/>
                <a:gd name="T10" fmla="*/ 6 w 592"/>
                <a:gd name="T11" fmla="*/ 185 h 413"/>
                <a:gd name="T12" fmla="*/ 118 w 592"/>
                <a:gd name="T13" fmla="*/ 17 h 413"/>
                <a:gd name="T14" fmla="*/ 139 w 592"/>
                <a:gd name="T15" fmla="*/ 21 h 413"/>
                <a:gd name="T16" fmla="*/ 273 w 592"/>
                <a:gd name="T17" fmla="*/ 289 h 413"/>
                <a:gd name="T18" fmla="*/ 311 w 592"/>
                <a:gd name="T19" fmla="*/ 295 h 413"/>
                <a:gd name="T20" fmla="*/ 427 w 592"/>
                <a:gd name="T21" fmla="*/ 179 h 413"/>
                <a:gd name="T22" fmla="*/ 452 w 592"/>
                <a:gd name="T23" fmla="*/ 183 h 413"/>
                <a:gd name="T24" fmla="*/ 517 w 592"/>
                <a:gd name="T25" fmla="*/ 316 h 413"/>
                <a:gd name="T26" fmla="*/ 553 w 592"/>
                <a:gd name="T27" fmla="*/ 337 h 413"/>
                <a:gd name="T28" fmla="*/ 575 w 592"/>
                <a:gd name="T29" fmla="*/ 337 h 413"/>
                <a:gd name="T30" fmla="*/ 589 w 592"/>
                <a:gd name="T31" fmla="*/ 353 h 413"/>
                <a:gd name="T32" fmla="*/ 589 w 592"/>
                <a:gd name="T33" fmla="*/ 355 h 413"/>
                <a:gd name="T34" fmla="*/ 552 w 592"/>
                <a:gd name="T35" fmla="*/ 396 h 413"/>
                <a:gd name="T36" fmla="*/ 467 w 592"/>
                <a:gd name="T37" fmla="*/ 343 h 413"/>
                <a:gd name="T38" fmla="*/ 435 w 592"/>
                <a:gd name="T39" fmla="*/ 277 h 413"/>
                <a:gd name="T40" fmla="*/ 414 w 592"/>
                <a:gd name="T41" fmla="*/ 274 h 413"/>
                <a:gd name="T42" fmla="*/ 288 w 592"/>
                <a:gd name="T43" fmla="*/ 400 h 413"/>
                <a:gd name="T44" fmla="*/ 262 w 592"/>
                <a:gd name="T45" fmla="*/ 395 h 413"/>
                <a:gd name="T46" fmla="*/ 133 w 592"/>
                <a:gd name="T47" fmla="*/ 138 h 413"/>
                <a:gd name="T48" fmla="*/ 122 w 592"/>
                <a:gd name="T49" fmla="*/ 11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2" h="413">
                  <a:moveTo>
                    <a:pt x="122" y="116"/>
                  </a:moveTo>
                  <a:cubicBezTo>
                    <a:pt x="110" y="133"/>
                    <a:pt x="100" y="148"/>
                    <a:pt x="90" y="162"/>
                  </a:cubicBezTo>
                  <a:cubicBezTo>
                    <a:pt x="76" y="184"/>
                    <a:pt x="61" y="206"/>
                    <a:pt x="46" y="229"/>
                  </a:cubicBezTo>
                  <a:cubicBezTo>
                    <a:pt x="39" y="241"/>
                    <a:pt x="33" y="240"/>
                    <a:pt x="25" y="230"/>
                  </a:cubicBezTo>
                  <a:cubicBezTo>
                    <a:pt x="20" y="222"/>
                    <a:pt x="14" y="215"/>
                    <a:pt x="8" y="208"/>
                  </a:cubicBezTo>
                  <a:cubicBezTo>
                    <a:pt x="1" y="200"/>
                    <a:pt x="0" y="194"/>
                    <a:pt x="6" y="185"/>
                  </a:cubicBezTo>
                  <a:cubicBezTo>
                    <a:pt x="44" y="129"/>
                    <a:pt x="81" y="73"/>
                    <a:pt x="118" y="17"/>
                  </a:cubicBezTo>
                  <a:cubicBezTo>
                    <a:pt x="130" y="0"/>
                    <a:pt x="134" y="11"/>
                    <a:pt x="139" y="21"/>
                  </a:cubicBezTo>
                  <a:cubicBezTo>
                    <a:pt x="184" y="111"/>
                    <a:pt x="228" y="200"/>
                    <a:pt x="273" y="289"/>
                  </a:cubicBezTo>
                  <a:cubicBezTo>
                    <a:pt x="289" y="322"/>
                    <a:pt x="285" y="321"/>
                    <a:pt x="311" y="295"/>
                  </a:cubicBezTo>
                  <a:cubicBezTo>
                    <a:pt x="350" y="256"/>
                    <a:pt x="389" y="218"/>
                    <a:pt x="427" y="179"/>
                  </a:cubicBezTo>
                  <a:cubicBezTo>
                    <a:pt x="440" y="166"/>
                    <a:pt x="445" y="168"/>
                    <a:pt x="452" y="183"/>
                  </a:cubicBezTo>
                  <a:cubicBezTo>
                    <a:pt x="473" y="228"/>
                    <a:pt x="497" y="271"/>
                    <a:pt x="517" y="316"/>
                  </a:cubicBezTo>
                  <a:cubicBezTo>
                    <a:pt x="525" y="332"/>
                    <a:pt x="535" y="340"/>
                    <a:pt x="553" y="337"/>
                  </a:cubicBezTo>
                  <a:cubicBezTo>
                    <a:pt x="560" y="336"/>
                    <a:pt x="567" y="337"/>
                    <a:pt x="575" y="337"/>
                  </a:cubicBezTo>
                  <a:cubicBezTo>
                    <a:pt x="585" y="338"/>
                    <a:pt x="589" y="343"/>
                    <a:pt x="589" y="353"/>
                  </a:cubicBezTo>
                  <a:cubicBezTo>
                    <a:pt x="589" y="353"/>
                    <a:pt x="589" y="354"/>
                    <a:pt x="589" y="355"/>
                  </a:cubicBezTo>
                  <a:cubicBezTo>
                    <a:pt x="592" y="394"/>
                    <a:pt x="591" y="391"/>
                    <a:pt x="552" y="396"/>
                  </a:cubicBezTo>
                  <a:cubicBezTo>
                    <a:pt x="507" y="401"/>
                    <a:pt x="481" y="386"/>
                    <a:pt x="467" y="343"/>
                  </a:cubicBezTo>
                  <a:cubicBezTo>
                    <a:pt x="460" y="320"/>
                    <a:pt x="446" y="299"/>
                    <a:pt x="435" y="277"/>
                  </a:cubicBezTo>
                  <a:cubicBezTo>
                    <a:pt x="429" y="263"/>
                    <a:pt x="423" y="264"/>
                    <a:pt x="414" y="274"/>
                  </a:cubicBezTo>
                  <a:cubicBezTo>
                    <a:pt x="372" y="316"/>
                    <a:pt x="330" y="357"/>
                    <a:pt x="288" y="400"/>
                  </a:cubicBezTo>
                  <a:cubicBezTo>
                    <a:pt x="275" y="413"/>
                    <a:pt x="270" y="411"/>
                    <a:pt x="262" y="395"/>
                  </a:cubicBezTo>
                  <a:cubicBezTo>
                    <a:pt x="220" y="309"/>
                    <a:pt x="176" y="223"/>
                    <a:pt x="133" y="138"/>
                  </a:cubicBezTo>
                  <a:cubicBezTo>
                    <a:pt x="130" y="131"/>
                    <a:pt x="127" y="125"/>
                    <a:pt x="122"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701" name="Freeform 152">
              <a:extLst>
                <a:ext uri="{FF2B5EF4-FFF2-40B4-BE49-F238E27FC236}">
                  <a16:creationId xmlns:a16="http://schemas.microsoft.com/office/drawing/2014/main" id="{CA81EBE1-AF98-40D3-B3CF-B658E97C1284}"/>
                </a:ext>
              </a:extLst>
            </p:cNvPr>
            <p:cNvSpPr>
              <a:spLocks/>
            </p:cNvSpPr>
            <p:nvPr/>
          </p:nvSpPr>
          <p:spPr bwMode="auto">
            <a:xfrm>
              <a:off x="-8723313" y="952500"/>
              <a:ext cx="2743200" cy="1803400"/>
            </a:xfrm>
            <a:custGeom>
              <a:avLst/>
              <a:gdLst>
                <a:gd name="T0" fmla="*/ 60 w 733"/>
                <a:gd name="T1" fmla="*/ 262 h 482"/>
                <a:gd name="T2" fmla="*/ 148 w 733"/>
                <a:gd name="T3" fmla="*/ 216 h 482"/>
                <a:gd name="T4" fmla="*/ 259 w 733"/>
                <a:gd name="T5" fmla="*/ 44 h 482"/>
                <a:gd name="T6" fmla="*/ 291 w 733"/>
                <a:gd name="T7" fmla="*/ 43 h 482"/>
                <a:gd name="T8" fmla="*/ 469 w 733"/>
                <a:gd name="T9" fmla="*/ 289 h 482"/>
                <a:gd name="T10" fmla="*/ 496 w 733"/>
                <a:gd name="T11" fmla="*/ 288 h 482"/>
                <a:gd name="T12" fmla="*/ 666 w 733"/>
                <a:gd name="T13" fmla="*/ 19 h 482"/>
                <a:gd name="T14" fmla="*/ 693 w 733"/>
                <a:gd name="T15" fmla="*/ 18 h 482"/>
                <a:gd name="T16" fmla="*/ 729 w 733"/>
                <a:gd name="T17" fmla="*/ 83 h 482"/>
                <a:gd name="T18" fmla="*/ 726 w 733"/>
                <a:gd name="T19" fmla="*/ 109 h 482"/>
                <a:gd name="T20" fmla="*/ 500 w 733"/>
                <a:gd name="T21" fmla="*/ 465 h 482"/>
                <a:gd name="T22" fmla="*/ 474 w 733"/>
                <a:gd name="T23" fmla="*/ 464 h 482"/>
                <a:gd name="T24" fmla="*/ 294 w 733"/>
                <a:gd name="T25" fmla="*/ 207 h 482"/>
                <a:gd name="T26" fmla="*/ 265 w 733"/>
                <a:gd name="T27" fmla="*/ 206 h 482"/>
                <a:gd name="T28" fmla="*/ 175 w 733"/>
                <a:gd name="T29" fmla="*/ 341 h 482"/>
                <a:gd name="T30" fmla="*/ 143 w 733"/>
                <a:gd name="T31" fmla="*/ 359 h 482"/>
                <a:gd name="T32" fmla="*/ 43 w 733"/>
                <a:gd name="T33" fmla="*/ 359 h 482"/>
                <a:gd name="T34" fmla="*/ 17 w 733"/>
                <a:gd name="T35" fmla="*/ 340 h 482"/>
                <a:gd name="T36" fmla="*/ 1 w 733"/>
                <a:gd name="T37" fmla="*/ 278 h 482"/>
                <a:gd name="T38" fmla="*/ 16 w 733"/>
                <a:gd name="T39" fmla="*/ 262 h 482"/>
                <a:gd name="T40" fmla="*/ 60 w 733"/>
                <a:gd name="T41" fmla="*/ 26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3" h="482">
                  <a:moveTo>
                    <a:pt x="60" y="262"/>
                  </a:moveTo>
                  <a:cubicBezTo>
                    <a:pt x="104" y="273"/>
                    <a:pt x="127" y="251"/>
                    <a:pt x="148" y="216"/>
                  </a:cubicBezTo>
                  <a:cubicBezTo>
                    <a:pt x="182" y="157"/>
                    <a:pt x="221" y="101"/>
                    <a:pt x="259" y="44"/>
                  </a:cubicBezTo>
                  <a:cubicBezTo>
                    <a:pt x="274" y="20"/>
                    <a:pt x="275" y="20"/>
                    <a:pt x="291" y="43"/>
                  </a:cubicBezTo>
                  <a:cubicBezTo>
                    <a:pt x="350" y="125"/>
                    <a:pt x="409" y="207"/>
                    <a:pt x="469" y="289"/>
                  </a:cubicBezTo>
                  <a:cubicBezTo>
                    <a:pt x="483" y="309"/>
                    <a:pt x="483" y="309"/>
                    <a:pt x="496" y="288"/>
                  </a:cubicBezTo>
                  <a:cubicBezTo>
                    <a:pt x="553" y="198"/>
                    <a:pt x="609" y="109"/>
                    <a:pt x="666" y="19"/>
                  </a:cubicBezTo>
                  <a:cubicBezTo>
                    <a:pt x="678" y="0"/>
                    <a:pt x="680" y="0"/>
                    <a:pt x="693" y="18"/>
                  </a:cubicBezTo>
                  <a:cubicBezTo>
                    <a:pt x="707" y="39"/>
                    <a:pt x="719" y="60"/>
                    <a:pt x="729" y="83"/>
                  </a:cubicBezTo>
                  <a:cubicBezTo>
                    <a:pt x="733" y="92"/>
                    <a:pt x="732" y="100"/>
                    <a:pt x="726" y="109"/>
                  </a:cubicBezTo>
                  <a:cubicBezTo>
                    <a:pt x="651" y="227"/>
                    <a:pt x="575" y="346"/>
                    <a:pt x="500" y="465"/>
                  </a:cubicBezTo>
                  <a:cubicBezTo>
                    <a:pt x="489" y="482"/>
                    <a:pt x="487" y="482"/>
                    <a:pt x="474" y="464"/>
                  </a:cubicBezTo>
                  <a:cubicBezTo>
                    <a:pt x="414" y="378"/>
                    <a:pt x="354" y="292"/>
                    <a:pt x="294" y="207"/>
                  </a:cubicBezTo>
                  <a:cubicBezTo>
                    <a:pt x="279" y="186"/>
                    <a:pt x="279" y="186"/>
                    <a:pt x="265" y="206"/>
                  </a:cubicBezTo>
                  <a:cubicBezTo>
                    <a:pt x="235" y="251"/>
                    <a:pt x="205" y="296"/>
                    <a:pt x="175" y="341"/>
                  </a:cubicBezTo>
                  <a:cubicBezTo>
                    <a:pt x="167" y="354"/>
                    <a:pt x="158" y="360"/>
                    <a:pt x="143" y="359"/>
                  </a:cubicBezTo>
                  <a:cubicBezTo>
                    <a:pt x="109" y="358"/>
                    <a:pt x="76" y="358"/>
                    <a:pt x="43" y="359"/>
                  </a:cubicBezTo>
                  <a:cubicBezTo>
                    <a:pt x="28" y="359"/>
                    <a:pt x="21" y="354"/>
                    <a:pt x="17" y="340"/>
                  </a:cubicBezTo>
                  <a:cubicBezTo>
                    <a:pt x="11" y="320"/>
                    <a:pt x="4" y="300"/>
                    <a:pt x="1" y="278"/>
                  </a:cubicBezTo>
                  <a:cubicBezTo>
                    <a:pt x="0" y="266"/>
                    <a:pt x="4" y="261"/>
                    <a:pt x="16" y="262"/>
                  </a:cubicBezTo>
                  <a:cubicBezTo>
                    <a:pt x="31" y="262"/>
                    <a:pt x="46" y="262"/>
                    <a:pt x="60"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sp>
        <p:nvSpPr>
          <p:cNvPr id="702" name="Oval 2">
            <a:extLst>
              <a:ext uri="{FF2B5EF4-FFF2-40B4-BE49-F238E27FC236}">
                <a16:creationId xmlns:a16="http://schemas.microsoft.com/office/drawing/2014/main" id="{E94D8D24-4A81-42F4-B208-D54F578F2809}"/>
              </a:ext>
            </a:extLst>
          </p:cNvPr>
          <p:cNvSpPr/>
          <p:nvPr/>
        </p:nvSpPr>
        <p:spPr>
          <a:xfrm>
            <a:off x="2094502" y="1430291"/>
            <a:ext cx="67315" cy="6444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accent2"/>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708" name="Group 707">
            <a:extLst>
              <a:ext uri="{FF2B5EF4-FFF2-40B4-BE49-F238E27FC236}">
                <a16:creationId xmlns:a16="http://schemas.microsoft.com/office/drawing/2014/main" id="{76371250-9CBA-4174-AC66-7724C282E25D}"/>
              </a:ext>
            </a:extLst>
          </p:cNvPr>
          <p:cNvGrpSpPr/>
          <p:nvPr/>
        </p:nvGrpSpPr>
        <p:grpSpPr>
          <a:xfrm>
            <a:off x="2327933" y="1750421"/>
            <a:ext cx="88469" cy="94788"/>
            <a:chOff x="3588279" y="2456899"/>
            <a:chExt cx="800100" cy="857250"/>
          </a:xfrm>
          <a:solidFill>
            <a:schemeClr val="accent1"/>
          </a:solidFill>
        </p:grpSpPr>
        <p:sp>
          <p:nvSpPr>
            <p:cNvPr id="706" name="Freeform: Shape 705">
              <a:extLst>
                <a:ext uri="{FF2B5EF4-FFF2-40B4-BE49-F238E27FC236}">
                  <a16:creationId xmlns:a16="http://schemas.microsoft.com/office/drawing/2014/main" id="{152EACCB-F37A-4605-9ABE-5E74FDC1834F}"/>
                </a:ext>
              </a:extLst>
            </p:cNvPr>
            <p:cNvSpPr/>
            <p:nvPr/>
          </p:nvSpPr>
          <p:spPr>
            <a:xfrm>
              <a:off x="3588279" y="3276049"/>
              <a:ext cx="800100" cy="38100"/>
            </a:xfrm>
            <a:custGeom>
              <a:avLst/>
              <a:gdLst>
                <a:gd name="connsiteX0" fmla="*/ 0 w 800100"/>
                <a:gd name="connsiteY0" fmla="*/ 0 h 38100"/>
                <a:gd name="connsiteX1" fmla="*/ 800100 w 800100"/>
                <a:gd name="connsiteY1" fmla="*/ 0 h 38100"/>
                <a:gd name="connsiteX2" fmla="*/ 800100 w 800100"/>
                <a:gd name="connsiteY2" fmla="*/ 38100 h 38100"/>
                <a:gd name="connsiteX3" fmla="*/ 0 w 8001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800100" h="38100">
                  <a:moveTo>
                    <a:pt x="0" y="0"/>
                  </a:moveTo>
                  <a:lnTo>
                    <a:pt x="800100" y="0"/>
                  </a:lnTo>
                  <a:lnTo>
                    <a:pt x="800100" y="38100"/>
                  </a:lnTo>
                  <a:lnTo>
                    <a:pt x="0" y="38100"/>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707" name="Freeform: Shape 706">
              <a:extLst>
                <a:ext uri="{FF2B5EF4-FFF2-40B4-BE49-F238E27FC236}">
                  <a16:creationId xmlns:a16="http://schemas.microsoft.com/office/drawing/2014/main" id="{A5D06FAB-4BA2-48A5-941E-E3ACA43B7126}"/>
                </a:ext>
              </a:extLst>
            </p:cNvPr>
            <p:cNvSpPr/>
            <p:nvPr/>
          </p:nvSpPr>
          <p:spPr>
            <a:xfrm>
              <a:off x="3597804" y="2456899"/>
              <a:ext cx="781050" cy="790575"/>
            </a:xfrm>
            <a:custGeom>
              <a:avLst/>
              <a:gdLst>
                <a:gd name="connsiteX0" fmla="*/ 781050 w 781050"/>
                <a:gd name="connsiteY0" fmla="*/ 457200 h 790575"/>
                <a:gd name="connsiteX1" fmla="*/ 661111 w 781050"/>
                <a:gd name="connsiteY1" fmla="*/ 457200 h 790575"/>
                <a:gd name="connsiteX2" fmla="*/ 408756 w 781050"/>
                <a:gd name="connsiteY2" fmla="*/ 207769 h 790575"/>
                <a:gd name="connsiteX3" fmla="*/ 409575 w 781050"/>
                <a:gd name="connsiteY3" fmla="*/ 197368 h 790575"/>
                <a:gd name="connsiteX4" fmla="*/ 409575 w 781050"/>
                <a:gd name="connsiteY4" fmla="*/ 137579 h 790575"/>
                <a:gd name="connsiteX5" fmla="*/ 561975 w 781050"/>
                <a:gd name="connsiteY5" fmla="*/ 146876 h 790575"/>
                <a:gd name="connsiteX6" fmla="*/ 561975 w 781050"/>
                <a:gd name="connsiteY6" fmla="*/ 29756 h 790575"/>
                <a:gd name="connsiteX7" fmla="*/ 409623 w 781050"/>
                <a:gd name="connsiteY7" fmla="*/ 20469 h 790575"/>
                <a:gd name="connsiteX8" fmla="*/ 390563 w 781050"/>
                <a:gd name="connsiteY8" fmla="*/ 0 h 790575"/>
                <a:gd name="connsiteX9" fmla="*/ 371475 w 781050"/>
                <a:gd name="connsiteY9" fmla="*/ 20755 h 790575"/>
                <a:gd name="connsiteX10" fmla="*/ 371475 w 781050"/>
                <a:gd name="connsiteY10" fmla="*/ 197368 h 790575"/>
                <a:gd name="connsiteX11" fmla="*/ 372466 w 781050"/>
                <a:gd name="connsiteY11" fmla="*/ 207740 h 790575"/>
                <a:gd name="connsiteX12" fmla="*/ 119939 w 781050"/>
                <a:gd name="connsiteY12" fmla="*/ 457200 h 790575"/>
                <a:gd name="connsiteX13" fmla="*/ 0 w 781050"/>
                <a:gd name="connsiteY13" fmla="*/ 457200 h 790575"/>
                <a:gd name="connsiteX14" fmla="*/ 0 w 781050"/>
                <a:gd name="connsiteY14" fmla="*/ 790575 h 790575"/>
                <a:gd name="connsiteX15" fmla="*/ 781050 w 781050"/>
                <a:gd name="connsiteY15" fmla="*/ 790575 h 790575"/>
                <a:gd name="connsiteX16" fmla="*/ 781050 w 781050"/>
                <a:gd name="connsiteY16" fmla="*/ 457200 h 790575"/>
                <a:gd name="connsiteX17" fmla="*/ 171450 w 781050"/>
                <a:gd name="connsiteY17" fmla="*/ 712003 h 790575"/>
                <a:gd name="connsiteX18" fmla="*/ 138113 w 781050"/>
                <a:gd name="connsiteY18" fmla="*/ 743836 h 790575"/>
                <a:gd name="connsiteX19" fmla="*/ 104775 w 781050"/>
                <a:gd name="connsiteY19" fmla="*/ 712003 h 790575"/>
                <a:gd name="connsiteX20" fmla="*/ 104775 w 781050"/>
                <a:gd name="connsiteY20" fmla="*/ 557460 h 790575"/>
                <a:gd name="connsiteX21" fmla="*/ 138113 w 781050"/>
                <a:gd name="connsiteY21" fmla="*/ 525628 h 790575"/>
                <a:gd name="connsiteX22" fmla="*/ 171450 w 781050"/>
                <a:gd name="connsiteY22" fmla="*/ 557460 h 790575"/>
                <a:gd name="connsiteX23" fmla="*/ 171450 w 781050"/>
                <a:gd name="connsiteY23" fmla="*/ 712003 h 790575"/>
                <a:gd name="connsiteX24" fmla="*/ 342900 w 781050"/>
                <a:gd name="connsiteY24" fmla="*/ 712003 h 790575"/>
                <a:gd name="connsiteX25" fmla="*/ 309563 w 781050"/>
                <a:gd name="connsiteY25" fmla="*/ 743836 h 790575"/>
                <a:gd name="connsiteX26" fmla="*/ 276225 w 781050"/>
                <a:gd name="connsiteY26" fmla="*/ 712003 h 790575"/>
                <a:gd name="connsiteX27" fmla="*/ 276225 w 781050"/>
                <a:gd name="connsiteY27" fmla="*/ 557460 h 790575"/>
                <a:gd name="connsiteX28" fmla="*/ 309563 w 781050"/>
                <a:gd name="connsiteY28" fmla="*/ 525628 h 790575"/>
                <a:gd name="connsiteX29" fmla="*/ 342900 w 781050"/>
                <a:gd name="connsiteY29" fmla="*/ 557460 h 790575"/>
                <a:gd name="connsiteX30" fmla="*/ 342900 w 781050"/>
                <a:gd name="connsiteY30" fmla="*/ 712003 h 790575"/>
                <a:gd name="connsiteX31" fmla="*/ 504825 w 781050"/>
                <a:gd name="connsiteY31" fmla="*/ 712003 h 790575"/>
                <a:gd name="connsiteX32" fmla="*/ 471488 w 781050"/>
                <a:gd name="connsiteY32" fmla="*/ 743836 h 790575"/>
                <a:gd name="connsiteX33" fmla="*/ 438150 w 781050"/>
                <a:gd name="connsiteY33" fmla="*/ 712003 h 790575"/>
                <a:gd name="connsiteX34" fmla="*/ 438150 w 781050"/>
                <a:gd name="connsiteY34" fmla="*/ 557460 h 790575"/>
                <a:gd name="connsiteX35" fmla="*/ 471488 w 781050"/>
                <a:gd name="connsiteY35" fmla="*/ 525628 h 790575"/>
                <a:gd name="connsiteX36" fmla="*/ 504825 w 781050"/>
                <a:gd name="connsiteY36" fmla="*/ 557460 h 790575"/>
                <a:gd name="connsiteX37" fmla="*/ 504825 w 781050"/>
                <a:gd name="connsiteY37" fmla="*/ 712003 h 790575"/>
                <a:gd name="connsiteX38" fmla="*/ 676275 w 781050"/>
                <a:gd name="connsiteY38" fmla="*/ 712003 h 790575"/>
                <a:gd name="connsiteX39" fmla="*/ 642938 w 781050"/>
                <a:gd name="connsiteY39" fmla="*/ 743836 h 790575"/>
                <a:gd name="connsiteX40" fmla="*/ 609600 w 781050"/>
                <a:gd name="connsiteY40" fmla="*/ 712003 h 790575"/>
                <a:gd name="connsiteX41" fmla="*/ 609600 w 781050"/>
                <a:gd name="connsiteY41" fmla="*/ 557460 h 790575"/>
                <a:gd name="connsiteX42" fmla="*/ 642938 w 781050"/>
                <a:gd name="connsiteY42" fmla="*/ 525628 h 790575"/>
                <a:gd name="connsiteX43" fmla="*/ 676275 w 781050"/>
                <a:gd name="connsiteY43" fmla="*/ 557460 h 790575"/>
                <a:gd name="connsiteX44" fmla="*/ 676275 w 781050"/>
                <a:gd name="connsiteY44" fmla="*/ 712003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1050" h="790575">
                  <a:moveTo>
                    <a:pt x="781050" y="457200"/>
                  </a:moveTo>
                  <a:lnTo>
                    <a:pt x="661111" y="457200"/>
                  </a:lnTo>
                  <a:cubicBezTo>
                    <a:pt x="649700" y="323850"/>
                    <a:pt x="542030" y="217075"/>
                    <a:pt x="408756" y="207769"/>
                  </a:cubicBezTo>
                  <a:cubicBezTo>
                    <a:pt x="409880" y="205216"/>
                    <a:pt x="409575" y="200330"/>
                    <a:pt x="409575" y="197368"/>
                  </a:cubicBezTo>
                  <a:lnTo>
                    <a:pt x="409575" y="137579"/>
                  </a:lnTo>
                  <a:cubicBezTo>
                    <a:pt x="466725" y="118110"/>
                    <a:pt x="514350" y="187147"/>
                    <a:pt x="561975" y="146876"/>
                  </a:cubicBezTo>
                  <a:cubicBezTo>
                    <a:pt x="561975" y="107833"/>
                    <a:pt x="561975" y="68799"/>
                    <a:pt x="561975" y="29756"/>
                  </a:cubicBezTo>
                  <a:cubicBezTo>
                    <a:pt x="514350" y="70037"/>
                    <a:pt x="461010" y="962"/>
                    <a:pt x="409623" y="20469"/>
                  </a:cubicBezTo>
                  <a:cubicBezTo>
                    <a:pt x="409461" y="9144"/>
                    <a:pt x="401926" y="0"/>
                    <a:pt x="390563" y="0"/>
                  </a:cubicBezTo>
                  <a:cubicBezTo>
                    <a:pt x="379105" y="0"/>
                    <a:pt x="371475" y="9296"/>
                    <a:pt x="371475" y="20755"/>
                  </a:cubicBezTo>
                  <a:lnTo>
                    <a:pt x="371475" y="197368"/>
                  </a:lnTo>
                  <a:cubicBezTo>
                    <a:pt x="371475" y="200320"/>
                    <a:pt x="371351" y="205197"/>
                    <a:pt x="372466" y="207740"/>
                  </a:cubicBezTo>
                  <a:cubicBezTo>
                    <a:pt x="239030" y="216875"/>
                    <a:pt x="131359" y="323850"/>
                    <a:pt x="119939" y="457200"/>
                  </a:cubicBezTo>
                  <a:lnTo>
                    <a:pt x="0" y="457200"/>
                  </a:lnTo>
                  <a:lnTo>
                    <a:pt x="0" y="790575"/>
                  </a:lnTo>
                  <a:lnTo>
                    <a:pt x="781050" y="790575"/>
                  </a:lnTo>
                  <a:lnTo>
                    <a:pt x="781050" y="457200"/>
                  </a:lnTo>
                  <a:close/>
                  <a:moveTo>
                    <a:pt x="171450" y="712003"/>
                  </a:moveTo>
                  <a:cubicBezTo>
                    <a:pt x="171450" y="729586"/>
                    <a:pt x="155686" y="743836"/>
                    <a:pt x="138113" y="743836"/>
                  </a:cubicBezTo>
                  <a:cubicBezTo>
                    <a:pt x="120529" y="743836"/>
                    <a:pt x="104775" y="729577"/>
                    <a:pt x="104775" y="712003"/>
                  </a:cubicBezTo>
                  <a:lnTo>
                    <a:pt x="104775" y="557460"/>
                  </a:lnTo>
                  <a:cubicBezTo>
                    <a:pt x="104775" y="539877"/>
                    <a:pt x="120539" y="525628"/>
                    <a:pt x="138113" y="525628"/>
                  </a:cubicBezTo>
                  <a:cubicBezTo>
                    <a:pt x="155686" y="525628"/>
                    <a:pt x="171450" y="539887"/>
                    <a:pt x="171450" y="557460"/>
                  </a:cubicBezTo>
                  <a:lnTo>
                    <a:pt x="171450" y="712003"/>
                  </a:lnTo>
                  <a:close/>
                  <a:moveTo>
                    <a:pt x="342900" y="712003"/>
                  </a:moveTo>
                  <a:cubicBezTo>
                    <a:pt x="342900" y="729586"/>
                    <a:pt x="327136" y="743836"/>
                    <a:pt x="309563" y="743836"/>
                  </a:cubicBezTo>
                  <a:cubicBezTo>
                    <a:pt x="291979" y="743836"/>
                    <a:pt x="276225" y="729577"/>
                    <a:pt x="276225" y="712003"/>
                  </a:cubicBezTo>
                  <a:lnTo>
                    <a:pt x="276225" y="557460"/>
                  </a:lnTo>
                  <a:cubicBezTo>
                    <a:pt x="276225" y="539877"/>
                    <a:pt x="291989" y="525628"/>
                    <a:pt x="309563" y="525628"/>
                  </a:cubicBezTo>
                  <a:cubicBezTo>
                    <a:pt x="327136" y="525628"/>
                    <a:pt x="342900" y="539887"/>
                    <a:pt x="342900" y="557460"/>
                  </a:cubicBezTo>
                  <a:lnTo>
                    <a:pt x="342900" y="712003"/>
                  </a:lnTo>
                  <a:close/>
                  <a:moveTo>
                    <a:pt x="504825" y="712003"/>
                  </a:moveTo>
                  <a:cubicBezTo>
                    <a:pt x="504825" y="729586"/>
                    <a:pt x="489061" y="743836"/>
                    <a:pt x="471488" y="743836"/>
                  </a:cubicBezTo>
                  <a:cubicBezTo>
                    <a:pt x="453914" y="743836"/>
                    <a:pt x="438150" y="729577"/>
                    <a:pt x="438150" y="712003"/>
                  </a:cubicBezTo>
                  <a:lnTo>
                    <a:pt x="438150" y="557460"/>
                  </a:lnTo>
                  <a:cubicBezTo>
                    <a:pt x="438150" y="539877"/>
                    <a:pt x="453914" y="525628"/>
                    <a:pt x="471488" y="525628"/>
                  </a:cubicBezTo>
                  <a:cubicBezTo>
                    <a:pt x="489071" y="525628"/>
                    <a:pt x="504825" y="539887"/>
                    <a:pt x="504825" y="557460"/>
                  </a:cubicBezTo>
                  <a:lnTo>
                    <a:pt x="504825" y="712003"/>
                  </a:lnTo>
                  <a:close/>
                  <a:moveTo>
                    <a:pt x="676275" y="712003"/>
                  </a:moveTo>
                  <a:cubicBezTo>
                    <a:pt x="676275" y="729586"/>
                    <a:pt x="660511" y="743836"/>
                    <a:pt x="642938" y="743836"/>
                  </a:cubicBezTo>
                  <a:cubicBezTo>
                    <a:pt x="625364" y="743836"/>
                    <a:pt x="609600" y="729577"/>
                    <a:pt x="609600" y="712003"/>
                  </a:cubicBezTo>
                  <a:lnTo>
                    <a:pt x="609600" y="557460"/>
                  </a:lnTo>
                  <a:cubicBezTo>
                    <a:pt x="609600" y="539877"/>
                    <a:pt x="625364" y="525628"/>
                    <a:pt x="642938" y="525628"/>
                  </a:cubicBezTo>
                  <a:cubicBezTo>
                    <a:pt x="660521" y="525628"/>
                    <a:pt x="676275" y="539887"/>
                    <a:pt x="676275" y="557460"/>
                  </a:cubicBezTo>
                  <a:lnTo>
                    <a:pt x="676275" y="712003"/>
                  </a:lnTo>
                  <a:close/>
                </a:path>
              </a:pathLst>
            </a:custGeom>
            <a:grp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0" name="Group 709">
            <a:extLst>
              <a:ext uri="{FF2B5EF4-FFF2-40B4-BE49-F238E27FC236}">
                <a16:creationId xmlns:a16="http://schemas.microsoft.com/office/drawing/2014/main" id="{0599979D-6C08-474E-96B3-BFBAA87DF5DC}"/>
              </a:ext>
            </a:extLst>
          </p:cNvPr>
          <p:cNvGrpSpPr/>
          <p:nvPr/>
        </p:nvGrpSpPr>
        <p:grpSpPr>
          <a:xfrm>
            <a:off x="5130140" y="1389190"/>
            <a:ext cx="2124286" cy="1485346"/>
            <a:chOff x="5109487" y="1456354"/>
            <a:chExt cx="1922132" cy="1343996"/>
          </a:xfrm>
        </p:grpSpPr>
        <p:sp>
          <p:nvSpPr>
            <p:cNvPr id="709" name="Rectangle: Rounded Corners 708">
              <a:extLst>
                <a:ext uri="{FF2B5EF4-FFF2-40B4-BE49-F238E27FC236}">
                  <a16:creationId xmlns:a16="http://schemas.microsoft.com/office/drawing/2014/main" id="{C135E417-59CD-4D9C-9D2A-D34694FE482C}"/>
                </a:ext>
              </a:extLst>
            </p:cNvPr>
            <p:cNvSpPr/>
            <p:nvPr/>
          </p:nvSpPr>
          <p:spPr bwMode="auto">
            <a:xfrm>
              <a:off x="5109487" y="2738755"/>
              <a:ext cx="1920240" cy="6159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6" name="Group 365">
              <a:extLst>
                <a:ext uri="{FF2B5EF4-FFF2-40B4-BE49-F238E27FC236}">
                  <a16:creationId xmlns:a16="http://schemas.microsoft.com/office/drawing/2014/main" id="{AA6A3B8D-8459-4FE6-924A-81B89B791899}"/>
                </a:ext>
              </a:extLst>
            </p:cNvPr>
            <p:cNvGrpSpPr/>
            <p:nvPr/>
          </p:nvGrpSpPr>
          <p:grpSpPr>
            <a:xfrm>
              <a:off x="5127359" y="1456354"/>
              <a:ext cx="1904260" cy="1327696"/>
              <a:chOff x="6546260" y="2906334"/>
              <a:chExt cx="5545962" cy="3866779"/>
            </a:xfrm>
          </p:grpSpPr>
          <p:sp>
            <p:nvSpPr>
              <p:cNvPr id="367" name="Freeform 465">
                <a:extLst>
                  <a:ext uri="{FF2B5EF4-FFF2-40B4-BE49-F238E27FC236}">
                    <a16:creationId xmlns:a16="http://schemas.microsoft.com/office/drawing/2014/main" id="{190E5A1F-649F-48D2-B86C-23D1A894D80A}"/>
                  </a:ext>
                </a:extLst>
              </p:cNvPr>
              <p:cNvSpPr>
                <a:spLocks/>
              </p:cNvSpPr>
              <p:nvPr/>
            </p:nvSpPr>
            <p:spPr bwMode="auto">
              <a:xfrm flipH="1">
                <a:off x="9789370" y="3717587"/>
                <a:ext cx="453095" cy="59117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8" name="Freeform 466">
                <a:extLst>
                  <a:ext uri="{FF2B5EF4-FFF2-40B4-BE49-F238E27FC236}">
                    <a16:creationId xmlns:a16="http://schemas.microsoft.com/office/drawing/2014/main" id="{781B25C0-D300-48E2-9613-F5D78B345D60}"/>
                  </a:ext>
                </a:extLst>
              </p:cNvPr>
              <p:cNvSpPr>
                <a:spLocks/>
              </p:cNvSpPr>
              <p:nvPr/>
            </p:nvSpPr>
            <p:spPr bwMode="auto">
              <a:xfrm flipH="1">
                <a:off x="9905878" y="3566557"/>
                <a:ext cx="358161" cy="358158"/>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69" name="Freeform 467">
                <a:extLst>
                  <a:ext uri="{FF2B5EF4-FFF2-40B4-BE49-F238E27FC236}">
                    <a16:creationId xmlns:a16="http://schemas.microsoft.com/office/drawing/2014/main" id="{FBF819EA-BDE2-4818-9E75-FF4FCBC48FD8}"/>
                  </a:ext>
                </a:extLst>
              </p:cNvPr>
              <p:cNvSpPr>
                <a:spLocks/>
              </p:cNvSpPr>
              <p:nvPr/>
            </p:nvSpPr>
            <p:spPr bwMode="auto">
              <a:xfrm flipH="1">
                <a:off x="9077368" y="4442538"/>
                <a:ext cx="517821" cy="405627"/>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0" name="Freeform 468">
                <a:extLst>
                  <a:ext uri="{FF2B5EF4-FFF2-40B4-BE49-F238E27FC236}">
                    <a16:creationId xmlns:a16="http://schemas.microsoft.com/office/drawing/2014/main" id="{A54C645B-E4D4-4FA8-812F-7D316A668989}"/>
                  </a:ext>
                </a:extLst>
              </p:cNvPr>
              <p:cNvSpPr>
                <a:spLocks/>
              </p:cNvSpPr>
              <p:nvPr/>
            </p:nvSpPr>
            <p:spPr bwMode="auto">
              <a:xfrm flipH="1">
                <a:off x="9763479" y="4131845"/>
                <a:ext cx="293432" cy="293433"/>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1" name="Freeform 469">
                <a:extLst>
                  <a:ext uri="{FF2B5EF4-FFF2-40B4-BE49-F238E27FC236}">
                    <a16:creationId xmlns:a16="http://schemas.microsoft.com/office/drawing/2014/main" id="{16207EAA-F20C-417F-A97C-6F2C729EA31F}"/>
                  </a:ext>
                </a:extLst>
              </p:cNvPr>
              <p:cNvSpPr>
                <a:spLocks/>
              </p:cNvSpPr>
              <p:nvPr/>
            </p:nvSpPr>
            <p:spPr bwMode="auto">
              <a:xfrm flipH="1">
                <a:off x="9383743" y="4174997"/>
                <a:ext cx="604125" cy="560974"/>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2" name="Freeform 470">
                <a:extLst>
                  <a:ext uri="{FF2B5EF4-FFF2-40B4-BE49-F238E27FC236}">
                    <a16:creationId xmlns:a16="http://schemas.microsoft.com/office/drawing/2014/main" id="{D1AEB689-1297-452D-B362-BE2063775A72}"/>
                  </a:ext>
                </a:extLst>
              </p:cNvPr>
              <p:cNvSpPr>
                <a:spLocks/>
              </p:cNvSpPr>
              <p:nvPr/>
            </p:nvSpPr>
            <p:spPr bwMode="auto">
              <a:xfrm flipH="1">
                <a:off x="9599502" y="3967869"/>
                <a:ext cx="233019" cy="207130"/>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3" name="Line 471">
                <a:extLst>
                  <a:ext uri="{FF2B5EF4-FFF2-40B4-BE49-F238E27FC236}">
                    <a16:creationId xmlns:a16="http://schemas.microsoft.com/office/drawing/2014/main" id="{4589A16B-1305-49D8-BFBE-A1EC4974251F}"/>
                  </a:ext>
                </a:extLst>
              </p:cNvPr>
              <p:cNvSpPr>
                <a:spLocks noChangeShapeType="1"/>
              </p:cNvSpPr>
              <p:nvPr/>
            </p:nvSpPr>
            <p:spPr bwMode="auto">
              <a:xfrm flipV="1">
                <a:off x="9482991" y="4002389"/>
                <a:ext cx="263227" cy="90617"/>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4" name="Freeform 473">
                <a:extLst>
                  <a:ext uri="{FF2B5EF4-FFF2-40B4-BE49-F238E27FC236}">
                    <a16:creationId xmlns:a16="http://schemas.microsoft.com/office/drawing/2014/main" id="{38B18FF2-FD03-4C72-874E-CA13CC57FEDB}"/>
                  </a:ext>
                </a:extLst>
              </p:cNvPr>
              <p:cNvSpPr>
                <a:spLocks/>
              </p:cNvSpPr>
              <p:nvPr/>
            </p:nvSpPr>
            <p:spPr bwMode="auto">
              <a:xfrm flipH="1">
                <a:off x="9707381" y="4080063"/>
                <a:ext cx="323641" cy="241650"/>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5" name="Freeform 474">
                <a:extLst>
                  <a:ext uri="{FF2B5EF4-FFF2-40B4-BE49-F238E27FC236}">
                    <a16:creationId xmlns:a16="http://schemas.microsoft.com/office/drawing/2014/main" id="{3C55C781-475B-4E46-97AC-78C1C1393FBD}"/>
                  </a:ext>
                </a:extLst>
              </p:cNvPr>
              <p:cNvSpPr>
                <a:spLocks/>
              </p:cNvSpPr>
              <p:nvPr/>
            </p:nvSpPr>
            <p:spPr bwMode="auto">
              <a:xfrm flipH="1">
                <a:off x="9707381" y="4080063"/>
                <a:ext cx="323641" cy="241650"/>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6" name="Freeform 492">
                <a:extLst>
                  <a:ext uri="{FF2B5EF4-FFF2-40B4-BE49-F238E27FC236}">
                    <a16:creationId xmlns:a16="http://schemas.microsoft.com/office/drawing/2014/main" id="{D0F01027-7A5B-4829-8805-65E82D8C7692}"/>
                  </a:ext>
                </a:extLst>
              </p:cNvPr>
              <p:cNvSpPr>
                <a:spLocks/>
              </p:cNvSpPr>
              <p:nvPr/>
            </p:nvSpPr>
            <p:spPr bwMode="auto">
              <a:xfrm flipH="1">
                <a:off x="10173419" y="4783439"/>
                <a:ext cx="358161" cy="815567"/>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7" name="Freeform 493">
                <a:extLst>
                  <a:ext uri="{FF2B5EF4-FFF2-40B4-BE49-F238E27FC236}">
                    <a16:creationId xmlns:a16="http://schemas.microsoft.com/office/drawing/2014/main" id="{E0A95EC4-242F-4184-AD0B-ADA8CD1C014D}"/>
                  </a:ext>
                </a:extLst>
              </p:cNvPr>
              <p:cNvSpPr>
                <a:spLocks/>
              </p:cNvSpPr>
              <p:nvPr/>
            </p:nvSpPr>
            <p:spPr bwMode="auto">
              <a:xfrm flipH="1">
                <a:off x="9841152" y="4774810"/>
                <a:ext cx="431518" cy="824198"/>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8" name="Freeform 494">
                <a:extLst>
                  <a:ext uri="{FF2B5EF4-FFF2-40B4-BE49-F238E27FC236}">
                    <a16:creationId xmlns:a16="http://schemas.microsoft.com/office/drawing/2014/main" id="{F4E90587-3CE1-47F2-9242-EE6CBE285DCD}"/>
                  </a:ext>
                </a:extLst>
              </p:cNvPr>
              <p:cNvSpPr>
                <a:spLocks/>
              </p:cNvSpPr>
              <p:nvPr/>
            </p:nvSpPr>
            <p:spPr bwMode="auto">
              <a:xfrm flipH="1">
                <a:off x="10445278" y="6311014"/>
                <a:ext cx="215759" cy="233019"/>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79" name="Freeform 495">
                <a:extLst>
                  <a:ext uri="{FF2B5EF4-FFF2-40B4-BE49-F238E27FC236}">
                    <a16:creationId xmlns:a16="http://schemas.microsoft.com/office/drawing/2014/main" id="{604FEB92-7038-4AEA-87BA-A3D4D6EA284D}"/>
                  </a:ext>
                </a:extLst>
              </p:cNvPr>
              <p:cNvSpPr>
                <a:spLocks/>
              </p:cNvSpPr>
              <p:nvPr/>
            </p:nvSpPr>
            <p:spPr bwMode="auto">
              <a:xfrm flipH="1">
                <a:off x="10143214" y="6440468"/>
                <a:ext cx="548029" cy="258912"/>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0" name="Freeform 496">
                <a:extLst>
                  <a:ext uri="{FF2B5EF4-FFF2-40B4-BE49-F238E27FC236}">
                    <a16:creationId xmlns:a16="http://schemas.microsoft.com/office/drawing/2014/main" id="{E2FDD8B8-394D-43D3-B1F7-6C37ED26ABB5}"/>
                  </a:ext>
                </a:extLst>
              </p:cNvPr>
              <p:cNvSpPr>
                <a:spLocks/>
              </p:cNvSpPr>
              <p:nvPr/>
            </p:nvSpPr>
            <p:spPr bwMode="auto">
              <a:xfrm flipH="1">
                <a:off x="10212259" y="5435030"/>
                <a:ext cx="319324" cy="31932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1" name="Freeform 497">
                <a:extLst>
                  <a:ext uri="{FF2B5EF4-FFF2-40B4-BE49-F238E27FC236}">
                    <a16:creationId xmlns:a16="http://schemas.microsoft.com/office/drawing/2014/main" id="{2C1A4EB3-7E1A-4DF1-A1C5-504A096673E9}"/>
                  </a:ext>
                </a:extLst>
              </p:cNvPr>
              <p:cNvSpPr>
                <a:spLocks/>
              </p:cNvSpPr>
              <p:nvPr/>
            </p:nvSpPr>
            <p:spPr bwMode="auto">
              <a:xfrm flipH="1">
                <a:off x="9836835" y="5443661"/>
                <a:ext cx="306379" cy="302062"/>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2" name="Freeform 498">
                <a:extLst>
                  <a:ext uri="{FF2B5EF4-FFF2-40B4-BE49-F238E27FC236}">
                    <a16:creationId xmlns:a16="http://schemas.microsoft.com/office/drawing/2014/main" id="{6CE01D86-092F-4F53-A42D-193E509D862D}"/>
                  </a:ext>
                </a:extLst>
              </p:cNvPr>
              <p:cNvSpPr>
                <a:spLocks/>
              </p:cNvSpPr>
              <p:nvPr/>
            </p:nvSpPr>
            <p:spPr bwMode="auto">
              <a:xfrm flipH="1">
                <a:off x="10220888" y="5573115"/>
                <a:ext cx="453095" cy="927763"/>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BCF2">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3" name="Freeform 499">
                <a:extLst>
                  <a:ext uri="{FF2B5EF4-FFF2-40B4-BE49-F238E27FC236}">
                    <a16:creationId xmlns:a16="http://schemas.microsoft.com/office/drawing/2014/main" id="{F62846F7-6A32-4E77-BEC1-462C6CA46DA9}"/>
                  </a:ext>
                </a:extLst>
              </p:cNvPr>
              <p:cNvSpPr>
                <a:spLocks/>
              </p:cNvSpPr>
              <p:nvPr/>
            </p:nvSpPr>
            <p:spPr bwMode="auto">
              <a:xfrm flipH="1">
                <a:off x="10005129" y="6328274"/>
                <a:ext cx="194185" cy="215759"/>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500">
                <a:extLst>
                  <a:ext uri="{FF2B5EF4-FFF2-40B4-BE49-F238E27FC236}">
                    <a16:creationId xmlns:a16="http://schemas.microsoft.com/office/drawing/2014/main" id="{05CE628E-5FE8-45D9-8170-3D10DFB3B146}"/>
                  </a:ext>
                </a:extLst>
              </p:cNvPr>
              <p:cNvSpPr>
                <a:spLocks/>
              </p:cNvSpPr>
              <p:nvPr/>
            </p:nvSpPr>
            <p:spPr bwMode="auto">
              <a:xfrm flipH="1">
                <a:off x="9672859" y="6457728"/>
                <a:ext cx="548029" cy="220073"/>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5" name="Freeform 501">
                <a:extLst>
                  <a:ext uri="{FF2B5EF4-FFF2-40B4-BE49-F238E27FC236}">
                    <a16:creationId xmlns:a16="http://schemas.microsoft.com/office/drawing/2014/main" id="{22941E7A-19C3-41CC-904B-E2506F6E9444}"/>
                  </a:ext>
                </a:extLst>
              </p:cNvPr>
              <p:cNvSpPr>
                <a:spLocks/>
              </p:cNvSpPr>
              <p:nvPr/>
            </p:nvSpPr>
            <p:spPr bwMode="auto">
              <a:xfrm flipH="1">
                <a:off x="9841151" y="5590373"/>
                <a:ext cx="375423" cy="919132"/>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BCF2">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6" name="Freeform 502">
                <a:extLst>
                  <a:ext uri="{FF2B5EF4-FFF2-40B4-BE49-F238E27FC236}">
                    <a16:creationId xmlns:a16="http://schemas.microsoft.com/office/drawing/2014/main" id="{04FF294A-F70F-4882-AA42-C9E0BEBA1E64}"/>
                  </a:ext>
                </a:extLst>
              </p:cNvPr>
              <p:cNvSpPr>
                <a:spLocks/>
              </p:cNvSpPr>
              <p:nvPr/>
            </p:nvSpPr>
            <p:spPr bwMode="auto">
              <a:xfrm flipH="1">
                <a:off x="9884304" y="3553611"/>
                <a:ext cx="763788" cy="1307499"/>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503">
                <a:extLst>
                  <a:ext uri="{FF2B5EF4-FFF2-40B4-BE49-F238E27FC236}">
                    <a16:creationId xmlns:a16="http://schemas.microsoft.com/office/drawing/2014/main" id="{A422AA5F-65DF-4588-AC21-64915E700215}"/>
                  </a:ext>
                </a:extLst>
              </p:cNvPr>
              <p:cNvSpPr>
                <a:spLocks/>
              </p:cNvSpPr>
              <p:nvPr/>
            </p:nvSpPr>
            <p:spPr bwMode="auto">
              <a:xfrm flipH="1">
                <a:off x="10285613" y="3790947"/>
                <a:ext cx="366792" cy="5782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504">
                <a:extLst>
                  <a:ext uri="{FF2B5EF4-FFF2-40B4-BE49-F238E27FC236}">
                    <a16:creationId xmlns:a16="http://schemas.microsoft.com/office/drawing/2014/main" id="{3EB55B40-5BC3-4406-B001-22373298686E}"/>
                  </a:ext>
                </a:extLst>
              </p:cNvPr>
              <p:cNvSpPr>
                <a:spLocks/>
              </p:cNvSpPr>
              <p:nvPr/>
            </p:nvSpPr>
            <p:spPr bwMode="auto">
              <a:xfrm flipH="1">
                <a:off x="10315822" y="3622654"/>
                <a:ext cx="349532" cy="345215"/>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89" name="Freeform 505">
                <a:extLst>
                  <a:ext uri="{FF2B5EF4-FFF2-40B4-BE49-F238E27FC236}">
                    <a16:creationId xmlns:a16="http://schemas.microsoft.com/office/drawing/2014/main" id="{2195F5DF-97E3-4E50-A700-4828F663507F}"/>
                  </a:ext>
                </a:extLst>
              </p:cNvPr>
              <p:cNvSpPr>
                <a:spLocks/>
              </p:cNvSpPr>
              <p:nvPr/>
            </p:nvSpPr>
            <p:spPr bwMode="auto">
              <a:xfrm flipH="1">
                <a:off x="10272670" y="4200888"/>
                <a:ext cx="284802" cy="284802"/>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0" name="Freeform 506">
                <a:extLst>
                  <a:ext uri="{FF2B5EF4-FFF2-40B4-BE49-F238E27FC236}">
                    <a16:creationId xmlns:a16="http://schemas.microsoft.com/office/drawing/2014/main" id="{1C901070-DFF5-48CA-9DD8-5E1770E278D9}"/>
                  </a:ext>
                </a:extLst>
              </p:cNvPr>
              <p:cNvSpPr>
                <a:spLocks/>
              </p:cNvSpPr>
              <p:nvPr/>
            </p:nvSpPr>
            <p:spPr bwMode="auto">
              <a:xfrm flipH="1">
                <a:off x="9810946" y="4093009"/>
                <a:ext cx="634332" cy="379736"/>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1" name="Freeform 507">
                <a:extLst>
                  <a:ext uri="{FF2B5EF4-FFF2-40B4-BE49-F238E27FC236}">
                    <a16:creationId xmlns:a16="http://schemas.microsoft.com/office/drawing/2014/main" id="{8ED594F9-A92E-448A-8366-A790B51C687C}"/>
                  </a:ext>
                </a:extLst>
              </p:cNvPr>
              <p:cNvSpPr>
                <a:spLocks/>
              </p:cNvSpPr>
              <p:nvPr/>
            </p:nvSpPr>
            <p:spPr bwMode="auto">
              <a:xfrm flipH="1">
                <a:off x="9858414" y="4093009"/>
                <a:ext cx="461726" cy="133770"/>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2" name="Freeform 547">
                <a:extLst>
                  <a:ext uri="{FF2B5EF4-FFF2-40B4-BE49-F238E27FC236}">
                    <a16:creationId xmlns:a16="http://schemas.microsoft.com/office/drawing/2014/main" id="{CDFB55B5-472A-4EE6-988C-0AE853201FDA}"/>
                  </a:ext>
                </a:extLst>
              </p:cNvPr>
              <p:cNvSpPr>
                <a:spLocks/>
              </p:cNvSpPr>
              <p:nvPr/>
            </p:nvSpPr>
            <p:spPr bwMode="auto">
              <a:xfrm flipH="1">
                <a:off x="10151845" y="3441415"/>
                <a:ext cx="233019" cy="224390"/>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3" name="Freeform 548">
                <a:extLst>
                  <a:ext uri="{FF2B5EF4-FFF2-40B4-BE49-F238E27FC236}">
                    <a16:creationId xmlns:a16="http://schemas.microsoft.com/office/drawing/2014/main" id="{AE7F13BF-9419-4A1C-9A4F-AAAE037752F5}"/>
                  </a:ext>
                </a:extLst>
              </p:cNvPr>
              <p:cNvSpPr>
                <a:spLocks/>
              </p:cNvSpPr>
              <p:nvPr/>
            </p:nvSpPr>
            <p:spPr bwMode="auto">
              <a:xfrm flipH="1">
                <a:off x="10151845" y="3406895"/>
                <a:ext cx="220076" cy="15534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4" name="Freeform 549">
                <a:extLst>
                  <a:ext uri="{FF2B5EF4-FFF2-40B4-BE49-F238E27FC236}">
                    <a16:creationId xmlns:a16="http://schemas.microsoft.com/office/drawing/2014/main" id="{25E95C5D-46E7-450A-9C97-B72A9B9410E2}"/>
                  </a:ext>
                </a:extLst>
              </p:cNvPr>
              <p:cNvSpPr>
                <a:spLocks/>
              </p:cNvSpPr>
              <p:nvPr/>
            </p:nvSpPr>
            <p:spPr bwMode="auto">
              <a:xfrm flipH="1">
                <a:off x="9992183" y="3065997"/>
                <a:ext cx="617072" cy="483299"/>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5" name="Freeform 550">
                <a:extLst>
                  <a:ext uri="{FF2B5EF4-FFF2-40B4-BE49-F238E27FC236}">
                    <a16:creationId xmlns:a16="http://schemas.microsoft.com/office/drawing/2014/main" id="{7FE240CD-AB84-4D27-A206-AC8DBE3E31C4}"/>
                  </a:ext>
                </a:extLst>
              </p:cNvPr>
              <p:cNvSpPr>
                <a:spLocks/>
              </p:cNvSpPr>
              <p:nvPr/>
            </p:nvSpPr>
            <p:spPr bwMode="auto">
              <a:xfrm flipH="1">
                <a:off x="9987869" y="2906334"/>
                <a:ext cx="496247" cy="522136"/>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6" name="Freeform 551">
                <a:extLst>
                  <a:ext uri="{FF2B5EF4-FFF2-40B4-BE49-F238E27FC236}">
                    <a16:creationId xmlns:a16="http://schemas.microsoft.com/office/drawing/2014/main" id="{04350A69-F57B-4C81-95A8-3ABD490E19F8}"/>
                  </a:ext>
                </a:extLst>
              </p:cNvPr>
              <p:cNvSpPr>
                <a:spLocks/>
              </p:cNvSpPr>
              <p:nvPr/>
            </p:nvSpPr>
            <p:spPr bwMode="auto">
              <a:xfrm flipH="1">
                <a:off x="10061228" y="3247235"/>
                <a:ext cx="34521" cy="34521"/>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552">
                <a:extLst>
                  <a:ext uri="{FF2B5EF4-FFF2-40B4-BE49-F238E27FC236}">
                    <a16:creationId xmlns:a16="http://schemas.microsoft.com/office/drawing/2014/main" id="{2AFA4DEB-8E66-47FA-B8F0-0FC327BFC6B8}"/>
                  </a:ext>
                </a:extLst>
              </p:cNvPr>
              <p:cNvSpPr>
                <a:spLocks/>
              </p:cNvSpPr>
              <p:nvPr/>
            </p:nvSpPr>
            <p:spPr bwMode="auto">
              <a:xfrm flipH="1">
                <a:off x="10048280" y="3432784"/>
                <a:ext cx="112196" cy="5178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8" name="Freeform 553">
                <a:extLst>
                  <a:ext uri="{FF2B5EF4-FFF2-40B4-BE49-F238E27FC236}">
                    <a16:creationId xmlns:a16="http://schemas.microsoft.com/office/drawing/2014/main" id="{3A56C326-1060-47B7-9563-EA641EB4B613}"/>
                  </a:ext>
                </a:extLst>
              </p:cNvPr>
              <p:cNvSpPr>
                <a:spLocks/>
              </p:cNvSpPr>
              <p:nvPr/>
            </p:nvSpPr>
            <p:spPr bwMode="auto">
              <a:xfrm flipH="1">
                <a:off x="10048280" y="3432786"/>
                <a:ext cx="112196" cy="43151"/>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554">
                <a:extLst>
                  <a:ext uri="{FF2B5EF4-FFF2-40B4-BE49-F238E27FC236}">
                    <a16:creationId xmlns:a16="http://schemas.microsoft.com/office/drawing/2014/main" id="{AEAB9C5C-16F6-4850-A053-C07D5B6085C2}"/>
                  </a:ext>
                </a:extLst>
              </p:cNvPr>
              <p:cNvSpPr>
                <a:spLocks/>
              </p:cNvSpPr>
              <p:nvPr/>
            </p:nvSpPr>
            <p:spPr bwMode="auto">
              <a:xfrm flipH="1">
                <a:off x="9530460" y="4032599"/>
                <a:ext cx="198499" cy="94934"/>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555">
                <a:extLst>
                  <a:ext uri="{FF2B5EF4-FFF2-40B4-BE49-F238E27FC236}">
                    <a16:creationId xmlns:a16="http://schemas.microsoft.com/office/drawing/2014/main" id="{951295C3-A2F6-47BE-B070-4932F656566D}"/>
                  </a:ext>
                </a:extLst>
              </p:cNvPr>
              <p:cNvSpPr>
                <a:spLocks/>
              </p:cNvSpPr>
              <p:nvPr/>
            </p:nvSpPr>
            <p:spPr bwMode="auto">
              <a:xfrm flipH="1">
                <a:off x="9573611" y="4153422"/>
                <a:ext cx="172607" cy="64726"/>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556">
                <a:extLst>
                  <a:ext uri="{FF2B5EF4-FFF2-40B4-BE49-F238E27FC236}">
                    <a16:creationId xmlns:a16="http://schemas.microsoft.com/office/drawing/2014/main" id="{80C15731-0284-4B7A-8AD9-3C3A324E7DBB}"/>
                  </a:ext>
                </a:extLst>
              </p:cNvPr>
              <p:cNvSpPr>
                <a:spLocks/>
              </p:cNvSpPr>
              <p:nvPr/>
            </p:nvSpPr>
            <p:spPr bwMode="auto">
              <a:xfrm flipH="1">
                <a:off x="9590873" y="4200888"/>
                <a:ext cx="133771" cy="47465"/>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557">
                <a:extLst>
                  <a:ext uri="{FF2B5EF4-FFF2-40B4-BE49-F238E27FC236}">
                    <a16:creationId xmlns:a16="http://schemas.microsoft.com/office/drawing/2014/main" id="{6CD9583F-CD2C-4E9A-A50A-EB04F59D7818}"/>
                  </a:ext>
                </a:extLst>
              </p:cNvPr>
              <p:cNvSpPr>
                <a:spLocks/>
              </p:cNvSpPr>
              <p:nvPr/>
            </p:nvSpPr>
            <p:spPr bwMode="auto">
              <a:xfrm flipH="1">
                <a:off x="9552034" y="4101640"/>
                <a:ext cx="211445" cy="77674"/>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3" name="Freeform 558">
                <a:extLst>
                  <a:ext uri="{FF2B5EF4-FFF2-40B4-BE49-F238E27FC236}">
                    <a16:creationId xmlns:a16="http://schemas.microsoft.com/office/drawing/2014/main" id="{89EA8F76-68EA-4A21-95D3-42EE76CEB4CD}"/>
                  </a:ext>
                </a:extLst>
              </p:cNvPr>
              <p:cNvSpPr>
                <a:spLocks/>
              </p:cNvSpPr>
              <p:nvPr/>
            </p:nvSpPr>
            <p:spPr bwMode="auto">
              <a:xfrm flipH="1">
                <a:off x="9586559" y="4062802"/>
                <a:ext cx="172607" cy="207130"/>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4" name="Freeform 559">
                <a:extLst>
                  <a:ext uri="{FF2B5EF4-FFF2-40B4-BE49-F238E27FC236}">
                    <a16:creationId xmlns:a16="http://schemas.microsoft.com/office/drawing/2014/main" id="{E6794801-480E-42AC-AC74-075F61B01AFF}"/>
                  </a:ext>
                </a:extLst>
              </p:cNvPr>
              <p:cNvSpPr>
                <a:spLocks/>
              </p:cNvSpPr>
              <p:nvPr/>
            </p:nvSpPr>
            <p:spPr bwMode="auto">
              <a:xfrm flipH="1">
                <a:off x="9664228" y="4036911"/>
                <a:ext cx="125141" cy="11219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05" name="Freeform 560">
                <a:extLst>
                  <a:ext uri="{FF2B5EF4-FFF2-40B4-BE49-F238E27FC236}">
                    <a16:creationId xmlns:a16="http://schemas.microsoft.com/office/drawing/2014/main" id="{C79F0CE5-1D17-40AB-AA63-71CF587CA467}"/>
                  </a:ext>
                </a:extLst>
              </p:cNvPr>
              <p:cNvSpPr>
                <a:spLocks/>
              </p:cNvSpPr>
              <p:nvPr/>
            </p:nvSpPr>
            <p:spPr bwMode="auto">
              <a:xfrm flipH="1">
                <a:off x="9810946" y="3704644"/>
                <a:ext cx="850091" cy="781047"/>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406" name="Group 405">
                <a:extLst>
                  <a:ext uri="{FF2B5EF4-FFF2-40B4-BE49-F238E27FC236}">
                    <a16:creationId xmlns:a16="http://schemas.microsoft.com/office/drawing/2014/main" id="{BC3FABCE-1B19-4E37-B821-A9DEF5A2289F}"/>
                  </a:ext>
                </a:extLst>
              </p:cNvPr>
              <p:cNvGrpSpPr/>
              <p:nvPr userDrawn="1"/>
            </p:nvGrpSpPr>
            <p:grpSpPr>
              <a:xfrm>
                <a:off x="6615887" y="5069524"/>
                <a:ext cx="5476335" cy="1600126"/>
                <a:chOff x="-6908800" y="8097838"/>
                <a:chExt cx="4938713" cy="1443038"/>
              </a:xfrm>
            </p:grpSpPr>
            <p:sp>
              <p:nvSpPr>
                <p:cNvPr id="521" name="Freeform 385">
                  <a:extLst>
                    <a:ext uri="{FF2B5EF4-FFF2-40B4-BE49-F238E27FC236}">
                      <a16:creationId xmlns:a16="http://schemas.microsoft.com/office/drawing/2014/main" id="{53B77409-87F7-4667-86D6-D5522D7214D2}"/>
                    </a:ext>
                  </a:extLst>
                </p:cNvPr>
                <p:cNvSpPr>
                  <a:spLocks/>
                </p:cNvSpPr>
                <p:nvPr userDrawn="1"/>
              </p:nvSpPr>
              <p:spPr bwMode="auto">
                <a:xfrm>
                  <a:off x="-6908800" y="8097838"/>
                  <a:ext cx="4938713" cy="1443038"/>
                </a:xfrm>
                <a:custGeom>
                  <a:avLst/>
                  <a:gdLst>
                    <a:gd name="T0" fmla="*/ 1543 w 1543"/>
                    <a:gd name="T1" fmla="*/ 38 h 453"/>
                    <a:gd name="T2" fmla="*/ 1543 w 1543"/>
                    <a:gd name="T3" fmla="*/ 36 h 453"/>
                    <a:gd name="T4" fmla="*/ 1098 w 1543"/>
                    <a:gd name="T5" fmla="*/ 0 h 453"/>
                    <a:gd name="T6" fmla="*/ 444 w 1543"/>
                    <a:gd name="T7" fmla="*/ 0 h 453"/>
                    <a:gd name="T8" fmla="*/ 0 w 1543"/>
                    <a:gd name="T9" fmla="*/ 36 h 453"/>
                    <a:gd name="T10" fmla="*/ 0 w 1543"/>
                    <a:gd name="T11" fmla="*/ 36 h 453"/>
                    <a:gd name="T12" fmla="*/ 0 w 1543"/>
                    <a:gd name="T13" fmla="*/ 36 h 453"/>
                    <a:gd name="T14" fmla="*/ 0 w 1543"/>
                    <a:gd name="T15" fmla="*/ 60 h 453"/>
                    <a:gd name="T16" fmla="*/ 135 w 1543"/>
                    <a:gd name="T17" fmla="*/ 86 h 453"/>
                    <a:gd name="T18" fmla="*/ 134 w 1543"/>
                    <a:gd name="T19" fmla="*/ 118 h 453"/>
                    <a:gd name="T20" fmla="*/ 53 w 1543"/>
                    <a:gd name="T21" fmla="*/ 437 h 453"/>
                    <a:gd name="T22" fmla="*/ 55 w 1543"/>
                    <a:gd name="T23" fmla="*/ 453 h 453"/>
                    <a:gd name="T24" fmla="*/ 65 w 1543"/>
                    <a:gd name="T25" fmla="*/ 449 h 453"/>
                    <a:gd name="T26" fmla="*/ 157 w 1543"/>
                    <a:gd name="T27" fmla="*/ 128 h 453"/>
                    <a:gd name="T28" fmla="*/ 179 w 1543"/>
                    <a:gd name="T29" fmla="*/ 89 h 453"/>
                    <a:gd name="T30" fmla="*/ 444 w 1543"/>
                    <a:gd name="T31" fmla="*/ 96 h 453"/>
                    <a:gd name="T32" fmla="*/ 1098 w 1543"/>
                    <a:gd name="T33" fmla="*/ 96 h 453"/>
                    <a:gd name="T34" fmla="*/ 1364 w 1543"/>
                    <a:gd name="T35" fmla="*/ 89 h 453"/>
                    <a:gd name="T36" fmla="*/ 1385 w 1543"/>
                    <a:gd name="T37" fmla="*/ 128 h 453"/>
                    <a:gd name="T38" fmla="*/ 1478 w 1543"/>
                    <a:gd name="T39" fmla="*/ 449 h 453"/>
                    <a:gd name="T40" fmla="*/ 1488 w 1543"/>
                    <a:gd name="T41" fmla="*/ 453 h 453"/>
                    <a:gd name="T42" fmla="*/ 1489 w 1543"/>
                    <a:gd name="T43" fmla="*/ 437 h 453"/>
                    <a:gd name="T44" fmla="*/ 1409 w 1543"/>
                    <a:gd name="T45" fmla="*/ 118 h 453"/>
                    <a:gd name="T46" fmla="*/ 1408 w 1543"/>
                    <a:gd name="T47" fmla="*/ 86 h 453"/>
                    <a:gd name="T48" fmla="*/ 1543 w 1543"/>
                    <a:gd name="T49" fmla="*/ 60 h 453"/>
                    <a:gd name="T50" fmla="*/ 1543 w 1543"/>
                    <a:gd name="T51" fmla="*/ 58 h 453"/>
                    <a:gd name="T52" fmla="*/ 1543 w 1543"/>
                    <a:gd name="T53" fmla="*/ 3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3" h="453">
                      <a:moveTo>
                        <a:pt x="1543" y="38"/>
                      </a:moveTo>
                      <a:cubicBezTo>
                        <a:pt x="1543" y="37"/>
                        <a:pt x="1543" y="37"/>
                        <a:pt x="1543" y="36"/>
                      </a:cubicBezTo>
                      <a:cubicBezTo>
                        <a:pt x="1543" y="16"/>
                        <a:pt x="1343" y="0"/>
                        <a:pt x="1098" y="0"/>
                      </a:cubicBezTo>
                      <a:cubicBezTo>
                        <a:pt x="444" y="0"/>
                        <a:pt x="444" y="0"/>
                        <a:pt x="444" y="0"/>
                      </a:cubicBezTo>
                      <a:cubicBezTo>
                        <a:pt x="200" y="0"/>
                        <a:pt x="0" y="16"/>
                        <a:pt x="0" y="36"/>
                      </a:cubicBezTo>
                      <a:cubicBezTo>
                        <a:pt x="0" y="36"/>
                        <a:pt x="0" y="36"/>
                        <a:pt x="0" y="36"/>
                      </a:cubicBezTo>
                      <a:cubicBezTo>
                        <a:pt x="0" y="36"/>
                        <a:pt x="0" y="36"/>
                        <a:pt x="0" y="36"/>
                      </a:cubicBezTo>
                      <a:cubicBezTo>
                        <a:pt x="0" y="60"/>
                        <a:pt x="0" y="60"/>
                        <a:pt x="0" y="60"/>
                      </a:cubicBezTo>
                      <a:cubicBezTo>
                        <a:pt x="0" y="70"/>
                        <a:pt x="51" y="79"/>
                        <a:pt x="135" y="86"/>
                      </a:cubicBezTo>
                      <a:cubicBezTo>
                        <a:pt x="136" y="98"/>
                        <a:pt x="134" y="118"/>
                        <a:pt x="134" y="118"/>
                      </a:cubicBezTo>
                      <a:cubicBezTo>
                        <a:pt x="134" y="118"/>
                        <a:pt x="57" y="423"/>
                        <a:pt x="53" y="437"/>
                      </a:cubicBezTo>
                      <a:cubicBezTo>
                        <a:pt x="50" y="451"/>
                        <a:pt x="49" y="453"/>
                        <a:pt x="55" y="453"/>
                      </a:cubicBezTo>
                      <a:cubicBezTo>
                        <a:pt x="61" y="453"/>
                        <a:pt x="65" y="449"/>
                        <a:pt x="65" y="449"/>
                      </a:cubicBezTo>
                      <a:cubicBezTo>
                        <a:pt x="65" y="449"/>
                        <a:pt x="144" y="179"/>
                        <a:pt x="157" y="128"/>
                      </a:cubicBezTo>
                      <a:cubicBezTo>
                        <a:pt x="163" y="108"/>
                        <a:pt x="171" y="96"/>
                        <a:pt x="179" y="89"/>
                      </a:cubicBezTo>
                      <a:cubicBezTo>
                        <a:pt x="253" y="94"/>
                        <a:pt x="345" y="96"/>
                        <a:pt x="444" y="96"/>
                      </a:cubicBezTo>
                      <a:cubicBezTo>
                        <a:pt x="1098" y="96"/>
                        <a:pt x="1098" y="96"/>
                        <a:pt x="1098" y="96"/>
                      </a:cubicBezTo>
                      <a:cubicBezTo>
                        <a:pt x="1198" y="96"/>
                        <a:pt x="1290" y="94"/>
                        <a:pt x="1364" y="89"/>
                      </a:cubicBezTo>
                      <a:cubicBezTo>
                        <a:pt x="1372" y="96"/>
                        <a:pt x="1380" y="108"/>
                        <a:pt x="1385" y="128"/>
                      </a:cubicBezTo>
                      <a:cubicBezTo>
                        <a:pt x="1399" y="179"/>
                        <a:pt x="1478" y="449"/>
                        <a:pt x="1478" y="449"/>
                      </a:cubicBezTo>
                      <a:cubicBezTo>
                        <a:pt x="1478" y="449"/>
                        <a:pt x="1482" y="453"/>
                        <a:pt x="1488" y="453"/>
                      </a:cubicBezTo>
                      <a:cubicBezTo>
                        <a:pt x="1494" y="453"/>
                        <a:pt x="1493" y="451"/>
                        <a:pt x="1489" y="437"/>
                      </a:cubicBezTo>
                      <a:cubicBezTo>
                        <a:pt x="1486" y="423"/>
                        <a:pt x="1409" y="118"/>
                        <a:pt x="1409" y="118"/>
                      </a:cubicBezTo>
                      <a:cubicBezTo>
                        <a:pt x="1409" y="118"/>
                        <a:pt x="1407" y="98"/>
                        <a:pt x="1408" y="86"/>
                      </a:cubicBezTo>
                      <a:cubicBezTo>
                        <a:pt x="1491" y="79"/>
                        <a:pt x="1543" y="70"/>
                        <a:pt x="1543" y="60"/>
                      </a:cubicBezTo>
                      <a:cubicBezTo>
                        <a:pt x="1543" y="59"/>
                        <a:pt x="1543" y="59"/>
                        <a:pt x="1543" y="58"/>
                      </a:cubicBezTo>
                      <a:lnTo>
                        <a:pt x="1543" y="38"/>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22" name="Freeform 386">
                  <a:extLst>
                    <a:ext uri="{FF2B5EF4-FFF2-40B4-BE49-F238E27FC236}">
                      <a16:creationId xmlns:a16="http://schemas.microsoft.com/office/drawing/2014/main" id="{95E387E0-CE49-4D6C-8347-47BA6BE20C4D}"/>
                    </a:ext>
                  </a:extLst>
                </p:cNvPr>
                <p:cNvSpPr>
                  <a:spLocks/>
                </p:cNvSpPr>
                <p:nvPr userDrawn="1"/>
              </p:nvSpPr>
              <p:spPr bwMode="auto">
                <a:xfrm>
                  <a:off x="-6908800" y="8212138"/>
                  <a:ext cx="4938713" cy="1328738"/>
                </a:xfrm>
                <a:custGeom>
                  <a:avLst/>
                  <a:gdLst>
                    <a:gd name="T0" fmla="*/ 1543 w 1543"/>
                    <a:gd name="T1" fmla="*/ 2 h 417"/>
                    <a:gd name="T2" fmla="*/ 1098 w 1543"/>
                    <a:gd name="T3" fmla="*/ 37 h 417"/>
                    <a:gd name="T4" fmla="*/ 444 w 1543"/>
                    <a:gd name="T5" fmla="*/ 37 h 417"/>
                    <a:gd name="T6" fmla="*/ 0 w 1543"/>
                    <a:gd name="T7" fmla="*/ 0 h 417"/>
                    <a:gd name="T8" fmla="*/ 0 w 1543"/>
                    <a:gd name="T9" fmla="*/ 0 h 417"/>
                    <a:gd name="T10" fmla="*/ 0 w 1543"/>
                    <a:gd name="T11" fmla="*/ 24 h 417"/>
                    <a:gd name="T12" fmla="*/ 135 w 1543"/>
                    <a:gd name="T13" fmla="*/ 50 h 417"/>
                    <a:gd name="T14" fmla="*/ 134 w 1543"/>
                    <a:gd name="T15" fmla="*/ 82 h 417"/>
                    <a:gd name="T16" fmla="*/ 53 w 1543"/>
                    <a:gd name="T17" fmla="*/ 401 h 417"/>
                    <a:gd name="T18" fmla="*/ 55 w 1543"/>
                    <a:gd name="T19" fmla="*/ 417 h 417"/>
                    <a:gd name="T20" fmla="*/ 65 w 1543"/>
                    <a:gd name="T21" fmla="*/ 413 h 417"/>
                    <a:gd name="T22" fmla="*/ 157 w 1543"/>
                    <a:gd name="T23" fmla="*/ 92 h 417"/>
                    <a:gd name="T24" fmla="*/ 179 w 1543"/>
                    <a:gd name="T25" fmla="*/ 53 h 417"/>
                    <a:gd name="T26" fmla="*/ 444 w 1543"/>
                    <a:gd name="T27" fmla="*/ 60 h 417"/>
                    <a:gd name="T28" fmla="*/ 1098 w 1543"/>
                    <a:gd name="T29" fmla="*/ 60 h 417"/>
                    <a:gd name="T30" fmla="*/ 1364 w 1543"/>
                    <a:gd name="T31" fmla="*/ 53 h 417"/>
                    <a:gd name="T32" fmla="*/ 1385 w 1543"/>
                    <a:gd name="T33" fmla="*/ 92 h 417"/>
                    <a:gd name="T34" fmla="*/ 1478 w 1543"/>
                    <a:gd name="T35" fmla="*/ 413 h 417"/>
                    <a:gd name="T36" fmla="*/ 1488 w 1543"/>
                    <a:gd name="T37" fmla="*/ 417 h 417"/>
                    <a:gd name="T38" fmla="*/ 1489 w 1543"/>
                    <a:gd name="T39" fmla="*/ 401 h 417"/>
                    <a:gd name="T40" fmla="*/ 1409 w 1543"/>
                    <a:gd name="T41" fmla="*/ 82 h 417"/>
                    <a:gd name="T42" fmla="*/ 1408 w 1543"/>
                    <a:gd name="T43" fmla="*/ 50 h 417"/>
                    <a:gd name="T44" fmla="*/ 1543 w 1543"/>
                    <a:gd name="T45" fmla="*/ 24 h 417"/>
                    <a:gd name="T46" fmla="*/ 1543 w 1543"/>
                    <a:gd name="T47" fmla="*/ 22 h 417"/>
                    <a:gd name="T48" fmla="*/ 1543 w 1543"/>
                    <a:gd name="T49" fmla="*/ 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3" h="417">
                      <a:moveTo>
                        <a:pt x="1543" y="2"/>
                      </a:moveTo>
                      <a:cubicBezTo>
                        <a:pt x="1534" y="21"/>
                        <a:pt x="1338" y="37"/>
                        <a:pt x="1098" y="37"/>
                      </a:cubicBezTo>
                      <a:cubicBezTo>
                        <a:pt x="444" y="37"/>
                        <a:pt x="444" y="37"/>
                        <a:pt x="444" y="37"/>
                      </a:cubicBezTo>
                      <a:cubicBezTo>
                        <a:pt x="200" y="37"/>
                        <a:pt x="0" y="20"/>
                        <a:pt x="0" y="0"/>
                      </a:cubicBezTo>
                      <a:cubicBezTo>
                        <a:pt x="0" y="0"/>
                        <a:pt x="0" y="0"/>
                        <a:pt x="0" y="0"/>
                      </a:cubicBezTo>
                      <a:cubicBezTo>
                        <a:pt x="0" y="24"/>
                        <a:pt x="0" y="24"/>
                        <a:pt x="0" y="24"/>
                      </a:cubicBezTo>
                      <a:cubicBezTo>
                        <a:pt x="0" y="34"/>
                        <a:pt x="51" y="43"/>
                        <a:pt x="135" y="50"/>
                      </a:cubicBezTo>
                      <a:cubicBezTo>
                        <a:pt x="136" y="62"/>
                        <a:pt x="134" y="82"/>
                        <a:pt x="134" y="82"/>
                      </a:cubicBezTo>
                      <a:cubicBezTo>
                        <a:pt x="134" y="82"/>
                        <a:pt x="57" y="387"/>
                        <a:pt x="53" y="401"/>
                      </a:cubicBezTo>
                      <a:cubicBezTo>
                        <a:pt x="50" y="415"/>
                        <a:pt x="49" y="417"/>
                        <a:pt x="55" y="417"/>
                      </a:cubicBezTo>
                      <a:cubicBezTo>
                        <a:pt x="61" y="417"/>
                        <a:pt x="65" y="413"/>
                        <a:pt x="65" y="413"/>
                      </a:cubicBezTo>
                      <a:cubicBezTo>
                        <a:pt x="65" y="413"/>
                        <a:pt x="144" y="143"/>
                        <a:pt x="157" y="92"/>
                      </a:cubicBezTo>
                      <a:cubicBezTo>
                        <a:pt x="163" y="72"/>
                        <a:pt x="171" y="60"/>
                        <a:pt x="179" y="53"/>
                      </a:cubicBezTo>
                      <a:cubicBezTo>
                        <a:pt x="253" y="58"/>
                        <a:pt x="345" y="60"/>
                        <a:pt x="444" y="60"/>
                      </a:cubicBezTo>
                      <a:cubicBezTo>
                        <a:pt x="1098" y="60"/>
                        <a:pt x="1098" y="60"/>
                        <a:pt x="1098" y="60"/>
                      </a:cubicBezTo>
                      <a:cubicBezTo>
                        <a:pt x="1198" y="60"/>
                        <a:pt x="1290" y="58"/>
                        <a:pt x="1364" y="53"/>
                      </a:cubicBezTo>
                      <a:cubicBezTo>
                        <a:pt x="1372" y="60"/>
                        <a:pt x="1380" y="72"/>
                        <a:pt x="1385" y="92"/>
                      </a:cubicBezTo>
                      <a:cubicBezTo>
                        <a:pt x="1399" y="143"/>
                        <a:pt x="1478" y="413"/>
                        <a:pt x="1478" y="413"/>
                      </a:cubicBezTo>
                      <a:cubicBezTo>
                        <a:pt x="1478" y="413"/>
                        <a:pt x="1482" y="417"/>
                        <a:pt x="1488" y="417"/>
                      </a:cubicBezTo>
                      <a:cubicBezTo>
                        <a:pt x="1494" y="417"/>
                        <a:pt x="1493" y="415"/>
                        <a:pt x="1489" y="401"/>
                      </a:cubicBezTo>
                      <a:cubicBezTo>
                        <a:pt x="1486" y="387"/>
                        <a:pt x="1409" y="82"/>
                        <a:pt x="1409" y="82"/>
                      </a:cubicBezTo>
                      <a:cubicBezTo>
                        <a:pt x="1409" y="82"/>
                        <a:pt x="1407" y="62"/>
                        <a:pt x="1408" y="50"/>
                      </a:cubicBezTo>
                      <a:cubicBezTo>
                        <a:pt x="1491" y="43"/>
                        <a:pt x="1543" y="34"/>
                        <a:pt x="1543" y="24"/>
                      </a:cubicBezTo>
                      <a:cubicBezTo>
                        <a:pt x="1543" y="23"/>
                        <a:pt x="1543" y="23"/>
                        <a:pt x="1543" y="22"/>
                      </a:cubicBezTo>
                      <a:lnTo>
                        <a:pt x="1543" y="2"/>
                      </a:lnTo>
                      <a:close/>
                    </a:path>
                  </a:pathLst>
                </a:custGeom>
                <a:solidFill>
                  <a:srgbClr val="505050">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07" name="Group 406">
                <a:extLst>
                  <a:ext uri="{FF2B5EF4-FFF2-40B4-BE49-F238E27FC236}">
                    <a16:creationId xmlns:a16="http://schemas.microsoft.com/office/drawing/2014/main" id="{553347BF-6C30-49C9-AD99-FE8711D15729}"/>
                  </a:ext>
                </a:extLst>
              </p:cNvPr>
              <p:cNvGrpSpPr/>
              <p:nvPr userDrawn="1"/>
            </p:nvGrpSpPr>
            <p:grpSpPr>
              <a:xfrm flipH="1">
                <a:off x="9482931" y="3786706"/>
                <a:ext cx="2276540" cy="2881892"/>
                <a:chOff x="1662112" y="4988435"/>
                <a:chExt cx="666750" cy="844046"/>
              </a:xfrm>
            </p:grpSpPr>
            <p:sp>
              <p:nvSpPr>
                <p:cNvPr id="475" name="Freeform 134">
                  <a:extLst>
                    <a:ext uri="{FF2B5EF4-FFF2-40B4-BE49-F238E27FC236}">
                      <a16:creationId xmlns:a16="http://schemas.microsoft.com/office/drawing/2014/main" id="{EECED927-B7A6-409A-A8DB-695DD52FA669}"/>
                    </a:ext>
                  </a:extLst>
                </p:cNvPr>
                <p:cNvSpPr>
                  <a:spLocks/>
                </p:cNvSpPr>
                <p:nvPr userDrawn="1"/>
              </p:nvSpPr>
              <p:spPr bwMode="auto">
                <a:xfrm>
                  <a:off x="2063749" y="5265743"/>
                  <a:ext cx="103188" cy="793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6" name="Freeform 199">
                  <a:extLst>
                    <a:ext uri="{FF2B5EF4-FFF2-40B4-BE49-F238E27FC236}">
                      <a16:creationId xmlns:a16="http://schemas.microsoft.com/office/drawing/2014/main" id="{5279282D-4465-42D7-B940-ED0336D3A1D3}"/>
                    </a:ext>
                  </a:extLst>
                </p:cNvPr>
                <p:cNvSpPr>
                  <a:spLocks/>
                </p:cNvSpPr>
                <p:nvPr userDrawn="1"/>
              </p:nvSpPr>
              <p:spPr bwMode="auto">
                <a:xfrm>
                  <a:off x="1785937" y="5192718"/>
                  <a:ext cx="192088" cy="219075"/>
                </a:xfrm>
                <a:custGeom>
                  <a:avLst/>
                  <a:gdLst>
                    <a:gd name="T0" fmla="*/ 211 w 229"/>
                    <a:gd name="T1" fmla="*/ 248 h 261"/>
                    <a:gd name="T2" fmla="*/ 159 w 229"/>
                    <a:gd name="T3" fmla="*/ 243 h 261"/>
                    <a:gd name="T4" fmla="*/ 23 w 229"/>
                    <a:gd name="T5" fmla="*/ 94 h 261"/>
                    <a:gd name="T6" fmla="*/ 23 w 229"/>
                    <a:gd name="T7" fmla="*/ 94 h 261"/>
                    <a:gd name="T8" fmla="*/ 17 w 229"/>
                    <a:gd name="T9" fmla="*/ 88 h 261"/>
                    <a:gd name="T10" fmla="*/ 25 w 229"/>
                    <a:gd name="T11" fmla="*/ 17 h 261"/>
                    <a:gd name="T12" fmla="*/ 96 w 229"/>
                    <a:gd name="T13" fmla="*/ 25 h 261"/>
                    <a:gd name="T14" fmla="*/ 96 w 229"/>
                    <a:gd name="T15" fmla="*/ 25 h 261"/>
                    <a:gd name="T16" fmla="*/ 216 w 229"/>
                    <a:gd name="T17" fmla="*/ 197 h 261"/>
                    <a:gd name="T18" fmla="*/ 211 w 229"/>
                    <a:gd name="T19" fmla="*/ 24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61">
                      <a:moveTo>
                        <a:pt x="211" y="248"/>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3"/>
                        <a:pt x="96" y="25"/>
                      </a:cubicBezTo>
                      <a:cubicBezTo>
                        <a:pt x="96" y="25"/>
                        <a:pt x="96" y="25"/>
                        <a:pt x="96" y="25"/>
                      </a:cubicBezTo>
                      <a:cubicBezTo>
                        <a:pt x="216" y="197"/>
                        <a:pt x="216" y="197"/>
                        <a:pt x="216" y="197"/>
                      </a:cubicBezTo>
                      <a:cubicBezTo>
                        <a:pt x="229" y="212"/>
                        <a:pt x="226" y="236"/>
                        <a:pt x="211" y="248"/>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7" name="Freeform 202">
                  <a:extLst>
                    <a:ext uri="{FF2B5EF4-FFF2-40B4-BE49-F238E27FC236}">
                      <a16:creationId xmlns:a16="http://schemas.microsoft.com/office/drawing/2014/main" id="{2CA5B8F9-1A50-49FE-906A-EE1D77243ACF}"/>
                    </a:ext>
                  </a:extLst>
                </p:cNvPr>
                <p:cNvSpPr>
                  <a:spLocks/>
                </p:cNvSpPr>
                <p:nvPr userDrawn="1"/>
              </p:nvSpPr>
              <p:spPr bwMode="auto">
                <a:xfrm>
                  <a:off x="1825624" y="5126043"/>
                  <a:ext cx="69850" cy="111125"/>
                </a:xfrm>
                <a:custGeom>
                  <a:avLst/>
                  <a:gdLst>
                    <a:gd name="T0" fmla="*/ 84 w 84"/>
                    <a:gd name="T1" fmla="*/ 0 h 133"/>
                    <a:gd name="T2" fmla="*/ 9 w 84"/>
                    <a:gd name="T3" fmla="*/ 1 h 133"/>
                    <a:gd name="T4" fmla="*/ 2 w 84"/>
                    <a:gd name="T5" fmla="*/ 77 h 133"/>
                    <a:gd name="T6" fmla="*/ 33 w 84"/>
                    <a:gd name="T7" fmla="*/ 131 h 133"/>
                    <a:gd name="T8" fmla="*/ 76 w 84"/>
                    <a:gd name="T9" fmla="*/ 82 h 133"/>
                    <a:gd name="T10" fmla="*/ 84 w 84"/>
                    <a:gd name="T11" fmla="*/ 0 h 133"/>
                  </a:gdLst>
                  <a:ahLst/>
                  <a:cxnLst>
                    <a:cxn ang="0">
                      <a:pos x="T0" y="T1"/>
                    </a:cxn>
                    <a:cxn ang="0">
                      <a:pos x="T2" y="T3"/>
                    </a:cxn>
                    <a:cxn ang="0">
                      <a:pos x="T4" y="T5"/>
                    </a:cxn>
                    <a:cxn ang="0">
                      <a:pos x="T6" y="T7"/>
                    </a:cxn>
                    <a:cxn ang="0">
                      <a:pos x="T8" y="T9"/>
                    </a:cxn>
                    <a:cxn ang="0">
                      <a:pos x="T10" y="T11"/>
                    </a:cxn>
                  </a:cxnLst>
                  <a:rect l="0" t="0" r="r" b="b"/>
                  <a:pathLst>
                    <a:path w="84" h="133">
                      <a:moveTo>
                        <a:pt x="84" y="0"/>
                      </a:moveTo>
                      <a:cubicBezTo>
                        <a:pt x="9" y="1"/>
                        <a:pt x="9" y="1"/>
                        <a:pt x="9" y="1"/>
                      </a:cubicBezTo>
                      <a:cubicBezTo>
                        <a:pt x="4" y="58"/>
                        <a:pt x="3" y="53"/>
                        <a:pt x="2" y="77"/>
                      </a:cubicBezTo>
                      <a:cubicBezTo>
                        <a:pt x="2" y="93"/>
                        <a:pt x="0" y="128"/>
                        <a:pt x="33" y="131"/>
                      </a:cubicBezTo>
                      <a:cubicBezTo>
                        <a:pt x="65" y="133"/>
                        <a:pt x="74" y="97"/>
                        <a:pt x="76" y="82"/>
                      </a:cubicBezTo>
                      <a:cubicBezTo>
                        <a:pt x="79" y="61"/>
                        <a:pt x="84" y="0"/>
                        <a:pt x="84" y="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8" name="Freeform 203">
                  <a:extLst>
                    <a:ext uri="{FF2B5EF4-FFF2-40B4-BE49-F238E27FC236}">
                      <a16:creationId xmlns:a16="http://schemas.microsoft.com/office/drawing/2014/main" id="{A6071F2E-9A12-46AD-9D69-6D1705C2F8A0}"/>
                    </a:ext>
                  </a:extLst>
                </p:cNvPr>
                <p:cNvSpPr>
                  <a:spLocks/>
                </p:cNvSpPr>
                <p:nvPr userDrawn="1"/>
              </p:nvSpPr>
              <p:spPr bwMode="auto">
                <a:xfrm>
                  <a:off x="1835149" y="5159380"/>
                  <a:ext cx="57150" cy="28575"/>
                </a:xfrm>
                <a:custGeom>
                  <a:avLst/>
                  <a:gdLst>
                    <a:gd name="T0" fmla="*/ 1 w 68"/>
                    <a:gd name="T1" fmla="*/ 0 h 35"/>
                    <a:gd name="T2" fmla="*/ 65 w 68"/>
                    <a:gd name="T3" fmla="*/ 32 h 35"/>
                    <a:gd name="T4" fmla="*/ 68 w 68"/>
                    <a:gd name="T5" fmla="*/ 9 h 35"/>
                    <a:gd name="T6" fmla="*/ 1 w 68"/>
                    <a:gd name="T7" fmla="*/ 0 h 35"/>
                  </a:gdLst>
                  <a:ahLst/>
                  <a:cxnLst>
                    <a:cxn ang="0">
                      <a:pos x="T0" y="T1"/>
                    </a:cxn>
                    <a:cxn ang="0">
                      <a:pos x="T2" y="T3"/>
                    </a:cxn>
                    <a:cxn ang="0">
                      <a:pos x="T4" y="T5"/>
                    </a:cxn>
                    <a:cxn ang="0">
                      <a:pos x="T6" y="T7"/>
                    </a:cxn>
                  </a:cxnLst>
                  <a:rect l="0" t="0" r="r" b="b"/>
                  <a:pathLst>
                    <a:path w="68" h="35">
                      <a:moveTo>
                        <a:pt x="1" y="0"/>
                      </a:moveTo>
                      <a:cubicBezTo>
                        <a:pt x="0" y="16"/>
                        <a:pt x="44" y="35"/>
                        <a:pt x="65" y="32"/>
                      </a:cubicBezTo>
                      <a:cubicBezTo>
                        <a:pt x="68" y="9"/>
                        <a:pt x="68" y="9"/>
                        <a:pt x="68" y="9"/>
                      </a:cubicBezTo>
                      <a:lnTo>
                        <a:pt x="1" y="0"/>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9" name="Freeform 204">
                  <a:extLst>
                    <a:ext uri="{FF2B5EF4-FFF2-40B4-BE49-F238E27FC236}">
                      <a16:creationId xmlns:a16="http://schemas.microsoft.com/office/drawing/2014/main" id="{77139409-8564-4244-A60D-F307DBC34C1B}"/>
                    </a:ext>
                  </a:extLst>
                </p:cNvPr>
                <p:cNvSpPr>
                  <a:spLocks/>
                </p:cNvSpPr>
                <p:nvPr userDrawn="1"/>
              </p:nvSpPr>
              <p:spPr bwMode="auto">
                <a:xfrm>
                  <a:off x="1766987" y="4988435"/>
                  <a:ext cx="177800" cy="185738"/>
                </a:xfrm>
                <a:custGeom>
                  <a:avLst/>
                  <a:gdLst>
                    <a:gd name="T0" fmla="*/ 174 w 213"/>
                    <a:gd name="T1" fmla="*/ 88 h 221"/>
                    <a:gd name="T2" fmla="*/ 22 w 213"/>
                    <a:gd name="T3" fmla="*/ 81 h 221"/>
                    <a:gd name="T4" fmla="*/ 85 w 213"/>
                    <a:gd name="T5" fmla="*/ 205 h 221"/>
                    <a:gd name="T6" fmla="*/ 174 w 213"/>
                    <a:gd name="T7" fmla="*/ 212 h 221"/>
                    <a:gd name="T8" fmla="*/ 192 w 213"/>
                    <a:gd name="T9" fmla="*/ 201 h 221"/>
                    <a:gd name="T10" fmla="*/ 191 w 213"/>
                    <a:gd name="T11" fmla="*/ 144 h 221"/>
                    <a:gd name="T12" fmla="*/ 203 w 213"/>
                    <a:gd name="T13" fmla="*/ 129 h 221"/>
                    <a:gd name="T14" fmla="*/ 177 w 213"/>
                    <a:gd name="T15" fmla="*/ 95 h 221"/>
                    <a:gd name="T16" fmla="*/ 174 w 213"/>
                    <a:gd name="T17" fmla="*/ 89 h 221"/>
                    <a:gd name="T18" fmla="*/ 174 w 213"/>
                    <a:gd name="T19" fmla="*/ 8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21">
                      <a:moveTo>
                        <a:pt x="174" y="88"/>
                      </a:moveTo>
                      <a:cubicBezTo>
                        <a:pt x="143" y="0"/>
                        <a:pt x="43" y="17"/>
                        <a:pt x="22" y="81"/>
                      </a:cubicBezTo>
                      <a:cubicBezTo>
                        <a:pt x="0" y="146"/>
                        <a:pt x="43" y="185"/>
                        <a:pt x="85" y="205"/>
                      </a:cubicBezTo>
                      <a:cubicBezTo>
                        <a:pt x="116" y="221"/>
                        <a:pt x="155" y="214"/>
                        <a:pt x="174" y="212"/>
                      </a:cubicBezTo>
                      <a:cubicBezTo>
                        <a:pt x="193" y="210"/>
                        <a:pt x="192" y="201"/>
                        <a:pt x="192" y="201"/>
                      </a:cubicBezTo>
                      <a:cubicBezTo>
                        <a:pt x="191" y="189"/>
                        <a:pt x="186" y="151"/>
                        <a:pt x="191" y="144"/>
                      </a:cubicBezTo>
                      <a:cubicBezTo>
                        <a:pt x="213" y="138"/>
                        <a:pt x="205" y="131"/>
                        <a:pt x="203" y="129"/>
                      </a:cubicBezTo>
                      <a:cubicBezTo>
                        <a:pt x="201" y="126"/>
                        <a:pt x="178" y="102"/>
                        <a:pt x="177" y="95"/>
                      </a:cubicBezTo>
                      <a:cubicBezTo>
                        <a:pt x="176" y="93"/>
                        <a:pt x="175" y="91"/>
                        <a:pt x="174" y="89"/>
                      </a:cubicBezTo>
                      <a:cubicBezTo>
                        <a:pt x="174" y="88"/>
                        <a:pt x="174" y="88"/>
                        <a:pt x="174" y="8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0" name="Freeform 205">
                  <a:extLst>
                    <a:ext uri="{FF2B5EF4-FFF2-40B4-BE49-F238E27FC236}">
                      <a16:creationId xmlns:a16="http://schemas.microsoft.com/office/drawing/2014/main" id="{3E286426-9E69-404C-8917-B6DDB29666BE}"/>
                    </a:ext>
                  </a:extLst>
                </p:cNvPr>
                <p:cNvSpPr>
                  <a:spLocks/>
                </p:cNvSpPr>
                <p:nvPr userDrawn="1"/>
              </p:nvSpPr>
              <p:spPr bwMode="auto">
                <a:xfrm>
                  <a:off x="1835149" y="5092705"/>
                  <a:ext cx="11113" cy="31750"/>
                </a:xfrm>
                <a:custGeom>
                  <a:avLst/>
                  <a:gdLst>
                    <a:gd name="T0" fmla="*/ 13 w 13"/>
                    <a:gd name="T1" fmla="*/ 1 h 38"/>
                    <a:gd name="T2" fmla="*/ 2 w 13"/>
                    <a:gd name="T3" fmla="*/ 5 h 38"/>
                    <a:gd name="T4" fmla="*/ 5 w 13"/>
                    <a:gd name="T5" fmla="*/ 26 h 38"/>
                    <a:gd name="T6" fmla="*/ 11 w 13"/>
                    <a:gd name="T7" fmla="*/ 38 h 38"/>
                    <a:gd name="T8" fmla="*/ 13 w 13"/>
                    <a:gd name="T9" fmla="*/ 1 h 38"/>
                  </a:gdLst>
                  <a:ahLst/>
                  <a:cxnLst>
                    <a:cxn ang="0">
                      <a:pos x="T0" y="T1"/>
                    </a:cxn>
                    <a:cxn ang="0">
                      <a:pos x="T2" y="T3"/>
                    </a:cxn>
                    <a:cxn ang="0">
                      <a:pos x="T4" y="T5"/>
                    </a:cxn>
                    <a:cxn ang="0">
                      <a:pos x="T6" y="T7"/>
                    </a:cxn>
                    <a:cxn ang="0">
                      <a:pos x="T8" y="T9"/>
                    </a:cxn>
                  </a:cxnLst>
                  <a:rect l="0" t="0" r="r" b="b"/>
                  <a:pathLst>
                    <a:path w="13" h="38">
                      <a:moveTo>
                        <a:pt x="13" y="1"/>
                      </a:moveTo>
                      <a:cubicBezTo>
                        <a:pt x="8" y="0"/>
                        <a:pt x="3" y="0"/>
                        <a:pt x="2" y="5"/>
                      </a:cubicBezTo>
                      <a:cubicBezTo>
                        <a:pt x="0" y="10"/>
                        <a:pt x="2" y="19"/>
                        <a:pt x="5" y="26"/>
                      </a:cubicBezTo>
                      <a:cubicBezTo>
                        <a:pt x="7" y="31"/>
                        <a:pt x="9" y="35"/>
                        <a:pt x="11" y="38"/>
                      </a:cubicBezTo>
                      <a:cubicBezTo>
                        <a:pt x="9" y="30"/>
                        <a:pt x="5" y="8"/>
                        <a:pt x="13" y="1"/>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1" name="Freeform 206">
                  <a:extLst>
                    <a:ext uri="{FF2B5EF4-FFF2-40B4-BE49-F238E27FC236}">
                      <a16:creationId xmlns:a16="http://schemas.microsoft.com/office/drawing/2014/main" id="{E1AA2D26-6877-488F-9D13-54AEC2DC4FD1}"/>
                    </a:ext>
                  </a:extLst>
                </p:cNvPr>
                <p:cNvSpPr>
                  <a:spLocks/>
                </p:cNvSpPr>
                <p:nvPr userDrawn="1"/>
              </p:nvSpPr>
              <p:spPr bwMode="auto">
                <a:xfrm>
                  <a:off x="1762124" y="4991105"/>
                  <a:ext cx="153988" cy="171450"/>
                </a:xfrm>
                <a:custGeom>
                  <a:avLst/>
                  <a:gdLst>
                    <a:gd name="T0" fmla="*/ 169 w 184"/>
                    <a:gd name="T1" fmla="*/ 87 h 205"/>
                    <a:gd name="T2" fmla="*/ 150 w 184"/>
                    <a:gd name="T3" fmla="*/ 64 h 205"/>
                    <a:gd name="T4" fmla="*/ 164 w 184"/>
                    <a:gd name="T5" fmla="*/ 89 h 205"/>
                    <a:gd name="T6" fmla="*/ 119 w 184"/>
                    <a:gd name="T7" fmla="*/ 122 h 205"/>
                    <a:gd name="T8" fmla="*/ 100 w 184"/>
                    <a:gd name="T9" fmla="*/ 122 h 205"/>
                    <a:gd name="T10" fmla="*/ 89 w 184"/>
                    <a:gd name="T11" fmla="*/ 126 h 205"/>
                    <a:gd name="T12" fmla="*/ 92 w 184"/>
                    <a:gd name="T13" fmla="*/ 147 h 205"/>
                    <a:gd name="T14" fmla="*/ 98 w 184"/>
                    <a:gd name="T15" fmla="*/ 159 h 205"/>
                    <a:gd name="T16" fmla="*/ 87 w 184"/>
                    <a:gd name="T17" fmla="*/ 205 h 205"/>
                    <a:gd name="T18" fmla="*/ 87 w 184"/>
                    <a:gd name="T19" fmla="*/ 205 h 205"/>
                    <a:gd name="T20" fmla="*/ 28 w 184"/>
                    <a:gd name="T21" fmla="*/ 159 h 205"/>
                    <a:gd name="T22" fmla="*/ 60 w 184"/>
                    <a:gd name="T23" fmla="*/ 30 h 205"/>
                    <a:gd name="T24" fmla="*/ 184 w 184"/>
                    <a:gd name="T25" fmla="*/ 81 h 205"/>
                    <a:gd name="T26" fmla="*/ 169 w 184"/>
                    <a:gd name="T27" fmla="*/ 8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05">
                      <a:moveTo>
                        <a:pt x="169" y="87"/>
                      </a:moveTo>
                      <a:cubicBezTo>
                        <a:pt x="168" y="82"/>
                        <a:pt x="151" y="64"/>
                        <a:pt x="150" y="64"/>
                      </a:cubicBezTo>
                      <a:cubicBezTo>
                        <a:pt x="149" y="65"/>
                        <a:pt x="167" y="87"/>
                        <a:pt x="164" y="89"/>
                      </a:cubicBezTo>
                      <a:cubicBezTo>
                        <a:pt x="153" y="94"/>
                        <a:pt x="107" y="77"/>
                        <a:pt x="119" y="122"/>
                      </a:cubicBezTo>
                      <a:cubicBezTo>
                        <a:pt x="121" y="129"/>
                        <a:pt x="109" y="125"/>
                        <a:pt x="100" y="122"/>
                      </a:cubicBezTo>
                      <a:cubicBezTo>
                        <a:pt x="95" y="121"/>
                        <a:pt x="90" y="121"/>
                        <a:pt x="89" y="126"/>
                      </a:cubicBezTo>
                      <a:cubicBezTo>
                        <a:pt x="87" y="131"/>
                        <a:pt x="89" y="140"/>
                        <a:pt x="92" y="147"/>
                      </a:cubicBezTo>
                      <a:cubicBezTo>
                        <a:pt x="94" y="152"/>
                        <a:pt x="96" y="156"/>
                        <a:pt x="98" y="159"/>
                      </a:cubicBezTo>
                      <a:cubicBezTo>
                        <a:pt x="103" y="167"/>
                        <a:pt x="106" y="197"/>
                        <a:pt x="87" y="205"/>
                      </a:cubicBezTo>
                      <a:cubicBezTo>
                        <a:pt x="87" y="205"/>
                        <a:pt x="87" y="205"/>
                        <a:pt x="87" y="205"/>
                      </a:cubicBezTo>
                      <a:cubicBezTo>
                        <a:pt x="86" y="205"/>
                        <a:pt x="43" y="184"/>
                        <a:pt x="28" y="159"/>
                      </a:cubicBezTo>
                      <a:cubicBezTo>
                        <a:pt x="5" y="121"/>
                        <a:pt x="0" y="65"/>
                        <a:pt x="60" y="30"/>
                      </a:cubicBezTo>
                      <a:cubicBezTo>
                        <a:pt x="113" y="0"/>
                        <a:pt x="176" y="27"/>
                        <a:pt x="184" y="81"/>
                      </a:cubicBezTo>
                      <a:lnTo>
                        <a:pt x="169" y="8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2" name="Freeform 207">
                  <a:extLst>
                    <a:ext uri="{FF2B5EF4-FFF2-40B4-BE49-F238E27FC236}">
                      <a16:creationId xmlns:a16="http://schemas.microsoft.com/office/drawing/2014/main" id="{F8A6AF31-2961-4B4F-8CC1-CAE487F961C8}"/>
                    </a:ext>
                  </a:extLst>
                </p:cNvPr>
                <p:cNvSpPr>
                  <a:spLocks/>
                </p:cNvSpPr>
                <p:nvPr userDrawn="1"/>
              </p:nvSpPr>
              <p:spPr bwMode="auto">
                <a:xfrm>
                  <a:off x="1889124" y="5083179"/>
                  <a:ext cx="11113" cy="9525"/>
                </a:xfrm>
                <a:custGeom>
                  <a:avLst/>
                  <a:gdLst>
                    <a:gd name="T0" fmla="*/ 7 w 13"/>
                    <a:gd name="T1" fmla="*/ 8 h 10"/>
                    <a:gd name="T2" fmla="*/ 11 w 13"/>
                    <a:gd name="T3" fmla="*/ 10 h 10"/>
                    <a:gd name="T4" fmla="*/ 13 w 13"/>
                    <a:gd name="T5" fmla="*/ 6 h 10"/>
                    <a:gd name="T6" fmla="*/ 6 w 13"/>
                    <a:gd name="T7" fmla="*/ 0 h 10"/>
                    <a:gd name="T8" fmla="*/ 0 w 13"/>
                    <a:gd name="T9" fmla="*/ 6 h 10"/>
                    <a:gd name="T10" fmla="*/ 2 w 13"/>
                    <a:gd name="T11" fmla="*/ 10 h 10"/>
                    <a:gd name="T12" fmla="*/ 7 w 13"/>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7" y="8"/>
                      </a:moveTo>
                      <a:cubicBezTo>
                        <a:pt x="9" y="8"/>
                        <a:pt x="10" y="9"/>
                        <a:pt x="11" y="10"/>
                      </a:cubicBezTo>
                      <a:cubicBezTo>
                        <a:pt x="12" y="9"/>
                        <a:pt x="13" y="7"/>
                        <a:pt x="13" y="6"/>
                      </a:cubicBezTo>
                      <a:cubicBezTo>
                        <a:pt x="13" y="3"/>
                        <a:pt x="10" y="0"/>
                        <a:pt x="6" y="0"/>
                      </a:cubicBezTo>
                      <a:cubicBezTo>
                        <a:pt x="3" y="0"/>
                        <a:pt x="0" y="3"/>
                        <a:pt x="0" y="6"/>
                      </a:cubicBezTo>
                      <a:cubicBezTo>
                        <a:pt x="0" y="8"/>
                        <a:pt x="1" y="9"/>
                        <a:pt x="2" y="10"/>
                      </a:cubicBezTo>
                      <a:cubicBezTo>
                        <a:pt x="3" y="9"/>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3" name="Freeform 208">
                  <a:extLst>
                    <a:ext uri="{FF2B5EF4-FFF2-40B4-BE49-F238E27FC236}">
                      <a16:creationId xmlns:a16="http://schemas.microsoft.com/office/drawing/2014/main" id="{6A3ED4E9-B145-4BC7-A802-A77B8B5ABF17}"/>
                    </a:ext>
                  </a:extLst>
                </p:cNvPr>
                <p:cNvSpPr>
                  <a:spLocks/>
                </p:cNvSpPr>
                <p:nvPr userDrawn="1"/>
              </p:nvSpPr>
              <p:spPr bwMode="auto">
                <a:xfrm>
                  <a:off x="1901824" y="5133979"/>
                  <a:ext cx="22225" cy="3175"/>
                </a:xfrm>
                <a:custGeom>
                  <a:avLst/>
                  <a:gdLst>
                    <a:gd name="T0" fmla="*/ 0 w 27"/>
                    <a:gd name="T1" fmla="*/ 0 h 4"/>
                    <a:gd name="T2" fmla="*/ 12 w 27"/>
                    <a:gd name="T3" fmla="*/ 1 h 4"/>
                    <a:gd name="T4" fmla="*/ 21 w 27"/>
                    <a:gd name="T5" fmla="*/ 1 h 4"/>
                    <a:gd name="T6" fmla="*/ 25 w 27"/>
                    <a:gd name="T7" fmla="*/ 0 h 4"/>
                    <a:gd name="T8" fmla="*/ 27 w 27"/>
                    <a:gd name="T9" fmla="*/ 2 h 4"/>
                    <a:gd name="T10" fmla="*/ 26 w 27"/>
                    <a:gd name="T11" fmla="*/ 3 h 4"/>
                    <a:gd name="T12" fmla="*/ 25 w 27"/>
                    <a:gd name="T13" fmla="*/ 3 h 4"/>
                    <a:gd name="T14" fmla="*/ 25 w 27"/>
                    <a:gd name="T15" fmla="*/ 3 h 4"/>
                    <a:gd name="T16" fmla="*/ 21 w 27"/>
                    <a:gd name="T17" fmla="*/ 4 h 4"/>
                    <a:gd name="T18" fmla="*/ 12 w 27"/>
                    <a:gd name="T19" fmla="*/ 3 h 4"/>
                    <a:gd name="T20" fmla="*/ 0 w 2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
                      <a:moveTo>
                        <a:pt x="0" y="0"/>
                      </a:moveTo>
                      <a:cubicBezTo>
                        <a:pt x="0" y="0"/>
                        <a:pt x="6" y="1"/>
                        <a:pt x="12" y="1"/>
                      </a:cubicBezTo>
                      <a:cubicBezTo>
                        <a:pt x="16" y="1"/>
                        <a:pt x="19" y="1"/>
                        <a:pt x="21" y="1"/>
                      </a:cubicBezTo>
                      <a:cubicBezTo>
                        <a:pt x="23" y="1"/>
                        <a:pt x="25" y="0"/>
                        <a:pt x="25" y="0"/>
                      </a:cubicBezTo>
                      <a:cubicBezTo>
                        <a:pt x="26" y="0"/>
                        <a:pt x="27" y="1"/>
                        <a:pt x="27" y="2"/>
                      </a:cubicBezTo>
                      <a:cubicBezTo>
                        <a:pt x="27" y="2"/>
                        <a:pt x="26" y="3"/>
                        <a:pt x="26" y="3"/>
                      </a:cubicBezTo>
                      <a:cubicBezTo>
                        <a:pt x="26" y="3"/>
                        <a:pt x="26" y="3"/>
                        <a:pt x="25" y="3"/>
                      </a:cubicBezTo>
                      <a:cubicBezTo>
                        <a:pt x="25" y="3"/>
                        <a:pt x="25" y="3"/>
                        <a:pt x="25" y="3"/>
                      </a:cubicBezTo>
                      <a:cubicBezTo>
                        <a:pt x="25" y="3"/>
                        <a:pt x="24" y="4"/>
                        <a:pt x="21" y="4"/>
                      </a:cubicBezTo>
                      <a:cubicBezTo>
                        <a:pt x="19" y="4"/>
                        <a:pt x="16" y="3"/>
                        <a:pt x="12" y="3"/>
                      </a:cubicBezTo>
                      <a:cubicBezTo>
                        <a:pt x="6" y="2"/>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4" name="Freeform 209">
                  <a:extLst>
                    <a:ext uri="{FF2B5EF4-FFF2-40B4-BE49-F238E27FC236}">
                      <a16:creationId xmlns:a16="http://schemas.microsoft.com/office/drawing/2014/main" id="{A255B7B8-EDE7-46CE-97B8-5A512F6A8963}"/>
                    </a:ext>
                  </a:extLst>
                </p:cNvPr>
                <p:cNvSpPr>
                  <a:spLocks/>
                </p:cNvSpPr>
                <p:nvPr userDrawn="1"/>
              </p:nvSpPr>
              <p:spPr bwMode="auto">
                <a:xfrm>
                  <a:off x="1901824" y="5133979"/>
                  <a:ext cx="20638" cy="6350"/>
                </a:xfrm>
                <a:custGeom>
                  <a:avLst/>
                  <a:gdLst>
                    <a:gd name="T0" fmla="*/ 0 w 26"/>
                    <a:gd name="T1" fmla="*/ 0 h 6"/>
                    <a:gd name="T2" fmla="*/ 12 w 26"/>
                    <a:gd name="T3" fmla="*/ 3 h 6"/>
                    <a:gd name="T4" fmla="*/ 21 w 26"/>
                    <a:gd name="T5" fmla="*/ 3 h 6"/>
                    <a:gd name="T6" fmla="*/ 25 w 26"/>
                    <a:gd name="T7" fmla="*/ 3 h 6"/>
                    <a:gd name="T8" fmla="*/ 26 w 26"/>
                    <a:gd name="T9" fmla="*/ 4 h 6"/>
                    <a:gd name="T10" fmla="*/ 25 w 26"/>
                    <a:gd name="T11" fmla="*/ 6 h 6"/>
                    <a:gd name="T12" fmla="*/ 25 w 26"/>
                    <a:gd name="T13" fmla="*/ 6 h 6"/>
                    <a:gd name="T14" fmla="*/ 25 w 26"/>
                    <a:gd name="T15" fmla="*/ 6 h 6"/>
                    <a:gd name="T16" fmla="*/ 21 w 26"/>
                    <a:gd name="T17" fmla="*/ 6 h 6"/>
                    <a:gd name="T18" fmla="*/ 12 w 26"/>
                    <a:gd name="T19" fmla="*/ 4 h 6"/>
                    <a:gd name="T20" fmla="*/ 0 w 2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6">
                      <a:moveTo>
                        <a:pt x="0" y="0"/>
                      </a:moveTo>
                      <a:cubicBezTo>
                        <a:pt x="0" y="0"/>
                        <a:pt x="6" y="2"/>
                        <a:pt x="12" y="3"/>
                      </a:cubicBezTo>
                      <a:cubicBezTo>
                        <a:pt x="15" y="3"/>
                        <a:pt x="19" y="3"/>
                        <a:pt x="21" y="3"/>
                      </a:cubicBezTo>
                      <a:cubicBezTo>
                        <a:pt x="23" y="3"/>
                        <a:pt x="25" y="3"/>
                        <a:pt x="25" y="3"/>
                      </a:cubicBezTo>
                      <a:cubicBezTo>
                        <a:pt x="26" y="3"/>
                        <a:pt x="26" y="4"/>
                        <a:pt x="26" y="4"/>
                      </a:cubicBezTo>
                      <a:cubicBezTo>
                        <a:pt x="26" y="5"/>
                        <a:pt x="26" y="6"/>
                        <a:pt x="25" y="6"/>
                      </a:cubicBezTo>
                      <a:cubicBezTo>
                        <a:pt x="25" y="6"/>
                        <a:pt x="25" y="6"/>
                        <a:pt x="25" y="6"/>
                      </a:cubicBezTo>
                      <a:cubicBezTo>
                        <a:pt x="25" y="6"/>
                        <a:pt x="25" y="6"/>
                        <a:pt x="25" y="6"/>
                      </a:cubicBezTo>
                      <a:cubicBezTo>
                        <a:pt x="25" y="6"/>
                        <a:pt x="23" y="6"/>
                        <a:pt x="21" y="6"/>
                      </a:cubicBezTo>
                      <a:cubicBezTo>
                        <a:pt x="18" y="5"/>
                        <a:pt x="15" y="5"/>
                        <a:pt x="12" y="4"/>
                      </a:cubicBezTo>
                      <a:cubicBezTo>
                        <a:pt x="6" y="3"/>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5" name="Freeform 210">
                  <a:extLst>
                    <a:ext uri="{FF2B5EF4-FFF2-40B4-BE49-F238E27FC236}">
                      <a16:creationId xmlns:a16="http://schemas.microsoft.com/office/drawing/2014/main" id="{19A108F4-F376-478A-9096-68647388A19E}"/>
                    </a:ext>
                  </a:extLst>
                </p:cNvPr>
                <p:cNvSpPr>
                  <a:spLocks/>
                </p:cNvSpPr>
                <p:nvPr userDrawn="1"/>
              </p:nvSpPr>
              <p:spPr bwMode="auto">
                <a:xfrm>
                  <a:off x="2011362" y="5780093"/>
                  <a:ext cx="198438" cy="5238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6" name="Freeform 211">
                  <a:extLst>
                    <a:ext uri="{FF2B5EF4-FFF2-40B4-BE49-F238E27FC236}">
                      <a16:creationId xmlns:a16="http://schemas.microsoft.com/office/drawing/2014/main" id="{6FD13692-AD0C-484C-BBA2-1C68E01BEA4C}"/>
                    </a:ext>
                  </a:extLst>
                </p:cNvPr>
                <p:cNvSpPr>
                  <a:spLocks/>
                </p:cNvSpPr>
                <p:nvPr userDrawn="1"/>
              </p:nvSpPr>
              <p:spPr bwMode="auto">
                <a:xfrm>
                  <a:off x="2009775" y="5759450"/>
                  <a:ext cx="131763" cy="41275"/>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7" name="Freeform 212">
                  <a:extLst>
                    <a:ext uri="{FF2B5EF4-FFF2-40B4-BE49-F238E27FC236}">
                      <a16:creationId xmlns:a16="http://schemas.microsoft.com/office/drawing/2014/main" id="{7F5EDED1-4133-4844-9BAA-8CCE2CCCD146}"/>
                    </a:ext>
                  </a:extLst>
                </p:cNvPr>
                <p:cNvSpPr>
                  <a:spLocks/>
                </p:cNvSpPr>
                <p:nvPr userDrawn="1"/>
              </p:nvSpPr>
              <p:spPr bwMode="auto">
                <a:xfrm>
                  <a:off x="2058986" y="5534030"/>
                  <a:ext cx="130175" cy="261938"/>
                </a:xfrm>
                <a:custGeom>
                  <a:avLst/>
                  <a:gdLst>
                    <a:gd name="T0" fmla="*/ 49 w 82"/>
                    <a:gd name="T1" fmla="*/ 164 h 165"/>
                    <a:gd name="T2" fmla="*/ 82 w 82"/>
                    <a:gd name="T3" fmla="*/ 165 h 165"/>
                    <a:gd name="T4" fmla="*/ 28 w 82"/>
                    <a:gd name="T5" fmla="*/ 0 h 165"/>
                    <a:gd name="T6" fmla="*/ 0 w 82"/>
                    <a:gd name="T7" fmla="*/ 8 h 165"/>
                    <a:gd name="T8" fmla="*/ 49 w 82"/>
                    <a:gd name="T9" fmla="*/ 164 h 165"/>
                  </a:gdLst>
                  <a:ahLst/>
                  <a:cxnLst>
                    <a:cxn ang="0">
                      <a:pos x="T0" y="T1"/>
                    </a:cxn>
                    <a:cxn ang="0">
                      <a:pos x="T2" y="T3"/>
                    </a:cxn>
                    <a:cxn ang="0">
                      <a:pos x="T4" y="T5"/>
                    </a:cxn>
                    <a:cxn ang="0">
                      <a:pos x="T6" y="T7"/>
                    </a:cxn>
                    <a:cxn ang="0">
                      <a:pos x="T8" y="T9"/>
                    </a:cxn>
                  </a:cxnLst>
                  <a:rect l="0" t="0" r="r" b="b"/>
                  <a:pathLst>
                    <a:path w="82" h="165">
                      <a:moveTo>
                        <a:pt x="49" y="164"/>
                      </a:moveTo>
                      <a:lnTo>
                        <a:pt x="82" y="165"/>
                      </a:lnTo>
                      <a:lnTo>
                        <a:pt x="28" y="0"/>
                      </a:lnTo>
                      <a:lnTo>
                        <a:pt x="0" y="8"/>
                      </a:lnTo>
                      <a:lnTo>
                        <a:pt x="49" y="164"/>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8" name="Freeform 213">
                  <a:extLst>
                    <a:ext uri="{FF2B5EF4-FFF2-40B4-BE49-F238E27FC236}">
                      <a16:creationId xmlns:a16="http://schemas.microsoft.com/office/drawing/2014/main" id="{16973D6B-1FA8-4120-A09B-2B3C7A3DCE93}"/>
                    </a:ext>
                  </a:extLst>
                </p:cNvPr>
                <p:cNvSpPr>
                  <a:spLocks/>
                </p:cNvSpPr>
                <p:nvPr userDrawn="1"/>
              </p:nvSpPr>
              <p:spPr bwMode="auto">
                <a:xfrm>
                  <a:off x="1971673" y="5553080"/>
                  <a:ext cx="92075" cy="239713"/>
                </a:xfrm>
                <a:custGeom>
                  <a:avLst/>
                  <a:gdLst>
                    <a:gd name="T0" fmla="*/ 26 w 58"/>
                    <a:gd name="T1" fmla="*/ 151 h 151"/>
                    <a:gd name="T2" fmla="*/ 58 w 58"/>
                    <a:gd name="T3" fmla="*/ 150 h 151"/>
                    <a:gd name="T4" fmla="*/ 33 w 58"/>
                    <a:gd name="T5" fmla="*/ 0 h 151"/>
                    <a:gd name="T6" fmla="*/ 0 w 58"/>
                    <a:gd name="T7" fmla="*/ 0 h 151"/>
                    <a:gd name="T8" fmla="*/ 26 w 58"/>
                    <a:gd name="T9" fmla="*/ 151 h 151"/>
                  </a:gdLst>
                  <a:ahLst/>
                  <a:cxnLst>
                    <a:cxn ang="0">
                      <a:pos x="T0" y="T1"/>
                    </a:cxn>
                    <a:cxn ang="0">
                      <a:pos x="T2" y="T3"/>
                    </a:cxn>
                    <a:cxn ang="0">
                      <a:pos x="T4" y="T5"/>
                    </a:cxn>
                    <a:cxn ang="0">
                      <a:pos x="T6" y="T7"/>
                    </a:cxn>
                    <a:cxn ang="0">
                      <a:pos x="T8" y="T9"/>
                    </a:cxn>
                  </a:cxnLst>
                  <a:rect l="0" t="0" r="r" b="b"/>
                  <a:pathLst>
                    <a:path w="58" h="151">
                      <a:moveTo>
                        <a:pt x="26" y="151"/>
                      </a:moveTo>
                      <a:lnTo>
                        <a:pt x="58" y="150"/>
                      </a:lnTo>
                      <a:lnTo>
                        <a:pt x="33" y="0"/>
                      </a:lnTo>
                      <a:lnTo>
                        <a:pt x="0" y="0"/>
                      </a:lnTo>
                      <a:lnTo>
                        <a:pt x="26" y="151"/>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89" name="Rectangle 214">
                  <a:extLst>
                    <a:ext uri="{FF2B5EF4-FFF2-40B4-BE49-F238E27FC236}">
                      <a16:creationId xmlns:a16="http://schemas.microsoft.com/office/drawing/2014/main" id="{75944C0D-A692-4800-858C-4C170BFE08BA}"/>
                    </a:ext>
                  </a:extLst>
                </p:cNvPr>
                <p:cNvSpPr>
                  <a:spLocks noChangeArrowheads="1"/>
                </p:cNvSpPr>
                <p:nvPr userDrawn="1"/>
              </p:nvSpPr>
              <p:spPr bwMode="auto">
                <a:xfrm>
                  <a:off x="1858961" y="5508630"/>
                  <a:ext cx="57150" cy="206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0" name="Freeform 215">
                  <a:extLst>
                    <a:ext uri="{FF2B5EF4-FFF2-40B4-BE49-F238E27FC236}">
                      <a16:creationId xmlns:a16="http://schemas.microsoft.com/office/drawing/2014/main" id="{ED69D18D-D153-4F57-9601-91DE3505966C}"/>
                    </a:ext>
                  </a:extLst>
                </p:cNvPr>
                <p:cNvSpPr>
                  <a:spLocks/>
                </p:cNvSpPr>
                <p:nvPr userDrawn="1"/>
              </p:nvSpPr>
              <p:spPr bwMode="auto">
                <a:xfrm>
                  <a:off x="1831974" y="5437193"/>
                  <a:ext cx="230188" cy="331788"/>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1" name="Freeform 216">
                  <a:extLst>
                    <a:ext uri="{FF2B5EF4-FFF2-40B4-BE49-F238E27FC236}">
                      <a16:creationId xmlns:a16="http://schemas.microsoft.com/office/drawing/2014/main" id="{628B947A-B6FF-4430-8B38-08F01AABE992}"/>
                    </a:ext>
                  </a:extLst>
                </p:cNvPr>
                <p:cNvSpPr>
                  <a:spLocks/>
                </p:cNvSpPr>
                <p:nvPr userDrawn="1"/>
              </p:nvSpPr>
              <p:spPr bwMode="auto">
                <a:xfrm>
                  <a:off x="1831974" y="5437193"/>
                  <a:ext cx="182563" cy="331788"/>
                </a:xfrm>
                <a:custGeom>
                  <a:avLst/>
                  <a:gdLst>
                    <a:gd name="T0" fmla="*/ 93 w 115"/>
                    <a:gd name="T1" fmla="*/ 53 h 209"/>
                    <a:gd name="T2" fmla="*/ 14 w 115"/>
                    <a:gd name="T3" fmla="*/ 43 h 209"/>
                    <a:gd name="T4" fmla="*/ 20 w 115"/>
                    <a:gd name="T5" fmla="*/ 2 h 209"/>
                    <a:gd name="T6" fmla="*/ 7 w 115"/>
                    <a:gd name="T7" fmla="*/ 0 h 209"/>
                    <a:gd name="T8" fmla="*/ 0 w 115"/>
                    <a:gd name="T9" fmla="*/ 47 h 209"/>
                    <a:gd name="T10" fmla="*/ 78 w 115"/>
                    <a:gd name="T11" fmla="*/ 58 h 209"/>
                    <a:gd name="T12" fmla="*/ 101 w 115"/>
                    <a:gd name="T13" fmla="*/ 209 h 209"/>
                    <a:gd name="T14" fmla="*/ 115 w 115"/>
                    <a:gd name="T15" fmla="*/ 206 h 209"/>
                    <a:gd name="T16" fmla="*/ 93 w 115"/>
                    <a:gd name="T1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09">
                      <a:moveTo>
                        <a:pt x="93" y="53"/>
                      </a:moveTo>
                      <a:lnTo>
                        <a:pt x="14" y="43"/>
                      </a:lnTo>
                      <a:lnTo>
                        <a:pt x="20" y="2"/>
                      </a:lnTo>
                      <a:lnTo>
                        <a:pt x="7" y="0"/>
                      </a:lnTo>
                      <a:lnTo>
                        <a:pt x="0" y="47"/>
                      </a:lnTo>
                      <a:lnTo>
                        <a:pt x="78" y="58"/>
                      </a:lnTo>
                      <a:lnTo>
                        <a:pt x="101" y="209"/>
                      </a:lnTo>
                      <a:lnTo>
                        <a:pt x="115" y="206"/>
                      </a:lnTo>
                      <a:lnTo>
                        <a:pt x="93" y="53"/>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2" name="Freeform 217">
                  <a:extLst>
                    <a:ext uri="{FF2B5EF4-FFF2-40B4-BE49-F238E27FC236}">
                      <a16:creationId xmlns:a16="http://schemas.microsoft.com/office/drawing/2014/main" id="{7236FE97-ACB7-4AFF-A867-C8A1EC99D4FA}"/>
                    </a:ext>
                  </a:extLst>
                </p:cNvPr>
                <p:cNvSpPr>
                  <a:spLocks/>
                </p:cNvSpPr>
                <p:nvPr userDrawn="1"/>
              </p:nvSpPr>
              <p:spPr bwMode="auto">
                <a:xfrm>
                  <a:off x="1831974" y="5437193"/>
                  <a:ext cx="182563" cy="331788"/>
                </a:xfrm>
                <a:custGeom>
                  <a:avLst/>
                  <a:gdLst>
                    <a:gd name="T0" fmla="*/ 93 w 115"/>
                    <a:gd name="T1" fmla="*/ 53 h 209"/>
                    <a:gd name="T2" fmla="*/ 14 w 115"/>
                    <a:gd name="T3" fmla="*/ 43 h 209"/>
                    <a:gd name="T4" fmla="*/ 20 w 115"/>
                    <a:gd name="T5" fmla="*/ 2 h 209"/>
                    <a:gd name="T6" fmla="*/ 7 w 115"/>
                    <a:gd name="T7" fmla="*/ 0 h 209"/>
                    <a:gd name="T8" fmla="*/ 0 w 115"/>
                    <a:gd name="T9" fmla="*/ 47 h 209"/>
                    <a:gd name="T10" fmla="*/ 78 w 115"/>
                    <a:gd name="T11" fmla="*/ 58 h 209"/>
                    <a:gd name="T12" fmla="*/ 101 w 115"/>
                    <a:gd name="T13" fmla="*/ 209 h 209"/>
                    <a:gd name="T14" fmla="*/ 115 w 115"/>
                    <a:gd name="T15" fmla="*/ 206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9">
                      <a:moveTo>
                        <a:pt x="93" y="53"/>
                      </a:moveTo>
                      <a:lnTo>
                        <a:pt x="14" y="43"/>
                      </a:lnTo>
                      <a:lnTo>
                        <a:pt x="20" y="2"/>
                      </a:lnTo>
                      <a:lnTo>
                        <a:pt x="7" y="0"/>
                      </a:lnTo>
                      <a:lnTo>
                        <a:pt x="0" y="47"/>
                      </a:lnTo>
                      <a:lnTo>
                        <a:pt x="78" y="58"/>
                      </a:lnTo>
                      <a:lnTo>
                        <a:pt x="101" y="209"/>
                      </a:lnTo>
                      <a:lnTo>
                        <a:pt x="115" y="2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3" name="Freeform 218">
                  <a:extLst>
                    <a:ext uri="{FF2B5EF4-FFF2-40B4-BE49-F238E27FC236}">
                      <a16:creationId xmlns:a16="http://schemas.microsoft.com/office/drawing/2014/main" id="{09281AA0-CC27-481A-AEC5-931A9B9C4E4D}"/>
                    </a:ext>
                  </a:extLst>
                </p:cNvPr>
                <p:cNvSpPr>
                  <a:spLocks/>
                </p:cNvSpPr>
                <p:nvPr userDrawn="1"/>
              </p:nvSpPr>
              <p:spPr bwMode="auto">
                <a:xfrm>
                  <a:off x="2070098" y="5297493"/>
                  <a:ext cx="30163" cy="46038"/>
                </a:xfrm>
                <a:custGeom>
                  <a:avLst/>
                  <a:gdLst>
                    <a:gd name="T0" fmla="*/ 9 w 19"/>
                    <a:gd name="T1" fmla="*/ 0 h 29"/>
                    <a:gd name="T2" fmla="*/ 19 w 19"/>
                    <a:gd name="T3" fmla="*/ 26 h 29"/>
                    <a:gd name="T4" fmla="*/ 9 w 19"/>
                    <a:gd name="T5" fmla="*/ 29 h 29"/>
                    <a:gd name="T6" fmla="*/ 0 w 19"/>
                    <a:gd name="T7" fmla="*/ 5 h 29"/>
                    <a:gd name="T8" fmla="*/ 0 w 19"/>
                    <a:gd name="T9" fmla="*/ 3 h 29"/>
                    <a:gd name="T10" fmla="*/ 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9" y="0"/>
                      </a:moveTo>
                      <a:lnTo>
                        <a:pt x="19" y="26"/>
                      </a:lnTo>
                      <a:lnTo>
                        <a:pt x="9" y="29"/>
                      </a:lnTo>
                      <a:lnTo>
                        <a:pt x="0" y="5"/>
                      </a:lnTo>
                      <a:lnTo>
                        <a:pt x="0" y="3"/>
                      </a:lnTo>
                      <a:lnTo>
                        <a:pt x="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4" name="Freeform 219">
                  <a:extLst>
                    <a:ext uri="{FF2B5EF4-FFF2-40B4-BE49-F238E27FC236}">
                      <a16:creationId xmlns:a16="http://schemas.microsoft.com/office/drawing/2014/main" id="{4D255010-7E14-4305-AC44-80540EA30251}"/>
                    </a:ext>
                  </a:extLst>
                </p:cNvPr>
                <p:cNvSpPr>
                  <a:spLocks/>
                </p:cNvSpPr>
                <p:nvPr userDrawn="1"/>
              </p:nvSpPr>
              <p:spPr bwMode="auto">
                <a:xfrm>
                  <a:off x="1908173" y="5302254"/>
                  <a:ext cx="177800" cy="109538"/>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5" name="Freeform 220">
                  <a:extLst>
                    <a:ext uri="{FF2B5EF4-FFF2-40B4-BE49-F238E27FC236}">
                      <a16:creationId xmlns:a16="http://schemas.microsoft.com/office/drawing/2014/main" id="{2259D4B3-7692-4477-93BE-546D63E20BAA}"/>
                    </a:ext>
                  </a:extLst>
                </p:cNvPr>
                <p:cNvSpPr>
                  <a:spLocks/>
                </p:cNvSpPr>
                <p:nvPr userDrawn="1"/>
              </p:nvSpPr>
              <p:spPr bwMode="auto">
                <a:xfrm>
                  <a:off x="1827212" y="5448305"/>
                  <a:ext cx="350838" cy="31908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6" name="Freeform 221">
                  <a:extLst>
                    <a:ext uri="{FF2B5EF4-FFF2-40B4-BE49-F238E27FC236}">
                      <a16:creationId xmlns:a16="http://schemas.microsoft.com/office/drawing/2014/main" id="{F78E7EC4-59B4-45D9-AED2-64A809E8A2A9}"/>
                    </a:ext>
                  </a:extLst>
                </p:cNvPr>
                <p:cNvSpPr>
                  <a:spLocks/>
                </p:cNvSpPr>
                <p:nvPr userDrawn="1"/>
              </p:nvSpPr>
              <p:spPr bwMode="auto">
                <a:xfrm>
                  <a:off x="1827211" y="5503868"/>
                  <a:ext cx="301625" cy="263525"/>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7" name="Freeform 222">
                  <a:extLst>
                    <a:ext uri="{FF2B5EF4-FFF2-40B4-BE49-F238E27FC236}">
                      <a16:creationId xmlns:a16="http://schemas.microsoft.com/office/drawing/2014/main" id="{F46AFF7C-A766-4CA0-953B-1345D9F612C3}"/>
                    </a:ext>
                  </a:extLst>
                </p:cNvPr>
                <p:cNvSpPr>
                  <a:spLocks/>
                </p:cNvSpPr>
                <p:nvPr userDrawn="1"/>
              </p:nvSpPr>
              <p:spPr bwMode="auto">
                <a:xfrm>
                  <a:off x="1776411" y="5197479"/>
                  <a:ext cx="233363" cy="334963"/>
                </a:xfrm>
                <a:custGeom>
                  <a:avLst/>
                  <a:gdLst>
                    <a:gd name="T0" fmla="*/ 211 w 278"/>
                    <a:gd name="T1" fmla="*/ 99 h 400"/>
                    <a:gd name="T2" fmla="*/ 134 w 278"/>
                    <a:gd name="T3" fmla="*/ 0 h 400"/>
                    <a:gd name="T4" fmla="*/ 70 w 278"/>
                    <a:gd name="T5" fmla="*/ 0 h 400"/>
                    <a:gd name="T6" fmla="*/ 19 w 278"/>
                    <a:gd name="T7" fmla="*/ 34 h 400"/>
                    <a:gd name="T8" fmla="*/ 0 w 278"/>
                    <a:gd name="T9" fmla="*/ 295 h 400"/>
                    <a:gd name="T10" fmla="*/ 34 w 278"/>
                    <a:gd name="T11" fmla="*/ 394 h 400"/>
                    <a:gd name="T12" fmla="*/ 109 w 278"/>
                    <a:gd name="T13" fmla="*/ 394 h 400"/>
                    <a:gd name="T14" fmla="*/ 238 w 278"/>
                    <a:gd name="T15" fmla="*/ 354 h 400"/>
                    <a:gd name="T16" fmla="*/ 211 w 278"/>
                    <a:gd name="T17" fmla="*/ 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00">
                      <a:moveTo>
                        <a:pt x="211" y="99"/>
                      </a:moveTo>
                      <a:cubicBezTo>
                        <a:pt x="200" y="51"/>
                        <a:pt x="171" y="0"/>
                        <a:pt x="134" y="0"/>
                      </a:cubicBezTo>
                      <a:cubicBezTo>
                        <a:pt x="124" y="0"/>
                        <a:pt x="80" y="0"/>
                        <a:pt x="70" y="0"/>
                      </a:cubicBezTo>
                      <a:cubicBezTo>
                        <a:pt x="29" y="0"/>
                        <a:pt x="23" y="24"/>
                        <a:pt x="19" y="34"/>
                      </a:cubicBezTo>
                      <a:cubicBezTo>
                        <a:pt x="6" y="68"/>
                        <a:pt x="0" y="235"/>
                        <a:pt x="0" y="295"/>
                      </a:cubicBezTo>
                      <a:cubicBezTo>
                        <a:pt x="0" y="356"/>
                        <a:pt x="0" y="394"/>
                        <a:pt x="34" y="394"/>
                      </a:cubicBezTo>
                      <a:cubicBezTo>
                        <a:pt x="109" y="394"/>
                        <a:pt x="109" y="394"/>
                        <a:pt x="109" y="394"/>
                      </a:cubicBezTo>
                      <a:cubicBezTo>
                        <a:pt x="143" y="394"/>
                        <a:pt x="278" y="400"/>
                        <a:pt x="238" y="354"/>
                      </a:cubicBezTo>
                      <a:cubicBezTo>
                        <a:pt x="180" y="289"/>
                        <a:pt x="224" y="156"/>
                        <a:pt x="211" y="9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8" name="Freeform 223">
                  <a:extLst>
                    <a:ext uri="{FF2B5EF4-FFF2-40B4-BE49-F238E27FC236}">
                      <a16:creationId xmlns:a16="http://schemas.microsoft.com/office/drawing/2014/main" id="{F37E2BA8-D625-447E-AD3B-D16A8C72F5DF}"/>
                    </a:ext>
                  </a:extLst>
                </p:cNvPr>
                <p:cNvSpPr>
                  <a:spLocks/>
                </p:cNvSpPr>
                <p:nvPr userDrawn="1"/>
              </p:nvSpPr>
              <p:spPr bwMode="auto">
                <a:xfrm>
                  <a:off x="1866899" y="5553080"/>
                  <a:ext cx="28575" cy="22701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99" name="Freeform 224">
                  <a:extLst>
                    <a:ext uri="{FF2B5EF4-FFF2-40B4-BE49-F238E27FC236}">
                      <a16:creationId xmlns:a16="http://schemas.microsoft.com/office/drawing/2014/main" id="{E8883FA5-8961-48DA-B7F3-695ADB2CBD7C}"/>
                    </a:ext>
                  </a:extLst>
                </p:cNvPr>
                <p:cNvSpPr>
                  <a:spLocks/>
                </p:cNvSpPr>
                <p:nvPr userDrawn="1"/>
              </p:nvSpPr>
              <p:spPr bwMode="auto">
                <a:xfrm>
                  <a:off x="1746249" y="5526093"/>
                  <a:ext cx="269875" cy="42863"/>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0" name="Freeform 225">
                  <a:extLst>
                    <a:ext uri="{FF2B5EF4-FFF2-40B4-BE49-F238E27FC236}">
                      <a16:creationId xmlns:a16="http://schemas.microsoft.com/office/drawing/2014/main" id="{DE365180-B247-4C02-8A1F-04FFABEF522E}"/>
                    </a:ext>
                  </a:extLst>
                </p:cNvPr>
                <p:cNvSpPr>
                  <a:spLocks/>
                </p:cNvSpPr>
                <p:nvPr userDrawn="1"/>
              </p:nvSpPr>
              <p:spPr bwMode="auto">
                <a:xfrm>
                  <a:off x="1773236" y="5526093"/>
                  <a:ext cx="242888" cy="42863"/>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1" name="Freeform 226">
                  <a:extLst>
                    <a:ext uri="{FF2B5EF4-FFF2-40B4-BE49-F238E27FC236}">
                      <a16:creationId xmlns:a16="http://schemas.microsoft.com/office/drawing/2014/main" id="{FACA7000-8EBB-4DB3-AEF3-7EE0DA1BCBD1}"/>
                    </a:ext>
                  </a:extLst>
                </p:cNvPr>
                <p:cNvSpPr>
                  <a:spLocks/>
                </p:cNvSpPr>
                <p:nvPr userDrawn="1"/>
              </p:nvSpPr>
              <p:spPr bwMode="auto">
                <a:xfrm>
                  <a:off x="1782762" y="5734055"/>
                  <a:ext cx="198438" cy="6667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2" name="Oval 227">
                  <a:extLst>
                    <a:ext uri="{FF2B5EF4-FFF2-40B4-BE49-F238E27FC236}">
                      <a16:creationId xmlns:a16="http://schemas.microsoft.com/office/drawing/2014/main" id="{3D0D2ABB-2C3C-4878-8BA8-77BAA4F3EFD5}"/>
                    </a:ext>
                  </a:extLst>
                </p:cNvPr>
                <p:cNvSpPr>
                  <a:spLocks noChangeArrowheads="1"/>
                </p:cNvSpPr>
                <p:nvPr userDrawn="1"/>
              </p:nvSpPr>
              <p:spPr bwMode="auto">
                <a:xfrm>
                  <a:off x="1782762" y="5792793"/>
                  <a:ext cx="31750" cy="31750"/>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3" name="Oval 228">
                  <a:extLst>
                    <a:ext uri="{FF2B5EF4-FFF2-40B4-BE49-F238E27FC236}">
                      <a16:creationId xmlns:a16="http://schemas.microsoft.com/office/drawing/2014/main" id="{B83F1425-6160-42CB-8CBF-FE9B476B1FA8}"/>
                    </a:ext>
                  </a:extLst>
                </p:cNvPr>
                <p:cNvSpPr>
                  <a:spLocks noChangeArrowheads="1"/>
                </p:cNvSpPr>
                <p:nvPr userDrawn="1"/>
              </p:nvSpPr>
              <p:spPr bwMode="auto">
                <a:xfrm>
                  <a:off x="1947861" y="5792793"/>
                  <a:ext cx="33338" cy="31750"/>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4" name="Freeform 229">
                  <a:extLst>
                    <a:ext uri="{FF2B5EF4-FFF2-40B4-BE49-F238E27FC236}">
                      <a16:creationId xmlns:a16="http://schemas.microsoft.com/office/drawing/2014/main" id="{530D58AA-4B05-4433-90D3-9E29E7D5030C}"/>
                    </a:ext>
                  </a:extLst>
                </p:cNvPr>
                <p:cNvSpPr>
                  <a:spLocks/>
                </p:cNvSpPr>
                <p:nvPr userDrawn="1"/>
              </p:nvSpPr>
              <p:spPr bwMode="auto">
                <a:xfrm>
                  <a:off x="1831974" y="5308605"/>
                  <a:ext cx="49213" cy="150813"/>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5" name="Freeform 230">
                  <a:extLst>
                    <a:ext uri="{FF2B5EF4-FFF2-40B4-BE49-F238E27FC236}">
                      <a16:creationId xmlns:a16="http://schemas.microsoft.com/office/drawing/2014/main" id="{DEBEC69D-E24B-4545-8A86-86BCE7F6051B}"/>
                    </a:ext>
                  </a:extLst>
                </p:cNvPr>
                <p:cNvSpPr>
                  <a:spLocks/>
                </p:cNvSpPr>
                <p:nvPr userDrawn="1"/>
              </p:nvSpPr>
              <p:spPr bwMode="auto">
                <a:xfrm>
                  <a:off x="1746249" y="5308605"/>
                  <a:ext cx="117475" cy="150813"/>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6" name="Freeform 231">
                  <a:extLst>
                    <a:ext uri="{FF2B5EF4-FFF2-40B4-BE49-F238E27FC236}">
                      <a16:creationId xmlns:a16="http://schemas.microsoft.com/office/drawing/2014/main" id="{41C58DA0-6F5F-46DC-9E3B-3BFE7F9BC406}"/>
                    </a:ext>
                  </a:extLst>
                </p:cNvPr>
                <p:cNvSpPr>
                  <a:spLocks/>
                </p:cNvSpPr>
                <p:nvPr userDrawn="1"/>
              </p:nvSpPr>
              <p:spPr bwMode="auto">
                <a:xfrm>
                  <a:off x="1822449" y="5308605"/>
                  <a:ext cx="41275" cy="150813"/>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7" name="Freeform 232">
                  <a:extLst>
                    <a:ext uri="{FF2B5EF4-FFF2-40B4-BE49-F238E27FC236}">
                      <a16:creationId xmlns:a16="http://schemas.microsoft.com/office/drawing/2014/main" id="{E428A0DC-5F9E-4374-8338-CE5BA5A14816}"/>
                    </a:ext>
                  </a:extLst>
                </p:cNvPr>
                <p:cNvSpPr>
                  <a:spLocks/>
                </p:cNvSpPr>
                <p:nvPr userDrawn="1"/>
              </p:nvSpPr>
              <p:spPr bwMode="auto">
                <a:xfrm>
                  <a:off x="1779587" y="5373693"/>
                  <a:ext cx="22225" cy="179388"/>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8" name="Freeform 233">
                  <a:extLst>
                    <a:ext uri="{FF2B5EF4-FFF2-40B4-BE49-F238E27FC236}">
                      <a16:creationId xmlns:a16="http://schemas.microsoft.com/office/drawing/2014/main" id="{B60D80FE-428D-4FB5-A2E2-4CF5032C3791}"/>
                    </a:ext>
                  </a:extLst>
                </p:cNvPr>
                <p:cNvSpPr>
                  <a:spLocks/>
                </p:cNvSpPr>
                <p:nvPr userDrawn="1"/>
              </p:nvSpPr>
              <p:spPr bwMode="auto">
                <a:xfrm>
                  <a:off x="2130424" y="5780093"/>
                  <a:ext cx="198438" cy="52388"/>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09" name="Freeform 234">
                  <a:extLst>
                    <a:ext uri="{FF2B5EF4-FFF2-40B4-BE49-F238E27FC236}">
                      <a16:creationId xmlns:a16="http://schemas.microsoft.com/office/drawing/2014/main" id="{5AD52438-D60B-4E6C-BDBE-0C165671C70E}"/>
                    </a:ext>
                  </a:extLst>
                </p:cNvPr>
                <p:cNvSpPr>
                  <a:spLocks/>
                </p:cNvSpPr>
                <p:nvPr userDrawn="1"/>
              </p:nvSpPr>
              <p:spPr bwMode="auto">
                <a:xfrm>
                  <a:off x="2128837" y="5761043"/>
                  <a:ext cx="131763" cy="4127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0" name="Freeform 235">
                  <a:extLst>
                    <a:ext uri="{FF2B5EF4-FFF2-40B4-BE49-F238E27FC236}">
                      <a16:creationId xmlns:a16="http://schemas.microsoft.com/office/drawing/2014/main" id="{6391A9B6-A61C-4B65-9B3C-0256214CB5DA}"/>
                    </a:ext>
                  </a:extLst>
                </p:cNvPr>
                <p:cNvSpPr>
                  <a:spLocks/>
                </p:cNvSpPr>
                <p:nvPr userDrawn="1"/>
              </p:nvSpPr>
              <p:spPr bwMode="auto">
                <a:xfrm>
                  <a:off x="1662112" y="5084766"/>
                  <a:ext cx="117475" cy="176213"/>
                </a:xfrm>
                <a:custGeom>
                  <a:avLst/>
                  <a:gdLst>
                    <a:gd name="T0" fmla="*/ 134 w 140"/>
                    <a:gd name="T1" fmla="*/ 0 h 212"/>
                    <a:gd name="T2" fmla="*/ 127 w 140"/>
                    <a:gd name="T3" fmla="*/ 212 h 212"/>
                    <a:gd name="T4" fmla="*/ 120 w 140"/>
                    <a:gd name="T5" fmla="*/ 27 h 212"/>
                    <a:gd name="T6" fmla="*/ 140 w 140"/>
                    <a:gd name="T7" fmla="*/ 18 h 212"/>
                  </a:gdLst>
                  <a:ahLst/>
                  <a:cxnLst>
                    <a:cxn ang="0">
                      <a:pos x="T0" y="T1"/>
                    </a:cxn>
                    <a:cxn ang="0">
                      <a:pos x="T2" y="T3"/>
                    </a:cxn>
                    <a:cxn ang="0">
                      <a:pos x="T4" y="T5"/>
                    </a:cxn>
                    <a:cxn ang="0">
                      <a:pos x="T6" y="T7"/>
                    </a:cxn>
                  </a:cxnLst>
                  <a:rect l="0" t="0" r="r" b="b"/>
                  <a:pathLst>
                    <a:path w="140" h="212">
                      <a:moveTo>
                        <a:pt x="134" y="0"/>
                      </a:moveTo>
                      <a:cubicBezTo>
                        <a:pt x="56" y="30"/>
                        <a:pt x="0" y="205"/>
                        <a:pt x="127" y="212"/>
                      </a:cubicBezTo>
                      <a:cubicBezTo>
                        <a:pt x="94" y="168"/>
                        <a:pt x="73" y="73"/>
                        <a:pt x="120" y="27"/>
                      </a:cubicBezTo>
                      <a:cubicBezTo>
                        <a:pt x="130" y="18"/>
                        <a:pt x="138" y="18"/>
                        <a:pt x="140" y="18"/>
                      </a:cubicBezTo>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1" name="Freeform 236">
                  <a:extLst>
                    <a:ext uri="{FF2B5EF4-FFF2-40B4-BE49-F238E27FC236}">
                      <a16:creationId xmlns:a16="http://schemas.microsoft.com/office/drawing/2014/main" id="{33806C67-0E2F-4613-A4CA-963460612D15}"/>
                    </a:ext>
                  </a:extLst>
                </p:cNvPr>
                <p:cNvSpPr>
                  <a:spLocks/>
                </p:cNvSpPr>
                <p:nvPr userDrawn="1"/>
              </p:nvSpPr>
              <p:spPr bwMode="auto">
                <a:xfrm>
                  <a:off x="1843088" y="5192716"/>
                  <a:ext cx="192088" cy="219075"/>
                </a:xfrm>
                <a:custGeom>
                  <a:avLst/>
                  <a:gdLst>
                    <a:gd name="T0" fmla="*/ 211 w 229"/>
                    <a:gd name="T1" fmla="*/ 249 h 261"/>
                    <a:gd name="T2" fmla="*/ 159 w 229"/>
                    <a:gd name="T3" fmla="*/ 243 h 261"/>
                    <a:gd name="T4" fmla="*/ 23 w 229"/>
                    <a:gd name="T5" fmla="*/ 94 h 261"/>
                    <a:gd name="T6" fmla="*/ 23 w 229"/>
                    <a:gd name="T7" fmla="*/ 94 h 261"/>
                    <a:gd name="T8" fmla="*/ 17 w 229"/>
                    <a:gd name="T9" fmla="*/ 88 h 261"/>
                    <a:gd name="T10" fmla="*/ 25 w 229"/>
                    <a:gd name="T11" fmla="*/ 17 h 261"/>
                    <a:gd name="T12" fmla="*/ 95 w 229"/>
                    <a:gd name="T13" fmla="*/ 25 h 261"/>
                    <a:gd name="T14" fmla="*/ 216 w 229"/>
                    <a:gd name="T15" fmla="*/ 197 h 261"/>
                    <a:gd name="T16" fmla="*/ 211 w 229"/>
                    <a:gd name="T17" fmla="*/ 24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61">
                      <a:moveTo>
                        <a:pt x="211" y="249"/>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5"/>
                        <a:pt x="25" y="17"/>
                      </a:cubicBezTo>
                      <a:cubicBezTo>
                        <a:pt x="47" y="0"/>
                        <a:pt x="78" y="4"/>
                        <a:pt x="95" y="25"/>
                      </a:cubicBezTo>
                      <a:cubicBezTo>
                        <a:pt x="216" y="197"/>
                        <a:pt x="216" y="197"/>
                        <a:pt x="216" y="197"/>
                      </a:cubicBezTo>
                      <a:cubicBezTo>
                        <a:pt x="229" y="213"/>
                        <a:pt x="227" y="236"/>
                        <a:pt x="211" y="24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2" name="Freeform 237">
                  <a:extLst>
                    <a:ext uri="{FF2B5EF4-FFF2-40B4-BE49-F238E27FC236}">
                      <a16:creationId xmlns:a16="http://schemas.microsoft.com/office/drawing/2014/main" id="{3C54B0B3-170F-4274-9484-C1C71D03D4FC}"/>
                    </a:ext>
                  </a:extLst>
                </p:cNvPr>
                <p:cNvSpPr>
                  <a:spLocks/>
                </p:cNvSpPr>
                <p:nvPr userDrawn="1"/>
              </p:nvSpPr>
              <p:spPr bwMode="auto">
                <a:xfrm>
                  <a:off x="2101850" y="5222878"/>
                  <a:ext cx="98425" cy="130175"/>
                </a:xfrm>
                <a:custGeom>
                  <a:avLst/>
                  <a:gdLst>
                    <a:gd name="T0" fmla="*/ 62 w 62"/>
                    <a:gd name="T1" fmla="*/ 5 h 82"/>
                    <a:gd name="T2" fmla="*/ 6 w 62"/>
                    <a:gd name="T3" fmla="*/ 82 h 82"/>
                    <a:gd name="T4" fmla="*/ 0 w 62"/>
                    <a:gd name="T5" fmla="*/ 81 h 82"/>
                    <a:gd name="T6" fmla="*/ 59 w 62"/>
                    <a:gd name="T7" fmla="*/ 0 h 82"/>
                    <a:gd name="T8" fmla="*/ 62 w 62"/>
                    <a:gd name="T9" fmla="*/ 5 h 82"/>
                  </a:gdLst>
                  <a:ahLst/>
                  <a:cxnLst>
                    <a:cxn ang="0">
                      <a:pos x="T0" y="T1"/>
                    </a:cxn>
                    <a:cxn ang="0">
                      <a:pos x="T2" y="T3"/>
                    </a:cxn>
                    <a:cxn ang="0">
                      <a:pos x="T4" y="T5"/>
                    </a:cxn>
                    <a:cxn ang="0">
                      <a:pos x="T6" y="T7"/>
                    </a:cxn>
                    <a:cxn ang="0">
                      <a:pos x="T8" y="T9"/>
                    </a:cxn>
                  </a:cxnLst>
                  <a:rect l="0" t="0" r="r" b="b"/>
                  <a:pathLst>
                    <a:path w="62" h="82">
                      <a:moveTo>
                        <a:pt x="62" y="5"/>
                      </a:moveTo>
                      <a:lnTo>
                        <a:pt x="6" y="82"/>
                      </a:lnTo>
                      <a:lnTo>
                        <a:pt x="0" y="81"/>
                      </a:lnTo>
                      <a:lnTo>
                        <a:pt x="59" y="0"/>
                      </a:lnTo>
                      <a:lnTo>
                        <a:pt x="62" y="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3" name="Freeform 238">
                  <a:extLst>
                    <a:ext uri="{FF2B5EF4-FFF2-40B4-BE49-F238E27FC236}">
                      <a16:creationId xmlns:a16="http://schemas.microsoft.com/office/drawing/2014/main" id="{276BADE5-36C5-4A76-859A-627A53BEC6FA}"/>
                    </a:ext>
                  </a:extLst>
                </p:cNvPr>
                <p:cNvSpPr>
                  <a:spLocks/>
                </p:cNvSpPr>
                <p:nvPr userDrawn="1"/>
              </p:nvSpPr>
              <p:spPr bwMode="auto">
                <a:xfrm>
                  <a:off x="1892300" y="5199065"/>
                  <a:ext cx="123825" cy="149225"/>
                </a:xfrm>
                <a:custGeom>
                  <a:avLst/>
                  <a:gdLst>
                    <a:gd name="T0" fmla="*/ 148 w 148"/>
                    <a:gd name="T1" fmla="*/ 178 h 179"/>
                    <a:gd name="T2" fmla="*/ 143 w 148"/>
                    <a:gd name="T3" fmla="*/ 179 h 179"/>
                    <a:gd name="T4" fmla="*/ 142 w 148"/>
                    <a:gd name="T5" fmla="*/ 176 h 179"/>
                    <a:gd name="T6" fmla="*/ 36 w 148"/>
                    <a:gd name="T7" fmla="*/ 25 h 179"/>
                    <a:gd name="T8" fmla="*/ 0 w 148"/>
                    <a:gd name="T9" fmla="*/ 0 h 179"/>
                    <a:gd name="T10" fmla="*/ 36 w 148"/>
                    <a:gd name="T11" fmla="*/ 19 h 179"/>
                    <a:gd name="T12" fmla="*/ 146 w 148"/>
                    <a:gd name="T13" fmla="*/ 176 h 179"/>
                    <a:gd name="T14" fmla="*/ 148 w 148"/>
                    <a:gd name="T15" fmla="*/ 178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79">
                      <a:moveTo>
                        <a:pt x="148" y="178"/>
                      </a:moveTo>
                      <a:cubicBezTo>
                        <a:pt x="143" y="179"/>
                        <a:pt x="143" y="179"/>
                        <a:pt x="143" y="179"/>
                      </a:cubicBezTo>
                      <a:cubicBezTo>
                        <a:pt x="142" y="176"/>
                        <a:pt x="142" y="176"/>
                        <a:pt x="142" y="176"/>
                      </a:cubicBezTo>
                      <a:cubicBezTo>
                        <a:pt x="142" y="176"/>
                        <a:pt x="66" y="66"/>
                        <a:pt x="36" y="25"/>
                      </a:cubicBezTo>
                      <a:cubicBezTo>
                        <a:pt x="23" y="8"/>
                        <a:pt x="15" y="1"/>
                        <a:pt x="0" y="0"/>
                      </a:cubicBezTo>
                      <a:cubicBezTo>
                        <a:pt x="14" y="0"/>
                        <a:pt x="27" y="7"/>
                        <a:pt x="36" y="19"/>
                      </a:cubicBezTo>
                      <a:cubicBezTo>
                        <a:pt x="65" y="57"/>
                        <a:pt x="146" y="176"/>
                        <a:pt x="146" y="176"/>
                      </a:cubicBezTo>
                      <a:lnTo>
                        <a:pt x="148" y="17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4" name="Freeform 239">
                  <a:extLst>
                    <a:ext uri="{FF2B5EF4-FFF2-40B4-BE49-F238E27FC236}">
                      <a16:creationId xmlns:a16="http://schemas.microsoft.com/office/drawing/2014/main" id="{50563CDC-0859-4027-8C94-5829F343EB6B}"/>
                    </a:ext>
                  </a:extLst>
                </p:cNvPr>
                <p:cNvSpPr>
                  <a:spLocks/>
                </p:cNvSpPr>
                <p:nvPr userDrawn="1"/>
              </p:nvSpPr>
              <p:spPr bwMode="auto">
                <a:xfrm>
                  <a:off x="2163762" y="5327652"/>
                  <a:ext cx="74613" cy="57150"/>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5" name="Freeform 240">
                  <a:extLst>
                    <a:ext uri="{FF2B5EF4-FFF2-40B4-BE49-F238E27FC236}">
                      <a16:creationId xmlns:a16="http://schemas.microsoft.com/office/drawing/2014/main" id="{8C460ABE-A076-46C1-AA9F-03E80FB5DB34}"/>
                    </a:ext>
                  </a:extLst>
                </p:cNvPr>
                <p:cNvSpPr>
                  <a:spLocks/>
                </p:cNvSpPr>
                <p:nvPr userDrawn="1"/>
              </p:nvSpPr>
              <p:spPr bwMode="auto">
                <a:xfrm>
                  <a:off x="2124074" y="5351465"/>
                  <a:ext cx="50800" cy="36513"/>
                </a:xfrm>
                <a:custGeom>
                  <a:avLst/>
                  <a:gdLst>
                    <a:gd name="T0" fmla="*/ 26 w 32"/>
                    <a:gd name="T1" fmla="*/ 0 h 23"/>
                    <a:gd name="T2" fmla="*/ 0 w 32"/>
                    <a:gd name="T3" fmla="*/ 2 h 23"/>
                    <a:gd name="T4" fmla="*/ 1 w 32"/>
                    <a:gd name="T5" fmla="*/ 23 h 23"/>
                    <a:gd name="T6" fmla="*/ 32 w 32"/>
                    <a:gd name="T7" fmla="*/ 21 h 23"/>
                    <a:gd name="T8" fmla="*/ 26 w 32"/>
                    <a:gd name="T9" fmla="*/ 0 h 23"/>
                  </a:gdLst>
                  <a:ahLst/>
                  <a:cxnLst>
                    <a:cxn ang="0">
                      <a:pos x="T0" y="T1"/>
                    </a:cxn>
                    <a:cxn ang="0">
                      <a:pos x="T2" y="T3"/>
                    </a:cxn>
                    <a:cxn ang="0">
                      <a:pos x="T4" y="T5"/>
                    </a:cxn>
                    <a:cxn ang="0">
                      <a:pos x="T6" y="T7"/>
                    </a:cxn>
                    <a:cxn ang="0">
                      <a:pos x="T8" y="T9"/>
                    </a:cxn>
                  </a:cxnLst>
                  <a:rect l="0" t="0" r="r" b="b"/>
                  <a:pathLst>
                    <a:path w="32" h="23">
                      <a:moveTo>
                        <a:pt x="26" y="0"/>
                      </a:moveTo>
                      <a:lnTo>
                        <a:pt x="0" y="2"/>
                      </a:lnTo>
                      <a:lnTo>
                        <a:pt x="1" y="23"/>
                      </a:lnTo>
                      <a:lnTo>
                        <a:pt x="32" y="21"/>
                      </a:lnTo>
                      <a:lnTo>
                        <a:pt x="26" y="0"/>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6" name="Freeform 241">
                  <a:extLst>
                    <a:ext uri="{FF2B5EF4-FFF2-40B4-BE49-F238E27FC236}">
                      <a16:creationId xmlns:a16="http://schemas.microsoft.com/office/drawing/2014/main" id="{C5804AEA-D28E-4227-841E-60C95C04A292}"/>
                    </a:ext>
                  </a:extLst>
                </p:cNvPr>
                <p:cNvSpPr>
                  <a:spLocks/>
                </p:cNvSpPr>
                <p:nvPr userDrawn="1"/>
              </p:nvSpPr>
              <p:spPr bwMode="auto">
                <a:xfrm>
                  <a:off x="2124075" y="5351465"/>
                  <a:ext cx="50800" cy="36513"/>
                </a:xfrm>
                <a:custGeom>
                  <a:avLst/>
                  <a:gdLst>
                    <a:gd name="T0" fmla="*/ 26 w 32"/>
                    <a:gd name="T1" fmla="*/ 0 h 23"/>
                    <a:gd name="T2" fmla="*/ 0 w 32"/>
                    <a:gd name="T3" fmla="*/ 2 h 23"/>
                    <a:gd name="T4" fmla="*/ 1 w 32"/>
                    <a:gd name="T5" fmla="*/ 23 h 23"/>
                    <a:gd name="T6" fmla="*/ 32 w 32"/>
                    <a:gd name="T7" fmla="*/ 21 h 23"/>
                  </a:gdLst>
                  <a:ahLst/>
                  <a:cxnLst>
                    <a:cxn ang="0">
                      <a:pos x="T0" y="T1"/>
                    </a:cxn>
                    <a:cxn ang="0">
                      <a:pos x="T2" y="T3"/>
                    </a:cxn>
                    <a:cxn ang="0">
                      <a:pos x="T4" y="T5"/>
                    </a:cxn>
                    <a:cxn ang="0">
                      <a:pos x="T6" y="T7"/>
                    </a:cxn>
                  </a:cxnLst>
                  <a:rect l="0" t="0" r="r" b="b"/>
                  <a:pathLst>
                    <a:path w="32" h="23">
                      <a:moveTo>
                        <a:pt x="26" y="0"/>
                      </a:moveTo>
                      <a:lnTo>
                        <a:pt x="0" y="2"/>
                      </a:lnTo>
                      <a:lnTo>
                        <a:pt x="1" y="23"/>
                      </a:lnTo>
                      <a:lnTo>
                        <a:pt x="32"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7" name="Freeform 242">
                  <a:extLst>
                    <a:ext uri="{FF2B5EF4-FFF2-40B4-BE49-F238E27FC236}">
                      <a16:creationId xmlns:a16="http://schemas.microsoft.com/office/drawing/2014/main" id="{3EEE90FE-6A15-48BB-9CD5-22322BD933C1}"/>
                    </a:ext>
                  </a:extLst>
                </p:cNvPr>
                <p:cNvSpPr>
                  <a:spLocks/>
                </p:cNvSpPr>
                <p:nvPr userDrawn="1"/>
              </p:nvSpPr>
              <p:spPr bwMode="auto">
                <a:xfrm>
                  <a:off x="2143125" y="5346702"/>
                  <a:ext cx="17463" cy="42863"/>
                </a:xfrm>
                <a:custGeom>
                  <a:avLst/>
                  <a:gdLst>
                    <a:gd name="T0" fmla="*/ 9 w 11"/>
                    <a:gd name="T1" fmla="*/ 0 h 27"/>
                    <a:gd name="T2" fmla="*/ 11 w 11"/>
                    <a:gd name="T3" fmla="*/ 27 h 27"/>
                    <a:gd name="T4" fmla="*/ 2 w 11"/>
                    <a:gd name="T5" fmla="*/ 27 h 27"/>
                    <a:gd name="T6" fmla="*/ 1 w 11"/>
                    <a:gd name="T7" fmla="*/ 27 h 27"/>
                    <a:gd name="T8" fmla="*/ 0 w 11"/>
                    <a:gd name="T9" fmla="*/ 2 h 27"/>
                    <a:gd name="T10" fmla="*/ 0 w 11"/>
                    <a:gd name="T11" fmla="*/ 1 h 27"/>
                    <a:gd name="T12" fmla="*/ 9 w 1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9" y="0"/>
                      </a:moveTo>
                      <a:lnTo>
                        <a:pt x="11" y="27"/>
                      </a:lnTo>
                      <a:lnTo>
                        <a:pt x="2" y="27"/>
                      </a:lnTo>
                      <a:lnTo>
                        <a:pt x="1" y="27"/>
                      </a:lnTo>
                      <a:lnTo>
                        <a:pt x="0" y="2"/>
                      </a:lnTo>
                      <a:lnTo>
                        <a:pt x="0" y="1"/>
                      </a:lnTo>
                      <a:lnTo>
                        <a:pt x="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8" name="Freeform 243">
                  <a:extLst>
                    <a:ext uri="{FF2B5EF4-FFF2-40B4-BE49-F238E27FC236}">
                      <a16:creationId xmlns:a16="http://schemas.microsoft.com/office/drawing/2014/main" id="{87BA1051-6A4A-4FE3-A8BE-6217708ACA06}"/>
                    </a:ext>
                  </a:extLst>
                </p:cNvPr>
                <p:cNvSpPr>
                  <a:spLocks/>
                </p:cNvSpPr>
                <p:nvPr userDrawn="1"/>
              </p:nvSpPr>
              <p:spPr bwMode="auto">
                <a:xfrm>
                  <a:off x="1966913" y="5345117"/>
                  <a:ext cx="179388" cy="63500"/>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19" name="Freeform 244">
                  <a:extLst>
                    <a:ext uri="{FF2B5EF4-FFF2-40B4-BE49-F238E27FC236}">
                      <a16:creationId xmlns:a16="http://schemas.microsoft.com/office/drawing/2014/main" id="{5E7AB4F0-C66A-41B4-AD7C-DDBD4729F882}"/>
                    </a:ext>
                  </a:extLst>
                </p:cNvPr>
                <p:cNvSpPr>
                  <a:spLocks/>
                </p:cNvSpPr>
                <p:nvPr userDrawn="1"/>
              </p:nvSpPr>
              <p:spPr bwMode="auto">
                <a:xfrm>
                  <a:off x="2011364" y="5345117"/>
                  <a:ext cx="131763" cy="3175"/>
                </a:xfrm>
                <a:custGeom>
                  <a:avLst/>
                  <a:gdLst>
                    <a:gd name="T0" fmla="*/ 83 w 83"/>
                    <a:gd name="T1" fmla="*/ 2 h 2"/>
                    <a:gd name="T2" fmla="*/ 81 w 83"/>
                    <a:gd name="T3" fmla="*/ 2 h 2"/>
                    <a:gd name="T4" fmla="*/ 3 w 83"/>
                    <a:gd name="T5" fmla="*/ 2 h 2"/>
                    <a:gd name="T6" fmla="*/ 1 w 83"/>
                    <a:gd name="T7" fmla="*/ 2 h 2"/>
                    <a:gd name="T8" fmla="*/ 0 w 83"/>
                    <a:gd name="T9" fmla="*/ 0 h 2"/>
                    <a:gd name="T10" fmla="*/ 2 w 83"/>
                    <a:gd name="T11" fmla="*/ 0 h 2"/>
                    <a:gd name="T12" fmla="*/ 83 w 83"/>
                    <a:gd name="T13" fmla="*/ 1 h 2"/>
                    <a:gd name="T14" fmla="*/ 83 w 8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
                      <a:moveTo>
                        <a:pt x="83" y="2"/>
                      </a:moveTo>
                      <a:lnTo>
                        <a:pt x="81" y="2"/>
                      </a:lnTo>
                      <a:lnTo>
                        <a:pt x="3" y="2"/>
                      </a:lnTo>
                      <a:lnTo>
                        <a:pt x="1" y="2"/>
                      </a:lnTo>
                      <a:lnTo>
                        <a:pt x="0" y="0"/>
                      </a:lnTo>
                      <a:lnTo>
                        <a:pt x="2" y="0"/>
                      </a:lnTo>
                      <a:lnTo>
                        <a:pt x="83" y="1"/>
                      </a:lnTo>
                      <a:lnTo>
                        <a:pt x="83" y="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20" name="Freeform 245">
                  <a:extLst>
                    <a:ext uri="{FF2B5EF4-FFF2-40B4-BE49-F238E27FC236}">
                      <a16:creationId xmlns:a16="http://schemas.microsoft.com/office/drawing/2014/main" id="{B5A14FAE-C441-4D20-9F21-31E37D8DD256}"/>
                    </a:ext>
                  </a:extLst>
                </p:cNvPr>
                <p:cNvSpPr>
                  <a:spLocks/>
                </p:cNvSpPr>
                <p:nvPr userDrawn="1"/>
              </p:nvSpPr>
              <p:spPr bwMode="auto">
                <a:xfrm>
                  <a:off x="1862138" y="5272088"/>
                  <a:ext cx="284163" cy="134938"/>
                </a:xfrm>
                <a:custGeom>
                  <a:avLst/>
                  <a:gdLst>
                    <a:gd name="T0" fmla="*/ 0 w 339"/>
                    <a:gd name="T1" fmla="*/ 0 h 163"/>
                    <a:gd name="T2" fmla="*/ 145 w 339"/>
                    <a:gd name="T3" fmla="*/ 144 h 163"/>
                    <a:gd name="T4" fmla="*/ 151 w 339"/>
                    <a:gd name="T5" fmla="*/ 148 h 163"/>
                    <a:gd name="T6" fmla="*/ 174 w 339"/>
                    <a:gd name="T7" fmla="*/ 153 h 163"/>
                    <a:gd name="T8" fmla="*/ 338 w 339"/>
                    <a:gd name="T9" fmla="*/ 138 h 163"/>
                    <a:gd name="T10" fmla="*/ 338 w 339"/>
                    <a:gd name="T11" fmla="*/ 142 h 163"/>
                    <a:gd name="T12" fmla="*/ 338 w 339"/>
                    <a:gd name="T13" fmla="*/ 142 h 163"/>
                    <a:gd name="T14" fmla="*/ 339 w 339"/>
                    <a:gd name="T15" fmla="*/ 147 h 163"/>
                    <a:gd name="T16" fmla="*/ 169 w 339"/>
                    <a:gd name="T17" fmla="*/ 162 h 163"/>
                    <a:gd name="T18" fmla="*/ 147 w 339"/>
                    <a:gd name="T19" fmla="*/ 158 h 163"/>
                    <a:gd name="T20" fmla="*/ 143 w 339"/>
                    <a:gd name="T21" fmla="*/ 155 h 163"/>
                    <a:gd name="T22" fmla="*/ 70 w 339"/>
                    <a:gd name="T23" fmla="*/ 77 h 163"/>
                    <a:gd name="T24" fmla="*/ 0 w 339"/>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63">
                      <a:moveTo>
                        <a:pt x="0" y="0"/>
                      </a:moveTo>
                      <a:cubicBezTo>
                        <a:pt x="46" y="51"/>
                        <a:pt x="96" y="95"/>
                        <a:pt x="145" y="144"/>
                      </a:cubicBezTo>
                      <a:cubicBezTo>
                        <a:pt x="147" y="145"/>
                        <a:pt x="149" y="147"/>
                        <a:pt x="151" y="148"/>
                      </a:cubicBezTo>
                      <a:cubicBezTo>
                        <a:pt x="158" y="152"/>
                        <a:pt x="166" y="153"/>
                        <a:pt x="174" y="153"/>
                      </a:cubicBezTo>
                      <a:cubicBezTo>
                        <a:pt x="228" y="148"/>
                        <a:pt x="283" y="143"/>
                        <a:pt x="338" y="138"/>
                      </a:cubicBezTo>
                      <a:cubicBezTo>
                        <a:pt x="338" y="142"/>
                        <a:pt x="338" y="142"/>
                        <a:pt x="338" y="142"/>
                      </a:cubicBezTo>
                      <a:cubicBezTo>
                        <a:pt x="338" y="142"/>
                        <a:pt x="338" y="142"/>
                        <a:pt x="338" y="142"/>
                      </a:cubicBezTo>
                      <a:cubicBezTo>
                        <a:pt x="339" y="147"/>
                        <a:pt x="339" y="147"/>
                        <a:pt x="339" y="147"/>
                      </a:cubicBezTo>
                      <a:cubicBezTo>
                        <a:pt x="282" y="152"/>
                        <a:pt x="225" y="157"/>
                        <a:pt x="169" y="162"/>
                      </a:cubicBezTo>
                      <a:cubicBezTo>
                        <a:pt x="161" y="163"/>
                        <a:pt x="154" y="161"/>
                        <a:pt x="147" y="158"/>
                      </a:cubicBezTo>
                      <a:cubicBezTo>
                        <a:pt x="146" y="158"/>
                        <a:pt x="144" y="156"/>
                        <a:pt x="143" y="155"/>
                      </a:cubicBezTo>
                      <a:cubicBezTo>
                        <a:pt x="116" y="134"/>
                        <a:pt x="93" y="102"/>
                        <a:pt x="70" y="77"/>
                      </a:cubicBezTo>
                      <a:cubicBezTo>
                        <a:pt x="47" y="51"/>
                        <a:pt x="23" y="26"/>
                        <a:pt x="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08" name="Group 407">
                <a:extLst>
                  <a:ext uri="{FF2B5EF4-FFF2-40B4-BE49-F238E27FC236}">
                    <a16:creationId xmlns:a16="http://schemas.microsoft.com/office/drawing/2014/main" id="{D12275B3-9DFE-4CD1-A719-ABBFCD4D1A81}"/>
                  </a:ext>
                </a:extLst>
              </p:cNvPr>
              <p:cNvGrpSpPr/>
              <p:nvPr userDrawn="1"/>
            </p:nvGrpSpPr>
            <p:grpSpPr>
              <a:xfrm>
                <a:off x="7862443" y="4772797"/>
                <a:ext cx="836881" cy="473191"/>
                <a:chOff x="-1352550" y="2592388"/>
                <a:chExt cx="339726" cy="192088"/>
              </a:xfrm>
            </p:grpSpPr>
            <p:sp>
              <p:nvSpPr>
                <p:cNvPr id="470" name="Freeform 899">
                  <a:extLst>
                    <a:ext uri="{FF2B5EF4-FFF2-40B4-BE49-F238E27FC236}">
                      <a16:creationId xmlns:a16="http://schemas.microsoft.com/office/drawing/2014/main" id="{DACCEB41-A8ED-4E12-A096-959DCACD62E3}"/>
                    </a:ext>
                  </a:extLst>
                </p:cNvPr>
                <p:cNvSpPr>
                  <a:spLocks/>
                </p:cNvSpPr>
                <p:nvPr userDrawn="1"/>
              </p:nvSpPr>
              <p:spPr bwMode="auto">
                <a:xfrm>
                  <a:off x="-1081087" y="2695576"/>
                  <a:ext cx="68263" cy="73025"/>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1" name="Freeform 900">
                  <a:extLst>
                    <a:ext uri="{FF2B5EF4-FFF2-40B4-BE49-F238E27FC236}">
                      <a16:creationId xmlns:a16="http://schemas.microsoft.com/office/drawing/2014/main" id="{BE4F0182-59F3-4385-968C-01EBD412FF09}"/>
                    </a:ext>
                  </a:extLst>
                </p:cNvPr>
                <p:cNvSpPr>
                  <a:spLocks/>
                </p:cNvSpPr>
                <p:nvPr userDrawn="1"/>
              </p:nvSpPr>
              <p:spPr bwMode="auto">
                <a:xfrm>
                  <a:off x="-1352550" y="2592388"/>
                  <a:ext cx="328613" cy="192088"/>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2" name="Freeform 906">
                  <a:extLst>
                    <a:ext uri="{FF2B5EF4-FFF2-40B4-BE49-F238E27FC236}">
                      <a16:creationId xmlns:a16="http://schemas.microsoft.com/office/drawing/2014/main" id="{4A0087EF-3CB8-4833-BC1C-00A7A9A51D27}"/>
                    </a:ext>
                  </a:extLst>
                </p:cNvPr>
                <p:cNvSpPr>
                  <a:spLocks/>
                </p:cNvSpPr>
                <p:nvPr userDrawn="1"/>
              </p:nvSpPr>
              <p:spPr bwMode="auto">
                <a:xfrm>
                  <a:off x="-1322387" y="2616201"/>
                  <a:ext cx="271463" cy="146050"/>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D83B0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3" name="Freeform 916">
                  <a:extLst>
                    <a:ext uri="{FF2B5EF4-FFF2-40B4-BE49-F238E27FC236}">
                      <a16:creationId xmlns:a16="http://schemas.microsoft.com/office/drawing/2014/main" id="{0984101F-8405-43FB-BF06-0DFCE568FA0E}"/>
                    </a:ext>
                  </a:extLst>
                </p:cNvPr>
                <p:cNvSpPr>
                  <a:spLocks/>
                </p:cNvSpPr>
                <p:nvPr userDrawn="1"/>
              </p:nvSpPr>
              <p:spPr bwMode="auto">
                <a:xfrm>
                  <a:off x="-1322387" y="2617788"/>
                  <a:ext cx="242888" cy="144463"/>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74" name="Freeform 925">
                  <a:extLst>
                    <a:ext uri="{FF2B5EF4-FFF2-40B4-BE49-F238E27FC236}">
                      <a16:creationId xmlns:a16="http://schemas.microsoft.com/office/drawing/2014/main" id="{2A84F6E3-90BC-47A4-BD6F-C5868AC758BE}"/>
                    </a:ext>
                  </a:extLst>
                </p:cNvPr>
                <p:cNvSpPr>
                  <a:spLocks/>
                </p:cNvSpPr>
                <p:nvPr userDrawn="1"/>
              </p:nvSpPr>
              <p:spPr bwMode="auto">
                <a:xfrm>
                  <a:off x="-1303337" y="2627313"/>
                  <a:ext cx="207963" cy="115888"/>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09" name="Group 408">
                <a:extLst>
                  <a:ext uri="{FF2B5EF4-FFF2-40B4-BE49-F238E27FC236}">
                    <a16:creationId xmlns:a16="http://schemas.microsoft.com/office/drawing/2014/main" id="{E400C909-9956-4A82-B3ED-E2FDEFA67F4E}"/>
                  </a:ext>
                </a:extLst>
              </p:cNvPr>
              <p:cNvGrpSpPr/>
              <p:nvPr userDrawn="1"/>
            </p:nvGrpSpPr>
            <p:grpSpPr>
              <a:xfrm>
                <a:off x="6546260" y="3864991"/>
                <a:ext cx="1740960" cy="2908122"/>
                <a:chOff x="5513865" y="3810453"/>
                <a:chExt cx="1852004" cy="3093610"/>
              </a:xfrm>
            </p:grpSpPr>
            <p:grpSp>
              <p:nvGrpSpPr>
                <p:cNvPr id="415" name="Group 414">
                  <a:extLst>
                    <a:ext uri="{FF2B5EF4-FFF2-40B4-BE49-F238E27FC236}">
                      <a16:creationId xmlns:a16="http://schemas.microsoft.com/office/drawing/2014/main" id="{71531E7E-5CA6-49A8-81A1-81628EB21E87}"/>
                    </a:ext>
                  </a:extLst>
                </p:cNvPr>
                <p:cNvGrpSpPr/>
                <p:nvPr userDrawn="1"/>
              </p:nvGrpSpPr>
              <p:grpSpPr>
                <a:xfrm rot="5691031">
                  <a:off x="6846304" y="4900070"/>
                  <a:ext cx="213335" cy="373561"/>
                  <a:chOff x="6132702" y="4143377"/>
                  <a:chExt cx="430212" cy="753323"/>
                </a:xfrm>
              </p:grpSpPr>
              <p:sp>
                <p:nvSpPr>
                  <p:cNvPr id="467" name="Freeform 22">
                    <a:extLst>
                      <a:ext uri="{FF2B5EF4-FFF2-40B4-BE49-F238E27FC236}">
                        <a16:creationId xmlns:a16="http://schemas.microsoft.com/office/drawing/2014/main" id="{E6352C48-6945-47BC-9B5F-62D8FE6BF3CE}"/>
                      </a:ext>
                    </a:extLst>
                  </p:cNvPr>
                  <p:cNvSpPr>
                    <a:spLocks/>
                  </p:cNvSpPr>
                  <p:nvPr userDrawn="1"/>
                </p:nvSpPr>
                <p:spPr bwMode="auto">
                  <a:xfrm>
                    <a:off x="6229351" y="4194175"/>
                    <a:ext cx="160336" cy="160336"/>
                  </a:xfrm>
                  <a:custGeom>
                    <a:avLst/>
                    <a:gdLst>
                      <a:gd name="T0" fmla="*/ 46 w 47"/>
                      <a:gd name="T1" fmla="*/ 24 h 47"/>
                      <a:gd name="T2" fmla="*/ 45 w 47"/>
                      <a:gd name="T3" fmla="*/ 24 h 47"/>
                      <a:gd name="T4" fmla="*/ 39 w 47"/>
                      <a:gd name="T5" fmla="*/ 39 h 47"/>
                      <a:gd name="T6" fmla="*/ 24 w 47"/>
                      <a:gd name="T7" fmla="*/ 45 h 47"/>
                      <a:gd name="T8" fmla="*/ 9 w 47"/>
                      <a:gd name="T9" fmla="*/ 39 h 47"/>
                      <a:gd name="T10" fmla="*/ 3 w 47"/>
                      <a:gd name="T11" fmla="*/ 24 h 47"/>
                      <a:gd name="T12" fmla="*/ 9 w 47"/>
                      <a:gd name="T13" fmla="*/ 9 h 47"/>
                      <a:gd name="T14" fmla="*/ 24 w 47"/>
                      <a:gd name="T15" fmla="*/ 3 h 47"/>
                      <a:gd name="T16" fmla="*/ 39 w 47"/>
                      <a:gd name="T17" fmla="*/ 9 h 47"/>
                      <a:gd name="T18" fmla="*/ 45 w 47"/>
                      <a:gd name="T19" fmla="*/ 24 h 47"/>
                      <a:gd name="T20" fmla="*/ 46 w 47"/>
                      <a:gd name="T21" fmla="*/ 24 h 47"/>
                      <a:gd name="T22" fmla="*/ 47 w 47"/>
                      <a:gd name="T23" fmla="*/ 24 h 47"/>
                      <a:gd name="T24" fmla="*/ 24 w 47"/>
                      <a:gd name="T25" fmla="*/ 0 h 47"/>
                      <a:gd name="T26" fmla="*/ 0 w 47"/>
                      <a:gd name="T27" fmla="*/ 24 h 47"/>
                      <a:gd name="T28" fmla="*/ 24 w 47"/>
                      <a:gd name="T29" fmla="*/ 47 h 47"/>
                      <a:gd name="T30" fmla="*/ 47 w 47"/>
                      <a:gd name="T31" fmla="*/ 24 h 47"/>
                      <a:gd name="T32" fmla="*/ 46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4"/>
                        </a:moveTo>
                        <a:cubicBezTo>
                          <a:pt x="45" y="24"/>
                          <a:pt x="45" y="24"/>
                          <a:pt x="45" y="24"/>
                        </a:cubicBezTo>
                        <a:cubicBezTo>
                          <a:pt x="45" y="30"/>
                          <a:pt x="42"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2" y="13"/>
                          <a:pt x="45" y="18"/>
                          <a:pt x="45" y="24"/>
                        </a:cubicBezTo>
                        <a:cubicBezTo>
                          <a:pt x="46" y="24"/>
                          <a:pt x="46" y="24"/>
                          <a:pt x="46" y="24"/>
                        </a:cubicBezTo>
                        <a:cubicBezTo>
                          <a:pt x="47" y="24"/>
                          <a:pt x="47" y="24"/>
                          <a:pt x="47" y="24"/>
                        </a:cubicBezTo>
                        <a:cubicBezTo>
                          <a:pt x="47" y="11"/>
                          <a:pt x="37" y="0"/>
                          <a:pt x="24" y="0"/>
                        </a:cubicBezTo>
                        <a:cubicBezTo>
                          <a:pt x="11" y="0"/>
                          <a:pt x="0" y="11"/>
                          <a:pt x="0" y="24"/>
                        </a:cubicBezTo>
                        <a:cubicBezTo>
                          <a:pt x="0" y="37"/>
                          <a:pt x="11" y="47"/>
                          <a:pt x="24" y="47"/>
                        </a:cubicBezTo>
                        <a:cubicBezTo>
                          <a:pt x="37" y="47"/>
                          <a:pt x="47" y="37"/>
                          <a:pt x="47" y="24"/>
                        </a:cubicBez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23">
                    <a:extLst>
                      <a:ext uri="{FF2B5EF4-FFF2-40B4-BE49-F238E27FC236}">
                        <a16:creationId xmlns:a16="http://schemas.microsoft.com/office/drawing/2014/main" id="{C0B58DB4-C4EE-4280-8ECD-950EBC3C8362}"/>
                      </a:ext>
                    </a:extLst>
                  </p:cNvPr>
                  <p:cNvSpPr>
                    <a:spLocks/>
                  </p:cNvSpPr>
                  <p:nvPr userDrawn="1"/>
                </p:nvSpPr>
                <p:spPr bwMode="auto">
                  <a:xfrm>
                    <a:off x="6173789" y="4143377"/>
                    <a:ext cx="269876" cy="266700"/>
                  </a:xfrm>
                  <a:custGeom>
                    <a:avLst/>
                    <a:gdLst>
                      <a:gd name="T0" fmla="*/ 78 w 79"/>
                      <a:gd name="T1" fmla="*/ 39 h 78"/>
                      <a:gd name="T2" fmla="*/ 76 w 79"/>
                      <a:gd name="T3" fmla="*/ 39 h 78"/>
                      <a:gd name="T4" fmla="*/ 66 w 79"/>
                      <a:gd name="T5" fmla="*/ 65 h 78"/>
                      <a:gd name="T6" fmla="*/ 40 w 79"/>
                      <a:gd name="T7" fmla="*/ 75 h 78"/>
                      <a:gd name="T8" fmla="*/ 14 w 79"/>
                      <a:gd name="T9" fmla="*/ 65 h 78"/>
                      <a:gd name="T10" fmla="*/ 3 w 79"/>
                      <a:gd name="T11" fmla="*/ 39 h 78"/>
                      <a:gd name="T12" fmla="*/ 14 w 79"/>
                      <a:gd name="T13" fmla="*/ 13 h 78"/>
                      <a:gd name="T14" fmla="*/ 40 w 79"/>
                      <a:gd name="T15" fmla="*/ 2 h 78"/>
                      <a:gd name="T16" fmla="*/ 66 w 79"/>
                      <a:gd name="T17" fmla="*/ 13 h 78"/>
                      <a:gd name="T18" fmla="*/ 76 w 79"/>
                      <a:gd name="T19" fmla="*/ 39 h 78"/>
                      <a:gd name="T20" fmla="*/ 78 w 79"/>
                      <a:gd name="T21" fmla="*/ 39 h 78"/>
                      <a:gd name="T22" fmla="*/ 79 w 79"/>
                      <a:gd name="T23" fmla="*/ 39 h 78"/>
                      <a:gd name="T24" fmla="*/ 40 w 79"/>
                      <a:gd name="T25" fmla="*/ 0 h 78"/>
                      <a:gd name="T26" fmla="*/ 0 w 79"/>
                      <a:gd name="T27" fmla="*/ 39 h 78"/>
                      <a:gd name="T28" fmla="*/ 40 w 79"/>
                      <a:gd name="T29" fmla="*/ 78 h 78"/>
                      <a:gd name="T30" fmla="*/ 79 w 79"/>
                      <a:gd name="T31" fmla="*/ 39 h 78"/>
                      <a:gd name="T32" fmla="*/ 78 w 79"/>
                      <a:gd name="T33"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78">
                        <a:moveTo>
                          <a:pt x="78" y="39"/>
                        </a:moveTo>
                        <a:cubicBezTo>
                          <a:pt x="76" y="39"/>
                          <a:pt x="76" y="39"/>
                          <a:pt x="76" y="39"/>
                        </a:cubicBezTo>
                        <a:cubicBezTo>
                          <a:pt x="76" y="49"/>
                          <a:pt x="72" y="58"/>
                          <a:pt x="66" y="65"/>
                        </a:cubicBezTo>
                        <a:cubicBezTo>
                          <a:pt x="59" y="71"/>
                          <a:pt x="50" y="75"/>
                          <a:pt x="40" y="75"/>
                        </a:cubicBezTo>
                        <a:cubicBezTo>
                          <a:pt x="30" y="75"/>
                          <a:pt x="20" y="71"/>
                          <a:pt x="14" y="65"/>
                        </a:cubicBezTo>
                        <a:cubicBezTo>
                          <a:pt x="7" y="58"/>
                          <a:pt x="3" y="49"/>
                          <a:pt x="3" y="39"/>
                        </a:cubicBezTo>
                        <a:cubicBezTo>
                          <a:pt x="3" y="29"/>
                          <a:pt x="7" y="19"/>
                          <a:pt x="14" y="13"/>
                        </a:cubicBezTo>
                        <a:cubicBezTo>
                          <a:pt x="20" y="6"/>
                          <a:pt x="30" y="2"/>
                          <a:pt x="40" y="2"/>
                        </a:cubicBezTo>
                        <a:cubicBezTo>
                          <a:pt x="50" y="2"/>
                          <a:pt x="59" y="6"/>
                          <a:pt x="66" y="13"/>
                        </a:cubicBezTo>
                        <a:cubicBezTo>
                          <a:pt x="72" y="19"/>
                          <a:pt x="76" y="29"/>
                          <a:pt x="76" y="39"/>
                        </a:cubicBezTo>
                        <a:cubicBezTo>
                          <a:pt x="78" y="39"/>
                          <a:pt x="78" y="39"/>
                          <a:pt x="78" y="39"/>
                        </a:cubicBezTo>
                        <a:cubicBezTo>
                          <a:pt x="79" y="39"/>
                          <a:pt x="79" y="39"/>
                          <a:pt x="79" y="39"/>
                        </a:cubicBezTo>
                        <a:cubicBezTo>
                          <a:pt x="79" y="17"/>
                          <a:pt x="61" y="0"/>
                          <a:pt x="40" y="0"/>
                        </a:cubicBezTo>
                        <a:cubicBezTo>
                          <a:pt x="18" y="0"/>
                          <a:pt x="0" y="17"/>
                          <a:pt x="0" y="39"/>
                        </a:cubicBezTo>
                        <a:cubicBezTo>
                          <a:pt x="0" y="60"/>
                          <a:pt x="18" y="78"/>
                          <a:pt x="40" y="78"/>
                        </a:cubicBezTo>
                        <a:cubicBezTo>
                          <a:pt x="61" y="78"/>
                          <a:pt x="79" y="60"/>
                          <a:pt x="79" y="39"/>
                        </a:cubicBezTo>
                        <a:lnTo>
                          <a:pt x="7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24">
                    <a:extLst>
                      <a:ext uri="{FF2B5EF4-FFF2-40B4-BE49-F238E27FC236}">
                        <a16:creationId xmlns:a16="http://schemas.microsoft.com/office/drawing/2014/main" id="{10A56184-D09E-4263-930D-C73C8F1E9BC5}"/>
                      </a:ext>
                    </a:extLst>
                  </p:cNvPr>
                  <p:cNvSpPr>
                    <a:spLocks/>
                  </p:cNvSpPr>
                  <p:nvPr userDrawn="1"/>
                </p:nvSpPr>
                <p:spPr bwMode="auto">
                  <a:xfrm rot="10217938" flipV="1">
                    <a:off x="6132702" y="4242650"/>
                    <a:ext cx="430212" cy="654050"/>
                  </a:xfrm>
                  <a:custGeom>
                    <a:avLst/>
                    <a:gdLst>
                      <a:gd name="T0" fmla="*/ 126 w 126"/>
                      <a:gd name="T1" fmla="*/ 134 h 192"/>
                      <a:gd name="T2" fmla="*/ 126 w 126"/>
                      <a:gd name="T3" fmla="*/ 129 h 192"/>
                      <a:gd name="T4" fmla="*/ 126 w 126"/>
                      <a:gd name="T5" fmla="*/ 129 h 192"/>
                      <a:gd name="T6" fmla="*/ 126 w 126"/>
                      <a:gd name="T7" fmla="*/ 109 h 192"/>
                      <a:gd name="T8" fmla="*/ 126 w 126"/>
                      <a:gd name="T9" fmla="*/ 82 h 192"/>
                      <a:gd name="T10" fmla="*/ 126 w 126"/>
                      <a:gd name="T11" fmla="*/ 82 h 192"/>
                      <a:gd name="T12" fmla="*/ 114 w 126"/>
                      <a:gd name="T13" fmla="*/ 70 h 192"/>
                      <a:gd name="T14" fmla="*/ 102 w 126"/>
                      <a:gd name="T15" fmla="*/ 82 h 192"/>
                      <a:gd name="T16" fmla="*/ 102 w 126"/>
                      <a:gd name="T17" fmla="*/ 76 h 192"/>
                      <a:gd name="T18" fmla="*/ 90 w 126"/>
                      <a:gd name="T19" fmla="*/ 64 h 192"/>
                      <a:gd name="T20" fmla="*/ 78 w 126"/>
                      <a:gd name="T21" fmla="*/ 76 h 192"/>
                      <a:gd name="T22" fmla="*/ 78 w 126"/>
                      <a:gd name="T23" fmla="*/ 70 h 192"/>
                      <a:gd name="T24" fmla="*/ 65 w 126"/>
                      <a:gd name="T25" fmla="*/ 58 h 192"/>
                      <a:gd name="T26" fmla="*/ 53 w 126"/>
                      <a:gd name="T27" fmla="*/ 70 h 192"/>
                      <a:gd name="T28" fmla="*/ 53 w 126"/>
                      <a:gd name="T29" fmla="*/ 12 h 192"/>
                      <a:gd name="T30" fmla="*/ 41 w 126"/>
                      <a:gd name="T31" fmla="*/ 0 h 192"/>
                      <a:gd name="T32" fmla="*/ 29 w 126"/>
                      <a:gd name="T33" fmla="*/ 12 h 192"/>
                      <a:gd name="T34" fmla="*/ 29 w 126"/>
                      <a:gd name="T35" fmla="*/ 82 h 192"/>
                      <a:gd name="T36" fmla="*/ 29 w 126"/>
                      <a:gd name="T37" fmla="*/ 116 h 192"/>
                      <a:gd name="T38" fmla="*/ 24 w 126"/>
                      <a:gd name="T39" fmla="*/ 123 h 192"/>
                      <a:gd name="T40" fmla="*/ 24 w 126"/>
                      <a:gd name="T41" fmla="*/ 93 h 192"/>
                      <a:gd name="T42" fmla="*/ 12 w 126"/>
                      <a:gd name="T43" fmla="*/ 81 h 192"/>
                      <a:gd name="T44" fmla="*/ 0 w 126"/>
                      <a:gd name="T45" fmla="*/ 81 h 192"/>
                      <a:gd name="T46" fmla="*/ 0 w 126"/>
                      <a:gd name="T47" fmla="*/ 93 h 192"/>
                      <a:gd name="T48" fmla="*/ 0 w 126"/>
                      <a:gd name="T49" fmla="*/ 129 h 192"/>
                      <a:gd name="T50" fmla="*/ 0 w 126"/>
                      <a:gd name="T51" fmla="*/ 129 h 192"/>
                      <a:gd name="T52" fmla="*/ 0 w 126"/>
                      <a:gd name="T53" fmla="*/ 129 h 192"/>
                      <a:gd name="T54" fmla="*/ 63 w 126"/>
                      <a:gd name="T55" fmla="*/ 192 h 192"/>
                      <a:gd name="T56" fmla="*/ 126 w 126"/>
                      <a:gd name="T57" fmla="*/ 136 h 192"/>
                      <a:gd name="T58" fmla="*/ 126 w 126"/>
                      <a:gd name="T59" fmla="*/ 136 h 192"/>
                      <a:gd name="T60" fmla="*/ 126 w 126"/>
                      <a:gd name="T61" fmla="*/ 1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92">
                        <a:moveTo>
                          <a:pt x="126" y="134"/>
                        </a:moveTo>
                        <a:cubicBezTo>
                          <a:pt x="126" y="132"/>
                          <a:pt x="126" y="130"/>
                          <a:pt x="126" y="129"/>
                        </a:cubicBezTo>
                        <a:cubicBezTo>
                          <a:pt x="126" y="129"/>
                          <a:pt x="126" y="129"/>
                          <a:pt x="126" y="129"/>
                        </a:cubicBezTo>
                        <a:cubicBezTo>
                          <a:pt x="126" y="109"/>
                          <a:pt x="126" y="109"/>
                          <a:pt x="126" y="109"/>
                        </a:cubicBezTo>
                        <a:cubicBezTo>
                          <a:pt x="126" y="82"/>
                          <a:pt x="126" y="82"/>
                          <a:pt x="126" y="82"/>
                        </a:cubicBezTo>
                        <a:cubicBezTo>
                          <a:pt x="126" y="82"/>
                          <a:pt x="126" y="82"/>
                          <a:pt x="126" y="82"/>
                        </a:cubicBezTo>
                        <a:cubicBezTo>
                          <a:pt x="126" y="76"/>
                          <a:pt x="120" y="70"/>
                          <a:pt x="114" y="70"/>
                        </a:cubicBezTo>
                        <a:cubicBezTo>
                          <a:pt x="107" y="70"/>
                          <a:pt x="102" y="76"/>
                          <a:pt x="102" y="82"/>
                        </a:cubicBezTo>
                        <a:cubicBezTo>
                          <a:pt x="102" y="76"/>
                          <a:pt x="102" y="76"/>
                          <a:pt x="102" y="76"/>
                        </a:cubicBezTo>
                        <a:cubicBezTo>
                          <a:pt x="102" y="69"/>
                          <a:pt x="96" y="64"/>
                          <a:pt x="90" y="64"/>
                        </a:cubicBezTo>
                        <a:cubicBezTo>
                          <a:pt x="83" y="64"/>
                          <a:pt x="78" y="69"/>
                          <a:pt x="78" y="76"/>
                        </a:cubicBezTo>
                        <a:cubicBezTo>
                          <a:pt x="78" y="70"/>
                          <a:pt x="78" y="70"/>
                          <a:pt x="78" y="70"/>
                        </a:cubicBezTo>
                        <a:cubicBezTo>
                          <a:pt x="78" y="63"/>
                          <a:pt x="72" y="58"/>
                          <a:pt x="65" y="58"/>
                        </a:cubicBezTo>
                        <a:cubicBezTo>
                          <a:pt x="59" y="58"/>
                          <a:pt x="53" y="63"/>
                          <a:pt x="53" y="70"/>
                        </a:cubicBezTo>
                        <a:cubicBezTo>
                          <a:pt x="53" y="12"/>
                          <a:pt x="53" y="12"/>
                          <a:pt x="53" y="12"/>
                        </a:cubicBezTo>
                        <a:cubicBezTo>
                          <a:pt x="53" y="5"/>
                          <a:pt x="48" y="0"/>
                          <a:pt x="41" y="0"/>
                        </a:cubicBezTo>
                        <a:cubicBezTo>
                          <a:pt x="35" y="0"/>
                          <a:pt x="29" y="5"/>
                          <a:pt x="29" y="12"/>
                        </a:cubicBezTo>
                        <a:cubicBezTo>
                          <a:pt x="29" y="82"/>
                          <a:pt x="29" y="82"/>
                          <a:pt x="29" y="82"/>
                        </a:cubicBezTo>
                        <a:cubicBezTo>
                          <a:pt x="29" y="116"/>
                          <a:pt x="29" y="116"/>
                          <a:pt x="29" y="116"/>
                        </a:cubicBezTo>
                        <a:cubicBezTo>
                          <a:pt x="29" y="119"/>
                          <a:pt x="28" y="123"/>
                          <a:pt x="24" y="123"/>
                        </a:cubicBezTo>
                        <a:cubicBezTo>
                          <a:pt x="24" y="93"/>
                          <a:pt x="24" y="93"/>
                          <a:pt x="24" y="93"/>
                        </a:cubicBezTo>
                        <a:cubicBezTo>
                          <a:pt x="24" y="87"/>
                          <a:pt x="19" y="81"/>
                          <a:pt x="12" y="81"/>
                        </a:cubicBezTo>
                        <a:cubicBezTo>
                          <a:pt x="0" y="81"/>
                          <a:pt x="0" y="81"/>
                          <a:pt x="0" y="81"/>
                        </a:cubicBezTo>
                        <a:cubicBezTo>
                          <a:pt x="0" y="93"/>
                          <a:pt x="0" y="93"/>
                          <a:pt x="0" y="93"/>
                        </a:cubicBezTo>
                        <a:cubicBezTo>
                          <a:pt x="0" y="129"/>
                          <a:pt x="0" y="129"/>
                          <a:pt x="0" y="129"/>
                        </a:cubicBezTo>
                        <a:cubicBezTo>
                          <a:pt x="0" y="129"/>
                          <a:pt x="0" y="129"/>
                          <a:pt x="0" y="129"/>
                        </a:cubicBezTo>
                        <a:cubicBezTo>
                          <a:pt x="0" y="129"/>
                          <a:pt x="0" y="129"/>
                          <a:pt x="0" y="129"/>
                        </a:cubicBezTo>
                        <a:cubicBezTo>
                          <a:pt x="0" y="164"/>
                          <a:pt x="28" y="192"/>
                          <a:pt x="63" y="192"/>
                        </a:cubicBezTo>
                        <a:cubicBezTo>
                          <a:pt x="95" y="192"/>
                          <a:pt x="122" y="167"/>
                          <a:pt x="126" y="136"/>
                        </a:cubicBezTo>
                        <a:cubicBezTo>
                          <a:pt x="126" y="136"/>
                          <a:pt x="126" y="136"/>
                          <a:pt x="126" y="136"/>
                        </a:cubicBezTo>
                        <a:lnTo>
                          <a:pt x="126" y="1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6" name="Group 415">
                  <a:extLst>
                    <a:ext uri="{FF2B5EF4-FFF2-40B4-BE49-F238E27FC236}">
                      <a16:creationId xmlns:a16="http://schemas.microsoft.com/office/drawing/2014/main" id="{5DF89E42-0DCB-4F82-9854-1BCD6AF26059}"/>
                    </a:ext>
                  </a:extLst>
                </p:cNvPr>
                <p:cNvGrpSpPr/>
                <p:nvPr userDrawn="1"/>
              </p:nvGrpSpPr>
              <p:grpSpPr>
                <a:xfrm>
                  <a:off x="6426337" y="5043957"/>
                  <a:ext cx="293543" cy="465800"/>
                  <a:chOff x="2073272" y="3543300"/>
                  <a:chExt cx="530228" cy="841376"/>
                </a:xfrm>
              </p:grpSpPr>
              <p:sp>
                <p:nvSpPr>
                  <p:cNvPr id="459" name="Freeform 5">
                    <a:extLst>
                      <a:ext uri="{FF2B5EF4-FFF2-40B4-BE49-F238E27FC236}">
                        <a16:creationId xmlns:a16="http://schemas.microsoft.com/office/drawing/2014/main" id="{37E3FE8A-374B-4502-AFFD-D4902665CA3A}"/>
                      </a:ext>
                    </a:extLst>
                  </p:cNvPr>
                  <p:cNvSpPr>
                    <a:spLocks/>
                  </p:cNvSpPr>
                  <p:nvPr userDrawn="1"/>
                </p:nvSpPr>
                <p:spPr bwMode="auto">
                  <a:xfrm flipH="1">
                    <a:off x="2212975" y="3830638"/>
                    <a:ext cx="390525" cy="554038"/>
                  </a:xfrm>
                  <a:custGeom>
                    <a:avLst/>
                    <a:gdLst>
                      <a:gd name="T0" fmla="*/ 152 w 152"/>
                      <a:gd name="T1" fmla="*/ 198 h 217"/>
                      <a:gd name="T2" fmla="*/ 134 w 152"/>
                      <a:gd name="T3" fmla="*/ 217 h 217"/>
                      <a:gd name="T4" fmla="*/ 19 w 152"/>
                      <a:gd name="T5" fmla="*/ 217 h 217"/>
                      <a:gd name="T6" fmla="*/ 0 w 152"/>
                      <a:gd name="T7" fmla="*/ 198 h 217"/>
                      <a:gd name="T8" fmla="*/ 0 w 152"/>
                      <a:gd name="T9" fmla="*/ 19 h 217"/>
                      <a:gd name="T10" fmla="*/ 19 w 152"/>
                      <a:gd name="T11" fmla="*/ 0 h 217"/>
                      <a:gd name="T12" fmla="*/ 134 w 152"/>
                      <a:gd name="T13" fmla="*/ 0 h 217"/>
                      <a:gd name="T14" fmla="*/ 152 w 152"/>
                      <a:gd name="T15" fmla="*/ 19 h 217"/>
                      <a:gd name="T16" fmla="*/ 152 w 152"/>
                      <a:gd name="T17" fmla="*/ 1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17">
                        <a:moveTo>
                          <a:pt x="152" y="198"/>
                        </a:moveTo>
                        <a:cubicBezTo>
                          <a:pt x="152" y="208"/>
                          <a:pt x="144" y="217"/>
                          <a:pt x="134" y="217"/>
                        </a:cubicBezTo>
                        <a:cubicBezTo>
                          <a:pt x="19" y="217"/>
                          <a:pt x="19" y="217"/>
                          <a:pt x="19" y="217"/>
                        </a:cubicBezTo>
                        <a:cubicBezTo>
                          <a:pt x="9" y="217"/>
                          <a:pt x="0" y="208"/>
                          <a:pt x="0" y="198"/>
                        </a:cubicBezTo>
                        <a:cubicBezTo>
                          <a:pt x="0" y="19"/>
                          <a:pt x="0" y="19"/>
                          <a:pt x="0" y="19"/>
                        </a:cubicBezTo>
                        <a:cubicBezTo>
                          <a:pt x="0" y="8"/>
                          <a:pt x="9" y="0"/>
                          <a:pt x="19" y="0"/>
                        </a:cubicBezTo>
                        <a:cubicBezTo>
                          <a:pt x="134" y="0"/>
                          <a:pt x="134" y="0"/>
                          <a:pt x="134" y="0"/>
                        </a:cubicBezTo>
                        <a:cubicBezTo>
                          <a:pt x="144" y="0"/>
                          <a:pt x="152" y="8"/>
                          <a:pt x="152" y="19"/>
                        </a:cubicBezTo>
                        <a:lnTo>
                          <a:pt x="152" y="19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0" name="Oval 6">
                    <a:extLst>
                      <a:ext uri="{FF2B5EF4-FFF2-40B4-BE49-F238E27FC236}">
                        <a16:creationId xmlns:a16="http://schemas.microsoft.com/office/drawing/2014/main" id="{9E43FDF5-FED4-41B1-B8B3-90D60ABC94E2}"/>
                      </a:ext>
                    </a:extLst>
                  </p:cNvPr>
                  <p:cNvSpPr>
                    <a:spLocks noChangeArrowheads="1"/>
                  </p:cNvSpPr>
                  <p:nvPr userDrawn="1"/>
                </p:nvSpPr>
                <p:spPr bwMode="auto">
                  <a:xfrm flipH="1">
                    <a:off x="2212975" y="3808413"/>
                    <a:ext cx="390525" cy="109538"/>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1" name="Oval 7">
                    <a:extLst>
                      <a:ext uri="{FF2B5EF4-FFF2-40B4-BE49-F238E27FC236}">
                        <a16:creationId xmlns:a16="http://schemas.microsoft.com/office/drawing/2014/main" id="{A1E9371A-1619-4CFF-B12D-693DDF6BA026}"/>
                      </a:ext>
                    </a:extLst>
                  </p:cNvPr>
                  <p:cNvSpPr>
                    <a:spLocks noChangeArrowheads="1"/>
                  </p:cNvSpPr>
                  <p:nvPr userDrawn="1"/>
                </p:nvSpPr>
                <p:spPr bwMode="auto">
                  <a:xfrm flipH="1">
                    <a:off x="2239962" y="3830638"/>
                    <a:ext cx="334963" cy="635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2" name="Freeform 8">
                    <a:extLst>
                      <a:ext uri="{FF2B5EF4-FFF2-40B4-BE49-F238E27FC236}">
                        <a16:creationId xmlns:a16="http://schemas.microsoft.com/office/drawing/2014/main" id="{F50C8018-B7BE-443C-9EB0-91F38956A4AF}"/>
                      </a:ext>
                    </a:extLst>
                  </p:cNvPr>
                  <p:cNvSpPr>
                    <a:spLocks/>
                  </p:cNvSpPr>
                  <p:nvPr userDrawn="1"/>
                </p:nvSpPr>
                <p:spPr bwMode="auto">
                  <a:xfrm flipH="1">
                    <a:off x="2073272" y="3910013"/>
                    <a:ext cx="175991" cy="361055"/>
                  </a:xfrm>
                  <a:custGeom>
                    <a:avLst/>
                    <a:gdLst>
                      <a:gd name="T0" fmla="*/ 11 w 64"/>
                      <a:gd name="T1" fmla="*/ 126 h 126"/>
                      <a:gd name="T2" fmla="*/ 2 w 64"/>
                      <a:gd name="T3" fmla="*/ 109 h 126"/>
                      <a:gd name="T4" fmla="*/ 44 w 64"/>
                      <a:gd name="T5" fmla="*/ 45 h 126"/>
                      <a:gd name="T6" fmla="*/ 38 w 64"/>
                      <a:gd name="T7" fmla="*/ 31 h 126"/>
                      <a:gd name="T8" fmla="*/ 3 w 64"/>
                      <a:gd name="T9" fmla="*/ 25 h 126"/>
                      <a:gd name="T10" fmla="*/ 0 w 64"/>
                      <a:gd name="T11" fmla="*/ 6 h 126"/>
                      <a:gd name="T12" fmla="*/ 51 w 64"/>
                      <a:gd name="T13" fmla="*/ 16 h 126"/>
                      <a:gd name="T14" fmla="*/ 64 w 64"/>
                      <a:gd name="T15" fmla="*/ 45 h 126"/>
                      <a:gd name="T16" fmla="*/ 11 w 64"/>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6">
                        <a:moveTo>
                          <a:pt x="11" y="126"/>
                        </a:moveTo>
                        <a:cubicBezTo>
                          <a:pt x="2" y="109"/>
                          <a:pt x="2" y="109"/>
                          <a:pt x="2" y="109"/>
                        </a:cubicBezTo>
                        <a:cubicBezTo>
                          <a:pt x="24" y="97"/>
                          <a:pt x="44" y="81"/>
                          <a:pt x="44" y="45"/>
                        </a:cubicBezTo>
                        <a:cubicBezTo>
                          <a:pt x="44" y="39"/>
                          <a:pt x="42" y="34"/>
                          <a:pt x="38" y="31"/>
                        </a:cubicBezTo>
                        <a:cubicBezTo>
                          <a:pt x="29" y="23"/>
                          <a:pt x="10" y="24"/>
                          <a:pt x="3" y="25"/>
                        </a:cubicBezTo>
                        <a:cubicBezTo>
                          <a:pt x="0" y="6"/>
                          <a:pt x="0" y="6"/>
                          <a:pt x="0" y="6"/>
                        </a:cubicBezTo>
                        <a:cubicBezTo>
                          <a:pt x="3" y="5"/>
                          <a:pt x="33" y="0"/>
                          <a:pt x="51" y="16"/>
                        </a:cubicBezTo>
                        <a:cubicBezTo>
                          <a:pt x="59" y="23"/>
                          <a:pt x="64" y="33"/>
                          <a:pt x="64" y="45"/>
                        </a:cubicBezTo>
                        <a:cubicBezTo>
                          <a:pt x="64" y="92"/>
                          <a:pt x="36" y="113"/>
                          <a:pt x="11" y="126"/>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3" name="Freeform 9">
                    <a:extLst>
                      <a:ext uri="{FF2B5EF4-FFF2-40B4-BE49-F238E27FC236}">
                        <a16:creationId xmlns:a16="http://schemas.microsoft.com/office/drawing/2014/main" id="{51C1073F-1D4A-44BC-8A33-12831EC32BE0}"/>
                      </a:ext>
                    </a:extLst>
                  </p:cNvPr>
                  <p:cNvSpPr>
                    <a:spLocks/>
                  </p:cNvSpPr>
                  <p:nvPr userDrawn="1"/>
                </p:nvSpPr>
                <p:spPr bwMode="auto">
                  <a:xfrm flipH="1">
                    <a:off x="2470149" y="3876675"/>
                    <a:ext cx="46038" cy="201613"/>
                  </a:xfrm>
                  <a:custGeom>
                    <a:avLst/>
                    <a:gdLst>
                      <a:gd name="T0" fmla="*/ 3 w 18"/>
                      <a:gd name="T1" fmla="*/ 79 h 79"/>
                      <a:gd name="T2" fmla="*/ 1 w 18"/>
                      <a:gd name="T3" fmla="*/ 77 h 79"/>
                      <a:gd name="T4" fmla="*/ 1 w 18"/>
                      <a:gd name="T5" fmla="*/ 17 h 79"/>
                      <a:gd name="T6" fmla="*/ 4 w 18"/>
                      <a:gd name="T7" fmla="*/ 3 h 79"/>
                      <a:gd name="T8" fmla="*/ 9 w 18"/>
                      <a:gd name="T9" fmla="*/ 1 h 79"/>
                      <a:gd name="T10" fmla="*/ 9 w 18"/>
                      <a:gd name="T11" fmla="*/ 1 h 79"/>
                      <a:gd name="T12" fmla="*/ 17 w 18"/>
                      <a:gd name="T13" fmla="*/ 5 h 79"/>
                      <a:gd name="T14" fmla="*/ 16 w 18"/>
                      <a:gd name="T15" fmla="*/ 8 h 79"/>
                      <a:gd name="T16" fmla="*/ 13 w 18"/>
                      <a:gd name="T17" fmla="*/ 6 h 79"/>
                      <a:gd name="T18" fmla="*/ 9 w 18"/>
                      <a:gd name="T19" fmla="*/ 5 h 79"/>
                      <a:gd name="T20" fmla="*/ 9 w 18"/>
                      <a:gd name="T21" fmla="*/ 5 h 79"/>
                      <a:gd name="T22" fmla="*/ 9 w 18"/>
                      <a:gd name="T23" fmla="*/ 5 h 79"/>
                      <a:gd name="T24" fmla="*/ 9 w 18"/>
                      <a:gd name="T25" fmla="*/ 5 h 79"/>
                      <a:gd name="T26" fmla="*/ 7 w 18"/>
                      <a:gd name="T27" fmla="*/ 5 h 79"/>
                      <a:gd name="T28" fmla="*/ 5 w 18"/>
                      <a:gd name="T29" fmla="*/ 17 h 79"/>
                      <a:gd name="T30" fmla="*/ 5 w 18"/>
                      <a:gd name="T31" fmla="*/ 77 h 79"/>
                      <a:gd name="T32" fmla="*/ 3 w 18"/>
                      <a:gd name="T3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79">
                        <a:moveTo>
                          <a:pt x="3" y="79"/>
                        </a:moveTo>
                        <a:cubicBezTo>
                          <a:pt x="2" y="79"/>
                          <a:pt x="1" y="78"/>
                          <a:pt x="1" y="77"/>
                        </a:cubicBezTo>
                        <a:cubicBezTo>
                          <a:pt x="1" y="17"/>
                          <a:pt x="1" y="17"/>
                          <a:pt x="1" y="17"/>
                        </a:cubicBezTo>
                        <a:cubicBezTo>
                          <a:pt x="1" y="16"/>
                          <a:pt x="0" y="7"/>
                          <a:pt x="4" y="3"/>
                        </a:cubicBezTo>
                        <a:cubicBezTo>
                          <a:pt x="6" y="1"/>
                          <a:pt x="7" y="1"/>
                          <a:pt x="9" y="1"/>
                        </a:cubicBezTo>
                        <a:cubicBezTo>
                          <a:pt x="9" y="1"/>
                          <a:pt x="9" y="1"/>
                          <a:pt x="9" y="1"/>
                        </a:cubicBezTo>
                        <a:cubicBezTo>
                          <a:pt x="11" y="1"/>
                          <a:pt x="16" y="0"/>
                          <a:pt x="17" y="5"/>
                        </a:cubicBezTo>
                        <a:cubicBezTo>
                          <a:pt x="18" y="6"/>
                          <a:pt x="17" y="8"/>
                          <a:pt x="16" y="8"/>
                        </a:cubicBezTo>
                        <a:cubicBezTo>
                          <a:pt x="15" y="8"/>
                          <a:pt x="14" y="7"/>
                          <a:pt x="13" y="6"/>
                        </a:cubicBezTo>
                        <a:cubicBezTo>
                          <a:pt x="13" y="5"/>
                          <a:pt x="12" y="4"/>
                          <a:pt x="9" y="5"/>
                        </a:cubicBezTo>
                        <a:cubicBezTo>
                          <a:pt x="9" y="5"/>
                          <a:pt x="9" y="5"/>
                          <a:pt x="9" y="5"/>
                        </a:cubicBezTo>
                        <a:cubicBezTo>
                          <a:pt x="9" y="5"/>
                          <a:pt x="9" y="5"/>
                          <a:pt x="9" y="5"/>
                        </a:cubicBezTo>
                        <a:cubicBezTo>
                          <a:pt x="9" y="5"/>
                          <a:pt x="9" y="5"/>
                          <a:pt x="9" y="5"/>
                        </a:cubicBezTo>
                        <a:cubicBezTo>
                          <a:pt x="8" y="5"/>
                          <a:pt x="8" y="5"/>
                          <a:pt x="7" y="5"/>
                        </a:cubicBezTo>
                        <a:cubicBezTo>
                          <a:pt x="5" y="8"/>
                          <a:pt x="5" y="13"/>
                          <a:pt x="5" y="17"/>
                        </a:cubicBezTo>
                        <a:cubicBezTo>
                          <a:pt x="5" y="77"/>
                          <a:pt x="5" y="77"/>
                          <a:pt x="5" y="77"/>
                        </a:cubicBezTo>
                        <a:cubicBezTo>
                          <a:pt x="5" y="78"/>
                          <a:pt x="4" y="79"/>
                          <a:pt x="3" y="79"/>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4" name="Freeform 10">
                    <a:extLst>
                      <a:ext uri="{FF2B5EF4-FFF2-40B4-BE49-F238E27FC236}">
                        <a16:creationId xmlns:a16="http://schemas.microsoft.com/office/drawing/2014/main" id="{D6282393-245C-450B-A8DF-DEED5D41B862}"/>
                      </a:ext>
                    </a:extLst>
                  </p:cNvPr>
                  <p:cNvSpPr>
                    <a:spLocks/>
                  </p:cNvSpPr>
                  <p:nvPr userDrawn="1"/>
                </p:nvSpPr>
                <p:spPr bwMode="auto">
                  <a:xfrm flipH="1">
                    <a:off x="2438400" y="4024313"/>
                    <a:ext cx="133350" cy="153988"/>
                  </a:xfrm>
                  <a:custGeom>
                    <a:avLst/>
                    <a:gdLst>
                      <a:gd name="T0" fmla="*/ 84 w 84"/>
                      <a:gd name="T1" fmla="*/ 79 h 97"/>
                      <a:gd name="T2" fmla="*/ 26 w 84"/>
                      <a:gd name="T3" fmla="*/ 97 h 97"/>
                      <a:gd name="T4" fmla="*/ 0 w 84"/>
                      <a:gd name="T5" fmla="*/ 18 h 97"/>
                      <a:gd name="T6" fmla="*/ 59 w 84"/>
                      <a:gd name="T7" fmla="*/ 0 h 97"/>
                      <a:gd name="T8" fmla="*/ 84 w 84"/>
                      <a:gd name="T9" fmla="*/ 79 h 97"/>
                    </a:gdLst>
                    <a:ahLst/>
                    <a:cxnLst>
                      <a:cxn ang="0">
                        <a:pos x="T0" y="T1"/>
                      </a:cxn>
                      <a:cxn ang="0">
                        <a:pos x="T2" y="T3"/>
                      </a:cxn>
                      <a:cxn ang="0">
                        <a:pos x="T4" y="T5"/>
                      </a:cxn>
                      <a:cxn ang="0">
                        <a:pos x="T6" y="T7"/>
                      </a:cxn>
                      <a:cxn ang="0">
                        <a:pos x="T8" y="T9"/>
                      </a:cxn>
                    </a:cxnLst>
                    <a:rect l="0" t="0" r="r" b="b"/>
                    <a:pathLst>
                      <a:path w="84" h="97">
                        <a:moveTo>
                          <a:pt x="84" y="79"/>
                        </a:moveTo>
                        <a:lnTo>
                          <a:pt x="26" y="97"/>
                        </a:lnTo>
                        <a:lnTo>
                          <a:pt x="0" y="18"/>
                        </a:lnTo>
                        <a:lnTo>
                          <a:pt x="59" y="0"/>
                        </a:lnTo>
                        <a:lnTo>
                          <a:pt x="84" y="79"/>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5" name="Freeform 11">
                    <a:extLst>
                      <a:ext uri="{FF2B5EF4-FFF2-40B4-BE49-F238E27FC236}">
                        <a16:creationId xmlns:a16="http://schemas.microsoft.com/office/drawing/2014/main" id="{A3BF5E75-45D0-427F-A098-347B11D1B3C2}"/>
                      </a:ext>
                    </a:extLst>
                  </p:cNvPr>
                  <p:cNvSpPr>
                    <a:spLocks/>
                  </p:cNvSpPr>
                  <p:nvPr userDrawn="1"/>
                </p:nvSpPr>
                <p:spPr bwMode="auto">
                  <a:xfrm flipH="1">
                    <a:off x="2478087" y="4024313"/>
                    <a:ext cx="93663" cy="153988"/>
                  </a:xfrm>
                  <a:custGeom>
                    <a:avLst/>
                    <a:gdLst>
                      <a:gd name="T0" fmla="*/ 26 w 59"/>
                      <a:gd name="T1" fmla="*/ 97 h 97"/>
                      <a:gd name="T2" fmla="*/ 0 w 59"/>
                      <a:gd name="T3" fmla="*/ 18 h 97"/>
                      <a:gd name="T4" fmla="*/ 59 w 59"/>
                      <a:gd name="T5" fmla="*/ 0 h 97"/>
                      <a:gd name="T6" fmla="*/ 26 w 59"/>
                      <a:gd name="T7" fmla="*/ 97 h 97"/>
                    </a:gdLst>
                    <a:ahLst/>
                    <a:cxnLst>
                      <a:cxn ang="0">
                        <a:pos x="T0" y="T1"/>
                      </a:cxn>
                      <a:cxn ang="0">
                        <a:pos x="T2" y="T3"/>
                      </a:cxn>
                      <a:cxn ang="0">
                        <a:pos x="T4" y="T5"/>
                      </a:cxn>
                      <a:cxn ang="0">
                        <a:pos x="T6" y="T7"/>
                      </a:cxn>
                    </a:cxnLst>
                    <a:rect l="0" t="0" r="r" b="b"/>
                    <a:pathLst>
                      <a:path w="59" h="97">
                        <a:moveTo>
                          <a:pt x="26" y="97"/>
                        </a:moveTo>
                        <a:lnTo>
                          <a:pt x="0" y="18"/>
                        </a:lnTo>
                        <a:lnTo>
                          <a:pt x="59" y="0"/>
                        </a:lnTo>
                        <a:lnTo>
                          <a:pt x="26" y="97"/>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66" name="Freeform 12">
                    <a:extLst>
                      <a:ext uri="{FF2B5EF4-FFF2-40B4-BE49-F238E27FC236}">
                        <a16:creationId xmlns:a16="http://schemas.microsoft.com/office/drawing/2014/main" id="{D6602B41-A27A-440A-9A1F-AE051D74D95E}"/>
                      </a:ext>
                    </a:extLst>
                  </p:cNvPr>
                  <p:cNvSpPr>
                    <a:spLocks/>
                  </p:cNvSpPr>
                  <p:nvPr userDrawn="1"/>
                </p:nvSpPr>
                <p:spPr bwMode="auto">
                  <a:xfrm flipH="1">
                    <a:off x="2362200" y="3543300"/>
                    <a:ext cx="66675" cy="234950"/>
                  </a:xfrm>
                  <a:custGeom>
                    <a:avLst/>
                    <a:gdLst>
                      <a:gd name="T0" fmla="*/ 10 w 26"/>
                      <a:gd name="T1" fmla="*/ 92 h 92"/>
                      <a:gd name="T2" fmla="*/ 0 w 26"/>
                      <a:gd name="T3" fmla="*/ 62 h 92"/>
                      <a:gd name="T4" fmla="*/ 5 w 26"/>
                      <a:gd name="T5" fmla="*/ 7 h 92"/>
                      <a:gd name="T6" fmla="*/ 14 w 26"/>
                      <a:gd name="T7" fmla="*/ 57 h 92"/>
                      <a:gd name="T8" fmla="*/ 10 w 26"/>
                      <a:gd name="T9" fmla="*/ 92 h 92"/>
                    </a:gdLst>
                    <a:ahLst/>
                    <a:cxnLst>
                      <a:cxn ang="0">
                        <a:pos x="T0" y="T1"/>
                      </a:cxn>
                      <a:cxn ang="0">
                        <a:pos x="T2" y="T3"/>
                      </a:cxn>
                      <a:cxn ang="0">
                        <a:pos x="T4" y="T5"/>
                      </a:cxn>
                      <a:cxn ang="0">
                        <a:pos x="T6" y="T7"/>
                      </a:cxn>
                      <a:cxn ang="0">
                        <a:pos x="T8" y="T9"/>
                      </a:cxn>
                    </a:cxnLst>
                    <a:rect l="0" t="0" r="r" b="b"/>
                    <a:pathLst>
                      <a:path w="26" h="92">
                        <a:moveTo>
                          <a:pt x="10" y="92"/>
                        </a:moveTo>
                        <a:cubicBezTo>
                          <a:pt x="10" y="92"/>
                          <a:pt x="0" y="78"/>
                          <a:pt x="0" y="62"/>
                        </a:cubicBezTo>
                        <a:cubicBezTo>
                          <a:pt x="1" y="46"/>
                          <a:pt x="14" y="19"/>
                          <a:pt x="5" y="7"/>
                        </a:cubicBezTo>
                        <a:cubicBezTo>
                          <a:pt x="0" y="0"/>
                          <a:pt x="26" y="26"/>
                          <a:pt x="14" y="57"/>
                        </a:cubicBezTo>
                        <a:cubicBezTo>
                          <a:pt x="4" y="82"/>
                          <a:pt x="10" y="92"/>
                          <a:pt x="10" y="92"/>
                        </a:cubicBezTo>
                        <a:close/>
                      </a:path>
                    </a:pathLst>
                  </a:custGeom>
                  <a:solidFill>
                    <a:srgbClr val="E3E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417" name="Freeform 660">
                  <a:extLst>
                    <a:ext uri="{FF2B5EF4-FFF2-40B4-BE49-F238E27FC236}">
                      <a16:creationId xmlns:a16="http://schemas.microsoft.com/office/drawing/2014/main" id="{953ABFAD-FD38-4C1E-B3D2-06A1F28E03B1}"/>
                    </a:ext>
                  </a:extLst>
                </p:cNvPr>
                <p:cNvSpPr>
                  <a:spLocks/>
                </p:cNvSpPr>
                <p:nvPr userDrawn="1"/>
              </p:nvSpPr>
              <p:spPr bwMode="auto">
                <a:xfrm>
                  <a:off x="5983387" y="4671237"/>
                  <a:ext cx="829489" cy="516472"/>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18" name="Freeform 661">
                  <a:extLst>
                    <a:ext uri="{FF2B5EF4-FFF2-40B4-BE49-F238E27FC236}">
                      <a16:creationId xmlns:a16="http://schemas.microsoft.com/office/drawing/2014/main" id="{4024AC10-ACEA-41BF-AFF4-42F7B28B09FF}"/>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19" name="Freeform 662">
                  <a:extLst>
                    <a:ext uri="{FF2B5EF4-FFF2-40B4-BE49-F238E27FC236}">
                      <a16:creationId xmlns:a16="http://schemas.microsoft.com/office/drawing/2014/main" id="{AD40E7FC-7851-4CD5-9207-6C05DAE6A6CF}"/>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0" name="Oval 663">
                  <a:extLst>
                    <a:ext uri="{FF2B5EF4-FFF2-40B4-BE49-F238E27FC236}">
                      <a16:creationId xmlns:a16="http://schemas.microsoft.com/office/drawing/2014/main" id="{003C8276-F7AC-4402-941E-F9FF521719EC}"/>
                    </a:ext>
                  </a:extLst>
                </p:cNvPr>
                <p:cNvSpPr>
                  <a:spLocks noChangeArrowheads="1"/>
                </p:cNvSpPr>
                <p:nvPr userDrawn="1"/>
              </p:nvSpPr>
              <p:spPr bwMode="auto">
                <a:xfrm>
                  <a:off x="5612987" y="3810453"/>
                  <a:ext cx="313014" cy="313013"/>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1" name="Freeform 667">
                  <a:extLst>
                    <a:ext uri="{FF2B5EF4-FFF2-40B4-BE49-F238E27FC236}">
                      <a16:creationId xmlns:a16="http://schemas.microsoft.com/office/drawing/2014/main" id="{CC826036-D2BD-4834-9D97-D3AF62453EAC}"/>
                    </a:ext>
                  </a:extLst>
                </p:cNvPr>
                <p:cNvSpPr>
                  <a:spLocks/>
                </p:cNvSpPr>
                <p:nvPr userDrawn="1"/>
              </p:nvSpPr>
              <p:spPr bwMode="auto">
                <a:xfrm>
                  <a:off x="6035556" y="5959808"/>
                  <a:ext cx="104337" cy="782533"/>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2" name="Freeform 668">
                  <a:extLst>
                    <a:ext uri="{FF2B5EF4-FFF2-40B4-BE49-F238E27FC236}">
                      <a16:creationId xmlns:a16="http://schemas.microsoft.com/office/drawing/2014/main" id="{99A7FDAA-9CB6-4BFD-81E3-15803868F8E1}"/>
                    </a:ext>
                  </a:extLst>
                </p:cNvPr>
                <p:cNvSpPr>
                  <a:spLocks/>
                </p:cNvSpPr>
                <p:nvPr userDrawn="1"/>
              </p:nvSpPr>
              <p:spPr bwMode="auto">
                <a:xfrm>
                  <a:off x="5743408" y="6580615"/>
                  <a:ext cx="693850" cy="239977"/>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3" name="Oval 669">
                  <a:extLst>
                    <a:ext uri="{FF2B5EF4-FFF2-40B4-BE49-F238E27FC236}">
                      <a16:creationId xmlns:a16="http://schemas.microsoft.com/office/drawing/2014/main" id="{C8ECA8E8-B5FE-4C4F-8B75-13C8EB381E00}"/>
                    </a:ext>
                  </a:extLst>
                </p:cNvPr>
                <p:cNvSpPr>
                  <a:spLocks noChangeArrowheads="1"/>
                </p:cNvSpPr>
                <p:nvPr userDrawn="1"/>
              </p:nvSpPr>
              <p:spPr bwMode="auto">
                <a:xfrm>
                  <a:off x="5743408"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4" name="Oval 670">
                  <a:extLst>
                    <a:ext uri="{FF2B5EF4-FFF2-40B4-BE49-F238E27FC236}">
                      <a16:creationId xmlns:a16="http://schemas.microsoft.com/office/drawing/2014/main" id="{65E3B9D3-DE67-4D94-AB5A-B6C2056138E6}"/>
                    </a:ext>
                  </a:extLst>
                </p:cNvPr>
                <p:cNvSpPr>
                  <a:spLocks noChangeArrowheads="1"/>
                </p:cNvSpPr>
                <p:nvPr userDrawn="1"/>
              </p:nvSpPr>
              <p:spPr bwMode="auto">
                <a:xfrm>
                  <a:off x="6322486"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5" name="Freeform 671">
                  <a:extLst>
                    <a:ext uri="{FF2B5EF4-FFF2-40B4-BE49-F238E27FC236}">
                      <a16:creationId xmlns:a16="http://schemas.microsoft.com/office/drawing/2014/main" id="{558E20B4-49D6-47F5-B9EE-C60AA7349D3F}"/>
                    </a:ext>
                  </a:extLst>
                </p:cNvPr>
                <p:cNvSpPr>
                  <a:spLocks/>
                </p:cNvSpPr>
                <p:nvPr userDrawn="1"/>
              </p:nvSpPr>
              <p:spPr bwMode="auto">
                <a:xfrm>
                  <a:off x="5586903" y="5845036"/>
                  <a:ext cx="1012081" cy="140855"/>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6" name="Freeform 672">
                  <a:extLst>
                    <a:ext uri="{FF2B5EF4-FFF2-40B4-BE49-F238E27FC236}">
                      <a16:creationId xmlns:a16="http://schemas.microsoft.com/office/drawing/2014/main" id="{8FB49727-2261-4EB1-90C5-E0D8FD6FA33F}"/>
                    </a:ext>
                  </a:extLst>
                </p:cNvPr>
                <p:cNvSpPr>
                  <a:spLocks/>
                </p:cNvSpPr>
                <p:nvPr userDrawn="1"/>
              </p:nvSpPr>
              <p:spPr bwMode="auto">
                <a:xfrm>
                  <a:off x="5586903" y="5845036"/>
                  <a:ext cx="125206" cy="140855"/>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7" name="Freeform 673">
                  <a:extLst>
                    <a:ext uri="{FF2B5EF4-FFF2-40B4-BE49-F238E27FC236}">
                      <a16:creationId xmlns:a16="http://schemas.microsoft.com/office/drawing/2014/main" id="{AD07590C-E86D-4901-A90C-F1D954BC9FAA}"/>
                    </a:ext>
                  </a:extLst>
                </p:cNvPr>
                <p:cNvSpPr>
                  <a:spLocks/>
                </p:cNvSpPr>
                <p:nvPr userDrawn="1"/>
              </p:nvSpPr>
              <p:spPr bwMode="auto">
                <a:xfrm>
                  <a:off x="5513865" y="4937298"/>
                  <a:ext cx="620812" cy="526905"/>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8" name="Freeform 674">
                  <a:extLst>
                    <a:ext uri="{FF2B5EF4-FFF2-40B4-BE49-F238E27FC236}">
                      <a16:creationId xmlns:a16="http://schemas.microsoft.com/office/drawing/2014/main" id="{2DA4F644-5CF4-4833-A7EA-91D47E9B12E2}"/>
                    </a:ext>
                  </a:extLst>
                </p:cNvPr>
                <p:cNvSpPr>
                  <a:spLocks/>
                </p:cNvSpPr>
                <p:nvPr userDrawn="1"/>
              </p:nvSpPr>
              <p:spPr bwMode="auto">
                <a:xfrm>
                  <a:off x="5513865" y="4937298"/>
                  <a:ext cx="146073" cy="526905"/>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29" name="Freeform 675">
                  <a:extLst>
                    <a:ext uri="{FF2B5EF4-FFF2-40B4-BE49-F238E27FC236}">
                      <a16:creationId xmlns:a16="http://schemas.microsoft.com/office/drawing/2014/main" id="{171471C7-E9A3-4F3D-810C-DCDCCF836A7A}"/>
                    </a:ext>
                  </a:extLst>
                </p:cNvPr>
                <p:cNvSpPr>
                  <a:spLocks/>
                </p:cNvSpPr>
                <p:nvPr userDrawn="1"/>
              </p:nvSpPr>
              <p:spPr bwMode="auto">
                <a:xfrm>
                  <a:off x="5612987" y="4655588"/>
                  <a:ext cx="714717" cy="949473"/>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0" name="Freeform 676">
                  <a:extLst>
                    <a:ext uri="{FF2B5EF4-FFF2-40B4-BE49-F238E27FC236}">
                      <a16:creationId xmlns:a16="http://schemas.microsoft.com/office/drawing/2014/main" id="{7C2DE3F9-50C1-4B4A-AD37-D4CD9CA98D0B}"/>
                    </a:ext>
                  </a:extLst>
                </p:cNvPr>
                <p:cNvSpPr>
                  <a:spLocks/>
                </p:cNvSpPr>
                <p:nvPr userDrawn="1"/>
              </p:nvSpPr>
              <p:spPr bwMode="auto">
                <a:xfrm>
                  <a:off x="5952085" y="4655588"/>
                  <a:ext cx="375618" cy="949473"/>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1" name="Freeform 677">
                  <a:extLst>
                    <a:ext uri="{FF2B5EF4-FFF2-40B4-BE49-F238E27FC236}">
                      <a16:creationId xmlns:a16="http://schemas.microsoft.com/office/drawing/2014/main" id="{54957A8C-52DA-4C0D-9AD5-21F410E5296D}"/>
                    </a:ext>
                  </a:extLst>
                </p:cNvPr>
                <p:cNvSpPr>
                  <a:spLocks/>
                </p:cNvSpPr>
                <p:nvPr userDrawn="1"/>
              </p:nvSpPr>
              <p:spPr bwMode="auto">
                <a:xfrm>
                  <a:off x="5936434" y="4718190"/>
                  <a:ext cx="177375" cy="448652"/>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2" name="Oval 678">
                  <a:extLst>
                    <a:ext uri="{FF2B5EF4-FFF2-40B4-BE49-F238E27FC236}">
                      <a16:creationId xmlns:a16="http://schemas.microsoft.com/office/drawing/2014/main" id="{3B421B6E-FE8E-433D-9E90-3E7746A55053}"/>
                    </a:ext>
                  </a:extLst>
                </p:cNvPr>
                <p:cNvSpPr>
                  <a:spLocks noChangeArrowheads="1"/>
                </p:cNvSpPr>
                <p:nvPr userDrawn="1"/>
              </p:nvSpPr>
              <p:spPr bwMode="auto">
                <a:xfrm>
                  <a:off x="6056424" y="4817310"/>
                  <a:ext cx="26084" cy="2608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3" name="Oval 679">
                  <a:extLst>
                    <a:ext uri="{FF2B5EF4-FFF2-40B4-BE49-F238E27FC236}">
                      <a16:creationId xmlns:a16="http://schemas.microsoft.com/office/drawing/2014/main" id="{F9C9ABC7-956C-4F34-BA64-ACEFF3696578}"/>
                    </a:ext>
                  </a:extLst>
                </p:cNvPr>
                <p:cNvSpPr>
                  <a:spLocks noChangeArrowheads="1"/>
                </p:cNvSpPr>
                <p:nvPr userDrawn="1"/>
              </p:nvSpPr>
              <p:spPr bwMode="auto">
                <a:xfrm>
                  <a:off x="6056424" y="4885130"/>
                  <a:ext cx="26084" cy="3130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4" name="Freeform 680">
                  <a:extLst>
                    <a:ext uri="{FF2B5EF4-FFF2-40B4-BE49-F238E27FC236}">
                      <a16:creationId xmlns:a16="http://schemas.microsoft.com/office/drawing/2014/main" id="{3C397A95-8523-4FB3-9A32-C7A49272F58C}"/>
                    </a:ext>
                  </a:extLst>
                </p:cNvPr>
                <p:cNvSpPr>
                  <a:spLocks/>
                </p:cNvSpPr>
                <p:nvPr userDrawn="1"/>
              </p:nvSpPr>
              <p:spPr bwMode="auto">
                <a:xfrm>
                  <a:off x="5602552" y="4655588"/>
                  <a:ext cx="396485" cy="949473"/>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5" name="Freeform 681">
                  <a:extLst>
                    <a:ext uri="{FF2B5EF4-FFF2-40B4-BE49-F238E27FC236}">
                      <a16:creationId xmlns:a16="http://schemas.microsoft.com/office/drawing/2014/main" id="{78D6DA91-7FC3-4A68-A8C3-286EFDA915BC}"/>
                    </a:ext>
                  </a:extLst>
                </p:cNvPr>
                <p:cNvSpPr>
                  <a:spLocks/>
                </p:cNvSpPr>
                <p:nvPr userDrawn="1"/>
              </p:nvSpPr>
              <p:spPr bwMode="auto">
                <a:xfrm>
                  <a:off x="6364221" y="5662445"/>
                  <a:ext cx="599945" cy="954690"/>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6" name="Freeform 682">
                  <a:extLst>
                    <a:ext uri="{FF2B5EF4-FFF2-40B4-BE49-F238E27FC236}">
                      <a16:creationId xmlns:a16="http://schemas.microsoft.com/office/drawing/2014/main" id="{30A422FB-3AFD-4C30-A026-DF08F16BDEB1}"/>
                    </a:ext>
                  </a:extLst>
                </p:cNvPr>
                <p:cNvSpPr>
                  <a:spLocks/>
                </p:cNvSpPr>
                <p:nvPr userDrawn="1"/>
              </p:nvSpPr>
              <p:spPr bwMode="auto">
                <a:xfrm>
                  <a:off x="6729405" y="5662445"/>
                  <a:ext cx="234761" cy="135639"/>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7" name="Freeform 683">
                  <a:extLst>
                    <a:ext uri="{FF2B5EF4-FFF2-40B4-BE49-F238E27FC236}">
                      <a16:creationId xmlns:a16="http://schemas.microsoft.com/office/drawing/2014/main" id="{1B494109-7053-4735-B1B8-4AE2616A5175}"/>
                    </a:ext>
                  </a:extLst>
                </p:cNvPr>
                <p:cNvSpPr>
                  <a:spLocks/>
                </p:cNvSpPr>
                <p:nvPr userDrawn="1"/>
              </p:nvSpPr>
              <p:spPr bwMode="auto">
                <a:xfrm>
                  <a:off x="6750274" y="6528447"/>
                  <a:ext cx="500824" cy="245193"/>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8" name="Freeform 684">
                  <a:extLst>
                    <a:ext uri="{FF2B5EF4-FFF2-40B4-BE49-F238E27FC236}">
                      <a16:creationId xmlns:a16="http://schemas.microsoft.com/office/drawing/2014/main" id="{27AAF181-480B-4911-BF5C-82E895AE4058}"/>
                    </a:ext>
                  </a:extLst>
                </p:cNvPr>
                <p:cNvSpPr>
                  <a:spLocks/>
                </p:cNvSpPr>
                <p:nvPr userDrawn="1"/>
              </p:nvSpPr>
              <p:spPr bwMode="auto">
                <a:xfrm>
                  <a:off x="5623420" y="5605060"/>
                  <a:ext cx="1471170" cy="1074677"/>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39" name="Freeform 685">
                  <a:extLst>
                    <a:ext uri="{FF2B5EF4-FFF2-40B4-BE49-F238E27FC236}">
                      <a16:creationId xmlns:a16="http://schemas.microsoft.com/office/drawing/2014/main" id="{FD27EB77-9CF7-4D25-809F-8660CED74986}"/>
                    </a:ext>
                  </a:extLst>
                </p:cNvPr>
                <p:cNvSpPr>
                  <a:spLocks/>
                </p:cNvSpPr>
                <p:nvPr userDrawn="1"/>
              </p:nvSpPr>
              <p:spPr bwMode="auto">
                <a:xfrm>
                  <a:off x="5732975" y="5813735"/>
                  <a:ext cx="1184238" cy="866002"/>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0" name="Freeform 686">
                  <a:extLst>
                    <a:ext uri="{FF2B5EF4-FFF2-40B4-BE49-F238E27FC236}">
                      <a16:creationId xmlns:a16="http://schemas.microsoft.com/office/drawing/2014/main" id="{7B801B11-A929-452D-B3DD-DFF12FEF4241}"/>
                    </a:ext>
                  </a:extLst>
                </p:cNvPr>
                <p:cNvSpPr>
                  <a:spLocks/>
                </p:cNvSpPr>
                <p:nvPr userDrawn="1"/>
              </p:nvSpPr>
              <p:spPr bwMode="auto">
                <a:xfrm>
                  <a:off x="6859829" y="6564966"/>
                  <a:ext cx="506040" cy="250410"/>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1" name="Freeform 692">
                  <a:extLst>
                    <a:ext uri="{FF2B5EF4-FFF2-40B4-BE49-F238E27FC236}">
                      <a16:creationId xmlns:a16="http://schemas.microsoft.com/office/drawing/2014/main" id="{A5FB1AF2-21C9-455B-A172-CCAFEE00AE90}"/>
                    </a:ext>
                  </a:extLst>
                </p:cNvPr>
                <p:cNvSpPr>
                  <a:spLocks/>
                </p:cNvSpPr>
                <p:nvPr userDrawn="1"/>
              </p:nvSpPr>
              <p:spPr bwMode="auto">
                <a:xfrm>
                  <a:off x="6197280" y="5250311"/>
                  <a:ext cx="307798" cy="151290"/>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2" name="Freeform 693">
                  <a:extLst>
                    <a:ext uri="{FF2B5EF4-FFF2-40B4-BE49-F238E27FC236}">
                      <a16:creationId xmlns:a16="http://schemas.microsoft.com/office/drawing/2014/main" id="{76E0B165-A925-4AD0-B98C-637535B07688}"/>
                    </a:ext>
                  </a:extLst>
                </p:cNvPr>
                <p:cNvSpPr>
                  <a:spLocks/>
                </p:cNvSpPr>
                <p:nvPr userDrawn="1"/>
              </p:nvSpPr>
              <p:spPr bwMode="auto">
                <a:xfrm>
                  <a:off x="5665155" y="4739057"/>
                  <a:ext cx="631246" cy="667760"/>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3" name="Freeform 694">
                  <a:extLst>
                    <a:ext uri="{FF2B5EF4-FFF2-40B4-BE49-F238E27FC236}">
                      <a16:creationId xmlns:a16="http://schemas.microsoft.com/office/drawing/2014/main" id="{F30C2E6E-5041-42A8-87B4-0A41332C1943}"/>
                    </a:ext>
                  </a:extLst>
                </p:cNvPr>
                <p:cNvSpPr>
                  <a:spLocks/>
                </p:cNvSpPr>
                <p:nvPr userDrawn="1"/>
              </p:nvSpPr>
              <p:spPr bwMode="auto">
                <a:xfrm>
                  <a:off x="5696457" y="5286830"/>
                  <a:ext cx="599945" cy="119989"/>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4" name="Freeform 695">
                  <a:extLst>
                    <a:ext uri="{FF2B5EF4-FFF2-40B4-BE49-F238E27FC236}">
                      <a16:creationId xmlns:a16="http://schemas.microsoft.com/office/drawing/2014/main" id="{5199BE04-749F-4FF2-BB18-D3C2F4DCF16B}"/>
                    </a:ext>
                  </a:extLst>
                </p:cNvPr>
                <p:cNvSpPr>
                  <a:spLocks/>
                </p:cNvSpPr>
                <p:nvPr userDrawn="1"/>
              </p:nvSpPr>
              <p:spPr bwMode="auto">
                <a:xfrm>
                  <a:off x="5665155" y="4739057"/>
                  <a:ext cx="166941" cy="662544"/>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5" name="Freeform 696">
                  <a:extLst>
                    <a:ext uri="{FF2B5EF4-FFF2-40B4-BE49-F238E27FC236}">
                      <a16:creationId xmlns:a16="http://schemas.microsoft.com/office/drawing/2014/main" id="{AC0BCC7D-8EDB-4246-9BF7-E90C842F4BDC}"/>
                    </a:ext>
                  </a:extLst>
                </p:cNvPr>
                <p:cNvSpPr>
                  <a:spLocks/>
                </p:cNvSpPr>
                <p:nvPr userDrawn="1"/>
              </p:nvSpPr>
              <p:spPr bwMode="auto">
                <a:xfrm>
                  <a:off x="5936434" y="4488647"/>
                  <a:ext cx="182592" cy="302579"/>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6" name="Freeform 697">
                  <a:extLst>
                    <a:ext uri="{FF2B5EF4-FFF2-40B4-BE49-F238E27FC236}">
                      <a16:creationId xmlns:a16="http://schemas.microsoft.com/office/drawing/2014/main" id="{D9BFEBE9-D9D7-4277-9FBB-B75A53E96946}"/>
                    </a:ext>
                  </a:extLst>
                </p:cNvPr>
                <p:cNvSpPr>
                  <a:spLocks/>
                </p:cNvSpPr>
                <p:nvPr userDrawn="1"/>
              </p:nvSpPr>
              <p:spPr bwMode="auto">
                <a:xfrm>
                  <a:off x="5706891" y="3951308"/>
                  <a:ext cx="631246" cy="626025"/>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7" name="Oval 698">
                  <a:extLst>
                    <a:ext uri="{FF2B5EF4-FFF2-40B4-BE49-F238E27FC236}">
                      <a16:creationId xmlns:a16="http://schemas.microsoft.com/office/drawing/2014/main" id="{7AEEF257-17AD-4A12-9277-4BBE5A778FDA}"/>
                    </a:ext>
                  </a:extLst>
                </p:cNvPr>
                <p:cNvSpPr>
                  <a:spLocks noChangeArrowheads="1"/>
                </p:cNvSpPr>
                <p:nvPr userDrawn="1"/>
              </p:nvSpPr>
              <p:spPr bwMode="auto">
                <a:xfrm>
                  <a:off x="5748626" y="4285189"/>
                  <a:ext cx="119989" cy="119989"/>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8" name="Freeform 699">
                  <a:extLst>
                    <a:ext uri="{FF2B5EF4-FFF2-40B4-BE49-F238E27FC236}">
                      <a16:creationId xmlns:a16="http://schemas.microsoft.com/office/drawing/2014/main" id="{E5FF19E0-1E25-46D5-AF35-A65F8C17316F}"/>
                    </a:ext>
                  </a:extLst>
                </p:cNvPr>
                <p:cNvSpPr>
                  <a:spLocks/>
                </p:cNvSpPr>
                <p:nvPr userDrawn="1"/>
              </p:nvSpPr>
              <p:spPr bwMode="auto">
                <a:xfrm>
                  <a:off x="5748626" y="4285189"/>
                  <a:ext cx="119989" cy="99120"/>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49" name="Freeform 700">
                  <a:extLst>
                    <a:ext uri="{FF2B5EF4-FFF2-40B4-BE49-F238E27FC236}">
                      <a16:creationId xmlns:a16="http://schemas.microsoft.com/office/drawing/2014/main" id="{7AD3EB3F-038E-48EF-99D3-7DB6CA2CE120}"/>
                    </a:ext>
                  </a:extLst>
                </p:cNvPr>
                <p:cNvSpPr>
                  <a:spLocks/>
                </p:cNvSpPr>
                <p:nvPr userDrawn="1"/>
              </p:nvSpPr>
              <p:spPr bwMode="auto">
                <a:xfrm>
                  <a:off x="5842530" y="4180852"/>
                  <a:ext cx="453871" cy="474736"/>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0" name="Freeform 701">
                  <a:extLst>
                    <a:ext uri="{FF2B5EF4-FFF2-40B4-BE49-F238E27FC236}">
                      <a16:creationId xmlns:a16="http://schemas.microsoft.com/office/drawing/2014/main" id="{2404263B-F36B-4A60-81D5-6AEF1CD9739A}"/>
                    </a:ext>
                  </a:extLst>
                </p:cNvPr>
                <p:cNvSpPr>
                  <a:spLocks/>
                </p:cNvSpPr>
                <p:nvPr userDrawn="1"/>
              </p:nvSpPr>
              <p:spPr bwMode="auto">
                <a:xfrm>
                  <a:off x="6072075" y="4212152"/>
                  <a:ext cx="224328" cy="438219"/>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1" name="Freeform 702">
                  <a:extLst>
                    <a:ext uri="{FF2B5EF4-FFF2-40B4-BE49-F238E27FC236}">
                      <a16:creationId xmlns:a16="http://schemas.microsoft.com/office/drawing/2014/main" id="{714AF056-E405-427D-9322-82D879CD43A2}"/>
                    </a:ext>
                  </a:extLst>
                </p:cNvPr>
                <p:cNvSpPr>
                  <a:spLocks/>
                </p:cNvSpPr>
                <p:nvPr userDrawn="1"/>
              </p:nvSpPr>
              <p:spPr bwMode="auto">
                <a:xfrm>
                  <a:off x="6014689" y="4342574"/>
                  <a:ext cx="57386" cy="46951"/>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2" name="Freeform 703">
                  <a:extLst>
                    <a:ext uri="{FF2B5EF4-FFF2-40B4-BE49-F238E27FC236}">
                      <a16:creationId xmlns:a16="http://schemas.microsoft.com/office/drawing/2014/main" id="{C512747D-07B7-4C08-B021-2C732573D098}"/>
                    </a:ext>
                  </a:extLst>
                </p:cNvPr>
                <p:cNvSpPr>
                  <a:spLocks/>
                </p:cNvSpPr>
                <p:nvPr userDrawn="1"/>
              </p:nvSpPr>
              <p:spPr bwMode="auto">
                <a:xfrm>
                  <a:off x="6181630" y="4342574"/>
                  <a:ext cx="57386" cy="46951"/>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3" name="Freeform 704">
                  <a:extLst>
                    <a:ext uri="{FF2B5EF4-FFF2-40B4-BE49-F238E27FC236}">
                      <a16:creationId xmlns:a16="http://schemas.microsoft.com/office/drawing/2014/main" id="{D38D7D62-261D-4458-973A-C9DE798328E4}"/>
                    </a:ext>
                  </a:extLst>
                </p:cNvPr>
                <p:cNvSpPr>
                  <a:spLocks/>
                </p:cNvSpPr>
                <p:nvPr userDrawn="1"/>
              </p:nvSpPr>
              <p:spPr bwMode="auto">
                <a:xfrm>
                  <a:off x="5884265" y="4144332"/>
                  <a:ext cx="427787" cy="172157"/>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4" name="Freeform 705">
                  <a:extLst>
                    <a:ext uri="{FF2B5EF4-FFF2-40B4-BE49-F238E27FC236}">
                      <a16:creationId xmlns:a16="http://schemas.microsoft.com/office/drawing/2014/main" id="{46A9FD82-D478-4AAE-A131-A3E4F651302F}"/>
                    </a:ext>
                  </a:extLst>
                </p:cNvPr>
                <p:cNvSpPr>
                  <a:spLocks/>
                </p:cNvSpPr>
                <p:nvPr userDrawn="1"/>
              </p:nvSpPr>
              <p:spPr bwMode="auto">
                <a:xfrm>
                  <a:off x="6056424" y="4499080"/>
                  <a:ext cx="140857" cy="41736"/>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5" name="Freeform 706">
                  <a:extLst>
                    <a:ext uri="{FF2B5EF4-FFF2-40B4-BE49-F238E27FC236}">
                      <a16:creationId xmlns:a16="http://schemas.microsoft.com/office/drawing/2014/main" id="{EACC70C0-2BC4-4B2A-BCC6-D71287B15941}"/>
                    </a:ext>
                  </a:extLst>
                </p:cNvPr>
                <p:cNvSpPr>
                  <a:spLocks/>
                </p:cNvSpPr>
                <p:nvPr userDrawn="1"/>
              </p:nvSpPr>
              <p:spPr bwMode="auto">
                <a:xfrm>
                  <a:off x="5800795" y="4149550"/>
                  <a:ext cx="119989" cy="302579"/>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6" name="Freeform 742">
                  <a:extLst>
                    <a:ext uri="{FF2B5EF4-FFF2-40B4-BE49-F238E27FC236}">
                      <a16:creationId xmlns:a16="http://schemas.microsoft.com/office/drawing/2014/main" id="{56B6B270-047A-4624-89BA-3568F00E69D4}"/>
                    </a:ext>
                  </a:extLst>
                </p:cNvPr>
                <p:cNvSpPr>
                  <a:spLocks/>
                </p:cNvSpPr>
                <p:nvPr userDrawn="1"/>
              </p:nvSpPr>
              <p:spPr bwMode="auto">
                <a:xfrm>
                  <a:off x="6092942" y="4347791"/>
                  <a:ext cx="36518" cy="109555"/>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7" name="Freeform 743">
                  <a:extLst>
                    <a:ext uri="{FF2B5EF4-FFF2-40B4-BE49-F238E27FC236}">
                      <a16:creationId xmlns:a16="http://schemas.microsoft.com/office/drawing/2014/main" id="{D4855C68-F79C-49BF-B246-FF5D176160BA}"/>
                    </a:ext>
                  </a:extLst>
                </p:cNvPr>
                <p:cNvSpPr>
                  <a:spLocks/>
                </p:cNvSpPr>
                <p:nvPr userDrawn="1"/>
              </p:nvSpPr>
              <p:spPr bwMode="auto">
                <a:xfrm>
                  <a:off x="6092942" y="4457346"/>
                  <a:ext cx="83470" cy="26084"/>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Freeform 744">
                  <a:extLst>
                    <a:ext uri="{FF2B5EF4-FFF2-40B4-BE49-F238E27FC236}">
                      <a16:creationId xmlns:a16="http://schemas.microsoft.com/office/drawing/2014/main" id="{B2834727-C833-4100-82D1-4F9F3285B632}"/>
                    </a:ext>
                  </a:extLst>
                </p:cNvPr>
                <p:cNvSpPr>
                  <a:spLocks/>
                </p:cNvSpPr>
                <p:nvPr userDrawn="1"/>
              </p:nvSpPr>
              <p:spPr bwMode="auto">
                <a:xfrm>
                  <a:off x="6056424" y="4499080"/>
                  <a:ext cx="140857" cy="31302"/>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10" name="Group 409">
                <a:extLst>
                  <a:ext uri="{FF2B5EF4-FFF2-40B4-BE49-F238E27FC236}">
                    <a16:creationId xmlns:a16="http://schemas.microsoft.com/office/drawing/2014/main" id="{1D1700D1-56B8-42D0-B7A1-02771E76B5B5}"/>
                  </a:ext>
                </a:extLst>
              </p:cNvPr>
              <p:cNvGrpSpPr/>
              <p:nvPr/>
            </p:nvGrpSpPr>
            <p:grpSpPr>
              <a:xfrm rot="20172753">
                <a:off x="8733473" y="4387258"/>
                <a:ext cx="529184" cy="671915"/>
                <a:chOff x="10633084" y="2852743"/>
                <a:chExt cx="623888" cy="792163"/>
              </a:xfrm>
            </p:grpSpPr>
            <p:sp>
              <p:nvSpPr>
                <p:cNvPr id="412" name="Freeform 613">
                  <a:extLst>
                    <a:ext uri="{FF2B5EF4-FFF2-40B4-BE49-F238E27FC236}">
                      <a16:creationId xmlns:a16="http://schemas.microsoft.com/office/drawing/2014/main" id="{06256495-124A-4C47-8725-15F2E850F7E8}"/>
                    </a:ext>
                  </a:extLst>
                </p:cNvPr>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13" name="Rectangle 614">
                  <a:extLst>
                    <a:ext uri="{FF2B5EF4-FFF2-40B4-BE49-F238E27FC236}">
                      <a16:creationId xmlns:a16="http://schemas.microsoft.com/office/drawing/2014/main" id="{EC4D1DD7-E4FC-4A12-ABE8-A421CE3E285B}"/>
                    </a:ext>
                  </a:extLst>
                </p:cNvPr>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14" name="Freeform 615">
                  <a:extLst>
                    <a:ext uri="{FF2B5EF4-FFF2-40B4-BE49-F238E27FC236}">
                      <a16:creationId xmlns:a16="http://schemas.microsoft.com/office/drawing/2014/main" id="{9001F723-5367-4DD6-85EF-285F3884FA06}"/>
                    </a:ext>
                  </a:extLst>
                </p:cNvPr>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411" name="Freeform 467">
                <a:extLst>
                  <a:ext uri="{FF2B5EF4-FFF2-40B4-BE49-F238E27FC236}">
                    <a16:creationId xmlns:a16="http://schemas.microsoft.com/office/drawing/2014/main" id="{EFA234EF-597A-4479-BC54-9087ECF398F7}"/>
                  </a:ext>
                </a:extLst>
              </p:cNvPr>
              <p:cNvSpPr>
                <a:spLocks/>
              </p:cNvSpPr>
              <p:nvPr/>
            </p:nvSpPr>
            <p:spPr bwMode="auto">
              <a:xfrm flipH="1">
                <a:off x="9115370" y="4595295"/>
                <a:ext cx="311568" cy="116732"/>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 name="connsiteX0" fmla="*/ 2500 w 9898"/>
                  <a:gd name="connsiteY0" fmla="*/ 2878 h 6017"/>
                  <a:gd name="connsiteX1" fmla="*/ 6477 w 9898"/>
                  <a:gd name="connsiteY1" fmla="*/ 5827 h 6017"/>
                  <a:gd name="connsiteX2" fmla="*/ 7614 w 9898"/>
                  <a:gd name="connsiteY2" fmla="*/ 5324 h 6017"/>
                  <a:gd name="connsiteX3" fmla="*/ 8920 w 9898"/>
                  <a:gd name="connsiteY3" fmla="*/ 4820 h 6017"/>
                  <a:gd name="connsiteX4" fmla="*/ 9886 w 9898"/>
                  <a:gd name="connsiteY4" fmla="*/ 4317 h 6017"/>
                  <a:gd name="connsiteX5" fmla="*/ 9091 w 9898"/>
                  <a:gd name="connsiteY5" fmla="*/ 3669 h 6017"/>
                  <a:gd name="connsiteX6" fmla="*/ 8523 w 9898"/>
                  <a:gd name="connsiteY6" fmla="*/ 2446 h 6017"/>
                  <a:gd name="connsiteX7" fmla="*/ 7500 w 9898"/>
                  <a:gd name="connsiteY7" fmla="*/ 1799 h 6017"/>
                  <a:gd name="connsiteX8" fmla="*/ 8466 w 9898"/>
                  <a:gd name="connsiteY8" fmla="*/ 719 h 6017"/>
                  <a:gd name="connsiteX9" fmla="*/ 5341 w 9898"/>
                  <a:gd name="connsiteY9" fmla="*/ 0 h 6017"/>
                  <a:gd name="connsiteX10" fmla="*/ 4716 w 9898"/>
                  <a:gd name="connsiteY10" fmla="*/ 0 h 6017"/>
                  <a:gd name="connsiteX11" fmla="*/ 0 w 9898"/>
                  <a:gd name="connsiteY11" fmla="*/ 576 h 6017"/>
                  <a:gd name="connsiteX12" fmla="*/ 2500 w 9898"/>
                  <a:gd name="connsiteY12" fmla="*/ 2878 h 6017"/>
                  <a:gd name="connsiteX0" fmla="*/ 0 w 7474"/>
                  <a:gd name="connsiteY0" fmla="*/ 4783 h 10000"/>
                  <a:gd name="connsiteX1" fmla="*/ 4018 w 7474"/>
                  <a:gd name="connsiteY1" fmla="*/ 9684 h 10000"/>
                  <a:gd name="connsiteX2" fmla="*/ 5166 w 7474"/>
                  <a:gd name="connsiteY2" fmla="*/ 8848 h 10000"/>
                  <a:gd name="connsiteX3" fmla="*/ 6486 w 7474"/>
                  <a:gd name="connsiteY3" fmla="*/ 8011 h 10000"/>
                  <a:gd name="connsiteX4" fmla="*/ 7462 w 7474"/>
                  <a:gd name="connsiteY4" fmla="*/ 7175 h 10000"/>
                  <a:gd name="connsiteX5" fmla="*/ 6659 w 7474"/>
                  <a:gd name="connsiteY5" fmla="*/ 6098 h 10000"/>
                  <a:gd name="connsiteX6" fmla="*/ 6085 w 7474"/>
                  <a:gd name="connsiteY6" fmla="*/ 4065 h 10000"/>
                  <a:gd name="connsiteX7" fmla="*/ 5051 w 7474"/>
                  <a:gd name="connsiteY7" fmla="*/ 2990 h 10000"/>
                  <a:gd name="connsiteX8" fmla="*/ 6027 w 7474"/>
                  <a:gd name="connsiteY8" fmla="*/ 1195 h 10000"/>
                  <a:gd name="connsiteX9" fmla="*/ 2870 w 7474"/>
                  <a:gd name="connsiteY9" fmla="*/ 0 h 10000"/>
                  <a:gd name="connsiteX10" fmla="*/ 2239 w 7474"/>
                  <a:gd name="connsiteY10" fmla="*/ 0 h 10000"/>
                  <a:gd name="connsiteX11" fmla="*/ 0 w 7474"/>
                  <a:gd name="connsiteY11" fmla="*/ 4783 h 10000"/>
                  <a:gd name="connsiteX0" fmla="*/ 0 w 9105"/>
                  <a:gd name="connsiteY0" fmla="*/ 4783 h 10000"/>
                  <a:gd name="connsiteX1" fmla="*/ 5376 w 9105"/>
                  <a:gd name="connsiteY1" fmla="*/ 9684 h 10000"/>
                  <a:gd name="connsiteX2" fmla="*/ 6912 w 9105"/>
                  <a:gd name="connsiteY2" fmla="*/ 8848 h 10000"/>
                  <a:gd name="connsiteX3" fmla="*/ 8678 w 9105"/>
                  <a:gd name="connsiteY3" fmla="*/ 8011 h 10000"/>
                  <a:gd name="connsiteX4" fmla="*/ 8910 w 9105"/>
                  <a:gd name="connsiteY4" fmla="*/ 6098 h 10000"/>
                  <a:gd name="connsiteX5" fmla="*/ 8142 w 9105"/>
                  <a:gd name="connsiteY5" fmla="*/ 4065 h 10000"/>
                  <a:gd name="connsiteX6" fmla="*/ 6758 w 9105"/>
                  <a:gd name="connsiteY6" fmla="*/ 2990 h 10000"/>
                  <a:gd name="connsiteX7" fmla="*/ 8064 w 9105"/>
                  <a:gd name="connsiteY7" fmla="*/ 1195 h 10000"/>
                  <a:gd name="connsiteX8" fmla="*/ 3840 w 9105"/>
                  <a:gd name="connsiteY8" fmla="*/ 0 h 10000"/>
                  <a:gd name="connsiteX9" fmla="*/ 2996 w 9105"/>
                  <a:gd name="connsiteY9" fmla="*/ 0 h 10000"/>
                  <a:gd name="connsiteX10" fmla="*/ 0 w 9105"/>
                  <a:gd name="connsiteY10" fmla="*/ 4783 h 10000"/>
                  <a:gd name="connsiteX0" fmla="*/ 0 w 9860"/>
                  <a:gd name="connsiteY0" fmla="*/ 4783 h 10000"/>
                  <a:gd name="connsiteX1" fmla="*/ 5904 w 9860"/>
                  <a:gd name="connsiteY1" fmla="*/ 9684 h 10000"/>
                  <a:gd name="connsiteX2" fmla="*/ 7591 w 9860"/>
                  <a:gd name="connsiteY2" fmla="*/ 8848 h 10000"/>
                  <a:gd name="connsiteX3" fmla="*/ 9531 w 9860"/>
                  <a:gd name="connsiteY3" fmla="*/ 8011 h 10000"/>
                  <a:gd name="connsiteX4" fmla="*/ 8942 w 9860"/>
                  <a:gd name="connsiteY4" fmla="*/ 4065 h 10000"/>
                  <a:gd name="connsiteX5" fmla="*/ 7422 w 9860"/>
                  <a:gd name="connsiteY5" fmla="*/ 2990 h 10000"/>
                  <a:gd name="connsiteX6" fmla="*/ 8857 w 9860"/>
                  <a:gd name="connsiteY6" fmla="*/ 1195 h 10000"/>
                  <a:gd name="connsiteX7" fmla="*/ 4217 w 9860"/>
                  <a:gd name="connsiteY7" fmla="*/ 0 h 10000"/>
                  <a:gd name="connsiteX8" fmla="*/ 3290 w 9860"/>
                  <a:gd name="connsiteY8" fmla="*/ 0 h 10000"/>
                  <a:gd name="connsiteX9" fmla="*/ 0 w 9860"/>
                  <a:gd name="connsiteY9" fmla="*/ 4783 h 10000"/>
                  <a:gd name="connsiteX0" fmla="*/ 0 w 10000"/>
                  <a:gd name="connsiteY0" fmla="*/ 4783 h 10000"/>
                  <a:gd name="connsiteX1" fmla="*/ 5988 w 10000"/>
                  <a:gd name="connsiteY1" fmla="*/ 9684 h 10000"/>
                  <a:gd name="connsiteX2" fmla="*/ 7699 w 10000"/>
                  <a:gd name="connsiteY2" fmla="*/ 8848 h 10000"/>
                  <a:gd name="connsiteX3" fmla="*/ 9666 w 10000"/>
                  <a:gd name="connsiteY3" fmla="*/ 8011 h 10000"/>
                  <a:gd name="connsiteX4" fmla="*/ 7527 w 10000"/>
                  <a:gd name="connsiteY4" fmla="*/ 2990 h 10000"/>
                  <a:gd name="connsiteX5" fmla="*/ 8983 w 10000"/>
                  <a:gd name="connsiteY5" fmla="*/ 1195 h 10000"/>
                  <a:gd name="connsiteX6" fmla="*/ 4277 w 10000"/>
                  <a:gd name="connsiteY6" fmla="*/ 0 h 10000"/>
                  <a:gd name="connsiteX7" fmla="*/ 3337 w 10000"/>
                  <a:gd name="connsiteY7" fmla="*/ 0 h 10000"/>
                  <a:gd name="connsiteX8" fmla="*/ 0 w 10000"/>
                  <a:gd name="connsiteY8" fmla="*/ 4783 h 10000"/>
                  <a:gd name="connsiteX0" fmla="*/ 0 w 9012"/>
                  <a:gd name="connsiteY0" fmla="*/ 4783 h 10000"/>
                  <a:gd name="connsiteX1" fmla="*/ 5988 w 9012"/>
                  <a:gd name="connsiteY1" fmla="*/ 9684 h 10000"/>
                  <a:gd name="connsiteX2" fmla="*/ 7699 w 9012"/>
                  <a:gd name="connsiteY2" fmla="*/ 8848 h 10000"/>
                  <a:gd name="connsiteX3" fmla="*/ 7527 w 9012"/>
                  <a:gd name="connsiteY3" fmla="*/ 2990 h 10000"/>
                  <a:gd name="connsiteX4" fmla="*/ 8983 w 9012"/>
                  <a:gd name="connsiteY4" fmla="*/ 1195 h 10000"/>
                  <a:gd name="connsiteX5" fmla="*/ 4277 w 9012"/>
                  <a:gd name="connsiteY5" fmla="*/ 0 h 10000"/>
                  <a:gd name="connsiteX6" fmla="*/ 3337 w 9012"/>
                  <a:gd name="connsiteY6" fmla="*/ 0 h 10000"/>
                  <a:gd name="connsiteX7" fmla="*/ 0 w 9012"/>
                  <a:gd name="connsiteY7" fmla="*/ 4783 h 10000"/>
                  <a:gd name="connsiteX0" fmla="*/ 0 w 10006"/>
                  <a:gd name="connsiteY0" fmla="*/ 4783 h 9684"/>
                  <a:gd name="connsiteX1" fmla="*/ 6644 w 10006"/>
                  <a:gd name="connsiteY1" fmla="*/ 9684 h 9684"/>
                  <a:gd name="connsiteX2" fmla="*/ 8352 w 10006"/>
                  <a:gd name="connsiteY2" fmla="*/ 2990 h 9684"/>
                  <a:gd name="connsiteX3" fmla="*/ 9968 w 10006"/>
                  <a:gd name="connsiteY3" fmla="*/ 1195 h 9684"/>
                  <a:gd name="connsiteX4" fmla="*/ 4746 w 10006"/>
                  <a:gd name="connsiteY4" fmla="*/ 0 h 9684"/>
                  <a:gd name="connsiteX5" fmla="*/ 3703 w 10006"/>
                  <a:gd name="connsiteY5" fmla="*/ 0 h 9684"/>
                  <a:gd name="connsiteX6" fmla="*/ 0 w 10006"/>
                  <a:gd name="connsiteY6" fmla="*/ 4783 h 9684"/>
                  <a:gd name="connsiteX0" fmla="*/ 0 w 10063"/>
                  <a:gd name="connsiteY0" fmla="*/ 4939 h 5032"/>
                  <a:gd name="connsiteX1" fmla="*/ 8347 w 10063"/>
                  <a:gd name="connsiteY1" fmla="*/ 3088 h 5032"/>
                  <a:gd name="connsiteX2" fmla="*/ 9962 w 10063"/>
                  <a:gd name="connsiteY2" fmla="*/ 1234 h 5032"/>
                  <a:gd name="connsiteX3" fmla="*/ 4743 w 10063"/>
                  <a:gd name="connsiteY3" fmla="*/ 0 h 5032"/>
                  <a:gd name="connsiteX4" fmla="*/ 3701 w 10063"/>
                  <a:gd name="connsiteY4" fmla="*/ 0 h 5032"/>
                  <a:gd name="connsiteX5" fmla="*/ 0 w 10063"/>
                  <a:gd name="connsiteY5" fmla="*/ 4939 h 5032"/>
                  <a:gd name="connsiteX0" fmla="*/ 0 w 10000"/>
                  <a:gd name="connsiteY0" fmla="*/ 9815 h 9815"/>
                  <a:gd name="connsiteX1" fmla="*/ 8295 w 10000"/>
                  <a:gd name="connsiteY1" fmla="*/ 6137 h 9815"/>
                  <a:gd name="connsiteX2" fmla="*/ 9900 w 10000"/>
                  <a:gd name="connsiteY2" fmla="*/ 2452 h 9815"/>
                  <a:gd name="connsiteX3" fmla="*/ 4713 w 10000"/>
                  <a:gd name="connsiteY3" fmla="*/ 0 h 9815"/>
                  <a:gd name="connsiteX4" fmla="*/ 3678 w 10000"/>
                  <a:gd name="connsiteY4" fmla="*/ 0 h 9815"/>
                  <a:gd name="connsiteX5" fmla="*/ 0 w 10000"/>
                  <a:gd name="connsiteY5" fmla="*/ 9815 h 9815"/>
                  <a:gd name="connsiteX0" fmla="*/ 0 w 9984"/>
                  <a:gd name="connsiteY0" fmla="*/ 10000 h 10000"/>
                  <a:gd name="connsiteX1" fmla="*/ 8152 w 9984"/>
                  <a:gd name="connsiteY1" fmla="*/ 5486 h 10000"/>
                  <a:gd name="connsiteX2" fmla="*/ 9900 w 9984"/>
                  <a:gd name="connsiteY2" fmla="*/ 2498 h 10000"/>
                  <a:gd name="connsiteX3" fmla="*/ 4713 w 9984"/>
                  <a:gd name="connsiteY3" fmla="*/ 0 h 10000"/>
                  <a:gd name="connsiteX4" fmla="*/ 3678 w 9984"/>
                  <a:gd name="connsiteY4" fmla="*/ 0 h 10000"/>
                  <a:gd name="connsiteX5" fmla="*/ 0 w 9984"/>
                  <a:gd name="connsiteY5" fmla="*/ 10000 h 10000"/>
                  <a:gd name="connsiteX0" fmla="*/ 0 w 10000"/>
                  <a:gd name="connsiteY0" fmla="*/ 10000 h 10000"/>
                  <a:gd name="connsiteX1" fmla="*/ 8165 w 10000"/>
                  <a:gd name="connsiteY1" fmla="*/ 5486 h 10000"/>
                  <a:gd name="connsiteX2" fmla="*/ 9916 w 10000"/>
                  <a:gd name="connsiteY2" fmla="*/ 2498 h 10000"/>
                  <a:gd name="connsiteX3" fmla="*/ 4721 w 10000"/>
                  <a:gd name="connsiteY3" fmla="*/ 0 h 10000"/>
                  <a:gd name="connsiteX4" fmla="*/ 3684 w 10000"/>
                  <a:gd name="connsiteY4" fmla="*/ 0 h 10000"/>
                  <a:gd name="connsiteX5" fmla="*/ 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10000"/>
                    </a:moveTo>
                    <a:cubicBezTo>
                      <a:pt x="4722" y="689"/>
                      <a:pt x="6097" y="5609"/>
                      <a:pt x="8165" y="5486"/>
                    </a:cubicBezTo>
                    <a:cubicBezTo>
                      <a:pt x="9817" y="5388"/>
                      <a:pt x="10197" y="4250"/>
                      <a:pt x="9916" y="2498"/>
                    </a:cubicBezTo>
                    <a:cubicBezTo>
                      <a:pt x="8405" y="2248"/>
                      <a:pt x="6514" y="251"/>
                      <a:pt x="4721" y="0"/>
                    </a:cubicBezTo>
                    <a:lnTo>
                      <a:pt x="3684" y="0"/>
                    </a:lnTo>
                    <a:lnTo>
                      <a:pt x="0" y="1000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58" name="Group 97">
            <a:extLst>
              <a:ext uri="{FF2B5EF4-FFF2-40B4-BE49-F238E27FC236}">
                <a16:creationId xmlns:a16="http://schemas.microsoft.com/office/drawing/2014/main" id="{98B62EFF-EA30-4D0E-850D-5BFD7EE5EA1F}"/>
              </a:ext>
            </a:extLst>
          </p:cNvPr>
          <p:cNvGrpSpPr>
            <a:grpSpLocks noChangeAspect="1"/>
          </p:cNvGrpSpPr>
          <p:nvPr/>
        </p:nvGrpSpPr>
        <p:grpSpPr bwMode="auto">
          <a:xfrm>
            <a:off x="9897344" y="1207985"/>
            <a:ext cx="1307568" cy="1704090"/>
            <a:chOff x="2227" y="1"/>
            <a:chExt cx="3380" cy="4405"/>
          </a:xfrm>
        </p:grpSpPr>
        <p:sp>
          <p:nvSpPr>
            <p:cNvPr id="359" name="Rectangle 98">
              <a:extLst>
                <a:ext uri="{FF2B5EF4-FFF2-40B4-BE49-F238E27FC236}">
                  <a16:creationId xmlns:a16="http://schemas.microsoft.com/office/drawing/2014/main" id="{1F9FE946-EAC1-4E69-9B62-6F18E5499660}"/>
                </a:ext>
              </a:extLst>
            </p:cNvPr>
            <p:cNvSpPr>
              <a:spLocks noChangeArrowheads="1"/>
            </p:cNvSpPr>
            <p:nvPr/>
          </p:nvSpPr>
          <p:spPr bwMode="auto">
            <a:xfrm>
              <a:off x="3375" y="677"/>
              <a:ext cx="178" cy="551"/>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0" name="Rectangle 99">
              <a:extLst>
                <a:ext uri="{FF2B5EF4-FFF2-40B4-BE49-F238E27FC236}">
                  <a16:creationId xmlns:a16="http://schemas.microsoft.com/office/drawing/2014/main" id="{5F3E905D-0F02-4555-A670-2ADB09E67C01}"/>
                </a:ext>
              </a:extLst>
            </p:cNvPr>
            <p:cNvSpPr>
              <a:spLocks noChangeArrowheads="1"/>
            </p:cNvSpPr>
            <p:nvPr/>
          </p:nvSpPr>
          <p:spPr bwMode="auto">
            <a:xfrm>
              <a:off x="3607" y="515"/>
              <a:ext cx="177" cy="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1" name="Rectangle 100">
              <a:extLst>
                <a:ext uri="{FF2B5EF4-FFF2-40B4-BE49-F238E27FC236}">
                  <a16:creationId xmlns:a16="http://schemas.microsoft.com/office/drawing/2014/main" id="{57A3935C-DD3A-4B18-8CAD-712BEFADAC04}"/>
                </a:ext>
              </a:extLst>
            </p:cNvPr>
            <p:cNvSpPr>
              <a:spLocks noChangeArrowheads="1"/>
            </p:cNvSpPr>
            <p:nvPr/>
          </p:nvSpPr>
          <p:spPr bwMode="auto">
            <a:xfrm>
              <a:off x="3838" y="272"/>
              <a:ext cx="178" cy="95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2" name="Oval 101">
              <a:extLst>
                <a:ext uri="{FF2B5EF4-FFF2-40B4-BE49-F238E27FC236}">
                  <a16:creationId xmlns:a16="http://schemas.microsoft.com/office/drawing/2014/main" id="{DBF7F29F-BD88-46D3-8325-191A8FF2940A}"/>
                </a:ext>
              </a:extLst>
            </p:cNvPr>
            <p:cNvSpPr>
              <a:spLocks noChangeArrowheads="1"/>
            </p:cNvSpPr>
            <p:nvPr/>
          </p:nvSpPr>
          <p:spPr bwMode="auto">
            <a:xfrm>
              <a:off x="4255" y="1"/>
              <a:ext cx="921" cy="9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3" name="Freeform 102">
              <a:extLst>
                <a:ext uri="{FF2B5EF4-FFF2-40B4-BE49-F238E27FC236}">
                  <a16:creationId xmlns:a16="http://schemas.microsoft.com/office/drawing/2014/main" id="{51514BE8-5FAD-4800-BD2C-4CC5B829D529}"/>
                </a:ext>
              </a:extLst>
            </p:cNvPr>
            <p:cNvSpPr>
              <a:spLocks/>
            </p:cNvSpPr>
            <p:nvPr/>
          </p:nvSpPr>
          <p:spPr bwMode="auto">
            <a:xfrm>
              <a:off x="4715" y="1"/>
              <a:ext cx="461" cy="459"/>
            </a:xfrm>
            <a:custGeom>
              <a:avLst/>
              <a:gdLst>
                <a:gd name="T0" fmla="*/ 0 w 1098"/>
                <a:gd name="T1" fmla="*/ 0 h 1098"/>
                <a:gd name="T2" fmla="*/ 0 w 1098"/>
                <a:gd name="T3" fmla="*/ 1098 h 1098"/>
                <a:gd name="T4" fmla="*/ 1098 w 1098"/>
                <a:gd name="T5" fmla="*/ 1098 h 1098"/>
                <a:gd name="T6" fmla="*/ 1098 w 1098"/>
                <a:gd name="T7" fmla="*/ 1098 h 1098"/>
                <a:gd name="T8" fmla="*/ 24 w 1098"/>
                <a:gd name="T9" fmla="*/ 0 h 1098"/>
                <a:gd name="T10" fmla="*/ 0 w 1098"/>
                <a:gd name="T11" fmla="*/ 0 h 1098"/>
              </a:gdLst>
              <a:ahLst/>
              <a:cxnLst>
                <a:cxn ang="0">
                  <a:pos x="T0" y="T1"/>
                </a:cxn>
                <a:cxn ang="0">
                  <a:pos x="T2" y="T3"/>
                </a:cxn>
                <a:cxn ang="0">
                  <a:pos x="T4" y="T5"/>
                </a:cxn>
                <a:cxn ang="0">
                  <a:pos x="T6" y="T7"/>
                </a:cxn>
                <a:cxn ang="0">
                  <a:pos x="T8" y="T9"/>
                </a:cxn>
                <a:cxn ang="0">
                  <a:pos x="T10" y="T11"/>
                </a:cxn>
              </a:cxnLst>
              <a:rect l="0" t="0" r="r" b="b"/>
              <a:pathLst>
                <a:path w="1098" h="1098">
                  <a:moveTo>
                    <a:pt x="0" y="0"/>
                  </a:moveTo>
                  <a:cubicBezTo>
                    <a:pt x="0" y="1098"/>
                    <a:pt x="0" y="1098"/>
                    <a:pt x="0" y="1098"/>
                  </a:cubicBezTo>
                  <a:cubicBezTo>
                    <a:pt x="1098" y="1098"/>
                    <a:pt x="1098" y="1098"/>
                    <a:pt x="1098" y="1098"/>
                  </a:cubicBezTo>
                  <a:cubicBezTo>
                    <a:pt x="1098" y="1098"/>
                    <a:pt x="1098" y="1098"/>
                    <a:pt x="1098" y="1098"/>
                  </a:cubicBezTo>
                  <a:cubicBezTo>
                    <a:pt x="1098" y="501"/>
                    <a:pt x="621" y="13"/>
                    <a:pt x="2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4" name="Freeform 103">
              <a:extLst>
                <a:ext uri="{FF2B5EF4-FFF2-40B4-BE49-F238E27FC236}">
                  <a16:creationId xmlns:a16="http://schemas.microsoft.com/office/drawing/2014/main" id="{602F4375-F8A0-48CD-9409-2E4884E6BB3E}"/>
                </a:ext>
              </a:extLst>
            </p:cNvPr>
            <p:cNvSpPr>
              <a:spLocks/>
            </p:cNvSpPr>
            <p:nvPr/>
          </p:nvSpPr>
          <p:spPr bwMode="auto">
            <a:xfrm>
              <a:off x="4715" y="460"/>
              <a:ext cx="394" cy="363"/>
            </a:xfrm>
            <a:custGeom>
              <a:avLst/>
              <a:gdLst>
                <a:gd name="T0" fmla="*/ 0 w 940"/>
                <a:gd name="T1" fmla="*/ 0 h 867"/>
                <a:gd name="T2" fmla="*/ 674 w 940"/>
                <a:gd name="T3" fmla="*/ 867 h 867"/>
                <a:gd name="T4" fmla="*/ 940 w 940"/>
                <a:gd name="T5" fmla="*/ 568 h 867"/>
                <a:gd name="T6" fmla="*/ 0 w 940"/>
                <a:gd name="T7" fmla="*/ 0 h 867"/>
              </a:gdLst>
              <a:ahLst/>
              <a:cxnLst>
                <a:cxn ang="0">
                  <a:pos x="T0" y="T1"/>
                </a:cxn>
                <a:cxn ang="0">
                  <a:pos x="T2" y="T3"/>
                </a:cxn>
                <a:cxn ang="0">
                  <a:pos x="T4" y="T5"/>
                </a:cxn>
                <a:cxn ang="0">
                  <a:pos x="T6" y="T7"/>
                </a:cxn>
              </a:cxnLst>
              <a:rect l="0" t="0" r="r" b="b"/>
              <a:pathLst>
                <a:path w="940" h="867">
                  <a:moveTo>
                    <a:pt x="0" y="0"/>
                  </a:moveTo>
                  <a:cubicBezTo>
                    <a:pt x="674" y="867"/>
                    <a:pt x="674" y="867"/>
                    <a:pt x="674" y="867"/>
                  </a:cubicBezTo>
                  <a:cubicBezTo>
                    <a:pt x="674" y="867"/>
                    <a:pt x="861" y="727"/>
                    <a:pt x="940" y="568"/>
                  </a:cubicBezTo>
                  <a:cubicBezTo>
                    <a:pt x="0" y="0"/>
                    <a:pt x="0" y="0"/>
                    <a:pt x="0" y="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65" name="Freeform 104">
              <a:extLst>
                <a:ext uri="{FF2B5EF4-FFF2-40B4-BE49-F238E27FC236}">
                  <a16:creationId xmlns:a16="http://schemas.microsoft.com/office/drawing/2014/main" id="{FC911D20-6BEB-4D50-BB59-EBF84E7D2B5E}"/>
                </a:ext>
              </a:extLst>
            </p:cNvPr>
            <p:cNvSpPr>
              <a:spLocks/>
            </p:cNvSpPr>
            <p:nvPr/>
          </p:nvSpPr>
          <p:spPr bwMode="auto">
            <a:xfrm>
              <a:off x="4715" y="460"/>
              <a:ext cx="465" cy="238"/>
            </a:xfrm>
            <a:custGeom>
              <a:avLst/>
              <a:gdLst>
                <a:gd name="T0" fmla="*/ 940 w 1109"/>
                <a:gd name="T1" fmla="*/ 568 h 568"/>
                <a:gd name="T2" fmla="*/ 0 w 1109"/>
                <a:gd name="T3" fmla="*/ 0 h 568"/>
                <a:gd name="T4" fmla="*/ 1098 w 1109"/>
                <a:gd name="T5" fmla="*/ 0 h 568"/>
                <a:gd name="T6" fmla="*/ 940 w 1109"/>
                <a:gd name="T7" fmla="*/ 568 h 568"/>
              </a:gdLst>
              <a:ahLst/>
              <a:cxnLst>
                <a:cxn ang="0">
                  <a:pos x="T0" y="T1"/>
                </a:cxn>
                <a:cxn ang="0">
                  <a:pos x="T2" y="T3"/>
                </a:cxn>
                <a:cxn ang="0">
                  <a:pos x="T4" y="T5"/>
                </a:cxn>
                <a:cxn ang="0">
                  <a:pos x="T6" y="T7"/>
                </a:cxn>
              </a:cxnLst>
              <a:rect l="0" t="0" r="r" b="b"/>
              <a:pathLst>
                <a:path w="1109" h="568">
                  <a:moveTo>
                    <a:pt x="940" y="568"/>
                  </a:moveTo>
                  <a:cubicBezTo>
                    <a:pt x="0" y="0"/>
                    <a:pt x="0" y="0"/>
                    <a:pt x="0" y="0"/>
                  </a:cubicBezTo>
                  <a:cubicBezTo>
                    <a:pt x="1098" y="0"/>
                    <a:pt x="1098" y="0"/>
                    <a:pt x="1098" y="0"/>
                  </a:cubicBezTo>
                  <a:cubicBezTo>
                    <a:pt x="1098" y="0"/>
                    <a:pt x="1109" y="353"/>
                    <a:pt x="940" y="5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3" name="Freeform 105">
              <a:extLst>
                <a:ext uri="{FF2B5EF4-FFF2-40B4-BE49-F238E27FC236}">
                  <a16:creationId xmlns:a16="http://schemas.microsoft.com/office/drawing/2014/main" id="{60C5752E-FE72-4A97-AC22-1E525E07C4E3}"/>
                </a:ext>
              </a:extLst>
            </p:cNvPr>
            <p:cNvSpPr>
              <a:spLocks/>
            </p:cNvSpPr>
            <p:nvPr/>
          </p:nvSpPr>
          <p:spPr bwMode="auto">
            <a:xfrm>
              <a:off x="3002" y="611"/>
              <a:ext cx="2486" cy="1261"/>
            </a:xfrm>
            <a:custGeom>
              <a:avLst/>
              <a:gdLst>
                <a:gd name="T0" fmla="*/ 5176 w 5929"/>
                <a:gd name="T1" fmla="*/ 1506 h 3012"/>
                <a:gd name="T2" fmla="*/ 4855 w 5929"/>
                <a:gd name="T3" fmla="*/ 1579 h 3012"/>
                <a:gd name="T4" fmla="*/ 4857 w 5929"/>
                <a:gd name="T5" fmla="*/ 1506 h 3012"/>
                <a:gd name="T6" fmla="*/ 3351 w 5929"/>
                <a:gd name="T7" fmla="*/ 0 h 3012"/>
                <a:gd name="T8" fmla="*/ 1851 w 5929"/>
                <a:gd name="T9" fmla="*/ 1372 h 3012"/>
                <a:gd name="T10" fmla="*/ 1027 w 5929"/>
                <a:gd name="T11" fmla="*/ 957 h 3012"/>
                <a:gd name="T12" fmla="*/ 0 w 5929"/>
                <a:gd name="T13" fmla="*/ 1985 h 3012"/>
                <a:gd name="T14" fmla="*/ 1027 w 5929"/>
                <a:gd name="T15" fmla="*/ 3012 h 3012"/>
                <a:gd name="T16" fmla="*/ 5176 w 5929"/>
                <a:gd name="T17" fmla="*/ 3012 h 3012"/>
                <a:gd name="T18" fmla="*/ 5929 w 5929"/>
                <a:gd name="T19" fmla="*/ 2259 h 3012"/>
                <a:gd name="T20" fmla="*/ 5176 w 5929"/>
                <a:gd name="T21" fmla="*/ 150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9" h="3012">
                  <a:moveTo>
                    <a:pt x="5176" y="1506"/>
                  </a:moveTo>
                  <a:cubicBezTo>
                    <a:pt x="5061" y="1506"/>
                    <a:pt x="4952" y="1533"/>
                    <a:pt x="4855" y="1579"/>
                  </a:cubicBezTo>
                  <a:cubicBezTo>
                    <a:pt x="4856" y="1555"/>
                    <a:pt x="4857" y="1531"/>
                    <a:pt x="4857" y="1506"/>
                  </a:cubicBezTo>
                  <a:cubicBezTo>
                    <a:pt x="4857" y="675"/>
                    <a:pt x="4182" y="0"/>
                    <a:pt x="3351" y="0"/>
                  </a:cubicBezTo>
                  <a:cubicBezTo>
                    <a:pt x="2565" y="0"/>
                    <a:pt x="1919" y="603"/>
                    <a:pt x="1851" y="1372"/>
                  </a:cubicBezTo>
                  <a:cubicBezTo>
                    <a:pt x="1664" y="1120"/>
                    <a:pt x="1365" y="957"/>
                    <a:pt x="1027" y="957"/>
                  </a:cubicBezTo>
                  <a:cubicBezTo>
                    <a:pt x="460" y="957"/>
                    <a:pt x="0" y="1417"/>
                    <a:pt x="0" y="1985"/>
                  </a:cubicBezTo>
                  <a:cubicBezTo>
                    <a:pt x="0" y="2552"/>
                    <a:pt x="460" y="3012"/>
                    <a:pt x="1027" y="3012"/>
                  </a:cubicBezTo>
                  <a:cubicBezTo>
                    <a:pt x="1512" y="3012"/>
                    <a:pt x="4850" y="3012"/>
                    <a:pt x="5176" y="3012"/>
                  </a:cubicBezTo>
                  <a:cubicBezTo>
                    <a:pt x="5592" y="3012"/>
                    <a:pt x="5929" y="2675"/>
                    <a:pt x="5929" y="2259"/>
                  </a:cubicBezTo>
                  <a:cubicBezTo>
                    <a:pt x="5929" y="1843"/>
                    <a:pt x="5592" y="1506"/>
                    <a:pt x="5176" y="15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4" name="Freeform 106">
              <a:extLst>
                <a:ext uri="{FF2B5EF4-FFF2-40B4-BE49-F238E27FC236}">
                  <a16:creationId xmlns:a16="http://schemas.microsoft.com/office/drawing/2014/main" id="{73821648-E7E9-4A62-BD72-63D89FEB46D9}"/>
                </a:ext>
              </a:extLst>
            </p:cNvPr>
            <p:cNvSpPr>
              <a:spLocks/>
            </p:cNvSpPr>
            <p:nvPr/>
          </p:nvSpPr>
          <p:spPr bwMode="auto">
            <a:xfrm>
              <a:off x="4418" y="1460"/>
              <a:ext cx="86" cy="412"/>
            </a:xfrm>
            <a:custGeom>
              <a:avLst/>
              <a:gdLst>
                <a:gd name="T0" fmla="*/ 42 w 86"/>
                <a:gd name="T1" fmla="*/ 0 h 412"/>
                <a:gd name="T2" fmla="*/ 86 w 86"/>
                <a:gd name="T3" fmla="*/ 412 h 412"/>
                <a:gd name="T4" fmla="*/ 0 w 86"/>
                <a:gd name="T5" fmla="*/ 412 h 412"/>
                <a:gd name="T6" fmla="*/ 42 w 86"/>
                <a:gd name="T7" fmla="*/ 0 h 412"/>
              </a:gdLst>
              <a:ahLst/>
              <a:cxnLst>
                <a:cxn ang="0">
                  <a:pos x="T0" y="T1"/>
                </a:cxn>
                <a:cxn ang="0">
                  <a:pos x="T2" y="T3"/>
                </a:cxn>
                <a:cxn ang="0">
                  <a:pos x="T4" y="T5"/>
                </a:cxn>
                <a:cxn ang="0">
                  <a:pos x="T6" y="T7"/>
                </a:cxn>
              </a:cxnLst>
              <a:rect l="0" t="0" r="r" b="b"/>
              <a:pathLst>
                <a:path w="86" h="412">
                  <a:moveTo>
                    <a:pt x="42" y="0"/>
                  </a:moveTo>
                  <a:lnTo>
                    <a:pt x="86" y="412"/>
                  </a:lnTo>
                  <a:lnTo>
                    <a:pt x="0" y="412"/>
                  </a:lnTo>
                  <a:lnTo>
                    <a:pt x="4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5" name="Freeform 107">
              <a:extLst>
                <a:ext uri="{FF2B5EF4-FFF2-40B4-BE49-F238E27FC236}">
                  <a16:creationId xmlns:a16="http://schemas.microsoft.com/office/drawing/2014/main" id="{00E1C077-08B0-4276-BEFE-E3719B1E6963}"/>
                </a:ext>
              </a:extLst>
            </p:cNvPr>
            <p:cNvSpPr>
              <a:spLocks/>
            </p:cNvSpPr>
            <p:nvPr/>
          </p:nvSpPr>
          <p:spPr bwMode="auto">
            <a:xfrm>
              <a:off x="4418" y="1460"/>
              <a:ext cx="86" cy="412"/>
            </a:xfrm>
            <a:custGeom>
              <a:avLst/>
              <a:gdLst>
                <a:gd name="T0" fmla="*/ 42 w 86"/>
                <a:gd name="T1" fmla="*/ 0 h 412"/>
                <a:gd name="T2" fmla="*/ 86 w 86"/>
                <a:gd name="T3" fmla="*/ 412 h 412"/>
                <a:gd name="T4" fmla="*/ 0 w 86"/>
                <a:gd name="T5" fmla="*/ 412 h 412"/>
                <a:gd name="T6" fmla="*/ 42 w 86"/>
                <a:gd name="T7" fmla="*/ 0 h 412"/>
              </a:gdLst>
              <a:ahLst/>
              <a:cxnLst>
                <a:cxn ang="0">
                  <a:pos x="T0" y="T1"/>
                </a:cxn>
                <a:cxn ang="0">
                  <a:pos x="T2" y="T3"/>
                </a:cxn>
                <a:cxn ang="0">
                  <a:pos x="T4" y="T5"/>
                </a:cxn>
                <a:cxn ang="0">
                  <a:pos x="T6" y="T7"/>
                </a:cxn>
              </a:cxnLst>
              <a:rect l="0" t="0" r="r" b="b"/>
              <a:pathLst>
                <a:path w="86" h="412">
                  <a:moveTo>
                    <a:pt x="42" y="0"/>
                  </a:moveTo>
                  <a:lnTo>
                    <a:pt x="86" y="412"/>
                  </a:lnTo>
                  <a:lnTo>
                    <a:pt x="0" y="412"/>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6" name="Freeform 108">
              <a:extLst>
                <a:ext uri="{FF2B5EF4-FFF2-40B4-BE49-F238E27FC236}">
                  <a16:creationId xmlns:a16="http://schemas.microsoft.com/office/drawing/2014/main" id="{390383CB-5DDA-44ED-A128-070BE48AAA19}"/>
                </a:ext>
              </a:extLst>
            </p:cNvPr>
            <p:cNvSpPr>
              <a:spLocks/>
            </p:cNvSpPr>
            <p:nvPr/>
          </p:nvSpPr>
          <p:spPr bwMode="auto">
            <a:xfrm>
              <a:off x="3939" y="1460"/>
              <a:ext cx="85" cy="412"/>
            </a:xfrm>
            <a:custGeom>
              <a:avLst/>
              <a:gdLst>
                <a:gd name="T0" fmla="*/ 42 w 85"/>
                <a:gd name="T1" fmla="*/ 0 h 412"/>
                <a:gd name="T2" fmla="*/ 85 w 85"/>
                <a:gd name="T3" fmla="*/ 412 h 412"/>
                <a:gd name="T4" fmla="*/ 0 w 85"/>
                <a:gd name="T5" fmla="*/ 412 h 412"/>
                <a:gd name="T6" fmla="*/ 42 w 85"/>
                <a:gd name="T7" fmla="*/ 0 h 412"/>
              </a:gdLst>
              <a:ahLst/>
              <a:cxnLst>
                <a:cxn ang="0">
                  <a:pos x="T0" y="T1"/>
                </a:cxn>
                <a:cxn ang="0">
                  <a:pos x="T2" y="T3"/>
                </a:cxn>
                <a:cxn ang="0">
                  <a:pos x="T4" y="T5"/>
                </a:cxn>
                <a:cxn ang="0">
                  <a:pos x="T6" y="T7"/>
                </a:cxn>
              </a:cxnLst>
              <a:rect l="0" t="0" r="r" b="b"/>
              <a:pathLst>
                <a:path w="85" h="412">
                  <a:moveTo>
                    <a:pt x="42" y="0"/>
                  </a:moveTo>
                  <a:lnTo>
                    <a:pt x="85" y="412"/>
                  </a:lnTo>
                  <a:lnTo>
                    <a:pt x="0" y="412"/>
                  </a:lnTo>
                  <a:lnTo>
                    <a:pt x="4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7" name="Freeform 109">
              <a:extLst>
                <a:ext uri="{FF2B5EF4-FFF2-40B4-BE49-F238E27FC236}">
                  <a16:creationId xmlns:a16="http://schemas.microsoft.com/office/drawing/2014/main" id="{69138B34-F92F-459D-8D97-541BCF211A3F}"/>
                </a:ext>
              </a:extLst>
            </p:cNvPr>
            <p:cNvSpPr>
              <a:spLocks/>
            </p:cNvSpPr>
            <p:nvPr/>
          </p:nvSpPr>
          <p:spPr bwMode="auto">
            <a:xfrm>
              <a:off x="3939" y="1460"/>
              <a:ext cx="85" cy="412"/>
            </a:xfrm>
            <a:custGeom>
              <a:avLst/>
              <a:gdLst>
                <a:gd name="T0" fmla="*/ 42 w 85"/>
                <a:gd name="T1" fmla="*/ 0 h 412"/>
                <a:gd name="T2" fmla="*/ 85 w 85"/>
                <a:gd name="T3" fmla="*/ 412 h 412"/>
                <a:gd name="T4" fmla="*/ 0 w 85"/>
                <a:gd name="T5" fmla="*/ 412 h 412"/>
                <a:gd name="T6" fmla="*/ 42 w 85"/>
                <a:gd name="T7" fmla="*/ 0 h 412"/>
              </a:gdLst>
              <a:ahLst/>
              <a:cxnLst>
                <a:cxn ang="0">
                  <a:pos x="T0" y="T1"/>
                </a:cxn>
                <a:cxn ang="0">
                  <a:pos x="T2" y="T3"/>
                </a:cxn>
                <a:cxn ang="0">
                  <a:pos x="T4" y="T5"/>
                </a:cxn>
                <a:cxn ang="0">
                  <a:pos x="T6" y="T7"/>
                </a:cxn>
              </a:cxnLst>
              <a:rect l="0" t="0" r="r" b="b"/>
              <a:pathLst>
                <a:path w="85" h="412">
                  <a:moveTo>
                    <a:pt x="42" y="0"/>
                  </a:moveTo>
                  <a:lnTo>
                    <a:pt x="85" y="412"/>
                  </a:lnTo>
                  <a:lnTo>
                    <a:pt x="0" y="412"/>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29" name="Freeform 110">
              <a:extLst>
                <a:ext uri="{FF2B5EF4-FFF2-40B4-BE49-F238E27FC236}">
                  <a16:creationId xmlns:a16="http://schemas.microsoft.com/office/drawing/2014/main" id="{1A2EFB53-A424-4E08-B309-49CD0EC27BDB}"/>
                </a:ext>
              </a:extLst>
            </p:cNvPr>
            <p:cNvSpPr>
              <a:spLocks/>
            </p:cNvSpPr>
            <p:nvPr/>
          </p:nvSpPr>
          <p:spPr bwMode="auto">
            <a:xfrm>
              <a:off x="2831" y="2514"/>
              <a:ext cx="59" cy="55"/>
            </a:xfrm>
            <a:custGeom>
              <a:avLst/>
              <a:gdLst>
                <a:gd name="T0" fmla="*/ 0 w 59"/>
                <a:gd name="T1" fmla="*/ 25 h 55"/>
                <a:gd name="T2" fmla="*/ 35 w 59"/>
                <a:gd name="T3" fmla="*/ 0 h 55"/>
                <a:gd name="T4" fmla="*/ 59 w 59"/>
                <a:gd name="T5" fmla="*/ 35 h 55"/>
                <a:gd name="T6" fmla="*/ 46 w 59"/>
                <a:gd name="T7" fmla="*/ 55 h 55"/>
                <a:gd name="T8" fmla="*/ 0 w 59"/>
                <a:gd name="T9" fmla="*/ 25 h 55"/>
              </a:gdLst>
              <a:ahLst/>
              <a:cxnLst>
                <a:cxn ang="0">
                  <a:pos x="T0" y="T1"/>
                </a:cxn>
                <a:cxn ang="0">
                  <a:pos x="T2" y="T3"/>
                </a:cxn>
                <a:cxn ang="0">
                  <a:pos x="T4" y="T5"/>
                </a:cxn>
                <a:cxn ang="0">
                  <a:pos x="T6" y="T7"/>
                </a:cxn>
                <a:cxn ang="0">
                  <a:pos x="T8" y="T9"/>
                </a:cxn>
              </a:cxnLst>
              <a:rect l="0" t="0" r="r" b="b"/>
              <a:pathLst>
                <a:path w="59" h="55">
                  <a:moveTo>
                    <a:pt x="0" y="25"/>
                  </a:moveTo>
                  <a:lnTo>
                    <a:pt x="35" y="0"/>
                  </a:lnTo>
                  <a:lnTo>
                    <a:pt x="59" y="35"/>
                  </a:lnTo>
                  <a:lnTo>
                    <a:pt x="46" y="55"/>
                  </a:lnTo>
                  <a:lnTo>
                    <a:pt x="0" y="25"/>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30" name="Freeform 111">
              <a:extLst>
                <a:ext uri="{FF2B5EF4-FFF2-40B4-BE49-F238E27FC236}">
                  <a16:creationId xmlns:a16="http://schemas.microsoft.com/office/drawing/2014/main" id="{442919EC-9125-477D-A5BC-5C2552EA8F87}"/>
                </a:ext>
              </a:extLst>
            </p:cNvPr>
            <p:cNvSpPr>
              <a:spLocks/>
            </p:cNvSpPr>
            <p:nvPr/>
          </p:nvSpPr>
          <p:spPr bwMode="auto">
            <a:xfrm>
              <a:off x="2227" y="4327"/>
              <a:ext cx="2253" cy="76"/>
            </a:xfrm>
            <a:custGeom>
              <a:avLst/>
              <a:gdLst>
                <a:gd name="T0" fmla="*/ 90 w 5374"/>
                <a:gd name="T1" fmla="*/ 0 h 181"/>
                <a:gd name="T2" fmla="*/ 5284 w 5374"/>
                <a:gd name="T3" fmla="*/ 0 h 181"/>
                <a:gd name="T4" fmla="*/ 5374 w 5374"/>
                <a:gd name="T5" fmla="*/ 90 h 181"/>
                <a:gd name="T6" fmla="*/ 5374 w 5374"/>
                <a:gd name="T7" fmla="*/ 90 h 181"/>
                <a:gd name="T8" fmla="*/ 5284 w 5374"/>
                <a:gd name="T9" fmla="*/ 181 h 181"/>
                <a:gd name="T10" fmla="*/ 90 w 5374"/>
                <a:gd name="T11" fmla="*/ 181 h 181"/>
                <a:gd name="T12" fmla="*/ 0 w 5374"/>
                <a:gd name="T13" fmla="*/ 90 h 181"/>
                <a:gd name="T14" fmla="*/ 0 w 5374"/>
                <a:gd name="T15" fmla="*/ 90 h 181"/>
                <a:gd name="T16" fmla="*/ 90 w 5374"/>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4" h="181">
                  <a:moveTo>
                    <a:pt x="90" y="0"/>
                  </a:moveTo>
                  <a:cubicBezTo>
                    <a:pt x="5284" y="0"/>
                    <a:pt x="5284" y="0"/>
                    <a:pt x="5284" y="0"/>
                  </a:cubicBezTo>
                  <a:cubicBezTo>
                    <a:pt x="5334" y="0"/>
                    <a:pt x="5374" y="40"/>
                    <a:pt x="5374" y="90"/>
                  </a:cubicBezTo>
                  <a:cubicBezTo>
                    <a:pt x="5374" y="90"/>
                    <a:pt x="5374" y="90"/>
                    <a:pt x="5374" y="90"/>
                  </a:cubicBezTo>
                  <a:cubicBezTo>
                    <a:pt x="5374" y="140"/>
                    <a:pt x="5334" y="181"/>
                    <a:pt x="5284" y="181"/>
                  </a:cubicBezTo>
                  <a:cubicBezTo>
                    <a:pt x="90" y="181"/>
                    <a:pt x="90" y="181"/>
                    <a:pt x="90" y="181"/>
                  </a:cubicBezTo>
                  <a:cubicBezTo>
                    <a:pt x="40" y="181"/>
                    <a:pt x="0" y="140"/>
                    <a:pt x="0" y="90"/>
                  </a:cubicBezTo>
                  <a:cubicBezTo>
                    <a:pt x="0" y="90"/>
                    <a:pt x="0" y="90"/>
                    <a:pt x="0" y="90"/>
                  </a:cubicBezTo>
                  <a:cubicBezTo>
                    <a:pt x="0" y="40"/>
                    <a:pt x="40" y="0"/>
                    <a:pt x="9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38" name="Freeform 112">
              <a:extLst>
                <a:ext uri="{FF2B5EF4-FFF2-40B4-BE49-F238E27FC236}">
                  <a16:creationId xmlns:a16="http://schemas.microsoft.com/office/drawing/2014/main" id="{996DA38F-7967-4B06-868E-C5A7AA14ECAF}"/>
                </a:ext>
              </a:extLst>
            </p:cNvPr>
            <p:cNvSpPr>
              <a:spLocks/>
            </p:cNvSpPr>
            <p:nvPr/>
          </p:nvSpPr>
          <p:spPr bwMode="auto">
            <a:xfrm>
              <a:off x="3688" y="2644"/>
              <a:ext cx="86" cy="89"/>
            </a:xfrm>
            <a:custGeom>
              <a:avLst/>
              <a:gdLst>
                <a:gd name="T0" fmla="*/ 31 w 86"/>
                <a:gd name="T1" fmla="*/ 89 h 89"/>
                <a:gd name="T2" fmla="*/ 86 w 86"/>
                <a:gd name="T3" fmla="*/ 56 h 89"/>
                <a:gd name="T4" fmla="*/ 31 w 86"/>
                <a:gd name="T5" fmla="*/ 0 h 89"/>
                <a:gd name="T6" fmla="*/ 0 w 86"/>
                <a:gd name="T7" fmla="*/ 71 h 89"/>
                <a:gd name="T8" fmla="*/ 31 w 86"/>
                <a:gd name="T9" fmla="*/ 89 h 89"/>
              </a:gdLst>
              <a:ahLst/>
              <a:cxnLst>
                <a:cxn ang="0">
                  <a:pos x="T0" y="T1"/>
                </a:cxn>
                <a:cxn ang="0">
                  <a:pos x="T2" y="T3"/>
                </a:cxn>
                <a:cxn ang="0">
                  <a:pos x="T4" y="T5"/>
                </a:cxn>
                <a:cxn ang="0">
                  <a:pos x="T6" y="T7"/>
                </a:cxn>
                <a:cxn ang="0">
                  <a:pos x="T8" y="T9"/>
                </a:cxn>
              </a:cxnLst>
              <a:rect l="0" t="0" r="r" b="b"/>
              <a:pathLst>
                <a:path w="86" h="89">
                  <a:moveTo>
                    <a:pt x="31" y="89"/>
                  </a:moveTo>
                  <a:lnTo>
                    <a:pt x="86" y="56"/>
                  </a:lnTo>
                  <a:lnTo>
                    <a:pt x="31" y="0"/>
                  </a:lnTo>
                  <a:lnTo>
                    <a:pt x="0" y="71"/>
                  </a:lnTo>
                  <a:lnTo>
                    <a:pt x="31" y="89"/>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8" name="Freeform 113">
              <a:extLst>
                <a:ext uri="{FF2B5EF4-FFF2-40B4-BE49-F238E27FC236}">
                  <a16:creationId xmlns:a16="http://schemas.microsoft.com/office/drawing/2014/main" id="{93DBE47A-E348-4BA1-95C4-8010D471E290}"/>
                </a:ext>
              </a:extLst>
            </p:cNvPr>
            <p:cNvSpPr>
              <a:spLocks/>
            </p:cNvSpPr>
            <p:nvPr/>
          </p:nvSpPr>
          <p:spPr bwMode="auto">
            <a:xfrm>
              <a:off x="2844" y="4247"/>
              <a:ext cx="371" cy="159"/>
            </a:xfrm>
            <a:custGeom>
              <a:avLst/>
              <a:gdLst>
                <a:gd name="T0" fmla="*/ 48 w 884"/>
                <a:gd name="T1" fmla="*/ 0 h 380"/>
                <a:gd name="T2" fmla="*/ 23 w 884"/>
                <a:gd name="T3" fmla="*/ 113 h 380"/>
                <a:gd name="T4" fmla="*/ 7 w 884"/>
                <a:gd name="T5" fmla="*/ 380 h 380"/>
                <a:gd name="T6" fmla="*/ 7 w 884"/>
                <a:gd name="T7" fmla="*/ 380 h 380"/>
                <a:gd name="T8" fmla="*/ 872 w 884"/>
                <a:gd name="T9" fmla="*/ 380 h 380"/>
                <a:gd name="T10" fmla="*/ 872 w 884"/>
                <a:gd name="T11" fmla="*/ 380 h 380"/>
                <a:gd name="T12" fmla="*/ 777 w 884"/>
                <a:gd name="T13" fmla="*/ 233 h 380"/>
                <a:gd name="T14" fmla="*/ 562 w 884"/>
                <a:gd name="T15" fmla="*/ 187 h 380"/>
                <a:gd name="T16" fmla="*/ 450 w 884"/>
                <a:gd name="T17" fmla="*/ 109 h 380"/>
                <a:gd name="T18" fmla="*/ 383 w 884"/>
                <a:gd name="T19" fmla="*/ 2 h 380"/>
                <a:gd name="T20" fmla="*/ 48 w 884"/>
                <a:gd name="T2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4" h="380">
                  <a:moveTo>
                    <a:pt x="48" y="0"/>
                  </a:moveTo>
                  <a:cubicBezTo>
                    <a:pt x="23" y="113"/>
                    <a:pt x="23" y="113"/>
                    <a:pt x="23" y="113"/>
                  </a:cubicBezTo>
                  <a:cubicBezTo>
                    <a:pt x="5" y="200"/>
                    <a:pt x="0" y="290"/>
                    <a:pt x="7" y="380"/>
                  </a:cubicBezTo>
                  <a:cubicBezTo>
                    <a:pt x="7" y="380"/>
                    <a:pt x="7" y="380"/>
                    <a:pt x="7" y="380"/>
                  </a:cubicBezTo>
                  <a:cubicBezTo>
                    <a:pt x="872" y="380"/>
                    <a:pt x="872" y="380"/>
                    <a:pt x="872" y="380"/>
                  </a:cubicBezTo>
                  <a:cubicBezTo>
                    <a:pt x="872" y="380"/>
                    <a:pt x="872" y="380"/>
                    <a:pt x="872" y="380"/>
                  </a:cubicBezTo>
                  <a:cubicBezTo>
                    <a:pt x="884" y="313"/>
                    <a:pt x="843" y="249"/>
                    <a:pt x="777" y="233"/>
                  </a:cubicBezTo>
                  <a:cubicBezTo>
                    <a:pt x="562" y="187"/>
                    <a:pt x="562" y="187"/>
                    <a:pt x="562" y="187"/>
                  </a:cubicBezTo>
                  <a:cubicBezTo>
                    <a:pt x="516" y="177"/>
                    <a:pt x="475" y="149"/>
                    <a:pt x="450" y="109"/>
                  </a:cubicBezTo>
                  <a:cubicBezTo>
                    <a:pt x="383" y="2"/>
                    <a:pt x="383" y="2"/>
                    <a:pt x="383" y="2"/>
                  </a:cubicBezTo>
                  <a:lnTo>
                    <a:pt x="48" y="0"/>
                  </a:ln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599" name="Freeform 114">
              <a:extLst>
                <a:ext uri="{FF2B5EF4-FFF2-40B4-BE49-F238E27FC236}">
                  <a16:creationId xmlns:a16="http://schemas.microsoft.com/office/drawing/2014/main" id="{FF62D821-022D-4970-B4B7-2072385BF0F4}"/>
                </a:ext>
              </a:extLst>
            </p:cNvPr>
            <p:cNvSpPr>
              <a:spLocks noEditPoints="1"/>
            </p:cNvSpPr>
            <p:nvPr/>
          </p:nvSpPr>
          <p:spPr bwMode="auto">
            <a:xfrm>
              <a:off x="3594" y="1460"/>
              <a:ext cx="866" cy="2943"/>
            </a:xfrm>
            <a:custGeom>
              <a:avLst/>
              <a:gdLst>
                <a:gd name="T0" fmla="*/ 798 w 866"/>
                <a:gd name="T1" fmla="*/ 0 h 2943"/>
                <a:gd name="T2" fmla="*/ 775 w 866"/>
                <a:gd name="T3" fmla="*/ 248 h 2943"/>
                <a:gd name="T4" fmla="*/ 361 w 866"/>
                <a:gd name="T5" fmla="*/ 248 h 2943"/>
                <a:gd name="T6" fmla="*/ 384 w 866"/>
                <a:gd name="T7" fmla="*/ 0 h 2943"/>
                <a:gd name="T8" fmla="*/ 272 w 866"/>
                <a:gd name="T9" fmla="*/ 0 h 2943"/>
                <a:gd name="T10" fmla="*/ 0 w 866"/>
                <a:gd name="T11" fmla="*/ 2943 h 2943"/>
                <a:gd name="T12" fmla="*/ 112 w 866"/>
                <a:gd name="T13" fmla="*/ 2943 h 2943"/>
                <a:gd name="T14" fmla="*/ 134 w 866"/>
                <a:gd name="T15" fmla="*/ 2701 h 2943"/>
                <a:gd name="T16" fmla="*/ 504 w 866"/>
                <a:gd name="T17" fmla="*/ 2701 h 2943"/>
                <a:gd name="T18" fmla="*/ 482 w 866"/>
                <a:gd name="T19" fmla="*/ 2943 h 2943"/>
                <a:gd name="T20" fmla="*/ 594 w 866"/>
                <a:gd name="T21" fmla="*/ 2943 h 2943"/>
                <a:gd name="T22" fmla="*/ 866 w 866"/>
                <a:gd name="T23" fmla="*/ 0 h 2943"/>
                <a:gd name="T24" fmla="*/ 798 w 866"/>
                <a:gd name="T25" fmla="*/ 0 h 2943"/>
                <a:gd name="T26" fmla="*/ 765 w 866"/>
                <a:gd name="T27" fmla="*/ 351 h 2943"/>
                <a:gd name="T28" fmla="*/ 744 w 866"/>
                <a:gd name="T29" fmla="*/ 584 h 2943"/>
                <a:gd name="T30" fmla="*/ 330 w 866"/>
                <a:gd name="T31" fmla="*/ 584 h 2943"/>
                <a:gd name="T32" fmla="*/ 351 w 866"/>
                <a:gd name="T33" fmla="*/ 351 h 2943"/>
                <a:gd name="T34" fmla="*/ 765 w 866"/>
                <a:gd name="T35" fmla="*/ 351 h 2943"/>
                <a:gd name="T36" fmla="*/ 206 w 866"/>
                <a:gd name="T37" fmla="*/ 1926 h 2943"/>
                <a:gd name="T38" fmla="*/ 227 w 866"/>
                <a:gd name="T39" fmla="*/ 1694 h 2943"/>
                <a:gd name="T40" fmla="*/ 641 w 866"/>
                <a:gd name="T41" fmla="*/ 1694 h 2943"/>
                <a:gd name="T42" fmla="*/ 620 w 866"/>
                <a:gd name="T43" fmla="*/ 1926 h 2943"/>
                <a:gd name="T44" fmla="*/ 206 w 866"/>
                <a:gd name="T45" fmla="*/ 1926 h 2943"/>
                <a:gd name="T46" fmla="*/ 610 w 866"/>
                <a:gd name="T47" fmla="*/ 2030 h 2943"/>
                <a:gd name="T48" fmla="*/ 589 w 866"/>
                <a:gd name="T49" fmla="*/ 2262 h 2943"/>
                <a:gd name="T50" fmla="*/ 175 w 866"/>
                <a:gd name="T51" fmla="*/ 2262 h 2943"/>
                <a:gd name="T52" fmla="*/ 196 w 866"/>
                <a:gd name="T53" fmla="*/ 2030 h 2943"/>
                <a:gd name="T54" fmla="*/ 610 w 866"/>
                <a:gd name="T55" fmla="*/ 2030 h 2943"/>
                <a:gd name="T56" fmla="*/ 237 w 866"/>
                <a:gd name="T57" fmla="*/ 1591 h 2943"/>
                <a:gd name="T58" fmla="*/ 258 w 866"/>
                <a:gd name="T59" fmla="*/ 1358 h 2943"/>
                <a:gd name="T60" fmla="*/ 672 w 866"/>
                <a:gd name="T61" fmla="*/ 1358 h 2943"/>
                <a:gd name="T62" fmla="*/ 651 w 866"/>
                <a:gd name="T63" fmla="*/ 1591 h 2943"/>
                <a:gd name="T64" fmla="*/ 237 w 866"/>
                <a:gd name="T65" fmla="*/ 1591 h 2943"/>
                <a:gd name="T66" fmla="*/ 268 w 866"/>
                <a:gd name="T67" fmla="*/ 1255 h 2943"/>
                <a:gd name="T68" fmla="*/ 289 w 866"/>
                <a:gd name="T69" fmla="*/ 1023 h 2943"/>
                <a:gd name="T70" fmla="*/ 703 w 866"/>
                <a:gd name="T71" fmla="*/ 1023 h 2943"/>
                <a:gd name="T72" fmla="*/ 682 w 866"/>
                <a:gd name="T73" fmla="*/ 1255 h 2943"/>
                <a:gd name="T74" fmla="*/ 268 w 866"/>
                <a:gd name="T75" fmla="*/ 1255 h 2943"/>
                <a:gd name="T76" fmla="*/ 299 w 866"/>
                <a:gd name="T77" fmla="*/ 919 h 2943"/>
                <a:gd name="T78" fmla="*/ 320 w 866"/>
                <a:gd name="T79" fmla="*/ 687 h 2943"/>
                <a:gd name="T80" fmla="*/ 734 w 866"/>
                <a:gd name="T81" fmla="*/ 687 h 2943"/>
                <a:gd name="T82" fmla="*/ 713 w 866"/>
                <a:gd name="T83" fmla="*/ 919 h 2943"/>
                <a:gd name="T84" fmla="*/ 299 w 866"/>
                <a:gd name="T85" fmla="*/ 919 h 2943"/>
                <a:gd name="T86" fmla="*/ 144 w 866"/>
                <a:gd name="T87" fmla="*/ 2598 h 2943"/>
                <a:gd name="T88" fmla="*/ 165 w 866"/>
                <a:gd name="T89" fmla="*/ 2366 h 2943"/>
                <a:gd name="T90" fmla="*/ 579 w 866"/>
                <a:gd name="T91" fmla="*/ 2366 h 2943"/>
                <a:gd name="T92" fmla="*/ 558 w 866"/>
                <a:gd name="T93" fmla="*/ 2598 h 2943"/>
                <a:gd name="T94" fmla="*/ 144 w 866"/>
                <a:gd name="T95" fmla="*/ 2598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6" h="2943">
                  <a:moveTo>
                    <a:pt x="798" y="0"/>
                  </a:moveTo>
                  <a:lnTo>
                    <a:pt x="775" y="248"/>
                  </a:lnTo>
                  <a:lnTo>
                    <a:pt x="361" y="248"/>
                  </a:lnTo>
                  <a:lnTo>
                    <a:pt x="384" y="0"/>
                  </a:lnTo>
                  <a:lnTo>
                    <a:pt x="272" y="0"/>
                  </a:lnTo>
                  <a:lnTo>
                    <a:pt x="0" y="2943"/>
                  </a:lnTo>
                  <a:lnTo>
                    <a:pt x="112" y="2943"/>
                  </a:lnTo>
                  <a:lnTo>
                    <a:pt x="134" y="2701"/>
                  </a:lnTo>
                  <a:lnTo>
                    <a:pt x="504" y="2701"/>
                  </a:lnTo>
                  <a:lnTo>
                    <a:pt x="482" y="2943"/>
                  </a:lnTo>
                  <a:lnTo>
                    <a:pt x="594" y="2943"/>
                  </a:lnTo>
                  <a:lnTo>
                    <a:pt x="866" y="0"/>
                  </a:lnTo>
                  <a:lnTo>
                    <a:pt x="798" y="0"/>
                  </a:lnTo>
                  <a:close/>
                  <a:moveTo>
                    <a:pt x="765" y="351"/>
                  </a:moveTo>
                  <a:lnTo>
                    <a:pt x="744" y="584"/>
                  </a:lnTo>
                  <a:lnTo>
                    <a:pt x="330" y="584"/>
                  </a:lnTo>
                  <a:lnTo>
                    <a:pt x="351" y="351"/>
                  </a:lnTo>
                  <a:lnTo>
                    <a:pt x="765" y="351"/>
                  </a:lnTo>
                  <a:close/>
                  <a:moveTo>
                    <a:pt x="206" y="1926"/>
                  </a:moveTo>
                  <a:lnTo>
                    <a:pt x="227" y="1694"/>
                  </a:lnTo>
                  <a:lnTo>
                    <a:pt x="641" y="1694"/>
                  </a:lnTo>
                  <a:lnTo>
                    <a:pt x="620" y="1926"/>
                  </a:lnTo>
                  <a:lnTo>
                    <a:pt x="206" y="1926"/>
                  </a:lnTo>
                  <a:close/>
                  <a:moveTo>
                    <a:pt x="610" y="2030"/>
                  </a:moveTo>
                  <a:lnTo>
                    <a:pt x="589" y="2262"/>
                  </a:lnTo>
                  <a:lnTo>
                    <a:pt x="175" y="2262"/>
                  </a:lnTo>
                  <a:lnTo>
                    <a:pt x="196" y="2030"/>
                  </a:lnTo>
                  <a:lnTo>
                    <a:pt x="610" y="2030"/>
                  </a:lnTo>
                  <a:close/>
                  <a:moveTo>
                    <a:pt x="237" y="1591"/>
                  </a:moveTo>
                  <a:lnTo>
                    <a:pt x="258" y="1358"/>
                  </a:lnTo>
                  <a:lnTo>
                    <a:pt x="672" y="1358"/>
                  </a:lnTo>
                  <a:lnTo>
                    <a:pt x="651" y="1591"/>
                  </a:lnTo>
                  <a:lnTo>
                    <a:pt x="237" y="1591"/>
                  </a:lnTo>
                  <a:close/>
                  <a:moveTo>
                    <a:pt x="268" y="1255"/>
                  </a:moveTo>
                  <a:lnTo>
                    <a:pt x="289" y="1023"/>
                  </a:lnTo>
                  <a:lnTo>
                    <a:pt x="703" y="1023"/>
                  </a:lnTo>
                  <a:lnTo>
                    <a:pt x="682" y="1255"/>
                  </a:lnTo>
                  <a:lnTo>
                    <a:pt x="268" y="1255"/>
                  </a:lnTo>
                  <a:close/>
                  <a:moveTo>
                    <a:pt x="299" y="919"/>
                  </a:moveTo>
                  <a:lnTo>
                    <a:pt x="320" y="687"/>
                  </a:lnTo>
                  <a:lnTo>
                    <a:pt x="734" y="687"/>
                  </a:lnTo>
                  <a:lnTo>
                    <a:pt x="713" y="919"/>
                  </a:lnTo>
                  <a:lnTo>
                    <a:pt x="299" y="919"/>
                  </a:lnTo>
                  <a:close/>
                  <a:moveTo>
                    <a:pt x="144" y="2598"/>
                  </a:moveTo>
                  <a:lnTo>
                    <a:pt x="165" y="2366"/>
                  </a:lnTo>
                  <a:lnTo>
                    <a:pt x="579" y="2366"/>
                  </a:lnTo>
                  <a:lnTo>
                    <a:pt x="558" y="2598"/>
                  </a:lnTo>
                  <a:lnTo>
                    <a:pt x="144" y="259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0" name="Freeform 115">
              <a:extLst>
                <a:ext uri="{FF2B5EF4-FFF2-40B4-BE49-F238E27FC236}">
                  <a16:creationId xmlns:a16="http://schemas.microsoft.com/office/drawing/2014/main" id="{6F879CB8-8218-4355-B167-BD3AF0FF14A7}"/>
                </a:ext>
              </a:extLst>
            </p:cNvPr>
            <p:cNvSpPr>
              <a:spLocks noEditPoints="1"/>
            </p:cNvSpPr>
            <p:nvPr/>
          </p:nvSpPr>
          <p:spPr bwMode="auto">
            <a:xfrm>
              <a:off x="3571" y="1460"/>
              <a:ext cx="822" cy="2943"/>
            </a:xfrm>
            <a:custGeom>
              <a:avLst/>
              <a:gdLst>
                <a:gd name="T0" fmla="*/ 754 w 822"/>
                <a:gd name="T1" fmla="*/ 0 h 2943"/>
                <a:gd name="T2" fmla="*/ 731 w 822"/>
                <a:gd name="T3" fmla="*/ 248 h 2943"/>
                <a:gd name="T4" fmla="*/ 317 w 822"/>
                <a:gd name="T5" fmla="*/ 248 h 2943"/>
                <a:gd name="T6" fmla="*/ 340 w 822"/>
                <a:gd name="T7" fmla="*/ 0 h 2943"/>
                <a:gd name="T8" fmla="*/ 272 w 822"/>
                <a:gd name="T9" fmla="*/ 0 h 2943"/>
                <a:gd name="T10" fmla="*/ 0 w 822"/>
                <a:gd name="T11" fmla="*/ 2943 h 2943"/>
                <a:gd name="T12" fmla="*/ 67 w 822"/>
                <a:gd name="T13" fmla="*/ 2943 h 2943"/>
                <a:gd name="T14" fmla="*/ 90 w 822"/>
                <a:gd name="T15" fmla="*/ 2701 h 2943"/>
                <a:gd name="T16" fmla="*/ 504 w 822"/>
                <a:gd name="T17" fmla="*/ 2701 h 2943"/>
                <a:gd name="T18" fmla="*/ 481 w 822"/>
                <a:gd name="T19" fmla="*/ 2943 h 2943"/>
                <a:gd name="T20" fmla="*/ 550 w 822"/>
                <a:gd name="T21" fmla="*/ 2943 h 2943"/>
                <a:gd name="T22" fmla="*/ 822 w 822"/>
                <a:gd name="T23" fmla="*/ 0 h 2943"/>
                <a:gd name="T24" fmla="*/ 754 w 822"/>
                <a:gd name="T25" fmla="*/ 0 h 2943"/>
                <a:gd name="T26" fmla="*/ 721 w 822"/>
                <a:gd name="T27" fmla="*/ 351 h 2943"/>
                <a:gd name="T28" fmla="*/ 700 w 822"/>
                <a:gd name="T29" fmla="*/ 584 h 2943"/>
                <a:gd name="T30" fmla="*/ 286 w 822"/>
                <a:gd name="T31" fmla="*/ 584 h 2943"/>
                <a:gd name="T32" fmla="*/ 307 w 822"/>
                <a:gd name="T33" fmla="*/ 351 h 2943"/>
                <a:gd name="T34" fmla="*/ 721 w 822"/>
                <a:gd name="T35" fmla="*/ 351 h 2943"/>
                <a:gd name="T36" fmla="*/ 161 w 822"/>
                <a:gd name="T37" fmla="*/ 1926 h 2943"/>
                <a:gd name="T38" fmla="*/ 183 w 822"/>
                <a:gd name="T39" fmla="*/ 1694 h 2943"/>
                <a:gd name="T40" fmla="*/ 597 w 822"/>
                <a:gd name="T41" fmla="*/ 1694 h 2943"/>
                <a:gd name="T42" fmla="*/ 576 w 822"/>
                <a:gd name="T43" fmla="*/ 1926 h 2943"/>
                <a:gd name="T44" fmla="*/ 161 w 822"/>
                <a:gd name="T45" fmla="*/ 1926 h 2943"/>
                <a:gd name="T46" fmla="*/ 566 w 822"/>
                <a:gd name="T47" fmla="*/ 2030 h 2943"/>
                <a:gd name="T48" fmla="*/ 545 w 822"/>
                <a:gd name="T49" fmla="*/ 2262 h 2943"/>
                <a:gd name="T50" fmla="*/ 130 w 822"/>
                <a:gd name="T51" fmla="*/ 2262 h 2943"/>
                <a:gd name="T52" fmla="*/ 152 w 822"/>
                <a:gd name="T53" fmla="*/ 2030 h 2943"/>
                <a:gd name="T54" fmla="*/ 566 w 822"/>
                <a:gd name="T55" fmla="*/ 2030 h 2943"/>
                <a:gd name="T56" fmla="*/ 193 w 822"/>
                <a:gd name="T57" fmla="*/ 1591 h 2943"/>
                <a:gd name="T58" fmla="*/ 214 w 822"/>
                <a:gd name="T59" fmla="*/ 1358 h 2943"/>
                <a:gd name="T60" fmla="*/ 628 w 822"/>
                <a:gd name="T61" fmla="*/ 1358 h 2943"/>
                <a:gd name="T62" fmla="*/ 607 w 822"/>
                <a:gd name="T63" fmla="*/ 1591 h 2943"/>
                <a:gd name="T64" fmla="*/ 193 w 822"/>
                <a:gd name="T65" fmla="*/ 1591 h 2943"/>
                <a:gd name="T66" fmla="*/ 224 w 822"/>
                <a:gd name="T67" fmla="*/ 1255 h 2943"/>
                <a:gd name="T68" fmla="*/ 245 w 822"/>
                <a:gd name="T69" fmla="*/ 1023 h 2943"/>
                <a:gd name="T70" fmla="*/ 659 w 822"/>
                <a:gd name="T71" fmla="*/ 1023 h 2943"/>
                <a:gd name="T72" fmla="*/ 638 w 822"/>
                <a:gd name="T73" fmla="*/ 1255 h 2943"/>
                <a:gd name="T74" fmla="*/ 224 w 822"/>
                <a:gd name="T75" fmla="*/ 1255 h 2943"/>
                <a:gd name="T76" fmla="*/ 255 w 822"/>
                <a:gd name="T77" fmla="*/ 919 h 2943"/>
                <a:gd name="T78" fmla="*/ 276 w 822"/>
                <a:gd name="T79" fmla="*/ 687 h 2943"/>
                <a:gd name="T80" fmla="*/ 690 w 822"/>
                <a:gd name="T81" fmla="*/ 687 h 2943"/>
                <a:gd name="T82" fmla="*/ 669 w 822"/>
                <a:gd name="T83" fmla="*/ 919 h 2943"/>
                <a:gd name="T84" fmla="*/ 255 w 822"/>
                <a:gd name="T85" fmla="*/ 919 h 2943"/>
                <a:gd name="T86" fmla="*/ 99 w 822"/>
                <a:gd name="T87" fmla="*/ 2598 h 2943"/>
                <a:gd name="T88" fmla="*/ 121 w 822"/>
                <a:gd name="T89" fmla="*/ 2366 h 2943"/>
                <a:gd name="T90" fmla="*/ 535 w 822"/>
                <a:gd name="T91" fmla="*/ 2366 h 2943"/>
                <a:gd name="T92" fmla="*/ 513 w 822"/>
                <a:gd name="T93" fmla="*/ 2598 h 2943"/>
                <a:gd name="T94" fmla="*/ 99 w 822"/>
                <a:gd name="T95" fmla="*/ 2598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2" h="2943">
                  <a:moveTo>
                    <a:pt x="754" y="0"/>
                  </a:moveTo>
                  <a:lnTo>
                    <a:pt x="731" y="248"/>
                  </a:lnTo>
                  <a:lnTo>
                    <a:pt x="317" y="248"/>
                  </a:lnTo>
                  <a:lnTo>
                    <a:pt x="340" y="0"/>
                  </a:lnTo>
                  <a:lnTo>
                    <a:pt x="272" y="0"/>
                  </a:lnTo>
                  <a:lnTo>
                    <a:pt x="0" y="2943"/>
                  </a:lnTo>
                  <a:lnTo>
                    <a:pt x="67" y="2943"/>
                  </a:lnTo>
                  <a:lnTo>
                    <a:pt x="90" y="2701"/>
                  </a:lnTo>
                  <a:lnTo>
                    <a:pt x="504" y="2701"/>
                  </a:lnTo>
                  <a:lnTo>
                    <a:pt x="481" y="2943"/>
                  </a:lnTo>
                  <a:lnTo>
                    <a:pt x="550" y="2943"/>
                  </a:lnTo>
                  <a:lnTo>
                    <a:pt x="822" y="0"/>
                  </a:lnTo>
                  <a:lnTo>
                    <a:pt x="754" y="0"/>
                  </a:lnTo>
                  <a:close/>
                  <a:moveTo>
                    <a:pt x="721" y="351"/>
                  </a:moveTo>
                  <a:lnTo>
                    <a:pt x="700" y="584"/>
                  </a:lnTo>
                  <a:lnTo>
                    <a:pt x="286" y="584"/>
                  </a:lnTo>
                  <a:lnTo>
                    <a:pt x="307" y="351"/>
                  </a:lnTo>
                  <a:lnTo>
                    <a:pt x="721" y="351"/>
                  </a:lnTo>
                  <a:close/>
                  <a:moveTo>
                    <a:pt x="161" y="1926"/>
                  </a:moveTo>
                  <a:lnTo>
                    <a:pt x="183" y="1694"/>
                  </a:lnTo>
                  <a:lnTo>
                    <a:pt x="597" y="1694"/>
                  </a:lnTo>
                  <a:lnTo>
                    <a:pt x="576" y="1926"/>
                  </a:lnTo>
                  <a:lnTo>
                    <a:pt x="161" y="1926"/>
                  </a:lnTo>
                  <a:close/>
                  <a:moveTo>
                    <a:pt x="566" y="2030"/>
                  </a:moveTo>
                  <a:lnTo>
                    <a:pt x="545" y="2262"/>
                  </a:lnTo>
                  <a:lnTo>
                    <a:pt x="130" y="2262"/>
                  </a:lnTo>
                  <a:lnTo>
                    <a:pt x="152" y="2030"/>
                  </a:lnTo>
                  <a:lnTo>
                    <a:pt x="566" y="2030"/>
                  </a:lnTo>
                  <a:close/>
                  <a:moveTo>
                    <a:pt x="193" y="1591"/>
                  </a:moveTo>
                  <a:lnTo>
                    <a:pt x="214" y="1358"/>
                  </a:lnTo>
                  <a:lnTo>
                    <a:pt x="628" y="1358"/>
                  </a:lnTo>
                  <a:lnTo>
                    <a:pt x="607" y="1591"/>
                  </a:lnTo>
                  <a:lnTo>
                    <a:pt x="193" y="1591"/>
                  </a:lnTo>
                  <a:close/>
                  <a:moveTo>
                    <a:pt x="224" y="1255"/>
                  </a:moveTo>
                  <a:lnTo>
                    <a:pt x="245" y="1023"/>
                  </a:lnTo>
                  <a:lnTo>
                    <a:pt x="659" y="1023"/>
                  </a:lnTo>
                  <a:lnTo>
                    <a:pt x="638" y="1255"/>
                  </a:lnTo>
                  <a:lnTo>
                    <a:pt x="224" y="1255"/>
                  </a:lnTo>
                  <a:close/>
                  <a:moveTo>
                    <a:pt x="255" y="919"/>
                  </a:moveTo>
                  <a:lnTo>
                    <a:pt x="276" y="687"/>
                  </a:lnTo>
                  <a:lnTo>
                    <a:pt x="690" y="687"/>
                  </a:lnTo>
                  <a:lnTo>
                    <a:pt x="669" y="919"/>
                  </a:lnTo>
                  <a:lnTo>
                    <a:pt x="255" y="919"/>
                  </a:lnTo>
                  <a:close/>
                  <a:moveTo>
                    <a:pt x="99" y="2598"/>
                  </a:moveTo>
                  <a:lnTo>
                    <a:pt x="121" y="2366"/>
                  </a:lnTo>
                  <a:lnTo>
                    <a:pt x="535" y="2366"/>
                  </a:lnTo>
                  <a:lnTo>
                    <a:pt x="513" y="2598"/>
                  </a:lnTo>
                  <a:lnTo>
                    <a:pt x="99" y="259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1" name="Freeform 116">
              <a:extLst>
                <a:ext uri="{FF2B5EF4-FFF2-40B4-BE49-F238E27FC236}">
                  <a16:creationId xmlns:a16="http://schemas.microsoft.com/office/drawing/2014/main" id="{62B8C71E-61DC-40B3-A75F-E26E167D38AC}"/>
                </a:ext>
              </a:extLst>
            </p:cNvPr>
            <p:cNvSpPr>
              <a:spLocks/>
            </p:cNvSpPr>
            <p:nvPr/>
          </p:nvSpPr>
          <p:spPr bwMode="auto">
            <a:xfrm>
              <a:off x="3620" y="3707"/>
              <a:ext cx="285" cy="163"/>
            </a:xfrm>
            <a:custGeom>
              <a:avLst/>
              <a:gdLst>
                <a:gd name="T0" fmla="*/ 285 w 285"/>
                <a:gd name="T1" fmla="*/ 15 h 163"/>
                <a:gd name="T2" fmla="*/ 245 w 285"/>
                <a:gd name="T3" fmla="*/ 119 h 163"/>
                <a:gd name="T4" fmla="*/ 72 w 285"/>
                <a:gd name="T5" fmla="*/ 119 h 163"/>
                <a:gd name="T6" fmla="*/ 72 w 285"/>
                <a:gd name="T7" fmla="*/ 163 h 163"/>
                <a:gd name="T8" fmla="*/ 0 w 285"/>
                <a:gd name="T9" fmla="*/ 163 h 163"/>
                <a:gd name="T10" fmla="*/ 7 w 285"/>
                <a:gd name="T11" fmla="*/ 89 h 163"/>
                <a:gd name="T12" fmla="*/ 274 w 285"/>
                <a:gd name="T13" fmla="*/ 0 h 163"/>
                <a:gd name="T14" fmla="*/ 285 w 285"/>
                <a:gd name="T15" fmla="*/ 15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163">
                  <a:moveTo>
                    <a:pt x="285" y="15"/>
                  </a:moveTo>
                  <a:lnTo>
                    <a:pt x="245" y="119"/>
                  </a:lnTo>
                  <a:lnTo>
                    <a:pt x="72" y="119"/>
                  </a:lnTo>
                  <a:lnTo>
                    <a:pt x="72" y="163"/>
                  </a:lnTo>
                  <a:lnTo>
                    <a:pt x="0" y="163"/>
                  </a:lnTo>
                  <a:lnTo>
                    <a:pt x="7" y="89"/>
                  </a:lnTo>
                  <a:lnTo>
                    <a:pt x="274" y="0"/>
                  </a:lnTo>
                  <a:lnTo>
                    <a:pt x="285" y="15"/>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2" name="Freeform 117">
              <a:extLst>
                <a:ext uri="{FF2B5EF4-FFF2-40B4-BE49-F238E27FC236}">
                  <a16:creationId xmlns:a16="http://schemas.microsoft.com/office/drawing/2014/main" id="{D8C2F4CB-045D-4EAA-84F9-35E61A891949}"/>
                </a:ext>
              </a:extLst>
            </p:cNvPr>
            <p:cNvSpPr>
              <a:spLocks/>
            </p:cNvSpPr>
            <p:nvPr/>
          </p:nvSpPr>
          <p:spPr bwMode="auto">
            <a:xfrm>
              <a:off x="3517" y="3585"/>
              <a:ext cx="163" cy="101"/>
            </a:xfrm>
            <a:custGeom>
              <a:avLst/>
              <a:gdLst>
                <a:gd name="T0" fmla="*/ 0 w 389"/>
                <a:gd name="T1" fmla="*/ 241 h 241"/>
                <a:gd name="T2" fmla="*/ 389 w 389"/>
                <a:gd name="T3" fmla="*/ 44 h 241"/>
                <a:gd name="T4" fmla="*/ 340 w 389"/>
                <a:gd name="T5" fmla="*/ 0 h 241"/>
                <a:gd name="T6" fmla="*/ 22 w 389"/>
                <a:gd name="T7" fmla="*/ 161 h 241"/>
                <a:gd name="T8" fmla="*/ 0 w 389"/>
                <a:gd name="T9" fmla="*/ 241 h 241"/>
              </a:gdLst>
              <a:ahLst/>
              <a:cxnLst>
                <a:cxn ang="0">
                  <a:pos x="T0" y="T1"/>
                </a:cxn>
                <a:cxn ang="0">
                  <a:pos x="T2" y="T3"/>
                </a:cxn>
                <a:cxn ang="0">
                  <a:pos x="T4" y="T5"/>
                </a:cxn>
                <a:cxn ang="0">
                  <a:pos x="T6" y="T7"/>
                </a:cxn>
                <a:cxn ang="0">
                  <a:pos x="T8" y="T9"/>
                </a:cxn>
              </a:cxnLst>
              <a:rect l="0" t="0" r="r" b="b"/>
              <a:pathLst>
                <a:path w="389" h="241">
                  <a:moveTo>
                    <a:pt x="0" y="241"/>
                  </a:moveTo>
                  <a:cubicBezTo>
                    <a:pt x="0" y="241"/>
                    <a:pt x="303" y="190"/>
                    <a:pt x="389" y="44"/>
                  </a:cubicBezTo>
                  <a:cubicBezTo>
                    <a:pt x="340" y="0"/>
                    <a:pt x="340" y="0"/>
                    <a:pt x="340" y="0"/>
                  </a:cubicBezTo>
                  <a:cubicBezTo>
                    <a:pt x="22" y="161"/>
                    <a:pt x="22" y="161"/>
                    <a:pt x="22" y="161"/>
                  </a:cubicBezTo>
                  <a:lnTo>
                    <a:pt x="0" y="241"/>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3" name="Freeform 118">
              <a:extLst>
                <a:ext uri="{FF2B5EF4-FFF2-40B4-BE49-F238E27FC236}">
                  <a16:creationId xmlns:a16="http://schemas.microsoft.com/office/drawing/2014/main" id="{E539C1C1-1024-4276-B3C3-197F1948AA4E}"/>
                </a:ext>
              </a:extLst>
            </p:cNvPr>
            <p:cNvSpPr>
              <a:spLocks/>
            </p:cNvSpPr>
            <p:nvPr/>
          </p:nvSpPr>
          <p:spPr bwMode="auto">
            <a:xfrm>
              <a:off x="3527" y="3588"/>
              <a:ext cx="168" cy="136"/>
            </a:xfrm>
            <a:custGeom>
              <a:avLst/>
              <a:gdLst>
                <a:gd name="T0" fmla="*/ 156 w 168"/>
                <a:gd name="T1" fmla="*/ 52 h 136"/>
                <a:gd name="T2" fmla="*/ 122 w 168"/>
                <a:gd name="T3" fmla="*/ 0 h 136"/>
                <a:gd name="T4" fmla="*/ 0 w 168"/>
                <a:gd name="T5" fmla="*/ 33 h 136"/>
                <a:gd name="T6" fmla="*/ 49 w 168"/>
                <a:gd name="T7" fmla="*/ 136 h 136"/>
                <a:gd name="T8" fmla="*/ 168 w 168"/>
                <a:gd name="T9" fmla="*/ 92 h 136"/>
                <a:gd name="T10" fmla="*/ 156 w 168"/>
                <a:gd name="T11" fmla="*/ 52 h 136"/>
              </a:gdLst>
              <a:ahLst/>
              <a:cxnLst>
                <a:cxn ang="0">
                  <a:pos x="T0" y="T1"/>
                </a:cxn>
                <a:cxn ang="0">
                  <a:pos x="T2" y="T3"/>
                </a:cxn>
                <a:cxn ang="0">
                  <a:pos x="T4" y="T5"/>
                </a:cxn>
                <a:cxn ang="0">
                  <a:pos x="T6" y="T7"/>
                </a:cxn>
                <a:cxn ang="0">
                  <a:pos x="T8" y="T9"/>
                </a:cxn>
                <a:cxn ang="0">
                  <a:pos x="T10" y="T11"/>
                </a:cxn>
              </a:cxnLst>
              <a:rect l="0" t="0" r="r" b="b"/>
              <a:pathLst>
                <a:path w="168" h="136">
                  <a:moveTo>
                    <a:pt x="156" y="52"/>
                  </a:moveTo>
                  <a:lnTo>
                    <a:pt x="122" y="0"/>
                  </a:lnTo>
                  <a:lnTo>
                    <a:pt x="0" y="33"/>
                  </a:lnTo>
                  <a:lnTo>
                    <a:pt x="49" y="136"/>
                  </a:lnTo>
                  <a:lnTo>
                    <a:pt x="168" y="92"/>
                  </a:lnTo>
                  <a:lnTo>
                    <a:pt x="15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4" name="Freeform 119">
              <a:extLst>
                <a:ext uri="{FF2B5EF4-FFF2-40B4-BE49-F238E27FC236}">
                  <a16:creationId xmlns:a16="http://schemas.microsoft.com/office/drawing/2014/main" id="{22C6564C-A41B-42D1-8962-90528990C17F}"/>
                </a:ext>
              </a:extLst>
            </p:cNvPr>
            <p:cNvSpPr>
              <a:spLocks/>
            </p:cNvSpPr>
            <p:nvPr/>
          </p:nvSpPr>
          <p:spPr bwMode="auto">
            <a:xfrm>
              <a:off x="2661" y="2521"/>
              <a:ext cx="1075" cy="1765"/>
            </a:xfrm>
            <a:custGeom>
              <a:avLst/>
              <a:gdLst>
                <a:gd name="T0" fmla="*/ 1731 w 2564"/>
                <a:gd name="T1" fmla="*/ 1692 h 4215"/>
                <a:gd name="T2" fmla="*/ 1525 w 2564"/>
                <a:gd name="T3" fmla="*/ 1742 h 4215"/>
                <a:gd name="T4" fmla="*/ 1437 w 2564"/>
                <a:gd name="T5" fmla="*/ 795 h 4215"/>
                <a:gd name="T6" fmla="*/ 1800 w 2564"/>
                <a:gd name="T7" fmla="*/ 1003 h 4215"/>
                <a:gd name="T8" fmla="*/ 1973 w 2564"/>
                <a:gd name="T9" fmla="*/ 990 h 4215"/>
                <a:gd name="T10" fmla="*/ 2564 w 2564"/>
                <a:gd name="T11" fmla="*/ 523 h 4215"/>
                <a:gd name="T12" fmla="*/ 2375 w 2564"/>
                <a:gd name="T13" fmla="*/ 322 h 4215"/>
                <a:gd name="T14" fmla="*/ 1891 w 2564"/>
                <a:gd name="T15" fmla="*/ 610 h 4215"/>
                <a:gd name="T16" fmla="*/ 1382 w 2564"/>
                <a:gd name="T17" fmla="*/ 204 h 4215"/>
                <a:gd name="T18" fmla="*/ 1376 w 2564"/>
                <a:gd name="T19" fmla="*/ 143 h 4215"/>
                <a:gd name="T20" fmla="*/ 567 w 2564"/>
                <a:gd name="T21" fmla="*/ 0 h 4215"/>
                <a:gd name="T22" fmla="*/ 0 w 2564"/>
                <a:gd name="T23" fmla="*/ 497 h 4215"/>
                <a:gd name="T24" fmla="*/ 500 w 2564"/>
                <a:gd name="T25" fmla="*/ 2023 h 4215"/>
                <a:gd name="T26" fmla="*/ 648 w 2564"/>
                <a:gd name="T27" fmla="*/ 3099 h 4215"/>
                <a:gd name="T28" fmla="*/ 458 w 2564"/>
                <a:gd name="T29" fmla="*/ 4182 h 4215"/>
                <a:gd name="T30" fmla="*/ 485 w 2564"/>
                <a:gd name="T31" fmla="*/ 4186 h 4215"/>
                <a:gd name="T32" fmla="*/ 893 w 2564"/>
                <a:gd name="T33" fmla="*/ 4172 h 4215"/>
                <a:gd name="T34" fmla="*/ 1180 w 2564"/>
                <a:gd name="T35" fmla="*/ 3061 h 4215"/>
                <a:gd name="T36" fmla="*/ 1151 w 2564"/>
                <a:gd name="T37" fmla="*/ 2388 h 4215"/>
                <a:gd name="T38" fmla="*/ 1714 w 2564"/>
                <a:gd name="T39" fmla="*/ 2220 h 4215"/>
                <a:gd name="T40" fmla="*/ 2043 w 2564"/>
                <a:gd name="T41" fmla="*/ 2782 h 4215"/>
                <a:gd name="T42" fmla="*/ 2432 w 2564"/>
                <a:gd name="T43" fmla="*/ 2585 h 4215"/>
                <a:gd name="T44" fmla="*/ 1930 w 2564"/>
                <a:gd name="T45" fmla="*/ 1769 h 4215"/>
                <a:gd name="T46" fmla="*/ 1731 w 2564"/>
                <a:gd name="T47" fmla="*/ 1692 h 4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4" h="4215">
                  <a:moveTo>
                    <a:pt x="1731" y="1692"/>
                  </a:moveTo>
                  <a:cubicBezTo>
                    <a:pt x="1525" y="1742"/>
                    <a:pt x="1525" y="1742"/>
                    <a:pt x="1525" y="1742"/>
                  </a:cubicBezTo>
                  <a:cubicBezTo>
                    <a:pt x="1437" y="795"/>
                    <a:pt x="1437" y="795"/>
                    <a:pt x="1437" y="795"/>
                  </a:cubicBezTo>
                  <a:cubicBezTo>
                    <a:pt x="1800" y="1003"/>
                    <a:pt x="1800" y="1003"/>
                    <a:pt x="1800" y="1003"/>
                  </a:cubicBezTo>
                  <a:cubicBezTo>
                    <a:pt x="1855" y="1034"/>
                    <a:pt x="1923" y="1029"/>
                    <a:pt x="1973" y="990"/>
                  </a:cubicBezTo>
                  <a:cubicBezTo>
                    <a:pt x="2564" y="523"/>
                    <a:pt x="2564" y="523"/>
                    <a:pt x="2564" y="523"/>
                  </a:cubicBezTo>
                  <a:cubicBezTo>
                    <a:pt x="2375" y="322"/>
                    <a:pt x="2375" y="322"/>
                    <a:pt x="2375" y="322"/>
                  </a:cubicBezTo>
                  <a:cubicBezTo>
                    <a:pt x="1891" y="610"/>
                    <a:pt x="1891" y="610"/>
                    <a:pt x="1891" y="610"/>
                  </a:cubicBezTo>
                  <a:cubicBezTo>
                    <a:pt x="1382" y="204"/>
                    <a:pt x="1382" y="204"/>
                    <a:pt x="1382" y="204"/>
                  </a:cubicBezTo>
                  <a:cubicBezTo>
                    <a:pt x="1376" y="143"/>
                    <a:pt x="1376" y="143"/>
                    <a:pt x="1376" y="143"/>
                  </a:cubicBezTo>
                  <a:cubicBezTo>
                    <a:pt x="567" y="0"/>
                    <a:pt x="567" y="0"/>
                    <a:pt x="567" y="0"/>
                  </a:cubicBezTo>
                  <a:cubicBezTo>
                    <a:pt x="0" y="497"/>
                    <a:pt x="0" y="497"/>
                    <a:pt x="0" y="497"/>
                  </a:cubicBezTo>
                  <a:cubicBezTo>
                    <a:pt x="500" y="2023"/>
                    <a:pt x="500" y="2023"/>
                    <a:pt x="500" y="2023"/>
                  </a:cubicBezTo>
                  <a:cubicBezTo>
                    <a:pt x="648" y="3099"/>
                    <a:pt x="648" y="3099"/>
                    <a:pt x="648" y="3099"/>
                  </a:cubicBezTo>
                  <a:cubicBezTo>
                    <a:pt x="458" y="4182"/>
                    <a:pt x="458" y="4182"/>
                    <a:pt x="458" y="4182"/>
                  </a:cubicBezTo>
                  <a:cubicBezTo>
                    <a:pt x="485" y="4186"/>
                    <a:pt x="485" y="4186"/>
                    <a:pt x="485" y="4186"/>
                  </a:cubicBezTo>
                  <a:cubicBezTo>
                    <a:pt x="622" y="4212"/>
                    <a:pt x="759" y="4215"/>
                    <a:pt x="893" y="4172"/>
                  </a:cubicBezTo>
                  <a:cubicBezTo>
                    <a:pt x="1180" y="3061"/>
                    <a:pt x="1180" y="3061"/>
                    <a:pt x="1180" y="3061"/>
                  </a:cubicBezTo>
                  <a:cubicBezTo>
                    <a:pt x="1151" y="2388"/>
                    <a:pt x="1151" y="2388"/>
                    <a:pt x="1151" y="2388"/>
                  </a:cubicBezTo>
                  <a:cubicBezTo>
                    <a:pt x="1446" y="2313"/>
                    <a:pt x="1714" y="2220"/>
                    <a:pt x="1714" y="2220"/>
                  </a:cubicBezTo>
                  <a:cubicBezTo>
                    <a:pt x="2043" y="2782"/>
                    <a:pt x="2043" y="2782"/>
                    <a:pt x="2043" y="2782"/>
                  </a:cubicBezTo>
                  <a:cubicBezTo>
                    <a:pt x="2202" y="2588"/>
                    <a:pt x="2432" y="2585"/>
                    <a:pt x="2432" y="2585"/>
                  </a:cubicBezTo>
                  <a:cubicBezTo>
                    <a:pt x="1930" y="1769"/>
                    <a:pt x="1930" y="1769"/>
                    <a:pt x="1930" y="1769"/>
                  </a:cubicBezTo>
                  <a:cubicBezTo>
                    <a:pt x="1889" y="1702"/>
                    <a:pt x="1807" y="1670"/>
                    <a:pt x="1731" y="1692"/>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5" name="Freeform 120">
              <a:extLst>
                <a:ext uri="{FF2B5EF4-FFF2-40B4-BE49-F238E27FC236}">
                  <a16:creationId xmlns:a16="http://schemas.microsoft.com/office/drawing/2014/main" id="{0E262BB7-1019-499B-9311-27EC0EDC5C57}"/>
                </a:ext>
              </a:extLst>
            </p:cNvPr>
            <p:cNvSpPr>
              <a:spLocks/>
            </p:cNvSpPr>
            <p:nvPr/>
          </p:nvSpPr>
          <p:spPr bwMode="auto">
            <a:xfrm>
              <a:off x="3175" y="2569"/>
              <a:ext cx="513" cy="301"/>
            </a:xfrm>
            <a:custGeom>
              <a:avLst/>
              <a:gdLst>
                <a:gd name="T0" fmla="*/ 513 w 513"/>
                <a:gd name="T1" fmla="*/ 120 h 301"/>
                <a:gd name="T2" fmla="*/ 321 w 513"/>
                <a:gd name="T3" fmla="*/ 273 h 301"/>
                <a:gd name="T4" fmla="*/ 298 w 513"/>
                <a:gd name="T5" fmla="*/ 237 h 301"/>
                <a:gd name="T6" fmla="*/ 261 w 513"/>
                <a:gd name="T7" fmla="*/ 301 h 301"/>
                <a:gd name="T8" fmla="*/ 228 w 513"/>
                <a:gd name="T9" fmla="*/ 239 h 301"/>
                <a:gd name="T10" fmla="*/ 50 w 513"/>
                <a:gd name="T11" fmla="*/ 131 h 301"/>
                <a:gd name="T12" fmla="*/ 0 w 513"/>
                <a:gd name="T13" fmla="*/ 0 h 301"/>
                <a:gd name="T14" fmla="*/ 63 w 513"/>
                <a:gd name="T15" fmla="*/ 12 h 301"/>
                <a:gd name="T16" fmla="*/ 71 w 513"/>
                <a:gd name="T17" fmla="*/ 43 h 301"/>
                <a:gd name="T18" fmla="*/ 279 w 513"/>
                <a:gd name="T19" fmla="*/ 208 h 301"/>
                <a:gd name="T20" fmla="*/ 291 w 513"/>
                <a:gd name="T21" fmla="*/ 185 h 301"/>
                <a:gd name="T22" fmla="*/ 308 w 513"/>
                <a:gd name="T23" fmla="*/ 190 h 301"/>
                <a:gd name="T24" fmla="*/ 481 w 513"/>
                <a:gd name="T25" fmla="*/ 87 h 301"/>
                <a:gd name="T26" fmla="*/ 513 w 513"/>
                <a:gd name="T27" fmla="*/ 12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301">
                  <a:moveTo>
                    <a:pt x="513" y="120"/>
                  </a:moveTo>
                  <a:lnTo>
                    <a:pt x="321" y="273"/>
                  </a:lnTo>
                  <a:lnTo>
                    <a:pt x="298" y="237"/>
                  </a:lnTo>
                  <a:lnTo>
                    <a:pt x="261" y="301"/>
                  </a:lnTo>
                  <a:lnTo>
                    <a:pt x="228" y="239"/>
                  </a:lnTo>
                  <a:lnTo>
                    <a:pt x="50" y="131"/>
                  </a:lnTo>
                  <a:lnTo>
                    <a:pt x="0" y="0"/>
                  </a:lnTo>
                  <a:lnTo>
                    <a:pt x="63" y="12"/>
                  </a:lnTo>
                  <a:lnTo>
                    <a:pt x="71" y="43"/>
                  </a:lnTo>
                  <a:lnTo>
                    <a:pt x="279" y="208"/>
                  </a:lnTo>
                  <a:lnTo>
                    <a:pt x="291" y="185"/>
                  </a:lnTo>
                  <a:lnTo>
                    <a:pt x="308" y="190"/>
                  </a:lnTo>
                  <a:lnTo>
                    <a:pt x="481" y="87"/>
                  </a:lnTo>
                  <a:lnTo>
                    <a:pt x="513" y="12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6" name="Freeform 121">
              <a:extLst>
                <a:ext uri="{FF2B5EF4-FFF2-40B4-BE49-F238E27FC236}">
                  <a16:creationId xmlns:a16="http://schemas.microsoft.com/office/drawing/2014/main" id="{8FDC4CCD-26F8-4DCC-BF10-0293E5812249}"/>
                </a:ext>
              </a:extLst>
            </p:cNvPr>
            <p:cNvSpPr>
              <a:spLocks/>
            </p:cNvSpPr>
            <p:nvPr/>
          </p:nvSpPr>
          <p:spPr bwMode="auto">
            <a:xfrm>
              <a:off x="3105" y="2555"/>
              <a:ext cx="236" cy="726"/>
            </a:xfrm>
            <a:custGeom>
              <a:avLst/>
              <a:gdLst>
                <a:gd name="T0" fmla="*/ 313 w 563"/>
                <a:gd name="T1" fmla="*/ 1732 h 1732"/>
                <a:gd name="T2" fmla="*/ 313 w 563"/>
                <a:gd name="T3" fmla="*/ 1732 h 1732"/>
                <a:gd name="T4" fmla="*/ 529 w 563"/>
                <a:gd name="T5" fmla="*/ 1655 h 1732"/>
                <a:gd name="T6" fmla="*/ 549 w 563"/>
                <a:gd name="T7" fmla="*/ 1585 h 1732"/>
                <a:gd name="T8" fmla="*/ 525 w 563"/>
                <a:gd name="T9" fmla="*/ 1434 h 1732"/>
                <a:gd name="T10" fmla="*/ 479 w 563"/>
                <a:gd name="T11" fmla="*/ 1362 h 1732"/>
                <a:gd name="T12" fmla="*/ 444 w 563"/>
                <a:gd name="T13" fmla="*/ 669 h 1732"/>
                <a:gd name="T14" fmla="*/ 349 w 563"/>
                <a:gd name="T15" fmla="*/ 309 h 1732"/>
                <a:gd name="T16" fmla="*/ 206 w 563"/>
                <a:gd name="T17" fmla="*/ 29 h 1732"/>
                <a:gd name="T18" fmla="*/ 47 w 563"/>
                <a:gd name="T19" fmla="*/ 0 h 1732"/>
                <a:gd name="T20" fmla="*/ 93 w 563"/>
                <a:gd name="T21" fmla="*/ 130 h 1732"/>
                <a:gd name="T22" fmla="*/ 29 w 563"/>
                <a:gd name="T23" fmla="*/ 762 h 1732"/>
                <a:gd name="T24" fmla="*/ 6 w 563"/>
                <a:gd name="T25" fmla="*/ 900 h 1732"/>
                <a:gd name="T26" fmla="*/ 62 w 563"/>
                <a:gd name="T27" fmla="*/ 1362 h 1732"/>
                <a:gd name="T28" fmla="*/ 313 w 563"/>
                <a:gd name="T29" fmla="*/ 1732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1732">
                  <a:moveTo>
                    <a:pt x="313" y="1732"/>
                  </a:moveTo>
                  <a:cubicBezTo>
                    <a:pt x="313" y="1732"/>
                    <a:pt x="313" y="1732"/>
                    <a:pt x="313" y="1732"/>
                  </a:cubicBezTo>
                  <a:cubicBezTo>
                    <a:pt x="529" y="1655"/>
                    <a:pt x="529" y="1655"/>
                    <a:pt x="529" y="1655"/>
                  </a:cubicBezTo>
                  <a:cubicBezTo>
                    <a:pt x="549" y="1585"/>
                    <a:pt x="549" y="1585"/>
                    <a:pt x="549" y="1585"/>
                  </a:cubicBezTo>
                  <a:cubicBezTo>
                    <a:pt x="563" y="1534"/>
                    <a:pt x="555" y="1478"/>
                    <a:pt x="525" y="1434"/>
                  </a:cubicBezTo>
                  <a:cubicBezTo>
                    <a:pt x="479" y="1362"/>
                    <a:pt x="479" y="1362"/>
                    <a:pt x="479" y="1362"/>
                  </a:cubicBezTo>
                  <a:cubicBezTo>
                    <a:pt x="444" y="669"/>
                    <a:pt x="444" y="669"/>
                    <a:pt x="444" y="669"/>
                  </a:cubicBezTo>
                  <a:cubicBezTo>
                    <a:pt x="438" y="543"/>
                    <a:pt x="406" y="421"/>
                    <a:pt x="349" y="309"/>
                  </a:cubicBezTo>
                  <a:cubicBezTo>
                    <a:pt x="206" y="29"/>
                    <a:pt x="206" y="29"/>
                    <a:pt x="206" y="29"/>
                  </a:cubicBezTo>
                  <a:cubicBezTo>
                    <a:pt x="47" y="0"/>
                    <a:pt x="47" y="0"/>
                    <a:pt x="47" y="0"/>
                  </a:cubicBezTo>
                  <a:cubicBezTo>
                    <a:pt x="93" y="130"/>
                    <a:pt x="93" y="130"/>
                    <a:pt x="93" y="130"/>
                  </a:cubicBezTo>
                  <a:cubicBezTo>
                    <a:pt x="150" y="360"/>
                    <a:pt x="127" y="556"/>
                    <a:pt x="29" y="762"/>
                  </a:cubicBezTo>
                  <a:cubicBezTo>
                    <a:pt x="8" y="805"/>
                    <a:pt x="0" y="853"/>
                    <a:pt x="6" y="900"/>
                  </a:cubicBezTo>
                  <a:cubicBezTo>
                    <a:pt x="62" y="1362"/>
                    <a:pt x="62" y="1362"/>
                    <a:pt x="62" y="1362"/>
                  </a:cubicBezTo>
                  <a:cubicBezTo>
                    <a:pt x="83" y="1518"/>
                    <a:pt x="176" y="1655"/>
                    <a:pt x="313" y="1732"/>
                  </a:cubicBezTo>
                  <a:close/>
                </a:path>
              </a:pathLst>
            </a:custGeom>
            <a:solidFill>
              <a:srgbClr val="CAD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7" name="Freeform 122">
              <a:extLst>
                <a:ext uri="{FF2B5EF4-FFF2-40B4-BE49-F238E27FC236}">
                  <a16:creationId xmlns:a16="http://schemas.microsoft.com/office/drawing/2014/main" id="{6FB71861-F1E9-48BB-92E7-2606ED5C17D1}"/>
                </a:ext>
              </a:extLst>
            </p:cNvPr>
            <p:cNvSpPr>
              <a:spLocks/>
            </p:cNvSpPr>
            <p:nvPr/>
          </p:nvSpPr>
          <p:spPr bwMode="auto">
            <a:xfrm>
              <a:off x="3053" y="2514"/>
              <a:ext cx="105" cy="106"/>
            </a:xfrm>
            <a:custGeom>
              <a:avLst/>
              <a:gdLst>
                <a:gd name="T0" fmla="*/ 94 w 251"/>
                <a:gd name="T1" fmla="*/ 253 h 253"/>
                <a:gd name="T2" fmla="*/ 148 w 251"/>
                <a:gd name="T3" fmla="*/ 161 h 253"/>
                <a:gd name="T4" fmla="*/ 251 w 251"/>
                <a:gd name="T5" fmla="*/ 207 h 253"/>
                <a:gd name="T6" fmla="*/ 92 w 251"/>
                <a:gd name="T7" fmla="*/ 0 h 253"/>
                <a:gd name="T8" fmla="*/ 0 w 251"/>
                <a:gd name="T9" fmla="*/ 68 h 253"/>
                <a:gd name="T10" fmla="*/ 94 w 251"/>
                <a:gd name="T11" fmla="*/ 253 h 253"/>
              </a:gdLst>
              <a:ahLst/>
              <a:cxnLst>
                <a:cxn ang="0">
                  <a:pos x="T0" y="T1"/>
                </a:cxn>
                <a:cxn ang="0">
                  <a:pos x="T2" y="T3"/>
                </a:cxn>
                <a:cxn ang="0">
                  <a:pos x="T4" y="T5"/>
                </a:cxn>
                <a:cxn ang="0">
                  <a:pos x="T6" y="T7"/>
                </a:cxn>
                <a:cxn ang="0">
                  <a:pos x="T8" y="T9"/>
                </a:cxn>
                <a:cxn ang="0">
                  <a:pos x="T10" y="T11"/>
                </a:cxn>
              </a:cxnLst>
              <a:rect l="0" t="0" r="r" b="b"/>
              <a:pathLst>
                <a:path w="251" h="253">
                  <a:moveTo>
                    <a:pt x="94" y="253"/>
                  </a:moveTo>
                  <a:cubicBezTo>
                    <a:pt x="148" y="161"/>
                    <a:pt x="148" y="161"/>
                    <a:pt x="148" y="161"/>
                  </a:cubicBezTo>
                  <a:cubicBezTo>
                    <a:pt x="251" y="207"/>
                    <a:pt x="251" y="207"/>
                    <a:pt x="251" y="207"/>
                  </a:cubicBezTo>
                  <a:cubicBezTo>
                    <a:pt x="92" y="0"/>
                    <a:pt x="92" y="0"/>
                    <a:pt x="92" y="0"/>
                  </a:cubicBezTo>
                  <a:cubicBezTo>
                    <a:pt x="0" y="68"/>
                    <a:pt x="0" y="68"/>
                    <a:pt x="0" y="68"/>
                  </a:cubicBezTo>
                  <a:cubicBezTo>
                    <a:pt x="0" y="68"/>
                    <a:pt x="88" y="197"/>
                    <a:pt x="94" y="253"/>
                  </a:cubicBez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8" name="Freeform 123">
              <a:extLst>
                <a:ext uri="{FF2B5EF4-FFF2-40B4-BE49-F238E27FC236}">
                  <a16:creationId xmlns:a16="http://schemas.microsoft.com/office/drawing/2014/main" id="{05B583DA-59BE-4CDD-9BBC-3FBC19B50E36}"/>
                </a:ext>
              </a:extLst>
            </p:cNvPr>
            <p:cNvSpPr>
              <a:spLocks/>
            </p:cNvSpPr>
            <p:nvPr/>
          </p:nvSpPr>
          <p:spPr bwMode="auto">
            <a:xfrm>
              <a:off x="3139" y="2950"/>
              <a:ext cx="161" cy="97"/>
            </a:xfrm>
            <a:custGeom>
              <a:avLst/>
              <a:gdLst>
                <a:gd name="T0" fmla="*/ 0 w 385"/>
                <a:gd name="T1" fmla="*/ 78 h 233"/>
                <a:gd name="T2" fmla="*/ 100 w 385"/>
                <a:gd name="T3" fmla="*/ 78 h 233"/>
                <a:gd name="T4" fmla="*/ 329 w 385"/>
                <a:gd name="T5" fmla="*/ 25 h 233"/>
                <a:gd name="T6" fmla="*/ 379 w 385"/>
                <a:gd name="T7" fmla="*/ 0 h 233"/>
                <a:gd name="T8" fmla="*/ 385 w 385"/>
                <a:gd name="T9" fmla="*/ 139 h 233"/>
                <a:gd name="T10" fmla="*/ 366 w 385"/>
                <a:gd name="T11" fmla="*/ 150 h 233"/>
                <a:gd name="T12" fmla="*/ 96 w 385"/>
                <a:gd name="T13" fmla="*/ 228 h 233"/>
                <a:gd name="T14" fmla="*/ 0 w 385"/>
                <a:gd name="T15" fmla="*/ 233 h 233"/>
                <a:gd name="T16" fmla="*/ 0 w 385"/>
                <a:gd name="T17" fmla="*/ 7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233">
                  <a:moveTo>
                    <a:pt x="0" y="78"/>
                  </a:moveTo>
                  <a:cubicBezTo>
                    <a:pt x="100" y="78"/>
                    <a:pt x="100" y="78"/>
                    <a:pt x="100" y="78"/>
                  </a:cubicBezTo>
                  <a:cubicBezTo>
                    <a:pt x="179" y="78"/>
                    <a:pt x="258" y="60"/>
                    <a:pt x="329" y="25"/>
                  </a:cubicBezTo>
                  <a:cubicBezTo>
                    <a:pt x="379" y="0"/>
                    <a:pt x="379" y="0"/>
                    <a:pt x="379" y="0"/>
                  </a:cubicBezTo>
                  <a:cubicBezTo>
                    <a:pt x="385" y="139"/>
                    <a:pt x="385" y="139"/>
                    <a:pt x="385" y="139"/>
                  </a:cubicBezTo>
                  <a:cubicBezTo>
                    <a:pt x="366" y="150"/>
                    <a:pt x="366" y="150"/>
                    <a:pt x="366" y="150"/>
                  </a:cubicBezTo>
                  <a:cubicBezTo>
                    <a:pt x="283" y="197"/>
                    <a:pt x="191" y="224"/>
                    <a:pt x="96" y="228"/>
                  </a:cubicBezTo>
                  <a:cubicBezTo>
                    <a:pt x="0" y="233"/>
                    <a:pt x="0" y="233"/>
                    <a:pt x="0" y="233"/>
                  </a:cubicBezTo>
                  <a:lnTo>
                    <a:pt x="0" y="7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59" name="Freeform 124">
              <a:extLst>
                <a:ext uri="{FF2B5EF4-FFF2-40B4-BE49-F238E27FC236}">
                  <a16:creationId xmlns:a16="http://schemas.microsoft.com/office/drawing/2014/main" id="{861330FD-C251-4E4E-A1A8-1A10559195AF}"/>
                </a:ext>
              </a:extLst>
            </p:cNvPr>
            <p:cNvSpPr>
              <a:spLocks/>
            </p:cNvSpPr>
            <p:nvPr/>
          </p:nvSpPr>
          <p:spPr bwMode="auto">
            <a:xfrm>
              <a:off x="3145" y="3060"/>
              <a:ext cx="161" cy="97"/>
            </a:xfrm>
            <a:custGeom>
              <a:avLst/>
              <a:gdLst>
                <a:gd name="T0" fmla="*/ 0 w 385"/>
                <a:gd name="T1" fmla="*/ 77 h 232"/>
                <a:gd name="T2" fmla="*/ 100 w 385"/>
                <a:gd name="T3" fmla="*/ 77 h 232"/>
                <a:gd name="T4" fmla="*/ 328 w 385"/>
                <a:gd name="T5" fmla="*/ 24 h 232"/>
                <a:gd name="T6" fmla="*/ 378 w 385"/>
                <a:gd name="T7" fmla="*/ 0 h 232"/>
                <a:gd name="T8" fmla="*/ 385 w 385"/>
                <a:gd name="T9" fmla="*/ 138 h 232"/>
                <a:gd name="T10" fmla="*/ 365 w 385"/>
                <a:gd name="T11" fmla="*/ 149 h 232"/>
                <a:gd name="T12" fmla="*/ 95 w 385"/>
                <a:gd name="T13" fmla="*/ 227 h 232"/>
                <a:gd name="T14" fmla="*/ 0 w 385"/>
                <a:gd name="T15" fmla="*/ 232 h 232"/>
                <a:gd name="T16" fmla="*/ 0 w 385"/>
                <a:gd name="T17" fmla="*/ 7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232">
                  <a:moveTo>
                    <a:pt x="0" y="77"/>
                  </a:moveTo>
                  <a:cubicBezTo>
                    <a:pt x="100" y="77"/>
                    <a:pt x="100" y="77"/>
                    <a:pt x="100" y="77"/>
                  </a:cubicBezTo>
                  <a:cubicBezTo>
                    <a:pt x="179" y="77"/>
                    <a:pt x="257" y="59"/>
                    <a:pt x="328" y="24"/>
                  </a:cubicBezTo>
                  <a:cubicBezTo>
                    <a:pt x="378" y="0"/>
                    <a:pt x="378" y="0"/>
                    <a:pt x="378" y="0"/>
                  </a:cubicBezTo>
                  <a:cubicBezTo>
                    <a:pt x="385" y="138"/>
                    <a:pt x="385" y="138"/>
                    <a:pt x="385" y="138"/>
                  </a:cubicBezTo>
                  <a:cubicBezTo>
                    <a:pt x="365" y="149"/>
                    <a:pt x="365" y="149"/>
                    <a:pt x="365" y="149"/>
                  </a:cubicBezTo>
                  <a:cubicBezTo>
                    <a:pt x="282" y="196"/>
                    <a:pt x="190" y="223"/>
                    <a:pt x="95" y="227"/>
                  </a:cubicBezTo>
                  <a:cubicBezTo>
                    <a:pt x="0" y="232"/>
                    <a:pt x="0" y="232"/>
                    <a:pt x="0" y="232"/>
                  </a:cubicBezTo>
                  <a:lnTo>
                    <a:pt x="0" y="7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0" name="Freeform 125">
              <a:extLst>
                <a:ext uri="{FF2B5EF4-FFF2-40B4-BE49-F238E27FC236}">
                  <a16:creationId xmlns:a16="http://schemas.microsoft.com/office/drawing/2014/main" id="{09CF0B69-6865-41F9-B1DA-D1F92CE75B01}"/>
                </a:ext>
              </a:extLst>
            </p:cNvPr>
            <p:cNvSpPr>
              <a:spLocks/>
            </p:cNvSpPr>
            <p:nvPr/>
          </p:nvSpPr>
          <p:spPr bwMode="auto">
            <a:xfrm>
              <a:off x="3556" y="3637"/>
              <a:ext cx="368" cy="205"/>
            </a:xfrm>
            <a:custGeom>
              <a:avLst/>
              <a:gdLst>
                <a:gd name="T0" fmla="*/ 0 w 878"/>
                <a:gd name="T1" fmla="*/ 182 h 488"/>
                <a:gd name="T2" fmla="*/ 2 w 878"/>
                <a:gd name="T3" fmla="*/ 205 h 488"/>
                <a:gd name="T4" fmla="*/ 89 w 878"/>
                <a:gd name="T5" fmla="*/ 448 h 488"/>
                <a:gd name="T6" fmla="*/ 144 w 878"/>
                <a:gd name="T7" fmla="*/ 482 h 488"/>
                <a:gd name="T8" fmla="*/ 878 w 878"/>
                <a:gd name="T9" fmla="*/ 185 h 488"/>
                <a:gd name="T10" fmla="*/ 828 w 878"/>
                <a:gd name="T11" fmla="*/ 113 h 488"/>
                <a:gd name="T12" fmla="*/ 680 w 878"/>
                <a:gd name="T13" fmla="*/ 60 h 488"/>
                <a:gd name="T14" fmla="*/ 386 w 878"/>
                <a:gd name="T15" fmla="*/ 91 h 488"/>
                <a:gd name="T16" fmla="*/ 313 w 878"/>
                <a:gd name="T17" fmla="*/ 0 h 488"/>
                <a:gd name="T18" fmla="*/ 290 w 878"/>
                <a:gd name="T19" fmla="*/ 7 h 488"/>
                <a:gd name="T20" fmla="*/ 0 w 878"/>
                <a:gd name="T21" fmla="*/ 18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488">
                  <a:moveTo>
                    <a:pt x="0" y="182"/>
                  </a:moveTo>
                  <a:cubicBezTo>
                    <a:pt x="2" y="205"/>
                    <a:pt x="2" y="205"/>
                    <a:pt x="2" y="205"/>
                  </a:cubicBezTo>
                  <a:cubicBezTo>
                    <a:pt x="6" y="243"/>
                    <a:pt x="44" y="383"/>
                    <a:pt x="89" y="448"/>
                  </a:cubicBezTo>
                  <a:cubicBezTo>
                    <a:pt x="104" y="469"/>
                    <a:pt x="120" y="488"/>
                    <a:pt x="144" y="482"/>
                  </a:cubicBezTo>
                  <a:cubicBezTo>
                    <a:pt x="878" y="185"/>
                    <a:pt x="878" y="185"/>
                    <a:pt x="878" y="185"/>
                  </a:cubicBezTo>
                  <a:cubicBezTo>
                    <a:pt x="866" y="161"/>
                    <a:pt x="847" y="135"/>
                    <a:pt x="828" y="113"/>
                  </a:cubicBezTo>
                  <a:cubicBezTo>
                    <a:pt x="791" y="70"/>
                    <a:pt x="735" y="50"/>
                    <a:pt x="680" y="60"/>
                  </a:cubicBezTo>
                  <a:cubicBezTo>
                    <a:pt x="574" y="78"/>
                    <a:pt x="402" y="106"/>
                    <a:pt x="386" y="91"/>
                  </a:cubicBezTo>
                  <a:cubicBezTo>
                    <a:pt x="313" y="0"/>
                    <a:pt x="313" y="0"/>
                    <a:pt x="313" y="0"/>
                  </a:cubicBezTo>
                  <a:cubicBezTo>
                    <a:pt x="290" y="7"/>
                    <a:pt x="290" y="7"/>
                    <a:pt x="290" y="7"/>
                  </a:cubicBezTo>
                  <a:cubicBezTo>
                    <a:pt x="179" y="38"/>
                    <a:pt x="79" y="99"/>
                    <a:pt x="0" y="182"/>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1" name="Freeform 126">
              <a:extLst>
                <a:ext uri="{FF2B5EF4-FFF2-40B4-BE49-F238E27FC236}">
                  <a16:creationId xmlns:a16="http://schemas.microsoft.com/office/drawing/2014/main" id="{06B355B2-8F40-4F22-8835-46EC623A84CF}"/>
                </a:ext>
              </a:extLst>
            </p:cNvPr>
            <p:cNvSpPr>
              <a:spLocks/>
            </p:cNvSpPr>
            <p:nvPr/>
          </p:nvSpPr>
          <p:spPr bwMode="auto">
            <a:xfrm>
              <a:off x="2718" y="2612"/>
              <a:ext cx="396" cy="835"/>
            </a:xfrm>
            <a:custGeom>
              <a:avLst/>
              <a:gdLst>
                <a:gd name="T0" fmla="*/ 926 w 945"/>
                <a:gd name="T1" fmla="*/ 1179 h 1996"/>
                <a:gd name="T2" fmla="*/ 868 w 945"/>
                <a:gd name="T3" fmla="*/ 711 h 1996"/>
                <a:gd name="T4" fmla="*/ 738 w 945"/>
                <a:gd name="T5" fmla="*/ 384 h 1996"/>
                <a:gd name="T6" fmla="*/ 661 w 945"/>
                <a:gd name="T7" fmla="*/ 279 h 1996"/>
                <a:gd name="T8" fmla="*/ 183 w 945"/>
                <a:gd name="T9" fmla="*/ 0 h 1996"/>
                <a:gd name="T10" fmla="*/ 174 w 945"/>
                <a:gd name="T11" fmla="*/ 0 h 1996"/>
                <a:gd name="T12" fmla="*/ 0 w 945"/>
                <a:gd name="T13" fmla="*/ 150 h 1996"/>
                <a:gd name="T14" fmla="*/ 19 w 945"/>
                <a:gd name="T15" fmla="*/ 156 h 1996"/>
                <a:gd name="T16" fmla="*/ 353 w 945"/>
                <a:gd name="T17" fmla="*/ 593 h 1996"/>
                <a:gd name="T18" fmla="*/ 172 w 945"/>
                <a:gd name="T19" fmla="*/ 987 h 1996"/>
                <a:gd name="T20" fmla="*/ 169 w 945"/>
                <a:gd name="T21" fmla="*/ 1060 h 1996"/>
                <a:gd name="T22" fmla="*/ 632 w 945"/>
                <a:gd name="T23" fmla="*/ 1177 h 1996"/>
                <a:gd name="T24" fmla="*/ 561 w 945"/>
                <a:gd name="T25" fmla="*/ 1458 h 1996"/>
                <a:gd name="T26" fmla="*/ 168 w 945"/>
                <a:gd name="T27" fmla="*/ 1394 h 1996"/>
                <a:gd name="T28" fmla="*/ 275 w 945"/>
                <a:gd name="T29" fmla="*/ 1996 h 1996"/>
                <a:gd name="T30" fmla="*/ 472 w 945"/>
                <a:gd name="T31" fmla="*/ 1924 h 1996"/>
                <a:gd name="T32" fmla="*/ 830 w 945"/>
                <a:gd name="T33" fmla="*/ 1628 h 1996"/>
                <a:gd name="T34" fmla="*/ 926 w 945"/>
                <a:gd name="T35" fmla="*/ 1179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1996">
                  <a:moveTo>
                    <a:pt x="926" y="1179"/>
                  </a:moveTo>
                  <a:cubicBezTo>
                    <a:pt x="868" y="711"/>
                    <a:pt x="868" y="711"/>
                    <a:pt x="868" y="711"/>
                  </a:cubicBezTo>
                  <a:cubicBezTo>
                    <a:pt x="853" y="593"/>
                    <a:pt x="808" y="480"/>
                    <a:pt x="738" y="384"/>
                  </a:cubicBezTo>
                  <a:cubicBezTo>
                    <a:pt x="661" y="279"/>
                    <a:pt x="661" y="279"/>
                    <a:pt x="661" y="279"/>
                  </a:cubicBezTo>
                  <a:cubicBezTo>
                    <a:pt x="547" y="124"/>
                    <a:pt x="374" y="23"/>
                    <a:pt x="183" y="0"/>
                  </a:cubicBezTo>
                  <a:cubicBezTo>
                    <a:pt x="174" y="0"/>
                    <a:pt x="174" y="0"/>
                    <a:pt x="174" y="0"/>
                  </a:cubicBezTo>
                  <a:cubicBezTo>
                    <a:pt x="0" y="150"/>
                    <a:pt x="0" y="150"/>
                    <a:pt x="0" y="150"/>
                  </a:cubicBezTo>
                  <a:cubicBezTo>
                    <a:pt x="19" y="156"/>
                    <a:pt x="19" y="156"/>
                    <a:pt x="19" y="156"/>
                  </a:cubicBezTo>
                  <a:cubicBezTo>
                    <a:pt x="211" y="217"/>
                    <a:pt x="345" y="392"/>
                    <a:pt x="353" y="593"/>
                  </a:cubicBezTo>
                  <a:cubicBezTo>
                    <a:pt x="359" y="746"/>
                    <a:pt x="292" y="892"/>
                    <a:pt x="172" y="987"/>
                  </a:cubicBezTo>
                  <a:cubicBezTo>
                    <a:pt x="169" y="1060"/>
                    <a:pt x="169" y="1060"/>
                    <a:pt x="169" y="1060"/>
                  </a:cubicBezTo>
                  <a:cubicBezTo>
                    <a:pt x="632" y="1177"/>
                    <a:pt x="632" y="1177"/>
                    <a:pt x="632" y="1177"/>
                  </a:cubicBezTo>
                  <a:cubicBezTo>
                    <a:pt x="561" y="1458"/>
                    <a:pt x="561" y="1458"/>
                    <a:pt x="561" y="1458"/>
                  </a:cubicBezTo>
                  <a:cubicBezTo>
                    <a:pt x="168" y="1394"/>
                    <a:pt x="168" y="1394"/>
                    <a:pt x="168" y="1394"/>
                  </a:cubicBezTo>
                  <a:cubicBezTo>
                    <a:pt x="275" y="1996"/>
                    <a:pt x="275" y="1996"/>
                    <a:pt x="275" y="1996"/>
                  </a:cubicBezTo>
                  <a:cubicBezTo>
                    <a:pt x="472" y="1924"/>
                    <a:pt x="472" y="1924"/>
                    <a:pt x="472" y="1924"/>
                  </a:cubicBezTo>
                  <a:cubicBezTo>
                    <a:pt x="621" y="1869"/>
                    <a:pt x="748" y="1765"/>
                    <a:pt x="830" y="1628"/>
                  </a:cubicBezTo>
                  <a:cubicBezTo>
                    <a:pt x="912" y="1494"/>
                    <a:pt x="945" y="1335"/>
                    <a:pt x="926" y="1179"/>
                  </a:cubicBezTo>
                  <a:close/>
                </a:path>
              </a:pathLst>
            </a:custGeom>
            <a:solidFill>
              <a:srgbClr val="CAD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2" name="Freeform 127">
              <a:extLst>
                <a:ext uri="{FF2B5EF4-FFF2-40B4-BE49-F238E27FC236}">
                  <a16:creationId xmlns:a16="http://schemas.microsoft.com/office/drawing/2014/main" id="{A53F5D17-BEB7-4D1C-BD34-CA1E9CCC9DE4}"/>
                </a:ext>
              </a:extLst>
            </p:cNvPr>
            <p:cNvSpPr>
              <a:spLocks/>
            </p:cNvSpPr>
            <p:nvPr/>
          </p:nvSpPr>
          <p:spPr bwMode="auto">
            <a:xfrm>
              <a:off x="2799" y="3230"/>
              <a:ext cx="94" cy="68"/>
            </a:xfrm>
            <a:custGeom>
              <a:avLst/>
              <a:gdLst>
                <a:gd name="T0" fmla="*/ 8 w 94"/>
                <a:gd name="T1" fmla="*/ 68 h 68"/>
                <a:gd name="T2" fmla="*/ 94 w 94"/>
                <a:gd name="T3" fmla="*/ 40 h 68"/>
                <a:gd name="T4" fmla="*/ 78 w 94"/>
                <a:gd name="T5" fmla="*/ 0 h 68"/>
                <a:gd name="T6" fmla="*/ 0 w 94"/>
                <a:gd name="T7" fmla="*/ 22 h 68"/>
                <a:gd name="T8" fmla="*/ 8 w 94"/>
                <a:gd name="T9" fmla="*/ 68 h 68"/>
              </a:gdLst>
              <a:ahLst/>
              <a:cxnLst>
                <a:cxn ang="0">
                  <a:pos x="T0" y="T1"/>
                </a:cxn>
                <a:cxn ang="0">
                  <a:pos x="T2" y="T3"/>
                </a:cxn>
                <a:cxn ang="0">
                  <a:pos x="T4" y="T5"/>
                </a:cxn>
                <a:cxn ang="0">
                  <a:pos x="T6" y="T7"/>
                </a:cxn>
                <a:cxn ang="0">
                  <a:pos x="T8" y="T9"/>
                </a:cxn>
              </a:cxnLst>
              <a:rect l="0" t="0" r="r" b="b"/>
              <a:pathLst>
                <a:path w="94" h="68">
                  <a:moveTo>
                    <a:pt x="8" y="68"/>
                  </a:moveTo>
                  <a:lnTo>
                    <a:pt x="94" y="40"/>
                  </a:lnTo>
                  <a:lnTo>
                    <a:pt x="78" y="0"/>
                  </a:lnTo>
                  <a:lnTo>
                    <a:pt x="0" y="22"/>
                  </a:lnTo>
                  <a:lnTo>
                    <a:pt x="8" y="6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3" name="Freeform 128">
              <a:extLst>
                <a:ext uri="{FF2B5EF4-FFF2-40B4-BE49-F238E27FC236}">
                  <a16:creationId xmlns:a16="http://schemas.microsoft.com/office/drawing/2014/main" id="{B3824BE4-235A-461C-A3FD-970B2CF53DFC}"/>
                </a:ext>
              </a:extLst>
            </p:cNvPr>
            <p:cNvSpPr>
              <a:spLocks/>
            </p:cNvSpPr>
            <p:nvPr/>
          </p:nvSpPr>
          <p:spPr bwMode="auto">
            <a:xfrm>
              <a:off x="2767" y="2880"/>
              <a:ext cx="469" cy="490"/>
            </a:xfrm>
            <a:custGeom>
              <a:avLst/>
              <a:gdLst>
                <a:gd name="T0" fmla="*/ 1105 w 1119"/>
                <a:gd name="T1" fmla="*/ 440 h 1170"/>
                <a:gd name="T2" fmla="*/ 541 w 1119"/>
                <a:gd name="T3" fmla="*/ 1149 h 1170"/>
                <a:gd name="T4" fmla="*/ 481 w 1119"/>
                <a:gd name="T5" fmla="*/ 1156 h 1170"/>
                <a:gd name="T6" fmla="*/ 22 w 1119"/>
                <a:gd name="T7" fmla="*/ 790 h 1170"/>
                <a:gd name="T8" fmla="*/ 15 w 1119"/>
                <a:gd name="T9" fmla="*/ 730 h 1170"/>
                <a:gd name="T10" fmla="*/ 579 w 1119"/>
                <a:gd name="T11" fmla="*/ 21 h 1170"/>
                <a:gd name="T12" fmla="*/ 639 w 1119"/>
                <a:gd name="T13" fmla="*/ 15 h 1170"/>
                <a:gd name="T14" fmla="*/ 1098 w 1119"/>
                <a:gd name="T15" fmla="*/ 380 h 1170"/>
                <a:gd name="T16" fmla="*/ 1105 w 1119"/>
                <a:gd name="T17" fmla="*/ 44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9" h="1170">
                  <a:moveTo>
                    <a:pt x="1105" y="440"/>
                  </a:moveTo>
                  <a:cubicBezTo>
                    <a:pt x="541" y="1149"/>
                    <a:pt x="541" y="1149"/>
                    <a:pt x="541" y="1149"/>
                  </a:cubicBezTo>
                  <a:cubicBezTo>
                    <a:pt x="526" y="1167"/>
                    <a:pt x="499" y="1170"/>
                    <a:pt x="481" y="1156"/>
                  </a:cubicBezTo>
                  <a:cubicBezTo>
                    <a:pt x="22" y="790"/>
                    <a:pt x="22" y="790"/>
                    <a:pt x="22" y="790"/>
                  </a:cubicBezTo>
                  <a:cubicBezTo>
                    <a:pt x="3" y="776"/>
                    <a:pt x="0" y="749"/>
                    <a:pt x="15" y="730"/>
                  </a:cubicBezTo>
                  <a:cubicBezTo>
                    <a:pt x="579" y="21"/>
                    <a:pt x="579" y="21"/>
                    <a:pt x="579" y="21"/>
                  </a:cubicBezTo>
                  <a:cubicBezTo>
                    <a:pt x="593" y="3"/>
                    <a:pt x="620" y="0"/>
                    <a:pt x="639" y="15"/>
                  </a:cubicBezTo>
                  <a:cubicBezTo>
                    <a:pt x="1098" y="380"/>
                    <a:pt x="1098" y="380"/>
                    <a:pt x="1098" y="380"/>
                  </a:cubicBezTo>
                  <a:cubicBezTo>
                    <a:pt x="1116" y="394"/>
                    <a:pt x="1119" y="421"/>
                    <a:pt x="1105" y="4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4" name="Freeform 129">
              <a:extLst>
                <a:ext uri="{FF2B5EF4-FFF2-40B4-BE49-F238E27FC236}">
                  <a16:creationId xmlns:a16="http://schemas.microsoft.com/office/drawing/2014/main" id="{E3F86D96-981A-4E6D-99E6-712B62A38402}"/>
                </a:ext>
              </a:extLst>
            </p:cNvPr>
            <p:cNvSpPr>
              <a:spLocks/>
            </p:cNvSpPr>
            <p:nvPr/>
          </p:nvSpPr>
          <p:spPr bwMode="auto">
            <a:xfrm>
              <a:off x="2796" y="2909"/>
              <a:ext cx="411" cy="431"/>
            </a:xfrm>
            <a:custGeom>
              <a:avLst/>
              <a:gdLst>
                <a:gd name="T0" fmla="*/ 411 w 411"/>
                <a:gd name="T1" fmla="*/ 147 h 431"/>
                <a:gd name="T2" fmla="*/ 185 w 411"/>
                <a:gd name="T3" fmla="*/ 431 h 431"/>
                <a:gd name="T4" fmla="*/ 0 w 411"/>
                <a:gd name="T5" fmla="*/ 284 h 431"/>
                <a:gd name="T6" fmla="*/ 227 w 411"/>
                <a:gd name="T7" fmla="*/ 0 h 431"/>
                <a:gd name="T8" fmla="*/ 411 w 411"/>
                <a:gd name="T9" fmla="*/ 147 h 431"/>
              </a:gdLst>
              <a:ahLst/>
              <a:cxnLst>
                <a:cxn ang="0">
                  <a:pos x="T0" y="T1"/>
                </a:cxn>
                <a:cxn ang="0">
                  <a:pos x="T2" y="T3"/>
                </a:cxn>
                <a:cxn ang="0">
                  <a:pos x="T4" y="T5"/>
                </a:cxn>
                <a:cxn ang="0">
                  <a:pos x="T6" y="T7"/>
                </a:cxn>
                <a:cxn ang="0">
                  <a:pos x="T8" y="T9"/>
                </a:cxn>
              </a:cxnLst>
              <a:rect l="0" t="0" r="r" b="b"/>
              <a:pathLst>
                <a:path w="411" h="431">
                  <a:moveTo>
                    <a:pt x="411" y="147"/>
                  </a:moveTo>
                  <a:lnTo>
                    <a:pt x="185" y="431"/>
                  </a:lnTo>
                  <a:lnTo>
                    <a:pt x="0" y="284"/>
                  </a:lnTo>
                  <a:lnTo>
                    <a:pt x="227" y="0"/>
                  </a:lnTo>
                  <a:lnTo>
                    <a:pt x="411" y="14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5" name="Freeform 130">
              <a:extLst>
                <a:ext uri="{FF2B5EF4-FFF2-40B4-BE49-F238E27FC236}">
                  <a16:creationId xmlns:a16="http://schemas.microsoft.com/office/drawing/2014/main" id="{CDA3ED0E-E2E4-4C60-B633-CB721353FEC9}"/>
                </a:ext>
              </a:extLst>
            </p:cNvPr>
            <p:cNvSpPr>
              <a:spLocks/>
            </p:cNvSpPr>
            <p:nvPr/>
          </p:nvSpPr>
          <p:spPr bwMode="auto">
            <a:xfrm>
              <a:off x="2779" y="3157"/>
              <a:ext cx="297" cy="156"/>
            </a:xfrm>
            <a:custGeom>
              <a:avLst/>
              <a:gdLst>
                <a:gd name="T0" fmla="*/ 0 w 297"/>
                <a:gd name="T1" fmla="*/ 73 h 156"/>
                <a:gd name="T2" fmla="*/ 178 w 297"/>
                <a:gd name="T3" fmla="*/ 109 h 156"/>
                <a:gd name="T4" fmla="*/ 241 w 297"/>
                <a:gd name="T5" fmla="*/ 156 h 156"/>
                <a:gd name="T6" fmla="*/ 297 w 297"/>
                <a:gd name="T7" fmla="*/ 86 h 156"/>
                <a:gd name="T8" fmla="*/ 148 w 297"/>
                <a:gd name="T9" fmla="*/ 7 h 156"/>
                <a:gd name="T10" fmla="*/ 3 w 297"/>
                <a:gd name="T11" fmla="*/ 0 h 156"/>
                <a:gd name="T12" fmla="*/ 0 w 297"/>
                <a:gd name="T13" fmla="*/ 73 h 156"/>
              </a:gdLst>
              <a:ahLst/>
              <a:cxnLst>
                <a:cxn ang="0">
                  <a:pos x="T0" y="T1"/>
                </a:cxn>
                <a:cxn ang="0">
                  <a:pos x="T2" y="T3"/>
                </a:cxn>
                <a:cxn ang="0">
                  <a:pos x="T4" y="T5"/>
                </a:cxn>
                <a:cxn ang="0">
                  <a:pos x="T6" y="T7"/>
                </a:cxn>
                <a:cxn ang="0">
                  <a:pos x="T8" y="T9"/>
                </a:cxn>
                <a:cxn ang="0">
                  <a:pos x="T10" y="T11"/>
                </a:cxn>
                <a:cxn ang="0">
                  <a:pos x="T12" y="T13"/>
                </a:cxn>
              </a:cxnLst>
              <a:rect l="0" t="0" r="r" b="b"/>
              <a:pathLst>
                <a:path w="297" h="156">
                  <a:moveTo>
                    <a:pt x="0" y="73"/>
                  </a:moveTo>
                  <a:lnTo>
                    <a:pt x="178" y="109"/>
                  </a:lnTo>
                  <a:lnTo>
                    <a:pt x="241" y="156"/>
                  </a:lnTo>
                  <a:lnTo>
                    <a:pt x="297" y="86"/>
                  </a:lnTo>
                  <a:lnTo>
                    <a:pt x="148" y="7"/>
                  </a:lnTo>
                  <a:lnTo>
                    <a:pt x="3" y="0"/>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6" name="Freeform 131">
              <a:extLst>
                <a:ext uri="{FF2B5EF4-FFF2-40B4-BE49-F238E27FC236}">
                  <a16:creationId xmlns:a16="http://schemas.microsoft.com/office/drawing/2014/main" id="{A64C4B3E-0C7C-4C33-A395-6DB03D909BFB}"/>
                </a:ext>
              </a:extLst>
            </p:cNvPr>
            <p:cNvSpPr>
              <a:spLocks/>
            </p:cNvSpPr>
            <p:nvPr/>
          </p:nvSpPr>
          <p:spPr bwMode="auto">
            <a:xfrm>
              <a:off x="2939" y="3096"/>
              <a:ext cx="216" cy="174"/>
            </a:xfrm>
            <a:custGeom>
              <a:avLst/>
              <a:gdLst>
                <a:gd name="T0" fmla="*/ 465 w 514"/>
                <a:gd name="T1" fmla="*/ 60 h 415"/>
                <a:gd name="T2" fmla="*/ 512 w 514"/>
                <a:gd name="T3" fmla="*/ 28 h 415"/>
                <a:gd name="T4" fmla="*/ 514 w 514"/>
                <a:gd name="T5" fmla="*/ 18 h 415"/>
                <a:gd name="T6" fmla="*/ 432 w 514"/>
                <a:gd name="T7" fmla="*/ 1 h 415"/>
                <a:gd name="T8" fmla="*/ 268 w 514"/>
                <a:gd name="T9" fmla="*/ 0 h 415"/>
                <a:gd name="T10" fmla="*/ 268 w 514"/>
                <a:gd name="T11" fmla="*/ 0 h 415"/>
                <a:gd name="T12" fmla="*/ 248 w 514"/>
                <a:gd name="T13" fmla="*/ 2 h 415"/>
                <a:gd name="T14" fmla="*/ 67 w 514"/>
                <a:gd name="T15" fmla="*/ 40 h 415"/>
                <a:gd name="T16" fmla="*/ 0 w 514"/>
                <a:gd name="T17" fmla="*/ 258 h 415"/>
                <a:gd name="T18" fmla="*/ 158 w 514"/>
                <a:gd name="T19" fmla="*/ 376 h 415"/>
                <a:gd name="T20" fmla="*/ 196 w 514"/>
                <a:gd name="T21" fmla="*/ 392 h 415"/>
                <a:gd name="T22" fmla="*/ 315 w 514"/>
                <a:gd name="T23" fmla="*/ 412 h 415"/>
                <a:gd name="T24" fmla="*/ 357 w 514"/>
                <a:gd name="T25" fmla="*/ 390 h 415"/>
                <a:gd name="T26" fmla="*/ 403 w 514"/>
                <a:gd name="T27" fmla="*/ 292 h 415"/>
                <a:gd name="T28" fmla="*/ 409 w 514"/>
                <a:gd name="T29" fmla="*/ 290 h 415"/>
                <a:gd name="T30" fmla="*/ 449 w 514"/>
                <a:gd name="T31" fmla="*/ 243 h 415"/>
                <a:gd name="T32" fmla="*/ 449 w 514"/>
                <a:gd name="T33" fmla="*/ 219 h 415"/>
                <a:gd name="T34" fmla="*/ 457 w 514"/>
                <a:gd name="T35" fmla="*/ 221 h 415"/>
                <a:gd name="T36" fmla="*/ 508 w 514"/>
                <a:gd name="T37" fmla="*/ 186 h 415"/>
                <a:gd name="T38" fmla="*/ 480 w 514"/>
                <a:gd name="T39" fmla="*/ 138 h 415"/>
                <a:gd name="T40" fmla="*/ 361 w 514"/>
                <a:gd name="T41" fmla="*/ 98 h 415"/>
                <a:gd name="T42" fmla="*/ 357 w 514"/>
                <a:gd name="T43" fmla="*/ 80 h 415"/>
                <a:gd name="T44" fmla="*/ 418 w 514"/>
                <a:gd name="T45" fmla="*/ 53 h 415"/>
                <a:gd name="T46" fmla="*/ 465 w 514"/>
                <a:gd name="T47" fmla="*/ 6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4" h="415">
                  <a:moveTo>
                    <a:pt x="465" y="60"/>
                  </a:moveTo>
                  <a:cubicBezTo>
                    <a:pt x="486" y="63"/>
                    <a:pt x="506" y="49"/>
                    <a:pt x="512" y="28"/>
                  </a:cubicBezTo>
                  <a:cubicBezTo>
                    <a:pt x="514" y="18"/>
                    <a:pt x="514" y="18"/>
                    <a:pt x="514" y="18"/>
                  </a:cubicBezTo>
                  <a:cubicBezTo>
                    <a:pt x="432" y="1"/>
                    <a:pt x="432" y="1"/>
                    <a:pt x="432" y="1"/>
                  </a:cubicBezTo>
                  <a:cubicBezTo>
                    <a:pt x="268" y="0"/>
                    <a:pt x="268" y="0"/>
                    <a:pt x="268" y="0"/>
                  </a:cubicBezTo>
                  <a:cubicBezTo>
                    <a:pt x="268" y="0"/>
                    <a:pt x="268" y="0"/>
                    <a:pt x="268" y="0"/>
                  </a:cubicBezTo>
                  <a:cubicBezTo>
                    <a:pt x="262" y="0"/>
                    <a:pt x="255" y="0"/>
                    <a:pt x="248" y="2"/>
                  </a:cubicBezTo>
                  <a:cubicBezTo>
                    <a:pt x="67" y="40"/>
                    <a:pt x="67" y="40"/>
                    <a:pt x="67" y="40"/>
                  </a:cubicBezTo>
                  <a:cubicBezTo>
                    <a:pt x="0" y="258"/>
                    <a:pt x="0" y="258"/>
                    <a:pt x="0" y="258"/>
                  </a:cubicBezTo>
                  <a:cubicBezTo>
                    <a:pt x="158" y="376"/>
                    <a:pt x="158" y="376"/>
                    <a:pt x="158" y="376"/>
                  </a:cubicBezTo>
                  <a:cubicBezTo>
                    <a:pt x="169" y="384"/>
                    <a:pt x="182" y="390"/>
                    <a:pt x="196" y="392"/>
                  </a:cubicBezTo>
                  <a:cubicBezTo>
                    <a:pt x="315" y="412"/>
                    <a:pt x="315" y="412"/>
                    <a:pt x="315" y="412"/>
                  </a:cubicBezTo>
                  <a:cubicBezTo>
                    <a:pt x="332" y="415"/>
                    <a:pt x="350" y="406"/>
                    <a:pt x="357" y="390"/>
                  </a:cubicBezTo>
                  <a:cubicBezTo>
                    <a:pt x="403" y="292"/>
                    <a:pt x="403" y="292"/>
                    <a:pt x="403" y="292"/>
                  </a:cubicBezTo>
                  <a:cubicBezTo>
                    <a:pt x="409" y="290"/>
                    <a:pt x="409" y="290"/>
                    <a:pt x="409" y="290"/>
                  </a:cubicBezTo>
                  <a:cubicBezTo>
                    <a:pt x="432" y="286"/>
                    <a:pt x="448" y="266"/>
                    <a:pt x="449" y="243"/>
                  </a:cubicBezTo>
                  <a:cubicBezTo>
                    <a:pt x="449" y="219"/>
                    <a:pt x="449" y="219"/>
                    <a:pt x="449" y="219"/>
                  </a:cubicBezTo>
                  <a:cubicBezTo>
                    <a:pt x="457" y="221"/>
                    <a:pt x="457" y="221"/>
                    <a:pt x="457" y="221"/>
                  </a:cubicBezTo>
                  <a:cubicBezTo>
                    <a:pt x="481" y="226"/>
                    <a:pt x="504" y="210"/>
                    <a:pt x="508" y="186"/>
                  </a:cubicBezTo>
                  <a:cubicBezTo>
                    <a:pt x="512" y="166"/>
                    <a:pt x="500" y="145"/>
                    <a:pt x="480" y="138"/>
                  </a:cubicBezTo>
                  <a:cubicBezTo>
                    <a:pt x="361" y="98"/>
                    <a:pt x="361" y="98"/>
                    <a:pt x="361" y="98"/>
                  </a:cubicBezTo>
                  <a:cubicBezTo>
                    <a:pt x="357" y="80"/>
                    <a:pt x="357" y="80"/>
                    <a:pt x="357" y="80"/>
                  </a:cubicBezTo>
                  <a:cubicBezTo>
                    <a:pt x="418" y="53"/>
                    <a:pt x="418" y="53"/>
                    <a:pt x="418" y="53"/>
                  </a:cubicBezTo>
                  <a:lnTo>
                    <a:pt x="465" y="6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7" name="Freeform 132">
              <a:extLst>
                <a:ext uri="{FF2B5EF4-FFF2-40B4-BE49-F238E27FC236}">
                  <a16:creationId xmlns:a16="http://schemas.microsoft.com/office/drawing/2014/main" id="{6C28C9C7-0971-4EC5-A994-3B97A7B31F89}"/>
                </a:ext>
              </a:extLst>
            </p:cNvPr>
            <p:cNvSpPr>
              <a:spLocks/>
            </p:cNvSpPr>
            <p:nvPr/>
          </p:nvSpPr>
          <p:spPr bwMode="auto">
            <a:xfrm>
              <a:off x="3656" y="2532"/>
              <a:ext cx="176" cy="175"/>
            </a:xfrm>
            <a:custGeom>
              <a:avLst/>
              <a:gdLst>
                <a:gd name="T0" fmla="*/ 0 w 419"/>
                <a:gd name="T1" fmla="*/ 296 h 419"/>
                <a:gd name="T2" fmla="*/ 87 w 419"/>
                <a:gd name="T3" fmla="*/ 77 h 419"/>
                <a:gd name="T4" fmla="*/ 135 w 419"/>
                <a:gd name="T5" fmla="*/ 35 h 419"/>
                <a:gd name="T6" fmla="*/ 294 w 419"/>
                <a:gd name="T7" fmla="*/ 0 h 419"/>
                <a:gd name="T8" fmla="*/ 419 w 419"/>
                <a:gd name="T9" fmla="*/ 72 h 419"/>
                <a:gd name="T10" fmla="*/ 406 w 419"/>
                <a:gd name="T11" fmla="*/ 90 h 419"/>
                <a:gd name="T12" fmla="*/ 339 w 419"/>
                <a:gd name="T13" fmla="*/ 106 h 419"/>
                <a:gd name="T14" fmla="*/ 292 w 419"/>
                <a:gd name="T15" fmla="*/ 83 h 419"/>
                <a:gd name="T16" fmla="*/ 209 w 419"/>
                <a:gd name="T17" fmla="*/ 135 h 419"/>
                <a:gd name="T18" fmla="*/ 212 w 419"/>
                <a:gd name="T19" fmla="*/ 165 h 419"/>
                <a:gd name="T20" fmla="*/ 115 w 419"/>
                <a:gd name="T21" fmla="*/ 419 h 419"/>
                <a:gd name="T22" fmla="*/ 115 w 419"/>
                <a:gd name="T23" fmla="*/ 419 h 419"/>
                <a:gd name="T24" fmla="*/ 0 w 419"/>
                <a:gd name="T25" fmla="*/ 29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419">
                  <a:moveTo>
                    <a:pt x="0" y="296"/>
                  </a:moveTo>
                  <a:cubicBezTo>
                    <a:pt x="87" y="77"/>
                    <a:pt x="87" y="77"/>
                    <a:pt x="87" y="77"/>
                  </a:cubicBezTo>
                  <a:cubicBezTo>
                    <a:pt x="95" y="56"/>
                    <a:pt x="113" y="40"/>
                    <a:pt x="135" y="35"/>
                  </a:cubicBezTo>
                  <a:cubicBezTo>
                    <a:pt x="294" y="0"/>
                    <a:pt x="294" y="0"/>
                    <a:pt x="294" y="0"/>
                  </a:cubicBezTo>
                  <a:cubicBezTo>
                    <a:pt x="419" y="72"/>
                    <a:pt x="419" y="72"/>
                    <a:pt x="419" y="72"/>
                  </a:cubicBezTo>
                  <a:cubicBezTo>
                    <a:pt x="406" y="90"/>
                    <a:pt x="406" y="90"/>
                    <a:pt x="406" y="90"/>
                  </a:cubicBezTo>
                  <a:cubicBezTo>
                    <a:pt x="390" y="111"/>
                    <a:pt x="362" y="118"/>
                    <a:pt x="339" y="106"/>
                  </a:cubicBezTo>
                  <a:cubicBezTo>
                    <a:pt x="292" y="83"/>
                    <a:pt x="292" y="83"/>
                    <a:pt x="292" y="83"/>
                  </a:cubicBezTo>
                  <a:cubicBezTo>
                    <a:pt x="209" y="135"/>
                    <a:pt x="209" y="135"/>
                    <a:pt x="209" y="135"/>
                  </a:cubicBezTo>
                  <a:cubicBezTo>
                    <a:pt x="212" y="165"/>
                    <a:pt x="212" y="165"/>
                    <a:pt x="212" y="165"/>
                  </a:cubicBezTo>
                  <a:cubicBezTo>
                    <a:pt x="221" y="260"/>
                    <a:pt x="185" y="354"/>
                    <a:pt x="115" y="419"/>
                  </a:cubicBezTo>
                  <a:cubicBezTo>
                    <a:pt x="115" y="419"/>
                    <a:pt x="115" y="419"/>
                    <a:pt x="115" y="419"/>
                  </a:cubicBezTo>
                  <a:lnTo>
                    <a:pt x="0" y="2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8" name="Freeform 133">
              <a:extLst>
                <a:ext uri="{FF2B5EF4-FFF2-40B4-BE49-F238E27FC236}">
                  <a16:creationId xmlns:a16="http://schemas.microsoft.com/office/drawing/2014/main" id="{1D8F6E92-4D7F-4912-B2C0-1E9622B873C5}"/>
                </a:ext>
              </a:extLst>
            </p:cNvPr>
            <p:cNvSpPr>
              <a:spLocks/>
            </p:cNvSpPr>
            <p:nvPr/>
          </p:nvSpPr>
          <p:spPr bwMode="auto">
            <a:xfrm>
              <a:off x="3837" y="2616"/>
              <a:ext cx="55" cy="37"/>
            </a:xfrm>
            <a:custGeom>
              <a:avLst/>
              <a:gdLst>
                <a:gd name="T0" fmla="*/ 105 w 132"/>
                <a:gd name="T1" fmla="*/ 70 h 89"/>
                <a:gd name="T2" fmla="*/ 43 w 132"/>
                <a:gd name="T3" fmla="*/ 85 h 89"/>
                <a:gd name="T4" fmla="*/ 5 w 132"/>
                <a:gd name="T5" fmla="*/ 62 h 89"/>
                <a:gd name="T6" fmla="*/ 4 w 132"/>
                <a:gd name="T7" fmla="*/ 57 h 89"/>
                <a:gd name="T8" fmla="*/ 27 w 132"/>
                <a:gd name="T9" fmla="*/ 20 h 89"/>
                <a:gd name="T10" fmla="*/ 88 w 132"/>
                <a:gd name="T11" fmla="*/ 4 h 89"/>
                <a:gd name="T12" fmla="*/ 126 w 132"/>
                <a:gd name="T13" fmla="*/ 27 h 89"/>
                <a:gd name="T14" fmla="*/ 127 w 132"/>
                <a:gd name="T15" fmla="*/ 32 h 89"/>
                <a:gd name="T16" fmla="*/ 105 w 132"/>
                <a:gd name="T17"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89">
                  <a:moveTo>
                    <a:pt x="105" y="70"/>
                  </a:moveTo>
                  <a:cubicBezTo>
                    <a:pt x="43" y="85"/>
                    <a:pt x="43" y="85"/>
                    <a:pt x="43" y="85"/>
                  </a:cubicBezTo>
                  <a:cubicBezTo>
                    <a:pt x="27" y="89"/>
                    <a:pt x="10" y="79"/>
                    <a:pt x="5" y="62"/>
                  </a:cubicBezTo>
                  <a:cubicBezTo>
                    <a:pt x="4" y="57"/>
                    <a:pt x="4" y="57"/>
                    <a:pt x="4" y="57"/>
                  </a:cubicBezTo>
                  <a:cubicBezTo>
                    <a:pt x="0" y="41"/>
                    <a:pt x="10" y="24"/>
                    <a:pt x="27" y="20"/>
                  </a:cubicBezTo>
                  <a:cubicBezTo>
                    <a:pt x="88" y="4"/>
                    <a:pt x="88" y="4"/>
                    <a:pt x="88" y="4"/>
                  </a:cubicBezTo>
                  <a:cubicBezTo>
                    <a:pt x="105" y="0"/>
                    <a:pt x="122" y="11"/>
                    <a:pt x="126" y="27"/>
                  </a:cubicBezTo>
                  <a:cubicBezTo>
                    <a:pt x="127" y="32"/>
                    <a:pt x="127" y="32"/>
                    <a:pt x="127" y="32"/>
                  </a:cubicBezTo>
                  <a:cubicBezTo>
                    <a:pt x="132" y="49"/>
                    <a:pt x="121" y="65"/>
                    <a:pt x="105"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69" name="Freeform 134">
              <a:extLst>
                <a:ext uri="{FF2B5EF4-FFF2-40B4-BE49-F238E27FC236}">
                  <a16:creationId xmlns:a16="http://schemas.microsoft.com/office/drawing/2014/main" id="{250EC97E-B676-4D3C-88C0-F1ADD3608F3F}"/>
                </a:ext>
              </a:extLst>
            </p:cNvPr>
            <p:cNvSpPr>
              <a:spLocks/>
            </p:cNvSpPr>
            <p:nvPr/>
          </p:nvSpPr>
          <p:spPr bwMode="auto">
            <a:xfrm>
              <a:off x="3835" y="2658"/>
              <a:ext cx="47" cy="27"/>
            </a:xfrm>
            <a:custGeom>
              <a:avLst/>
              <a:gdLst>
                <a:gd name="T0" fmla="*/ 84 w 113"/>
                <a:gd name="T1" fmla="*/ 60 h 64"/>
                <a:gd name="T2" fmla="*/ 33 w 113"/>
                <a:gd name="T3" fmla="*/ 63 h 64"/>
                <a:gd name="T4" fmla="*/ 2 w 113"/>
                <a:gd name="T5" fmla="*/ 36 h 64"/>
                <a:gd name="T6" fmla="*/ 2 w 113"/>
                <a:gd name="T7" fmla="*/ 36 h 64"/>
                <a:gd name="T8" fmla="*/ 29 w 113"/>
                <a:gd name="T9" fmla="*/ 4 h 64"/>
                <a:gd name="T10" fmla="*/ 80 w 113"/>
                <a:gd name="T11" fmla="*/ 1 h 64"/>
                <a:gd name="T12" fmla="*/ 112 w 113"/>
                <a:gd name="T13" fmla="*/ 28 h 64"/>
                <a:gd name="T14" fmla="*/ 112 w 113"/>
                <a:gd name="T15" fmla="*/ 28 h 64"/>
                <a:gd name="T16" fmla="*/ 84 w 113"/>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4">
                  <a:moveTo>
                    <a:pt x="84" y="60"/>
                  </a:moveTo>
                  <a:cubicBezTo>
                    <a:pt x="33" y="63"/>
                    <a:pt x="33" y="63"/>
                    <a:pt x="33" y="63"/>
                  </a:cubicBezTo>
                  <a:cubicBezTo>
                    <a:pt x="17" y="64"/>
                    <a:pt x="3" y="52"/>
                    <a:pt x="2" y="36"/>
                  </a:cubicBezTo>
                  <a:cubicBezTo>
                    <a:pt x="2" y="36"/>
                    <a:pt x="2" y="36"/>
                    <a:pt x="2" y="36"/>
                  </a:cubicBezTo>
                  <a:cubicBezTo>
                    <a:pt x="0" y="20"/>
                    <a:pt x="13" y="6"/>
                    <a:pt x="29" y="4"/>
                  </a:cubicBezTo>
                  <a:cubicBezTo>
                    <a:pt x="80" y="1"/>
                    <a:pt x="80" y="1"/>
                    <a:pt x="80" y="1"/>
                  </a:cubicBezTo>
                  <a:cubicBezTo>
                    <a:pt x="96" y="0"/>
                    <a:pt x="111" y="12"/>
                    <a:pt x="112" y="28"/>
                  </a:cubicBezTo>
                  <a:cubicBezTo>
                    <a:pt x="112" y="28"/>
                    <a:pt x="112" y="28"/>
                    <a:pt x="112" y="28"/>
                  </a:cubicBezTo>
                  <a:cubicBezTo>
                    <a:pt x="113" y="44"/>
                    <a:pt x="101" y="58"/>
                    <a:pt x="84" y="6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0" name="Freeform 135">
              <a:extLst>
                <a:ext uri="{FF2B5EF4-FFF2-40B4-BE49-F238E27FC236}">
                  <a16:creationId xmlns:a16="http://schemas.microsoft.com/office/drawing/2014/main" id="{71FEB7EB-0676-48BA-8878-78084EE65A84}"/>
                </a:ext>
              </a:extLst>
            </p:cNvPr>
            <p:cNvSpPr>
              <a:spLocks/>
            </p:cNvSpPr>
            <p:nvPr/>
          </p:nvSpPr>
          <p:spPr bwMode="auto">
            <a:xfrm>
              <a:off x="3828" y="2544"/>
              <a:ext cx="77" cy="80"/>
            </a:xfrm>
            <a:custGeom>
              <a:avLst/>
              <a:gdLst>
                <a:gd name="T0" fmla="*/ 175 w 183"/>
                <a:gd name="T1" fmla="*/ 91 h 191"/>
                <a:gd name="T2" fmla="*/ 146 w 183"/>
                <a:gd name="T3" fmla="*/ 70 h 191"/>
                <a:gd name="T4" fmla="*/ 158 w 183"/>
                <a:gd name="T5" fmla="*/ 27 h 191"/>
                <a:gd name="T6" fmla="*/ 110 w 183"/>
                <a:gd name="T7" fmla="*/ 8 h 191"/>
                <a:gd name="T8" fmla="*/ 32 w 183"/>
                <a:gd name="T9" fmla="*/ 42 h 191"/>
                <a:gd name="T10" fmla="*/ 14 w 183"/>
                <a:gd name="T11" fmla="*/ 89 h 191"/>
                <a:gd name="T12" fmla="*/ 41 w 183"/>
                <a:gd name="T13" fmla="*/ 110 h 191"/>
                <a:gd name="T14" fmla="*/ 27 w 183"/>
                <a:gd name="T15" fmla="*/ 116 h 191"/>
                <a:gd name="T16" fmla="*/ 8 w 183"/>
                <a:gd name="T17" fmla="*/ 164 h 191"/>
                <a:gd name="T18" fmla="*/ 56 w 183"/>
                <a:gd name="T19" fmla="*/ 183 h 191"/>
                <a:gd name="T20" fmla="*/ 157 w 183"/>
                <a:gd name="T21" fmla="*/ 139 h 191"/>
                <a:gd name="T22" fmla="*/ 175 w 183"/>
                <a:gd name="T23" fmla="*/ 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91">
                  <a:moveTo>
                    <a:pt x="175" y="91"/>
                  </a:moveTo>
                  <a:cubicBezTo>
                    <a:pt x="170" y="79"/>
                    <a:pt x="158" y="71"/>
                    <a:pt x="146" y="70"/>
                  </a:cubicBezTo>
                  <a:cubicBezTo>
                    <a:pt x="159" y="60"/>
                    <a:pt x="165" y="43"/>
                    <a:pt x="158" y="27"/>
                  </a:cubicBezTo>
                  <a:cubicBezTo>
                    <a:pt x="150" y="8"/>
                    <a:pt x="129" y="0"/>
                    <a:pt x="110" y="8"/>
                  </a:cubicBezTo>
                  <a:cubicBezTo>
                    <a:pt x="32" y="42"/>
                    <a:pt x="32" y="42"/>
                    <a:pt x="32" y="42"/>
                  </a:cubicBezTo>
                  <a:cubicBezTo>
                    <a:pt x="14" y="50"/>
                    <a:pt x="6" y="71"/>
                    <a:pt x="14" y="89"/>
                  </a:cubicBezTo>
                  <a:cubicBezTo>
                    <a:pt x="19" y="101"/>
                    <a:pt x="29" y="108"/>
                    <a:pt x="41" y="110"/>
                  </a:cubicBezTo>
                  <a:cubicBezTo>
                    <a:pt x="27" y="116"/>
                    <a:pt x="27" y="116"/>
                    <a:pt x="27" y="116"/>
                  </a:cubicBezTo>
                  <a:cubicBezTo>
                    <a:pt x="8" y="124"/>
                    <a:pt x="0" y="145"/>
                    <a:pt x="8" y="164"/>
                  </a:cubicBezTo>
                  <a:cubicBezTo>
                    <a:pt x="16" y="182"/>
                    <a:pt x="37" y="191"/>
                    <a:pt x="56" y="183"/>
                  </a:cubicBezTo>
                  <a:cubicBezTo>
                    <a:pt x="157" y="139"/>
                    <a:pt x="157" y="139"/>
                    <a:pt x="157" y="139"/>
                  </a:cubicBezTo>
                  <a:cubicBezTo>
                    <a:pt x="175" y="131"/>
                    <a:pt x="183" y="110"/>
                    <a:pt x="175" y="9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2" name="Freeform 136">
              <a:extLst>
                <a:ext uri="{FF2B5EF4-FFF2-40B4-BE49-F238E27FC236}">
                  <a16:creationId xmlns:a16="http://schemas.microsoft.com/office/drawing/2014/main" id="{E845AEA1-BEA7-43DC-BD1C-243AE947A23B}"/>
                </a:ext>
              </a:extLst>
            </p:cNvPr>
            <p:cNvSpPr>
              <a:spLocks/>
            </p:cNvSpPr>
            <p:nvPr/>
          </p:nvSpPr>
          <p:spPr bwMode="auto">
            <a:xfrm>
              <a:off x="2625" y="2706"/>
              <a:ext cx="358" cy="516"/>
            </a:xfrm>
            <a:custGeom>
              <a:avLst/>
              <a:gdLst>
                <a:gd name="T0" fmla="*/ 49 w 853"/>
                <a:gd name="T1" fmla="*/ 135 h 1232"/>
                <a:gd name="T2" fmla="*/ 2 w 853"/>
                <a:gd name="T3" fmla="*/ 1034 h 1232"/>
                <a:gd name="T4" fmla="*/ 68 w 853"/>
                <a:gd name="T5" fmla="*/ 1116 h 1232"/>
                <a:gd name="T6" fmla="*/ 782 w 853"/>
                <a:gd name="T7" fmla="*/ 1232 h 1232"/>
                <a:gd name="T8" fmla="*/ 853 w 853"/>
                <a:gd name="T9" fmla="*/ 951 h 1232"/>
                <a:gd name="T10" fmla="*/ 390 w 853"/>
                <a:gd name="T11" fmla="*/ 834 h 1232"/>
                <a:gd name="T12" fmla="*/ 414 w 853"/>
                <a:gd name="T13" fmla="*/ 268 h 1232"/>
                <a:gd name="T14" fmla="*/ 226 w 853"/>
                <a:gd name="T15" fmla="*/ 15 h 1232"/>
                <a:gd name="T16" fmla="*/ 200 w 853"/>
                <a:gd name="T17" fmla="*/ 11 h 1232"/>
                <a:gd name="T18" fmla="*/ 49 w 853"/>
                <a:gd name="T19" fmla="*/ 135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3" h="1232">
                  <a:moveTo>
                    <a:pt x="49" y="135"/>
                  </a:moveTo>
                  <a:cubicBezTo>
                    <a:pt x="2" y="1034"/>
                    <a:pt x="2" y="1034"/>
                    <a:pt x="2" y="1034"/>
                  </a:cubicBezTo>
                  <a:cubicBezTo>
                    <a:pt x="0" y="1074"/>
                    <a:pt x="29" y="1109"/>
                    <a:pt x="68" y="1116"/>
                  </a:cubicBezTo>
                  <a:cubicBezTo>
                    <a:pt x="782" y="1232"/>
                    <a:pt x="782" y="1232"/>
                    <a:pt x="782" y="1232"/>
                  </a:cubicBezTo>
                  <a:cubicBezTo>
                    <a:pt x="853" y="951"/>
                    <a:pt x="853" y="951"/>
                    <a:pt x="853" y="951"/>
                  </a:cubicBezTo>
                  <a:cubicBezTo>
                    <a:pt x="390" y="834"/>
                    <a:pt x="390" y="834"/>
                    <a:pt x="390" y="834"/>
                  </a:cubicBezTo>
                  <a:cubicBezTo>
                    <a:pt x="414" y="268"/>
                    <a:pt x="414" y="268"/>
                    <a:pt x="414" y="268"/>
                  </a:cubicBezTo>
                  <a:cubicBezTo>
                    <a:pt x="425" y="139"/>
                    <a:pt x="354" y="34"/>
                    <a:pt x="226" y="15"/>
                  </a:cubicBezTo>
                  <a:cubicBezTo>
                    <a:pt x="200" y="11"/>
                    <a:pt x="200" y="11"/>
                    <a:pt x="200" y="11"/>
                  </a:cubicBezTo>
                  <a:cubicBezTo>
                    <a:pt x="123" y="0"/>
                    <a:pt x="53" y="57"/>
                    <a:pt x="49" y="135"/>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5" name="Freeform 137">
              <a:extLst>
                <a:ext uri="{FF2B5EF4-FFF2-40B4-BE49-F238E27FC236}">
                  <a16:creationId xmlns:a16="http://schemas.microsoft.com/office/drawing/2014/main" id="{65498FAF-04E8-4855-871B-EEE78731AD79}"/>
                </a:ext>
              </a:extLst>
            </p:cNvPr>
            <p:cNvSpPr>
              <a:spLocks/>
            </p:cNvSpPr>
            <p:nvPr/>
          </p:nvSpPr>
          <p:spPr bwMode="auto">
            <a:xfrm>
              <a:off x="2976" y="2539"/>
              <a:ext cx="125" cy="226"/>
            </a:xfrm>
            <a:custGeom>
              <a:avLst/>
              <a:gdLst>
                <a:gd name="T0" fmla="*/ 9 w 300"/>
                <a:gd name="T1" fmla="*/ 62 h 540"/>
                <a:gd name="T2" fmla="*/ 0 w 300"/>
                <a:gd name="T3" fmla="*/ 197 h 540"/>
                <a:gd name="T4" fmla="*/ 233 w 300"/>
                <a:gd name="T5" fmla="*/ 502 h 540"/>
                <a:gd name="T6" fmla="*/ 248 w 300"/>
                <a:gd name="T7" fmla="*/ 540 h 540"/>
                <a:gd name="T8" fmla="*/ 278 w 300"/>
                <a:gd name="T9" fmla="*/ 378 h 540"/>
                <a:gd name="T10" fmla="*/ 222 w 300"/>
                <a:gd name="T11" fmla="*/ 26 h 540"/>
                <a:gd name="T12" fmla="*/ 202 w 300"/>
                <a:gd name="T13" fmla="*/ 0 h 540"/>
                <a:gd name="T14" fmla="*/ 9 w 300"/>
                <a:gd name="T15" fmla="*/ 62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40">
                  <a:moveTo>
                    <a:pt x="9" y="62"/>
                  </a:moveTo>
                  <a:cubicBezTo>
                    <a:pt x="0" y="197"/>
                    <a:pt x="0" y="197"/>
                    <a:pt x="0" y="197"/>
                  </a:cubicBezTo>
                  <a:cubicBezTo>
                    <a:pt x="120" y="296"/>
                    <a:pt x="175" y="359"/>
                    <a:pt x="233" y="502"/>
                  </a:cubicBezTo>
                  <a:cubicBezTo>
                    <a:pt x="248" y="540"/>
                    <a:pt x="248" y="540"/>
                    <a:pt x="248" y="540"/>
                  </a:cubicBezTo>
                  <a:cubicBezTo>
                    <a:pt x="278" y="378"/>
                    <a:pt x="278" y="378"/>
                    <a:pt x="278" y="378"/>
                  </a:cubicBezTo>
                  <a:cubicBezTo>
                    <a:pt x="300" y="258"/>
                    <a:pt x="280" y="134"/>
                    <a:pt x="222" y="26"/>
                  </a:cubicBezTo>
                  <a:cubicBezTo>
                    <a:pt x="202" y="0"/>
                    <a:pt x="202" y="0"/>
                    <a:pt x="202" y="0"/>
                  </a:cubicBezTo>
                  <a:lnTo>
                    <a:pt x="9" y="6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6" name="Freeform 138">
              <a:extLst>
                <a:ext uri="{FF2B5EF4-FFF2-40B4-BE49-F238E27FC236}">
                  <a16:creationId xmlns:a16="http://schemas.microsoft.com/office/drawing/2014/main" id="{A65CD8B8-90DD-4686-B3EF-6D5401173855}"/>
                </a:ext>
              </a:extLst>
            </p:cNvPr>
            <p:cNvSpPr>
              <a:spLocks/>
            </p:cNvSpPr>
            <p:nvPr/>
          </p:nvSpPr>
          <p:spPr bwMode="auto">
            <a:xfrm>
              <a:off x="2771" y="2206"/>
              <a:ext cx="361" cy="442"/>
            </a:xfrm>
            <a:custGeom>
              <a:avLst/>
              <a:gdLst>
                <a:gd name="T0" fmla="*/ 832 w 862"/>
                <a:gd name="T1" fmla="*/ 459 h 1057"/>
                <a:gd name="T2" fmla="*/ 805 w 862"/>
                <a:gd name="T3" fmla="*/ 326 h 1057"/>
                <a:gd name="T4" fmla="*/ 374 w 862"/>
                <a:gd name="T5" fmla="*/ 40 h 1057"/>
                <a:gd name="T6" fmla="*/ 86 w 862"/>
                <a:gd name="T7" fmla="*/ 453 h 1057"/>
                <a:gd name="T8" fmla="*/ 57 w 862"/>
                <a:gd name="T9" fmla="*/ 457 h 1057"/>
                <a:gd name="T10" fmla="*/ 15 w 862"/>
                <a:gd name="T11" fmla="*/ 549 h 1057"/>
                <a:gd name="T12" fmla="*/ 30 w 862"/>
                <a:gd name="T13" fmla="*/ 591 h 1057"/>
                <a:gd name="T14" fmla="*/ 128 w 862"/>
                <a:gd name="T15" fmla="*/ 651 h 1057"/>
                <a:gd name="T16" fmla="*/ 331 w 862"/>
                <a:gd name="T17" fmla="*/ 868 h 1057"/>
                <a:gd name="T18" fmla="*/ 341 w 862"/>
                <a:gd name="T19" fmla="*/ 896 h 1057"/>
                <a:gd name="T20" fmla="*/ 409 w 862"/>
                <a:gd name="T21" fmla="*/ 937 h 1057"/>
                <a:gd name="T22" fmla="*/ 419 w 862"/>
                <a:gd name="T23" fmla="*/ 875 h 1057"/>
                <a:gd name="T24" fmla="*/ 488 w 862"/>
                <a:gd name="T25" fmla="*/ 993 h 1057"/>
                <a:gd name="T26" fmla="*/ 561 w 862"/>
                <a:gd name="T27" fmla="*/ 1057 h 1057"/>
                <a:gd name="T28" fmla="*/ 632 w 862"/>
                <a:gd name="T29" fmla="*/ 990 h 1057"/>
                <a:gd name="T30" fmla="*/ 629 w 862"/>
                <a:gd name="T31" fmla="*/ 949 h 1057"/>
                <a:gd name="T32" fmla="*/ 678 w 862"/>
                <a:gd name="T33" fmla="*/ 835 h 1057"/>
                <a:gd name="T34" fmla="*/ 678 w 862"/>
                <a:gd name="T35" fmla="*/ 835 h 1057"/>
                <a:gd name="T36" fmla="*/ 832 w 862"/>
                <a:gd name="T37" fmla="*/ 45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2" h="1057">
                  <a:moveTo>
                    <a:pt x="832" y="459"/>
                  </a:moveTo>
                  <a:cubicBezTo>
                    <a:pt x="805" y="326"/>
                    <a:pt x="805" y="326"/>
                    <a:pt x="805" y="326"/>
                  </a:cubicBezTo>
                  <a:cubicBezTo>
                    <a:pt x="764" y="128"/>
                    <a:pt x="571" y="0"/>
                    <a:pt x="374" y="40"/>
                  </a:cubicBezTo>
                  <a:cubicBezTo>
                    <a:pt x="182" y="79"/>
                    <a:pt x="56" y="262"/>
                    <a:pt x="86" y="453"/>
                  </a:cubicBezTo>
                  <a:cubicBezTo>
                    <a:pt x="76" y="453"/>
                    <a:pt x="67" y="454"/>
                    <a:pt x="57" y="457"/>
                  </a:cubicBezTo>
                  <a:cubicBezTo>
                    <a:pt x="20" y="471"/>
                    <a:pt x="0" y="512"/>
                    <a:pt x="15" y="549"/>
                  </a:cubicBezTo>
                  <a:cubicBezTo>
                    <a:pt x="30" y="591"/>
                    <a:pt x="30" y="591"/>
                    <a:pt x="30" y="591"/>
                  </a:cubicBezTo>
                  <a:cubicBezTo>
                    <a:pt x="46" y="632"/>
                    <a:pt x="87" y="655"/>
                    <a:pt x="128" y="651"/>
                  </a:cubicBezTo>
                  <a:cubicBezTo>
                    <a:pt x="163" y="751"/>
                    <a:pt x="238" y="829"/>
                    <a:pt x="331" y="868"/>
                  </a:cubicBezTo>
                  <a:cubicBezTo>
                    <a:pt x="330" y="879"/>
                    <a:pt x="333" y="889"/>
                    <a:pt x="341" y="896"/>
                  </a:cubicBezTo>
                  <a:cubicBezTo>
                    <a:pt x="366" y="910"/>
                    <a:pt x="388" y="924"/>
                    <a:pt x="409" y="937"/>
                  </a:cubicBezTo>
                  <a:cubicBezTo>
                    <a:pt x="409" y="912"/>
                    <a:pt x="410" y="881"/>
                    <a:pt x="419" y="875"/>
                  </a:cubicBezTo>
                  <a:cubicBezTo>
                    <a:pt x="488" y="993"/>
                    <a:pt x="488" y="993"/>
                    <a:pt x="488" y="993"/>
                  </a:cubicBezTo>
                  <a:cubicBezTo>
                    <a:pt x="536" y="1037"/>
                    <a:pt x="561" y="1057"/>
                    <a:pt x="561" y="1057"/>
                  </a:cubicBezTo>
                  <a:cubicBezTo>
                    <a:pt x="561" y="1057"/>
                    <a:pt x="633" y="1010"/>
                    <a:pt x="632" y="990"/>
                  </a:cubicBezTo>
                  <a:cubicBezTo>
                    <a:pt x="629" y="949"/>
                    <a:pt x="629" y="949"/>
                    <a:pt x="629" y="949"/>
                  </a:cubicBezTo>
                  <a:cubicBezTo>
                    <a:pt x="626" y="905"/>
                    <a:pt x="645" y="863"/>
                    <a:pt x="678" y="835"/>
                  </a:cubicBezTo>
                  <a:cubicBezTo>
                    <a:pt x="678" y="835"/>
                    <a:pt x="678" y="835"/>
                    <a:pt x="678" y="835"/>
                  </a:cubicBezTo>
                  <a:cubicBezTo>
                    <a:pt x="797" y="755"/>
                    <a:pt x="862" y="608"/>
                    <a:pt x="832" y="459"/>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7" name="Freeform 139">
              <a:extLst>
                <a:ext uri="{FF2B5EF4-FFF2-40B4-BE49-F238E27FC236}">
                  <a16:creationId xmlns:a16="http://schemas.microsoft.com/office/drawing/2014/main" id="{F36719A7-ABCE-4A87-8680-9786CB584E99}"/>
                </a:ext>
              </a:extLst>
            </p:cNvPr>
            <p:cNvSpPr>
              <a:spLocks/>
            </p:cNvSpPr>
            <p:nvPr/>
          </p:nvSpPr>
          <p:spPr bwMode="auto">
            <a:xfrm>
              <a:off x="3022" y="2302"/>
              <a:ext cx="108" cy="234"/>
            </a:xfrm>
            <a:custGeom>
              <a:avLst/>
              <a:gdLst>
                <a:gd name="T0" fmla="*/ 137 w 259"/>
                <a:gd name="T1" fmla="*/ 558 h 558"/>
                <a:gd name="T2" fmla="*/ 234 w 259"/>
                <a:gd name="T3" fmla="*/ 229 h 558"/>
                <a:gd name="T4" fmla="*/ 207 w 259"/>
                <a:gd name="T5" fmla="*/ 96 h 558"/>
                <a:gd name="T6" fmla="*/ 176 w 259"/>
                <a:gd name="T7" fmla="*/ 7 h 558"/>
                <a:gd name="T8" fmla="*/ 2 w 259"/>
                <a:gd name="T9" fmla="*/ 83 h 558"/>
                <a:gd name="T10" fmla="*/ 3 w 259"/>
                <a:gd name="T11" fmla="*/ 93 h 558"/>
                <a:gd name="T12" fmla="*/ 52 w 259"/>
                <a:gd name="T13" fmla="*/ 156 h 558"/>
                <a:gd name="T14" fmla="*/ 123 w 259"/>
                <a:gd name="T15" fmla="*/ 180 h 558"/>
                <a:gd name="T16" fmla="*/ 144 w 259"/>
                <a:gd name="T17" fmla="*/ 256 h 558"/>
                <a:gd name="T18" fmla="*/ 127 w 259"/>
                <a:gd name="T19" fmla="*/ 283 h 558"/>
                <a:gd name="T20" fmla="*/ 127 w 259"/>
                <a:gd name="T21" fmla="*/ 343 h 558"/>
                <a:gd name="T22" fmla="*/ 127 w 259"/>
                <a:gd name="T23" fmla="*/ 343 h 558"/>
                <a:gd name="T24" fmla="*/ 152 w 259"/>
                <a:gd name="T25" fmla="*/ 490 h 558"/>
                <a:gd name="T26" fmla="*/ 137 w 259"/>
                <a:gd name="T27"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558">
                  <a:moveTo>
                    <a:pt x="137" y="558"/>
                  </a:moveTo>
                  <a:cubicBezTo>
                    <a:pt x="219" y="474"/>
                    <a:pt x="259" y="353"/>
                    <a:pt x="234" y="229"/>
                  </a:cubicBezTo>
                  <a:cubicBezTo>
                    <a:pt x="207" y="96"/>
                    <a:pt x="207" y="96"/>
                    <a:pt x="207" y="96"/>
                  </a:cubicBezTo>
                  <a:cubicBezTo>
                    <a:pt x="200" y="64"/>
                    <a:pt x="190" y="35"/>
                    <a:pt x="176" y="7"/>
                  </a:cubicBezTo>
                  <a:cubicBezTo>
                    <a:pt x="106" y="0"/>
                    <a:pt x="0" y="62"/>
                    <a:pt x="2" y="83"/>
                  </a:cubicBezTo>
                  <a:cubicBezTo>
                    <a:pt x="3" y="93"/>
                    <a:pt x="3" y="93"/>
                    <a:pt x="3" y="93"/>
                  </a:cubicBezTo>
                  <a:cubicBezTo>
                    <a:pt x="5" y="122"/>
                    <a:pt x="25" y="147"/>
                    <a:pt x="52" y="156"/>
                  </a:cubicBezTo>
                  <a:cubicBezTo>
                    <a:pt x="123" y="180"/>
                    <a:pt x="123" y="180"/>
                    <a:pt x="123" y="180"/>
                  </a:cubicBezTo>
                  <a:cubicBezTo>
                    <a:pt x="155" y="191"/>
                    <a:pt x="166" y="230"/>
                    <a:pt x="144" y="256"/>
                  </a:cubicBezTo>
                  <a:cubicBezTo>
                    <a:pt x="127" y="283"/>
                    <a:pt x="127" y="283"/>
                    <a:pt x="127" y="283"/>
                  </a:cubicBezTo>
                  <a:cubicBezTo>
                    <a:pt x="115" y="301"/>
                    <a:pt x="115" y="325"/>
                    <a:pt x="127" y="343"/>
                  </a:cubicBezTo>
                  <a:cubicBezTo>
                    <a:pt x="127" y="343"/>
                    <a:pt x="127" y="343"/>
                    <a:pt x="127" y="343"/>
                  </a:cubicBezTo>
                  <a:cubicBezTo>
                    <a:pt x="154" y="387"/>
                    <a:pt x="163" y="440"/>
                    <a:pt x="152" y="490"/>
                  </a:cubicBezTo>
                  <a:lnTo>
                    <a:pt x="137" y="558"/>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8" name="Oval 140">
              <a:extLst>
                <a:ext uri="{FF2B5EF4-FFF2-40B4-BE49-F238E27FC236}">
                  <a16:creationId xmlns:a16="http://schemas.microsoft.com/office/drawing/2014/main" id="{C1D43013-6021-40A6-928A-4DE66BF53723}"/>
                </a:ext>
              </a:extLst>
            </p:cNvPr>
            <p:cNvSpPr>
              <a:spLocks noChangeArrowheads="1"/>
            </p:cNvSpPr>
            <p:nvPr/>
          </p:nvSpPr>
          <p:spPr bwMode="auto">
            <a:xfrm>
              <a:off x="2913" y="2358"/>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79" name="Oval 141">
              <a:extLst>
                <a:ext uri="{FF2B5EF4-FFF2-40B4-BE49-F238E27FC236}">
                  <a16:creationId xmlns:a16="http://schemas.microsoft.com/office/drawing/2014/main" id="{C28F2353-2652-4CEF-8A61-2A0D62821415}"/>
                </a:ext>
              </a:extLst>
            </p:cNvPr>
            <p:cNvSpPr>
              <a:spLocks noChangeArrowheads="1"/>
            </p:cNvSpPr>
            <p:nvPr/>
          </p:nvSpPr>
          <p:spPr bwMode="auto">
            <a:xfrm>
              <a:off x="3067" y="2332"/>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0" name="Freeform 142">
              <a:extLst>
                <a:ext uri="{FF2B5EF4-FFF2-40B4-BE49-F238E27FC236}">
                  <a16:creationId xmlns:a16="http://schemas.microsoft.com/office/drawing/2014/main" id="{1DA2A3E6-B240-4A6B-96D2-46444EDD3AF8}"/>
                </a:ext>
              </a:extLst>
            </p:cNvPr>
            <p:cNvSpPr>
              <a:spLocks/>
            </p:cNvSpPr>
            <p:nvPr/>
          </p:nvSpPr>
          <p:spPr bwMode="auto">
            <a:xfrm>
              <a:off x="2792" y="2327"/>
              <a:ext cx="82" cy="132"/>
            </a:xfrm>
            <a:custGeom>
              <a:avLst/>
              <a:gdLst>
                <a:gd name="T0" fmla="*/ 97 w 196"/>
                <a:gd name="T1" fmla="*/ 207 h 315"/>
                <a:gd name="T2" fmla="*/ 142 w 196"/>
                <a:gd name="T3" fmla="*/ 315 h 315"/>
                <a:gd name="T4" fmla="*/ 196 w 196"/>
                <a:gd name="T5" fmla="*/ 293 h 315"/>
                <a:gd name="T6" fmla="*/ 169 w 196"/>
                <a:gd name="T7" fmla="*/ 201 h 315"/>
                <a:gd name="T8" fmla="*/ 165 w 196"/>
                <a:gd name="T9" fmla="*/ 149 h 315"/>
                <a:gd name="T10" fmla="*/ 182 w 196"/>
                <a:gd name="T11" fmla="*/ 22 h 315"/>
                <a:gd name="T12" fmla="*/ 13 w 196"/>
                <a:gd name="T13" fmla="*/ 0 h 315"/>
                <a:gd name="T14" fmla="*/ 0 w 196"/>
                <a:gd name="T15" fmla="*/ 142 h 315"/>
                <a:gd name="T16" fmla="*/ 10 w 196"/>
                <a:gd name="T17" fmla="*/ 167 h 315"/>
                <a:gd name="T18" fmla="*/ 97 w 196"/>
                <a:gd name="T19" fmla="*/ 20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315">
                  <a:moveTo>
                    <a:pt x="97" y="207"/>
                  </a:moveTo>
                  <a:cubicBezTo>
                    <a:pt x="142" y="315"/>
                    <a:pt x="142" y="315"/>
                    <a:pt x="142" y="315"/>
                  </a:cubicBezTo>
                  <a:cubicBezTo>
                    <a:pt x="196" y="293"/>
                    <a:pt x="196" y="293"/>
                    <a:pt x="196" y="293"/>
                  </a:cubicBezTo>
                  <a:cubicBezTo>
                    <a:pt x="169" y="201"/>
                    <a:pt x="169" y="201"/>
                    <a:pt x="169" y="201"/>
                  </a:cubicBezTo>
                  <a:cubicBezTo>
                    <a:pt x="164" y="184"/>
                    <a:pt x="163" y="166"/>
                    <a:pt x="165" y="149"/>
                  </a:cubicBezTo>
                  <a:cubicBezTo>
                    <a:pt x="182" y="22"/>
                    <a:pt x="182" y="22"/>
                    <a:pt x="182" y="22"/>
                  </a:cubicBezTo>
                  <a:cubicBezTo>
                    <a:pt x="13" y="0"/>
                    <a:pt x="13" y="0"/>
                    <a:pt x="13" y="0"/>
                  </a:cubicBezTo>
                  <a:cubicBezTo>
                    <a:pt x="0" y="142"/>
                    <a:pt x="0" y="142"/>
                    <a:pt x="0" y="142"/>
                  </a:cubicBezTo>
                  <a:cubicBezTo>
                    <a:pt x="10" y="167"/>
                    <a:pt x="10" y="167"/>
                    <a:pt x="10" y="167"/>
                  </a:cubicBezTo>
                  <a:cubicBezTo>
                    <a:pt x="45" y="156"/>
                    <a:pt x="82" y="173"/>
                    <a:pt x="97" y="20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1" name="Freeform 143">
              <a:extLst>
                <a:ext uri="{FF2B5EF4-FFF2-40B4-BE49-F238E27FC236}">
                  <a16:creationId xmlns:a16="http://schemas.microsoft.com/office/drawing/2014/main" id="{724AE5D9-8FFD-4457-8DF5-85FCD0388500}"/>
                </a:ext>
              </a:extLst>
            </p:cNvPr>
            <p:cNvSpPr>
              <a:spLocks/>
            </p:cNvSpPr>
            <p:nvPr/>
          </p:nvSpPr>
          <p:spPr bwMode="auto">
            <a:xfrm>
              <a:off x="2808" y="2331"/>
              <a:ext cx="54" cy="77"/>
            </a:xfrm>
            <a:custGeom>
              <a:avLst/>
              <a:gdLst>
                <a:gd name="T0" fmla="*/ 49 w 128"/>
                <a:gd name="T1" fmla="*/ 184 h 184"/>
                <a:gd name="T2" fmla="*/ 128 w 128"/>
                <a:gd name="T3" fmla="*/ 0 h 184"/>
                <a:gd name="T4" fmla="*/ 54 w 128"/>
                <a:gd name="T5" fmla="*/ 24 h 184"/>
                <a:gd name="T6" fmla="*/ 0 w 128"/>
                <a:gd name="T7" fmla="*/ 155 h 184"/>
                <a:gd name="T8" fmla="*/ 49 w 128"/>
                <a:gd name="T9" fmla="*/ 184 h 184"/>
              </a:gdLst>
              <a:ahLst/>
              <a:cxnLst>
                <a:cxn ang="0">
                  <a:pos x="T0" y="T1"/>
                </a:cxn>
                <a:cxn ang="0">
                  <a:pos x="T2" y="T3"/>
                </a:cxn>
                <a:cxn ang="0">
                  <a:pos x="T4" y="T5"/>
                </a:cxn>
                <a:cxn ang="0">
                  <a:pos x="T6" y="T7"/>
                </a:cxn>
                <a:cxn ang="0">
                  <a:pos x="T8" y="T9"/>
                </a:cxn>
              </a:cxnLst>
              <a:rect l="0" t="0" r="r" b="b"/>
              <a:pathLst>
                <a:path w="128" h="184">
                  <a:moveTo>
                    <a:pt x="49" y="184"/>
                  </a:moveTo>
                  <a:cubicBezTo>
                    <a:pt x="128" y="0"/>
                    <a:pt x="128" y="0"/>
                    <a:pt x="128" y="0"/>
                  </a:cubicBezTo>
                  <a:cubicBezTo>
                    <a:pt x="54" y="24"/>
                    <a:pt x="54" y="24"/>
                    <a:pt x="54" y="24"/>
                  </a:cubicBezTo>
                  <a:cubicBezTo>
                    <a:pt x="0" y="155"/>
                    <a:pt x="0" y="155"/>
                    <a:pt x="0" y="155"/>
                  </a:cubicBezTo>
                  <a:cubicBezTo>
                    <a:pt x="19" y="157"/>
                    <a:pt x="38" y="167"/>
                    <a:pt x="49" y="1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2" name="Freeform 144">
              <a:extLst>
                <a:ext uri="{FF2B5EF4-FFF2-40B4-BE49-F238E27FC236}">
                  <a16:creationId xmlns:a16="http://schemas.microsoft.com/office/drawing/2014/main" id="{594E02C5-4CC8-4D7D-8550-6029FA8381A5}"/>
                </a:ext>
              </a:extLst>
            </p:cNvPr>
            <p:cNvSpPr>
              <a:spLocks/>
            </p:cNvSpPr>
            <p:nvPr/>
          </p:nvSpPr>
          <p:spPr bwMode="auto">
            <a:xfrm>
              <a:off x="2817" y="2470"/>
              <a:ext cx="34" cy="57"/>
            </a:xfrm>
            <a:custGeom>
              <a:avLst/>
              <a:gdLst>
                <a:gd name="T0" fmla="*/ 46 w 80"/>
                <a:gd name="T1" fmla="*/ 14 h 137"/>
                <a:gd name="T2" fmla="*/ 0 w 80"/>
                <a:gd name="T3" fmla="*/ 20 h 137"/>
                <a:gd name="T4" fmla="*/ 80 w 80"/>
                <a:gd name="T5" fmla="*/ 137 h 137"/>
                <a:gd name="T6" fmla="*/ 80 w 80"/>
                <a:gd name="T7" fmla="*/ 0 h 137"/>
                <a:gd name="T8" fmla="*/ 46 w 80"/>
                <a:gd name="T9" fmla="*/ 14 h 137"/>
              </a:gdLst>
              <a:ahLst/>
              <a:cxnLst>
                <a:cxn ang="0">
                  <a:pos x="T0" y="T1"/>
                </a:cxn>
                <a:cxn ang="0">
                  <a:pos x="T2" y="T3"/>
                </a:cxn>
                <a:cxn ang="0">
                  <a:pos x="T4" y="T5"/>
                </a:cxn>
                <a:cxn ang="0">
                  <a:pos x="T6" y="T7"/>
                </a:cxn>
                <a:cxn ang="0">
                  <a:pos x="T8" y="T9"/>
                </a:cxn>
              </a:cxnLst>
              <a:rect l="0" t="0" r="r" b="b"/>
              <a:pathLst>
                <a:path w="80" h="137">
                  <a:moveTo>
                    <a:pt x="46" y="14"/>
                  </a:moveTo>
                  <a:cubicBezTo>
                    <a:pt x="31" y="20"/>
                    <a:pt x="15" y="22"/>
                    <a:pt x="0" y="20"/>
                  </a:cubicBezTo>
                  <a:cubicBezTo>
                    <a:pt x="30" y="103"/>
                    <a:pt x="80" y="137"/>
                    <a:pt x="80" y="137"/>
                  </a:cubicBezTo>
                  <a:cubicBezTo>
                    <a:pt x="80" y="0"/>
                    <a:pt x="80" y="0"/>
                    <a:pt x="80" y="0"/>
                  </a:cubicBezTo>
                  <a:lnTo>
                    <a:pt x="46" y="14"/>
                  </a:ln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3" name="Freeform 145">
              <a:extLst>
                <a:ext uri="{FF2B5EF4-FFF2-40B4-BE49-F238E27FC236}">
                  <a16:creationId xmlns:a16="http://schemas.microsoft.com/office/drawing/2014/main" id="{7782A5E1-4B19-41D4-9F65-A62A0C16E237}"/>
                </a:ext>
              </a:extLst>
            </p:cNvPr>
            <p:cNvSpPr>
              <a:spLocks/>
            </p:cNvSpPr>
            <p:nvPr/>
          </p:nvSpPr>
          <p:spPr bwMode="auto">
            <a:xfrm>
              <a:off x="3006" y="2424"/>
              <a:ext cx="114" cy="58"/>
            </a:xfrm>
            <a:custGeom>
              <a:avLst/>
              <a:gdLst>
                <a:gd name="T0" fmla="*/ 154 w 271"/>
                <a:gd name="T1" fmla="*/ 3 h 138"/>
                <a:gd name="T2" fmla="*/ 76 w 271"/>
                <a:gd name="T3" fmla="*/ 28 h 138"/>
                <a:gd name="T4" fmla="*/ 3 w 271"/>
                <a:gd name="T5" fmla="*/ 110 h 138"/>
                <a:gd name="T6" fmla="*/ 0 w 271"/>
                <a:gd name="T7" fmla="*/ 138 h 138"/>
                <a:gd name="T8" fmla="*/ 271 w 271"/>
                <a:gd name="T9" fmla="*/ 59 h 138"/>
                <a:gd name="T10" fmla="*/ 266 w 271"/>
                <a:gd name="T11" fmla="*/ 50 h 138"/>
                <a:gd name="T12" fmla="*/ 163 w 271"/>
                <a:gd name="T13" fmla="*/ 3 h 138"/>
                <a:gd name="T14" fmla="*/ 154 w 271"/>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138">
                  <a:moveTo>
                    <a:pt x="154" y="3"/>
                  </a:moveTo>
                  <a:cubicBezTo>
                    <a:pt x="76" y="28"/>
                    <a:pt x="76" y="28"/>
                    <a:pt x="76" y="28"/>
                  </a:cubicBezTo>
                  <a:cubicBezTo>
                    <a:pt x="35" y="41"/>
                    <a:pt x="6" y="73"/>
                    <a:pt x="3" y="110"/>
                  </a:cubicBezTo>
                  <a:cubicBezTo>
                    <a:pt x="0" y="138"/>
                    <a:pt x="0" y="138"/>
                    <a:pt x="0" y="138"/>
                  </a:cubicBezTo>
                  <a:cubicBezTo>
                    <a:pt x="0" y="138"/>
                    <a:pt x="216" y="105"/>
                    <a:pt x="271" y="59"/>
                  </a:cubicBezTo>
                  <a:cubicBezTo>
                    <a:pt x="269" y="56"/>
                    <a:pt x="267" y="53"/>
                    <a:pt x="266" y="50"/>
                  </a:cubicBezTo>
                  <a:cubicBezTo>
                    <a:pt x="245" y="19"/>
                    <a:pt x="205" y="0"/>
                    <a:pt x="163" y="3"/>
                  </a:cubicBezTo>
                  <a:lnTo>
                    <a:pt x="154" y="3"/>
                  </a:ln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4" name="Freeform 146">
              <a:extLst>
                <a:ext uri="{FF2B5EF4-FFF2-40B4-BE49-F238E27FC236}">
                  <a16:creationId xmlns:a16="http://schemas.microsoft.com/office/drawing/2014/main" id="{44AB7FD9-32E3-462F-98D8-99A9F96370C1}"/>
                </a:ext>
              </a:extLst>
            </p:cNvPr>
            <p:cNvSpPr>
              <a:spLocks/>
            </p:cNvSpPr>
            <p:nvPr/>
          </p:nvSpPr>
          <p:spPr bwMode="auto">
            <a:xfrm>
              <a:off x="2824" y="2539"/>
              <a:ext cx="127" cy="131"/>
            </a:xfrm>
            <a:custGeom>
              <a:avLst/>
              <a:gdLst>
                <a:gd name="T0" fmla="*/ 292 w 302"/>
                <a:gd name="T1" fmla="*/ 79 h 312"/>
                <a:gd name="T2" fmla="*/ 16 w 302"/>
                <a:gd name="T3" fmla="*/ 0 h 312"/>
                <a:gd name="T4" fmla="*/ 0 w 302"/>
                <a:gd name="T5" fmla="*/ 112 h 312"/>
                <a:gd name="T6" fmla="*/ 302 w 302"/>
                <a:gd name="T7" fmla="*/ 312 h 312"/>
                <a:gd name="T8" fmla="*/ 295 w 302"/>
                <a:gd name="T9" fmla="*/ 264 h 312"/>
                <a:gd name="T10" fmla="*/ 292 w 302"/>
                <a:gd name="T11" fmla="*/ 81 h 312"/>
                <a:gd name="T12" fmla="*/ 292 w 302"/>
                <a:gd name="T13" fmla="*/ 79 h 312"/>
              </a:gdLst>
              <a:ahLst/>
              <a:cxnLst>
                <a:cxn ang="0">
                  <a:pos x="T0" y="T1"/>
                </a:cxn>
                <a:cxn ang="0">
                  <a:pos x="T2" y="T3"/>
                </a:cxn>
                <a:cxn ang="0">
                  <a:pos x="T4" y="T5"/>
                </a:cxn>
                <a:cxn ang="0">
                  <a:pos x="T6" y="T7"/>
                </a:cxn>
                <a:cxn ang="0">
                  <a:pos x="T8" y="T9"/>
                </a:cxn>
                <a:cxn ang="0">
                  <a:pos x="T10" y="T11"/>
                </a:cxn>
                <a:cxn ang="0">
                  <a:pos x="T12" y="T13"/>
                </a:cxn>
              </a:cxnLst>
              <a:rect l="0" t="0" r="r" b="b"/>
              <a:pathLst>
                <a:path w="302" h="312">
                  <a:moveTo>
                    <a:pt x="292" y="79"/>
                  </a:moveTo>
                  <a:cubicBezTo>
                    <a:pt x="16" y="0"/>
                    <a:pt x="16" y="0"/>
                    <a:pt x="16" y="0"/>
                  </a:cubicBezTo>
                  <a:cubicBezTo>
                    <a:pt x="0" y="112"/>
                    <a:pt x="0" y="112"/>
                    <a:pt x="0" y="112"/>
                  </a:cubicBezTo>
                  <a:cubicBezTo>
                    <a:pt x="302" y="312"/>
                    <a:pt x="302" y="312"/>
                    <a:pt x="302" y="312"/>
                  </a:cubicBezTo>
                  <a:cubicBezTo>
                    <a:pt x="295" y="264"/>
                    <a:pt x="295" y="264"/>
                    <a:pt x="295" y="264"/>
                  </a:cubicBezTo>
                  <a:cubicBezTo>
                    <a:pt x="287" y="203"/>
                    <a:pt x="286" y="142"/>
                    <a:pt x="292" y="81"/>
                  </a:cubicBezTo>
                  <a:lnTo>
                    <a:pt x="292" y="79"/>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5" name="Freeform 147">
              <a:extLst>
                <a:ext uri="{FF2B5EF4-FFF2-40B4-BE49-F238E27FC236}">
                  <a16:creationId xmlns:a16="http://schemas.microsoft.com/office/drawing/2014/main" id="{3094742F-CA09-4B38-B0A8-B6CB3169AF87}"/>
                </a:ext>
              </a:extLst>
            </p:cNvPr>
            <p:cNvSpPr>
              <a:spLocks/>
            </p:cNvSpPr>
            <p:nvPr/>
          </p:nvSpPr>
          <p:spPr bwMode="auto">
            <a:xfrm>
              <a:off x="2745" y="2110"/>
              <a:ext cx="397" cy="278"/>
            </a:xfrm>
            <a:custGeom>
              <a:avLst/>
              <a:gdLst>
                <a:gd name="T0" fmla="*/ 926 w 948"/>
                <a:gd name="T1" fmla="*/ 397 h 663"/>
                <a:gd name="T2" fmla="*/ 859 w 948"/>
                <a:gd name="T3" fmla="*/ 374 h 663"/>
                <a:gd name="T4" fmla="*/ 846 w 948"/>
                <a:gd name="T5" fmla="*/ 279 h 663"/>
                <a:gd name="T6" fmla="*/ 830 w 948"/>
                <a:gd name="T7" fmla="*/ 267 h 663"/>
                <a:gd name="T8" fmla="*/ 814 w 948"/>
                <a:gd name="T9" fmla="*/ 269 h 663"/>
                <a:gd name="T10" fmla="*/ 423 w 948"/>
                <a:gd name="T11" fmla="*/ 11 h 663"/>
                <a:gd name="T12" fmla="*/ 350 w 948"/>
                <a:gd name="T13" fmla="*/ 3 h 663"/>
                <a:gd name="T14" fmla="*/ 220 w 948"/>
                <a:gd name="T15" fmla="*/ 33 h 663"/>
                <a:gd name="T16" fmla="*/ 259 w 948"/>
                <a:gd name="T17" fmla="*/ 45 h 663"/>
                <a:gd name="T18" fmla="*/ 26 w 948"/>
                <a:gd name="T19" fmla="*/ 480 h 663"/>
                <a:gd name="T20" fmla="*/ 48 w 948"/>
                <a:gd name="T21" fmla="*/ 563 h 663"/>
                <a:gd name="T22" fmla="*/ 47 w 948"/>
                <a:gd name="T23" fmla="*/ 604 h 663"/>
                <a:gd name="T24" fmla="*/ 42 w 948"/>
                <a:gd name="T25" fmla="*/ 621 h 663"/>
                <a:gd name="T26" fmla="*/ 83 w 948"/>
                <a:gd name="T27" fmla="*/ 653 h 663"/>
                <a:gd name="T28" fmla="*/ 362 w 948"/>
                <a:gd name="T29" fmla="*/ 527 h 663"/>
                <a:gd name="T30" fmla="*/ 728 w 948"/>
                <a:gd name="T31" fmla="*/ 442 h 663"/>
                <a:gd name="T32" fmla="*/ 919 w 948"/>
                <a:gd name="T33" fmla="*/ 436 h 663"/>
                <a:gd name="T34" fmla="*/ 926 w 948"/>
                <a:gd name="T35" fmla="*/ 39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8" h="663">
                  <a:moveTo>
                    <a:pt x="926" y="397"/>
                  </a:moveTo>
                  <a:cubicBezTo>
                    <a:pt x="859" y="374"/>
                    <a:pt x="859" y="374"/>
                    <a:pt x="859" y="374"/>
                  </a:cubicBezTo>
                  <a:cubicBezTo>
                    <a:pt x="846" y="279"/>
                    <a:pt x="846" y="279"/>
                    <a:pt x="846" y="279"/>
                  </a:cubicBezTo>
                  <a:cubicBezTo>
                    <a:pt x="845" y="272"/>
                    <a:pt x="838" y="266"/>
                    <a:pt x="830" y="267"/>
                  </a:cubicBezTo>
                  <a:cubicBezTo>
                    <a:pt x="814" y="269"/>
                    <a:pt x="814" y="269"/>
                    <a:pt x="814" y="269"/>
                  </a:cubicBezTo>
                  <a:cubicBezTo>
                    <a:pt x="756" y="160"/>
                    <a:pt x="636" y="6"/>
                    <a:pt x="423" y="11"/>
                  </a:cubicBezTo>
                  <a:cubicBezTo>
                    <a:pt x="397" y="3"/>
                    <a:pt x="372" y="0"/>
                    <a:pt x="350" y="3"/>
                  </a:cubicBezTo>
                  <a:cubicBezTo>
                    <a:pt x="315" y="5"/>
                    <a:pt x="220" y="33"/>
                    <a:pt x="220" y="33"/>
                  </a:cubicBezTo>
                  <a:cubicBezTo>
                    <a:pt x="259" y="45"/>
                    <a:pt x="259" y="45"/>
                    <a:pt x="259" y="45"/>
                  </a:cubicBezTo>
                  <a:cubicBezTo>
                    <a:pt x="10" y="139"/>
                    <a:pt x="0" y="383"/>
                    <a:pt x="26" y="480"/>
                  </a:cubicBezTo>
                  <a:cubicBezTo>
                    <a:pt x="48" y="563"/>
                    <a:pt x="48" y="563"/>
                    <a:pt x="48" y="563"/>
                  </a:cubicBezTo>
                  <a:cubicBezTo>
                    <a:pt x="51" y="577"/>
                    <a:pt x="51" y="591"/>
                    <a:pt x="47" y="604"/>
                  </a:cubicBezTo>
                  <a:cubicBezTo>
                    <a:pt x="42" y="621"/>
                    <a:pt x="42" y="621"/>
                    <a:pt x="42" y="621"/>
                  </a:cubicBezTo>
                  <a:cubicBezTo>
                    <a:pt x="35" y="644"/>
                    <a:pt x="60" y="663"/>
                    <a:pt x="83" y="653"/>
                  </a:cubicBezTo>
                  <a:cubicBezTo>
                    <a:pt x="362" y="527"/>
                    <a:pt x="362" y="527"/>
                    <a:pt x="362" y="527"/>
                  </a:cubicBezTo>
                  <a:cubicBezTo>
                    <a:pt x="476" y="475"/>
                    <a:pt x="601" y="446"/>
                    <a:pt x="728" y="442"/>
                  </a:cubicBezTo>
                  <a:cubicBezTo>
                    <a:pt x="919" y="436"/>
                    <a:pt x="919" y="436"/>
                    <a:pt x="919" y="436"/>
                  </a:cubicBezTo>
                  <a:cubicBezTo>
                    <a:pt x="943" y="436"/>
                    <a:pt x="948" y="405"/>
                    <a:pt x="926" y="397"/>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6" name="Freeform 148">
              <a:extLst>
                <a:ext uri="{FF2B5EF4-FFF2-40B4-BE49-F238E27FC236}">
                  <a16:creationId xmlns:a16="http://schemas.microsoft.com/office/drawing/2014/main" id="{34DC331B-1D93-43D3-9472-7898BEBC2B9C}"/>
                </a:ext>
              </a:extLst>
            </p:cNvPr>
            <p:cNvSpPr>
              <a:spLocks/>
            </p:cNvSpPr>
            <p:nvPr/>
          </p:nvSpPr>
          <p:spPr bwMode="auto">
            <a:xfrm>
              <a:off x="2815" y="2105"/>
              <a:ext cx="186" cy="177"/>
            </a:xfrm>
            <a:custGeom>
              <a:avLst/>
              <a:gdLst>
                <a:gd name="T0" fmla="*/ 442 w 442"/>
                <a:gd name="T1" fmla="*/ 408 h 423"/>
                <a:gd name="T2" fmla="*/ 52 w 442"/>
                <a:gd name="T3" fmla="*/ 44 h 423"/>
                <a:gd name="T4" fmla="*/ 8 w 442"/>
                <a:gd name="T5" fmla="*/ 97 h 423"/>
                <a:gd name="T6" fmla="*/ 51 w 442"/>
                <a:gd name="T7" fmla="*/ 72 h 423"/>
                <a:gd name="T8" fmla="*/ 372 w 442"/>
                <a:gd name="T9" fmla="*/ 423 h 423"/>
                <a:gd name="T10" fmla="*/ 442 w 442"/>
                <a:gd name="T11" fmla="*/ 408 h 423"/>
              </a:gdLst>
              <a:ahLst/>
              <a:cxnLst>
                <a:cxn ang="0">
                  <a:pos x="T0" y="T1"/>
                </a:cxn>
                <a:cxn ang="0">
                  <a:pos x="T2" y="T3"/>
                </a:cxn>
                <a:cxn ang="0">
                  <a:pos x="T4" y="T5"/>
                </a:cxn>
                <a:cxn ang="0">
                  <a:pos x="T6" y="T7"/>
                </a:cxn>
                <a:cxn ang="0">
                  <a:pos x="T8" y="T9"/>
                </a:cxn>
                <a:cxn ang="0">
                  <a:pos x="T10" y="T11"/>
                </a:cxn>
              </a:cxnLst>
              <a:rect l="0" t="0" r="r" b="b"/>
              <a:pathLst>
                <a:path w="442" h="423">
                  <a:moveTo>
                    <a:pt x="442" y="408"/>
                  </a:moveTo>
                  <a:cubicBezTo>
                    <a:pt x="442" y="408"/>
                    <a:pt x="380" y="0"/>
                    <a:pt x="52" y="44"/>
                  </a:cubicBezTo>
                  <a:cubicBezTo>
                    <a:pt x="0" y="57"/>
                    <a:pt x="8" y="97"/>
                    <a:pt x="8" y="97"/>
                  </a:cubicBezTo>
                  <a:cubicBezTo>
                    <a:pt x="51" y="72"/>
                    <a:pt x="51" y="72"/>
                    <a:pt x="51" y="72"/>
                  </a:cubicBezTo>
                  <a:cubicBezTo>
                    <a:pt x="51" y="72"/>
                    <a:pt x="314" y="44"/>
                    <a:pt x="372" y="423"/>
                  </a:cubicBezTo>
                  <a:cubicBezTo>
                    <a:pt x="419" y="411"/>
                    <a:pt x="442" y="408"/>
                    <a:pt x="442" y="408"/>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87" name="Freeform 149">
              <a:extLst>
                <a:ext uri="{FF2B5EF4-FFF2-40B4-BE49-F238E27FC236}">
                  <a16:creationId xmlns:a16="http://schemas.microsoft.com/office/drawing/2014/main" id="{A7274760-8B96-4FF8-9E18-2473E10BEDA6}"/>
                </a:ext>
              </a:extLst>
            </p:cNvPr>
            <p:cNvSpPr>
              <a:spLocks/>
            </p:cNvSpPr>
            <p:nvPr/>
          </p:nvSpPr>
          <p:spPr bwMode="auto">
            <a:xfrm>
              <a:off x="2748" y="2177"/>
              <a:ext cx="145" cy="201"/>
            </a:xfrm>
            <a:custGeom>
              <a:avLst/>
              <a:gdLst>
                <a:gd name="T0" fmla="*/ 306 w 345"/>
                <a:gd name="T1" fmla="*/ 205 h 480"/>
                <a:gd name="T2" fmla="*/ 345 w 345"/>
                <a:gd name="T3" fmla="*/ 195 h 480"/>
                <a:gd name="T4" fmla="*/ 87 w 345"/>
                <a:gd name="T5" fmla="*/ 0 h 480"/>
                <a:gd name="T6" fmla="*/ 19 w 345"/>
                <a:gd name="T7" fmla="*/ 319 h 480"/>
                <a:gd name="T8" fmla="*/ 41 w 345"/>
                <a:gd name="T9" fmla="*/ 402 h 480"/>
                <a:gd name="T10" fmla="*/ 40 w 345"/>
                <a:gd name="T11" fmla="*/ 443 h 480"/>
                <a:gd name="T12" fmla="*/ 35 w 345"/>
                <a:gd name="T13" fmla="*/ 460 h 480"/>
                <a:gd name="T14" fmla="*/ 37 w 345"/>
                <a:gd name="T15" fmla="*/ 480 h 480"/>
                <a:gd name="T16" fmla="*/ 126 w 345"/>
                <a:gd name="T17" fmla="*/ 423 h 480"/>
                <a:gd name="T18" fmla="*/ 96 w 345"/>
                <a:gd name="T19" fmla="*/ 325 h 480"/>
                <a:gd name="T20" fmla="*/ 106 w 345"/>
                <a:gd name="T21" fmla="*/ 305 h 480"/>
                <a:gd name="T22" fmla="*/ 131 w 345"/>
                <a:gd name="T23" fmla="*/ 296 h 480"/>
                <a:gd name="T24" fmla="*/ 164 w 345"/>
                <a:gd name="T25" fmla="*/ 401 h 480"/>
                <a:gd name="T26" fmla="*/ 324 w 345"/>
                <a:gd name="T27" fmla="*/ 321 h 480"/>
                <a:gd name="T28" fmla="*/ 296 w 345"/>
                <a:gd name="T29" fmla="*/ 222 h 480"/>
                <a:gd name="T30" fmla="*/ 306 w 345"/>
                <a:gd name="T31" fmla="*/ 20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480">
                  <a:moveTo>
                    <a:pt x="306" y="205"/>
                  </a:moveTo>
                  <a:cubicBezTo>
                    <a:pt x="345" y="195"/>
                    <a:pt x="345" y="195"/>
                    <a:pt x="345" y="195"/>
                  </a:cubicBezTo>
                  <a:cubicBezTo>
                    <a:pt x="303" y="113"/>
                    <a:pt x="225" y="10"/>
                    <a:pt x="87" y="0"/>
                  </a:cubicBezTo>
                  <a:cubicBezTo>
                    <a:pt x="0" y="111"/>
                    <a:pt x="0" y="251"/>
                    <a:pt x="19" y="319"/>
                  </a:cubicBezTo>
                  <a:cubicBezTo>
                    <a:pt x="41" y="402"/>
                    <a:pt x="41" y="402"/>
                    <a:pt x="41" y="402"/>
                  </a:cubicBezTo>
                  <a:cubicBezTo>
                    <a:pt x="44" y="416"/>
                    <a:pt x="44" y="430"/>
                    <a:pt x="40" y="443"/>
                  </a:cubicBezTo>
                  <a:cubicBezTo>
                    <a:pt x="35" y="460"/>
                    <a:pt x="35" y="460"/>
                    <a:pt x="35" y="460"/>
                  </a:cubicBezTo>
                  <a:cubicBezTo>
                    <a:pt x="33" y="467"/>
                    <a:pt x="34" y="474"/>
                    <a:pt x="37" y="480"/>
                  </a:cubicBezTo>
                  <a:cubicBezTo>
                    <a:pt x="52" y="470"/>
                    <a:pt x="83" y="449"/>
                    <a:pt x="126" y="423"/>
                  </a:cubicBezTo>
                  <a:cubicBezTo>
                    <a:pt x="96" y="325"/>
                    <a:pt x="96" y="325"/>
                    <a:pt x="96" y="325"/>
                  </a:cubicBezTo>
                  <a:cubicBezTo>
                    <a:pt x="94" y="316"/>
                    <a:pt x="98" y="308"/>
                    <a:pt x="106" y="305"/>
                  </a:cubicBezTo>
                  <a:cubicBezTo>
                    <a:pt x="131" y="296"/>
                    <a:pt x="131" y="296"/>
                    <a:pt x="131" y="296"/>
                  </a:cubicBezTo>
                  <a:cubicBezTo>
                    <a:pt x="164" y="401"/>
                    <a:pt x="164" y="401"/>
                    <a:pt x="164" y="401"/>
                  </a:cubicBezTo>
                  <a:cubicBezTo>
                    <a:pt x="209" y="375"/>
                    <a:pt x="264" y="347"/>
                    <a:pt x="324" y="321"/>
                  </a:cubicBezTo>
                  <a:cubicBezTo>
                    <a:pt x="296" y="222"/>
                    <a:pt x="296" y="222"/>
                    <a:pt x="296" y="222"/>
                  </a:cubicBezTo>
                  <a:cubicBezTo>
                    <a:pt x="294" y="215"/>
                    <a:pt x="298" y="207"/>
                    <a:pt x="306" y="205"/>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92" name="Freeform 150">
              <a:extLst>
                <a:ext uri="{FF2B5EF4-FFF2-40B4-BE49-F238E27FC236}">
                  <a16:creationId xmlns:a16="http://schemas.microsoft.com/office/drawing/2014/main" id="{0CB3EA1B-E9AA-4D02-B3FB-F4A7279D0242}"/>
                </a:ext>
              </a:extLst>
            </p:cNvPr>
            <p:cNvSpPr>
              <a:spLocks/>
            </p:cNvSpPr>
            <p:nvPr/>
          </p:nvSpPr>
          <p:spPr bwMode="auto">
            <a:xfrm>
              <a:off x="2875" y="2325"/>
              <a:ext cx="89" cy="42"/>
            </a:xfrm>
            <a:custGeom>
              <a:avLst/>
              <a:gdLst>
                <a:gd name="T0" fmla="*/ 17 w 211"/>
                <a:gd name="T1" fmla="*/ 100 h 100"/>
                <a:gd name="T2" fmla="*/ 9 w 211"/>
                <a:gd name="T3" fmla="*/ 98 h 100"/>
                <a:gd name="T4" fmla="*/ 4 w 211"/>
                <a:gd name="T5" fmla="*/ 78 h 100"/>
                <a:gd name="T6" fmla="*/ 99 w 211"/>
                <a:gd name="T7" fmla="*/ 7 h 100"/>
                <a:gd name="T8" fmla="*/ 202 w 211"/>
                <a:gd name="T9" fmla="*/ 30 h 100"/>
                <a:gd name="T10" fmla="*/ 206 w 211"/>
                <a:gd name="T11" fmla="*/ 50 h 100"/>
                <a:gd name="T12" fmla="*/ 186 w 211"/>
                <a:gd name="T13" fmla="*/ 55 h 100"/>
                <a:gd name="T14" fmla="*/ 106 w 211"/>
                <a:gd name="T15" fmla="*/ 36 h 100"/>
                <a:gd name="T16" fmla="*/ 30 w 211"/>
                <a:gd name="T17" fmla="*/ 93 h 100"/>
                <a:gd name="T18" fmla="*/ 17 w 211"/>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00">
                  <a:moveTo>
                    <a:pt x="17" y="100"/>
                  </a:moveTo>
                  <a:cubicBezTo>
                    <a:pt x="14" y="100"/>
                    <a:pt x="12" y="100"/>
                    <a:pt x="9" y="98"/>
                  </a:cubicBezTo>
                  <a:cubicBezTo>
                    <a:pt x="2" y="94"/>
                    <a:pt x="0" y="85"/>
                    <a:pt x="4" y="78"/>
                  </a:cubicBezTo>
                  <a:cubicBezTo>
                    <a:pt x="6" y="75"/>
                    <a:pt x="40" y="21"/>
                    <a:pt x="99" y="7"/>
                  </a:cubicBezTo>
                  <a:cubicBezTo>
                    <a:pt x="133" y="0"/>
                    <a:pt x="168" y="7"/>
                    <a:pt x="202" y="30"/>
                  </a:cubicBezTo>
                  <a:cubicBezTo>
                    <a:pt x="209" y="34"/>
                    <a:pt x="211" y="43"/>
                    <a:pt x="206" y="50"/>
                  </a:cubicBezTo>
                  <a:cubicBezTo>
                    <a:pt x="202" y="57"/>
                    <a:pt x="193" y="59"/>
                    <a:pt x="186" y="55"/>
                  </a:cubicBezTo>
                  <a:cubicBezTo>
                    <a:pt x="159" y="37"/>
                    <a:pt x="132" y="31"/>
                    <a:pt x="106" y="36"/>
                  </a:cubicBezTo>
                  <a:cubicBezTo>
                    <a:pt x="59" y="47"/>
                    <a:pt x="30" y="93"/>
                    <a:pt x="30" y="93"/>
                  </a:cubicBezTo>
                  <a:cubicBezTo>
                    <a:pt x="27" y="98"/>
                    <a:pt x="22" y="100"/>
                    <a:pt x="17" y="100"/>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93" name="Freeform 151">
              <a:extLst>
                <a:ext uri="{FF2B5EF4-FFF2-40B4-BE49-F238E27FC236}">
                  <a16:creationId xmlns:a16="http://schemas.microsoft.com/office/drawing/2014/main" id="{255143BD-CA4B-46F7-8BBA-41818329610B}"/>
                </a:ext>
              </a:extLst>
            </p:cNvPr>
            <p:cNvSpPr>
              <a:spLocks/>
            </p:cNvSpPr>
            <p:nvPr/>
          </p:nvSpPr>
          <p:spPr bwMode="auto">
            <a:xfrm>
              <a:off x="3028" y="2286"/>
              <a:ext cx="81" cy="44"/>
            </a:xfrm>
            <a:custGeom>
              <a:avLst/>
              <a:gdLst>
                <a:gd name="T0" fmla="*/ 16 w 192"/>
                <a:gd name="T1" fmla="*/ 105 h 105"/>
                <a:gd name="T2" fmla="*/ 6 w 192"/>
                <a:gd name="T3" fmla="*/ 101 h 105"/>
                <a:gd name="T4" fmla="*/ 5 w 192"/>
                <a:gd name="T5" fmla="*/ 80 h 105"/>
                <a:gd name="T6" fmla="*/ 183 w 192"/>
                <a:gd name="T7" fmla="*/ 48 h 105"/>
                <a:gd name="T8" fmla="*/ 188 w 192"/>
                <a:gd name="T9" fmla="*/ 68 h 105"/>
                <a:gd name="T10" fmla="*/ 167 w 192"/>
                <a:gd name="T11" fmla="*/ 73 h 105"/>
                <a:gd name="T12" fmla="*/ 27 w 192"/>
                <a:gd name="T13" fmla="*/ 100 h 105"/>
                <a:gd name="T14" fmla="*/ 16 w 19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05">
                  <a:moveTo>
                    <a:pt x="16" y="105"/>
                  </a:moveTo>
                  <a:cubicBezTo>
                    <a:pt x="13" y="105"/>
                    <a:pt x="9" y="104"/>
                    <a:pt x="6" y="101"/>
                  </a:cubicBezTo>
                  <a:cubicBezTo>
                    <a:pt x="0" y="96"/>
                    <a:pt x="0" y="86"/>
                    <a:pt x="5" y="80"/>
                  </a:cubicBezTo>
                  <a:cubicBezTo>
                    <a:pt x="34" y="48"/>
                    <a:pt x="108" y="0"/>
                    <a:pt x="183" y="48"/>
                  </a:cubicBezTo>
                  <a:cubicBezTo>
                    <a:pt x="190" y="52"/>
                    <a:pt x="192" y="61"/>
                    <a:pt x="188" y="68"/>
                  </a:cubicBezTo>
                  <a:cubicBezTo>
                    <a:pt x="183" y="75"/>
                    <a:pt x="174" y="77"/>
                    <a:pt x="167" y="73"/>
                  </a:cubicBezTo>
                  <a:cubicBezTo>
                    <a:pt x="95" y="27"/>
                    <a:pt x="30" y="97"/>
                    <a:pt x="27" y="100"/>
                  </a:cubicBezTo>
                  <a:cubicBezTo>
                    <a:pt x="24" y="103"/>
                    <a:pt x="20" y="105"/>
                    <a:pt x="16" y="105"/>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694" name="Freeform 152">
              <a:extLst>
                <a:ext uri="{FF2B5EF4-FFF2-40B4-BE49-F238E27FC236}">
                  <a16:creationId xmlns:a16="http://schemas.microsoft.com/office/drawing/2014/main" id="{AA2B1AF9-9235-458E-90B8-F6BBA520DAC6}"/>
                </a:ext>
              </a:extLst>
            </p:cNvPr>
            <p:cNvSpPr>
              <a:spLocks/>
            </p:cNvSpPr>
            <p:nvPr/>
          </p:nvSpPr>
          <p:spPr bwMode="auto">
            <a:xfrm>
              <a:off x="2702" y="2818"/>
              <a:ext cx="281" cy="364"/>
            </a:xfrm>
            <a:custGeom>
              <a:avLst/>
              <a:gdLst>
                <a:gd name="T0" fmla="*/ 671 w 671"/>
                <a:gd name="T1" fmla="*/ 683 h 869"/>
                <a:gd name="T2" fmla="*/ 622 w 671"/>
                <a:gd name="T3" fmla="*/ 869 h 869"/>
                <a:gd name="T4" fmla="*/ 548 w 671"/>
                <a:gd name="T5" fmla="*/ 860 h 869"/>
                <a:gd name="T6" fmla="*/ 567 w 671"/>
                <a:gd name="T7" fmla="*/ 750 h 869"/>
                <a:gd name="T8" fmla="*/ 138 w 671"/>
                <a:gd name="T9" fmla="*/ 624 h 869"/>
                <a:gd name="T10" fmla="*/ 0 w 671"/>
                <a:gd name="T11" fmla="*/ 663 h 869"/>
                <a:gd name="T12" fmla="*/ 118 w 671"/>
                <a:gd name="T13" fmla="*/ 546 h 869"/>
                <a:gd name="T14" fmla="*/ 232 w 671"/>
                <a:gd name="T15" fmla="*/ 0 h 869"/>
                <a:gd name="T16" fmla="*/ 209 w 671"/>
                <a:gd name="T17" fmla="*/ 554 h 869"/>
                <a:gd name="T18" fmla="*/ 671 w 671"/>
                <a:gd name="T19" fmla="*/ 68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69">
                  <a:moveTo>
                    <a:pt x="671" y="683"/>
                  </a:moveTo>
                  <a:cubicBezTo>
                    <a:pt x="622" y="869"/>
                    <a:pt x="622" y="869"/>
                    <a:pt x="622" y="869"/>
                  </a:cubicBezTo>
                  <a:cubicBezTo>
                    <a:pt x="548" y="860"/>
                    <a:pt x="548" y="860"/>
                    <a:pt x="548" y="860"/>
                  </a:cubicBezTo>
                  <a:cubicBezTo>
                    <a:pt x="567" y="750"/>
                    <a:pt x="567" y="750"/>
                    <a:pt x="567" y="750"/>
                  </a:cubicBezTo>
                  <a:cubicBezTo>
                    <a:pt x="138" y="624"/>
                    <a:pt x="138" y="624"/>
                    <a:pt x="138" y="624"/>
                  </a:cubicBezTo>
                  <a:cubicBezTo>
                    <a:pt x="0" y="663"/>
                    <a:pt x="0" y="663"/>
                    <a:pt x="0" y="663"/>
                  </a:cubicBezTo>
                  <a:cubicBezTo>
                    <a:pt x="0" y="663"/>
                    <a:pt x="27" y="551"/>
                    <a:pt x="118" y="546"/>
                  </a:cubicBezTo>
                  <a:cubicBezTo>
                    <a:pt x="134" y="246"/>
                    <a:pt x="232" y="0"/>
                    <a:pt x="232" y="0"/>
                  </a:cubicBezTo>
                  <a:cubicBezTo>
                    <a:pt x="209" y="554"/>
                    <a:pt x="209" y="554"/>
                    <a:pt x="209" y="554"/>
                  </a:cubicBezTo>
                  <a:lnTo>
                    <a:pt x="671" y="683"/>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03" name="Oval 153">
              <a:extLst>
                <a:ext uri="{FF2B5EF4-FFF2-40B4-BE49-F238E27FC236}">
                  <a16:creationId xmlns:a16="http://schemas.microsoft.com/office/drawing/2014/main" id="{FED33F57-BFC6-4BFF-89C0-046425B283EF}"/>
                </a:ext>
              </a:extLst>
            </p:cNvPr>
            <p:cNvSpPr>
              <a:spLocks noChangeArrowheads="1"/>
            </p:cNvSpPr>
            <p:nvPr/>
          </p:nvSpPr>
          <p:spPr bwMode="auto">
            <a:xfrm>
              <a:off x="3053" y="2780"/>
              <a:ext cx="23" cy="23"/>
            </a:xfrm>
            <a:prstGeom prst="ellipse">
              <a:avLst/>
            </a:pr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04" name="Freeform 154">
              <a:extLst>
                <a:ext uri="{FF2B5EF4-FFF2-40B4-BE49-F238E27FC236}">
                  <a16:creationId xmlns:a16="http://schemas.microsoft.com/office/drawing/2014/main" id="{30B7E8BF-F28D-42B5-9374-97EEF6A3B5AD}"/>
                </a:ext>
              </a:extLst>
            </p:cNvPr>
            <p:cNvSpPr>
              <a:spLocks/>
            </p:cNvSpPr>
            <p:nvPr/>
          </p:nvSpPr>
          <p:spPr bwMode="auto">
            <a:xfrm>
              <a:off x="2864" y="3521"/>
              <a:ext cx="291" cy="760"/>
            </a:xfrm>
            <a:custGeom>
              <a:avLst/>
              <a:gdLst>
                <a:gd name="T0" fmla="*/ 670 w 695"/>
                <a:gd name="T1" fmla="*/ 0 h 1815"/>
                <a:gd name="T2" fmla="*/ 491 w 695"/>
                <a:gd name="T3" fmla="*/ 42 h 1815"/>
                <a:gd name="T4" fmla="*/ 395 w 695"/>
                <a:gd name="T5" fmla="*/ 49 h 1815"/>
                <a:gd name="T6" fmla="*/ 494 w 695"/>
                <a:gd name="T7" fmla="*/ 680 h 1815"/>
                <a:gd name="T8" fmla="*/ 274 w 695"/>
                <a:gd name="T9" fmla="*/ 1731 h 1815"/>
                <a:gd name="T10" fmla="*/ 4 w 695"/>
                <a:gd name="T11" fmla="*/ 1708 h 1815"/>
                <a:gd name="T12" fmla="*/ 0 w 695"/>
                <a:gd name="T13" fmla="*/ 1734 h 1815"/>
                <a:gd name="T14" fmla="*/ 269 w 695"/>
                <a:gd name="T15" fmla="*/ 1757 h 1815"/>
                <a:gd name="T16" fmla="*/ 257 w 695"/>
                <a:gd name="T17" fmla="*/ 1815 h 1815"/>
                <a:gd name="T18" fmla="*/ 408 w 695"/>
                <a:gd name="T19" fmla="*/ 1785 h 1815"/>
                <a:gd name="T20" fmla="*/ 695 w 695"/>
                <a:gd name="T21" fmla="*/ 674 h 1815"/>
                <a:gd name="T22" fmla="*/ 670 w 695"/>
                <a:gd name="T23"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5" h="1815">
                  <a:moveTo>
                    <a:pt x="670" y="0"/>
                  </a:moveTo>
                  <a:cubicBezTo>
                    <a:pt x="611" y="15"/>
                    <a:pt x="551" y="29"/>
                    <a:pt x="491" y="42"/>
                  </a:cubicBezTo>
                  <a:cubicBezTo>
                    <a:pt x="459" y="49"/>
                    <a:pt x="427" y="51"/>
                    <a:pt x="395" y="49"/>
                  </a:cubicBezTo>
                  <a:cubicBezTo>
                    <a:pt x="494" y="680"/>
                    <a:pt x="494" y="680"/>
                    <a:pt x="494" y="680"/>
                  </a:cubicBezTo>
                  <a:cubicBezTo>
                    <a:pt x="274" y="1731"/>
                    <a:pt x="274" y="1731"/>
                    <a:pt x="274" y="1731"/>
                  </a:cubicBezTo>
                  <a:cubicBezTo>
                    <a:pt x="214" y="1734"/>
                    <a:pt x="108" y="1733"/>
                    <a:pt x="4" y="1708"/>
                  </a:cubicBezTo>
                  <a:cubicBezTo>
                    <a:pt x="2" y="1715"/>
                    <a:pt x="0" y="1734"/>
                    <a:pt x="0" y="1734"/>
                  </a:cubicBezTo>
                  <a:cubicBezTo>
                    <a:pt x="0" y="1734"/>
                    <a:pt x="143" y="1771"/>
                    <a:pt x="269" y="1757"/>
                  </a:cubicBezTo>
                  <a:cubicBezTo>
                    <a:pt x="257" y="1815"/>
                    <a:pt x="257" y="1815"/>
                    <a:pt x="257" y="1815"/>
                  </a:cubicBezTo>
                  <a:cubicBezTo>
                    <a:pt x="340" y="1806"/>
                    <a:pt x="408" y="1785"/>
                    <a:pt x="408" y="1785"/>
                  </a:cubicBezTo>
                  <a:cubicBezTo>
                    <a:pt x="695" y="674"/>
                    <a:pt x="695" y="674"/>
                    <a:pt x="695" y="674"/>
                  </a:cubicBezTo>
                  <a:lnTo>
                    <a:pt x="67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05" name="Freeform 155">
              <a:extLst>
                <a:ext uri="{FF2B5EF4-FFF2-40B4-BE49-F238E27FC236}">
                  <a16:creationId xmlns:a16="http://schemas.microsoft.com/office/drawing/2014/main" id="{DAAF5C5B-CB73-4E7E-963F-7540CBB3BEEC}"/>
                </a:ext>
              </a:extLst>
            </p:cNvPr>
            <p:cNvSpPr>
              <a:spLocks/>
            </p:cNvSpPr>
            <p:nvPr/>
          </p:nvSpPr>
          <p:spPr bwMode="auto">
            <a:xfrm>
              <a:off x="3064" y="3220"/>
              <a:ext cx="616" cy="420"/>
            </a:xfrm>
            <a:custGeom>
              <a:avLst/>
              <a:gdLst>
                <a:gd name="T0" fmla="*/ 1471 w 1471"/>
                <a:gd name="T1" fmla="*/ 915 h 1001"/>
                <a:gd name="T2" fmla="*/ 969 w 1471"/>
                <a:gd name="T3" fmla="*/ 99 h 1001"/>
                <a:gd name="T4" fmla="*/ 770 w 1471"/>
                <a:gd name="T5" fmla="*/ 22 h 1001"/>
                <a:gd name="T6" fmla="*/ 0 w 1471"/>
                <a:gd name="T7" fmla="*/ 206 h 1001"/>
                <a:gd name="T8" fmla="*/ 129 w 1471"/>
                <a:gd name="T9" fmla="*/ 243 h 1001"/>
                <a:gd name="T10" fmla="*/ 81 w 1471"/>
                <a:gd name="T11" fmla="*/ 487 h 1001"/>
                <a:gd name="T12" fmla="*/ 115 w 1471"/>
                <a:gd name="T13" fmla="*/ 442 h 1001"/>
                <a:gd name="T14" fmla="*/ 457 w 1471"/>
                <a:gd name="T15" fmla="*/ 227 h 1001"/>
                <a:gd name="T16" fmla="*/ 844 w 1471"/>
                <a:gd name="T17" fmla="*/ 147 h 1001"/>
                <a:gd name="T18" fmla="*/ 800 w 1471"/>
                <a:gd name="T19" fmla="*/ 403 h 1001"/>
                <a:gd name="T20" fmla="*/ 893 w 1471"/>
                <a:gd name="T21" fmla="*/ 263 h 1001"/>
                <a:gd name="T22" fmla="*/ 1316 w 1471"/>
                <a:gd name="T23" fmla="*/ 844 h 1001"/>
                <a:gd name="T24" fmla="*/ 1087 w 1471"/>
                <a:gd name="T25" fmla="*/ 978 h 1001"/>
                <a:gd name="T26" fmla="*/ 1104 w 1471"/>
                <a:gd name="T27" fmla="*/ 1001 h 1001"/>
                <a:gd name="T28" fmla="*/ 1341 w 1471"/>
                <a:gd name="T29" fmla="*/ 877 h 1001"/>
                <a:gd name="T30" fmla="*/ 1379 w 1471"/>
                <a:gd name="T31" fmla="*/ 929 h 1001"/>
                <a:gd name="T32" fmla="*/ 1471 w 1471"/>
                <a:gd name="T33" fmla="*/ 915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1" h="1001">
                  <a:moveTo>
                    <a:pt x="1471" y="915"/>
                  </a:moveTo>
                  <a:cubicBezTo>
                    <a:pt x="969" y="99"/>
                    <a:pt x="969" y="99"/>
                    <a:pt x="969" y="99"/>
                  </a:cubicBezTo>
                  <a:cubicBezTo>
                    <a:pt x="928" y="32"/>
                    <a:pt x="846" y="0"/>
                    <a:pt x="770" y="22"/>
                  </a:cubicBezTo>
                  <a:cubicBezTo>
                    <a:pt x="0" y="206"/>
                    <a:pt x="0" y="206"/>
                    <a:pt x="0" y="206"/>
                  </a:cubicBezTo>
                  <a:cubicBezTo>
                    <a:pt x="129" y="243"/>
                    <a:pt x="129" y="243"/>
                    <a:pt x="129" y="243"/>
                  </a:cubicBezTo>
                  <a:cubicBezTo>
                    <a:pt x="81" y="487"/>
                    <a:pt x="81" y="487"/>
                    <a:pt x="81" y="487"/>
                  </a:cubicBezTo>
                  <a:cubicBezTo>
                    <a:pt x="115" y="442"/>
                    <a:pt x="115" y="442"/>
                    <a:pt x="115" y="442"/>
                  </a:cubicBezTo>
                  <a:cubicBezTo>
                    <a:pt x="200" y="331"/>
                    <a:pt x="321" y="255"/>
                    <a:pt x="457" y="227"/>
                  </a:cubicBezTo>
                  <a:cubicBezTo>
                    <a:pt x="844" y="147"/>
                    <a:pt x="844" y="147"/>
                    <a:pt x="844" y="147"/>
                  </a:cubicBezTo>
                  <a:cubicBezTo>
                    <a:pt x="733" y="205"/>
                    <a:pt x="800" y="403"/>
                    <a:pt x="800" y="403"/>
                  </a:cubicBezTo>
                  <a:cubicBezTo>
                    <a:pt x="893" y="263"/>
                    <a:pt x="893" y="263"/>
                    <a:pt x="893" y="263"/>
                  </a:cubicBezTo>
                  <a:cubicBezTo>
                    <a:pt x="1316" y="844"/>
                    <a:pt x="1316" y="844"/>
                    <a:pt x="1316" y="844"/>
                  </a:cubicBezTo>
                  <a:cubicBezTo>
                    <a:pt x="1258" y="857"/>
                    <a:pt x="1163" y="890"/>
                    <a:pt x="1087" y="978"/>
                  </a:cubicBezTo>
                  <a:cubicBezTo>
                    <a:pt x="1092" y="990"/>
                    <a:pt x="1104" y="1001"/>
                    <a:pt x="1104" y="1001"/>
                  </a:cubicBezTo>
                  <a:cubicBezTo>
                    <a:pt x="1104" y="1001"/>
                    <a:pt x="1203" y="883"/>
                    <a:pt x="1341" y="877"/>
                  </a:cubicBezTo>
                  <a:cubicBezTo>
                    <a:pt x="1379" y="929"/>
                    <a:pt x="1379" y="929"/>
                    <a:pt x="1379" y="929"/>
                  </a:cubicBezTo>
                  <a:cubicBezTo>
                    <a:pt x="1433" y="916"/>
                    <a:pt x="1471" y="915"/>
                    <a:pt x="1471" y="915"/>
                  </a:cubicBez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11" name="Freeform 156">
              <a:extLst>
                <a:ext uri="{FF2B5EF4-FFF2-40B4-BE49-F238E27FC236}">
                  <a16:creationId xmlns:a16="http://schemas.microsoft.com/office/drawing/2014/main" id="{62668705-DCF4-4B88-8792-29A2CCF519DB}"/>
                </a:ext>
              </a:extLst>
            </p:cNvPr>
            <p:cNvSpPr>
              <a:spLocks/>
            </p:cNvSpPr>
            <p:nvPr/>
          </p:nvSpPr>
          <p:spPr bwMode="auto">
            <a:xfrm>
              <a:off x="4593" y="738"/>
              <a:ext cx="1014" cy="486"/>
            </a:xfrm>
            <a:custGeom>
              <a:avLst/>
              <a:gdLst>
                <a:gd name="T0" fmla="*/ 1877 w 2420"/>
                <a:gd name="T1" fmla="*/ 146 h 1161"/>
                <a:gd name="T2" fmla="*/ 2009 w 2420"/>
                <a:gd name="T3" fmla="*/ 278 h 1161"/>
                <a:gd name="T4" fmla="*/ 1666 w 2420"/>
                <a:gd name="T5" fmla="*/ 622 h 1161"/>
                <a:gd name="T6" fmla="*/ 1278 w 2420"/>
                <a:gd name="T7" fmla="*/ 235 h 1161"/>
                <a:gd name="T8" fmla="*/ 618 w 2420"/>
                <a:gd name="T9" fmla="*/ 895 h 1161"/>
                <a:gd name="T10" fmla="*/ 308 w 2420"/>
                <a:gd name="T11" fmla="*/ 585 h 1161"/>
                <a:gd name="T12" fmla="*/ 0 w 2420"/>
                <a:gd name="T13" fmla="*/ 894 h 1161"/>
                <a:gd name="T14" fmla="*/ 198 w 2420"/>
                <a:gd name="T15" fmla="*/ 961 h 1161"/>
                <a:gd name="T16" fmla="*/ 308 w 2420"/>
                <a:gd name="T17" fmla="*/ 851 h 1161"/>
                <a:gd name="T18" fmla="*/ 618 w 2420"/>
                <a:gd name="T19" fmla="*/ 1161 h 1161"/>
                <a:gd name="T20" fmla="*/ 1278 w 2420"/>
                <a:gd name="T21" fmla="*/ 501 h 1161"/>
                <a:gd name="T22" fmla="*/ 1666 w 2420"/>
                <a:gd name="T23" fmla="*/ 888 h 1161"/>
                <a:gd name="T24" fmla="*/ 2142 w 2420"/>
                <a:gd name="T25" fmla="*/ 411 h 1161"/>
                <a:gd name="T26" fmla="*/ 2275 w 2420"/>
                <a:gd name="T27" fmla="*/ 544 h 1161"/>
                <a:gd name="T28" fmla="*/ 2420 w 2420"/>
                <a:gd name="T29" fmla="*/ 0 h 1161"/>
                <a:gd name="T30" fmla="*/ 1877 w 2420"/>
                <a:gd name="T31" fmla="*/ 146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0" h="1161">
                  <a:moveTo>
                    <a:pt x="1877" y="146"/>
                  </a:moveTo>
                  <a:cubicBezTo>
                    <a:pt x="2009" y="278"/>
                    <a:pt x="2009" y="278"/>
                    <a:pt x="2009" y="278"/>
                  </a:cubicBezTo>
                  <a:cubicBezTo>
                    <a:pt x="1666" y="622"/>
                    <a:pt x="1666" y="622"/>
                    <a:pt x="1666" y="622"/>
                  </a:cubicBezTo>
                  <a:cubicBezTo>
                    <a:pt x="1278" y="235"/>
                    <a:pt x="1278" y="235"/>
                    <a:pt x="1278" y="235"/>
                  </a:cubicBezTo>
                  <a:cubicBezTo>
                    <a:pt x="618" y="895"/>
                    <a:pt x="618" y="895"/>
                    <a:pt x="618" y="895"/>
                  </a:cubicBezTo>
                  <a:cubicBezTo>
                    <a:pt x="308" y="585"/>
                    <a:pt x="308" y="585"/>
                    <a:pt x="308" y="585"/>
                  </a:cubicBezTo>
                  <a:cubicBezTo>
                    <a:pt x="0" y="894"/>
                    <a:pt x="0" y="894"/>
                    <a:pt x="0" y="894"/>
                  </a:cubicBezTo>
                  <a:cubicBezTo>
                    <a:pt x="68" y="910"/>
                    <a:pt x="135" y="933"/>
                    <a:pt x="198" y="961"/>
                  </a:cubicBezTo>
                  <a:cubicBezTo>
                    <a:pt x="308" y="851"/>
                    <a:pt x="308" y="851"/>
                    <a:pt x="308" y="851"/>
                  </a:cubicBezTo>
                  <a:cubicBezTo>
                    <a:pt x="618" y="1161"/>
                    <a:pt x="618" y="1161"/>
                    <a:pt x="618" y="1161"/>
                  </a:cubicBezTo>
                  <a:cubicBezTo>
                    <a:pt x="1278" y="501"/>
                    <a:pt x="1278" y="501"/>
                    <a:pt x="1278" y="501"/>
                  </a:cubicBezTo>
                  <a:cubicBezTo>
                    <a:pt x="1666" y="888"/>
                    <a:pt x="1666" y="888"/>
                    <a:pt x="1666" y="888"/>
                  </a:cubicBezTo>
                  <a:cubicBezTo>
                    <a:pt x="2142" y="411"/>
                    <a:pt x="2142" y="411"/>
                    <a:pt x="2142" y="411"/>
                  </a:cubicBezTo>
                  <a:cubicBezTo>
                    <a:pt x="2275" y="544"/>
                    <a:pt x="2275" y="544"/>
                    <a:pt x="2275" y="544"/>
                  </a:cubicBezTo>
                  <a:cubicBezTo>
                    <a:pt x="2420" y="0"/>
                    <a:pt x="2420" y="0"/>
                    <a:pt x="2420" y="0"/>
                  </a:cubicBezTo>
                  <a:lnTo>
                    <a:pt x="1877" y="14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spTree>
    <p:extLst>
      <p:ext uri="{BB962C8B-B14F-4D97-AF65-F5344CB8AC3E}">
        <p14:creationId xmlns:p14="http://schemas.microsoft.com/office/powerpoint/2010/main" val="19982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302CC-8C34-4C3F-A2E7-4D888273CCA9}"/>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9458" name="think-cell Slide" r:id="rId6" imgW="503" imgH="503" progId="TCLayout.ActiveDocument.1">
                  <p:embed/>
                </p:oleObj>
              </mc:Choice>
              <mc:Fallback>
                <p:oleObj name="think-cell Slide" r:id="rId6" imgW="503" imgH="503" progId="TCLayout.ActiveDocument.1">
                  <p:embed/>
                  <p:pic>
                    <p:nvPicPr>
                      <p:cNvPr id="4" name="Object 3" hidden="1">
                        <a:extLst>
                          <a:ext uri="{FF2B5EF4-FFF2-40B4-BE49-F238E27FC236}">
                            <a16:creationId xmlns:a16="http://schemas.microsoft.com/office/drawing/2014/main" id="{E77302CC-8C34-4C3F-A2E7-4D888273CCA9}"/>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8318923-27B1-4CF9-953F-0851ACD242D4}"/>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9DC9D8C-6C2F-4733-AE6A-DD38463A76E5}"/>
              </a:ext>
            </a:extLst>
          </p:cNvPr>
          <p:cNvSpPr>
            <a:spLocks noGrp="1"/>
          </p:cNvSpPr>
          <p:nvPr>
            <p:ph type="title"/>
          </p:nvPr>
        </p:nvSpPr>
        <p:spPr>
          <a:xfrm>
            <a:off x="600855" y="466302"/>
            <a:ext cx="11409810" cy="439465"/>
          </a:xfrm>
        </p:spPr>
        <p:txBody>
          <a:bodyPr/>
          <a:lstStyle/>
          <a:p>
            <a:r>
              <a:rPr lang="en-US"/>
              <a:t>Windows Virtual Desktop presents 3 primary Sales Scenarios</a:t>
            </a:r>
          </a:p>
        </p:txBody>
      </p:sp>
      <p:sp>
        <p:nvSpPr>
          <p:cNvPr id="27" name="Rectangle 26">
            <a:extLst>
              <a:ext uri="{FF2B5EF4-FFF2-40B4-BE49-F238E27FC236}">
                <a16:creationId xmlns:a16="http://schemas.microsoft.com/office/drawing/2014/main" id="{54E13AA9-FA2E-4F1E-8305-990B847F7664}"/>
              </a:ext>
            </a:extLst>
          </p:cNvPr>
          <p:cNvSpPr/>
          <p:nvPr/>
        </p:nvSpPr>
        <p:spPr bwMode="auto">
          <a:xfrm>
            <a:off x="8236998"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836" b="0" i="0" u="none" strike="noStrike" kern="0" cap="none" spc="0" normalizeH="0" baseline="0" noProof="0">
                <a:ln>
                  <a:noFill/>
                </a:ln>
                <a:solidFill>
                  <a:srgbClr val="000000"/>
                </a:solidFill>
                <a:effectLst/>
                <a:uLnTx/>
                <a:uFillTx/>
                <a:latin typeface="Segoe UI"/>
                <a:ea typeface="Segoe UI" pitchFamily="34" charset="0"/>
                <a:cs typeface="Segoe UI" panose="020B0502040204020203" pitchFamily="34" charset="0"/>
              </a:rPr>
              <a:t>Continue running Win7 apps, </a:t>
            </a:r>
            <a:r>
              <a:rPr kumimoji="0" lang="en-US" sz="1836" b="0" i="0" u="sng" strike="noStrike" kern="0" cap="none" spc="0" normalizeH="0" baseline="0" noProof="0">
                <a:ln>
                  <a:noFill/>
                </a:ln>
                <a:solidFill>
                  <a:srgbClr val="000000"/>
                </a:solidFill>
                <a:effectLst/>
                <a:uLnTx/>
                <a:uFillTx/>
                <a:latin typeface="Segoe UI"/>
                <a:ea typeface="Segoe UI" pitchFamily="34" charset="0"/>
                <a:cs typeface="Segoe UI" panose="020B0502040204020203" pitchFamily="34" charset="0"/>
              </a:rPr>
              <a:t>while</a:t>
            </a:r>
            <a:r>
              <a:rPr kumimoji="0" lang="en-US" sz="1836" b="0" i="0" u="none" strike="noStrike" kern="0" cap="none" spc="0" normalizeH="0" baseline="0" noProof="0">
                <a:ln>
                  <a:noFill/>
                </a:ln>
                <a:solidFill>
                  <a:srgbClr val="000000"/>
                </a:solidFill>
                <a:effectLst/>
                <a:uLnTx/>
                <a:uFillTx/>
                <a:latin typeface="Segoe UI"/>
                <a:ea typeface="Segoe UI" pitchFamily="34" charset="0"/>
                <a:cs typeface="Segoe UI" panose="020B0502040204020203" pitchFamily="34" charset="0"/>
              </a:rPr>
              <a:t> modernizing your PC footprint </a:t>
            </a:r>
          </a:p>
        </p:txBody>
      </p:sp>
      <p:sp>
        <p:nvSpPr>
          <p:cNvPr id="7" name="Isosceles Triangle 6">
            <a:extLst>
              <a:ext uri="{FF2B5EF4-FFF2-40B4-BE49-F238E27FC236}">
                <a16:creationId xmlns:a16="http://schemas.microsoft.com/office/drawing/2014/main" id="{2CFFF1F1-665D-4C8D-9BE7-4F55AA8002CE}"/>
              </a:ext>
            </a:extLst>
          </p:cNvPr>
          <p:cNvSpPr/>
          <p:nvPr/>
        </p:nvSpPr>
        <p:spPr bwMode="auto">
          <a:xfrm flipV="1">
            <a:off x="9843593" y="3238626"/>
            <a:ext cx="459825" cy="32382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F314A07-4626-4B76-9D24-1040D28E6792}"/>
              </a:ext>
            </a:extLst>
          </p:cNvPr>
          <p:cNvSpPr/>
          <p:nvPr/>
        </p:nvSpPr>
        <p:spPr bwMode="auto">
          <a:xfrm>
            <a:off x="8236997" y="4184326"/>
            <a:ext cx="3673017" cy="475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13926" rtl="0" eaLnBrk="1" fontAlgn="base" latinLnBrk="0" hangingPunct="1">
              <a:lnSpc>
                <a:spcPct val="100000"/>
              </a:lnSpc>
              <a:spcBef>
                <a:spcPts val="0"/>
              </a:spcBef>
              <a:spcAft>
                <a:spcPts val="612"/>
              </a:spcAft>
              <a:buClrTx/>
              <a:buSzTx/>
              <a:buFontTx/>
              <a:buNone/>
              <a:tabLst/>
              <a:defRPr/>
            </a:pPr>
            <a:r>
              <a:rPr kumimoji="0" lang="en-IN" sz="2040" b="1" i="0" u="none" strike="noStrike" kern="0" cap="none" spc="0" normalizeH="0" baseline="0" noProof="0">
                <a:ln>
                  <a:noFill/>
                </a:ln>
                <a:solidFill>
                  <a:srgbClr val="0078D4"/>
                </a:solidFill>
                <a:effectLst/>
                <a:uLnTx/>
                <a:uFillTx/>
                <a:latin typeface="Segoe UI"/>
                <a:ea typeface="Segoe UI" pitchFamily="34" charset="0"/>
                <a:cs typeface="Segoe UI" pitchFamily="34" charset="0"/>
              </a:rPr>
              <a:t>C. Manage Win 7 End of Support with WVD</a:t>
            </a:r>
          </a:p>
        </p:txBody>
      </p:sp>
      <p:sp>
        <p:nvSpPr>
          <p:cNvPr id="26" name="Rectangle 25">
            <a:extLst>
              <a:ext uri="{FF2B5EF4-FFF2-40B4-BE49-F238E27FC236}">
                <a16:creationId xmlns:a16="http://schemas.microsoft.com/office/drawing/2014/main" id="{EBCE380F-7E34-4909-87E5-87A0432164D7}"/>
              </a:ext>
            </a:extLst>
          </p:cNvPr>
          <p:cNvSpPr/>
          <p:nvPr/>
        </p:nvSpPr>
        <p:spPr bwMode="auto">
          <a:xfrm rot="10800000" flipV="1">
            <a:off x="8236998" y="4713161"/>
            <a:ext cx="3673017" cy="27978"/>
          </a:xfrm>
          <a:prstGeom prst="rect">
            <a:avLst/>
          </a:prstGeom>
          <a:solidFill>
            <a:schemeClr val="accent1"/>
          </a:solidFill>
          <a:ln w="63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03480C0-2D0F-42FD-A4EB-1739EE045CC3}"/>
              </a:ext>
            </a:extLst>
          </p:cNvPr>
          <p:cNvGrpSpPr/>
          <p:nvPr/>
        </p:nvGrpSpPr>
        <p:grpSpPr>
          <a:xfrm>
            <a:off x="9247763" y="1654495"/>
            <a:ext cx="1651485" cy="1651485"/>
            <a:chOff x="9066393" y="1622202"/>
            <a:chExt cx="1619250" cy="1619250"/>
          </a:xfrm>
        </p:grpSpPr>
        <p:sp>
          <p:nvSpPr>
            <p:cNvPr id="8" name="Oval 7">
              <a:extLst>
                <a:ext uri="{FF2B5EF4-FFF2-40B4-BE49-F238E27FC236}">
                  <a16:creationId xmlns:a16="http://schemas.microsoft.com/office/drawing/2014/main" id="{C82AAF7E-B5E6-4332-A3D9-4BDD06E43AD3}"/>
                </a:ext>
              </a:extLst>
            </p:cNvPr>
            <p:cNvSpPr/>
            <p:nvPr/>
          </p:nvSpPr>
          <p:spPr bwMode="auto">
            <a:xfrm>
              <a:off x="9066393" y="1622202"/>
              <a:ext cx="1619250" cy="161925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loud_2" title="Icon of a cloud made of two arrows pointing towards eachother">
              <a:extLst>
                <a:ext uri="{FF2B5EF4-FFF2-40B4-BE49-F238E27FC236}">
                  <a16:creationId xmlns:a16="http://schemas.microsoft.com/office/drawing/2014/main" id="{735E7CDA-793E-4C50-B995-2362295C210C}"/>
                </a:ext>
              </a:extLst>
            </p:cNvPr>
            <p:cNvSpPr>
              <a:spLocks noChangeAspect="1" noEditPoints="1"/>
            </p:cNvSpPr>
            <p:nvPr/>
          </p:nvSpPr>
          <p:spPr bwMode="auto">
            <a:xfrm>
              <a:off x="9423781" y="2170852"/>
              <a:ext cx="904476" cy="52195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Isosceles Triangle 17">
            <a:extLst>
              <a:ext uri="{FF2B5EF4-FFF2-40B4-BE49-F238E27FC236}">
                <a16:creationId xmlns:a16="http://schemas.microsoft.com/office/drawing/2014/main" id="{CA8CAF41-D111-470D-8A01-BCE8CD65835E}"/>
              </a:ext>
            </a:extLst>
          </p:cNvPr>
          <p:cNvSpPr/>
          <p:nvPr/>
        </p:nvSpPr>
        <p:spPr bwMode="auto">
          <a:xfrm flipV="1">
            <a:off x="2133055" y="3234140"/>
            <a:ext cx="459825" cy="323821"/>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B99B7286-29F0-45DE-98F1-DC3BFA7BEFD4}"/>
              </a:ext>
            </a:extLst>
          </p:cNvPr>
          <p:cNvSpPr/>
          <p:nvPr/>
        </p:nvSpPr>
        <p:spPr bwMode="auto">
          <a:xfrm>
            <a:off x="526459" y="3641893"/>
            <a:ext cx="3745475" cy="1017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13926" rtl="0" eaLnBrk="1" fontAlgn="base" latinLnBrk="0" hangingPunct="1">
              <a:lnSpc>
                <a:spcPct val="100000"/>
              </a:lnSpc>
              <a:spcBef>
                <a:spcPts val="0"/>
              </a:spcBef>
              <a:spcAft>
                <a:spcPts val="612"/>
              </a:spcAft>
              <a:buClrTx/>
              <a:buSzTx/>
              <a:buFontTx/>
              <a:buNone/>
              <a:tabLst/>
              <a:defRPr/>
            </a:pPr>
            <a:r>
              <a:rPr kumimoji="0" lang="en-US" sz="2040" b="1" i="0" u="none" strike="noStrike" kern="0" cap="none" spc="0" normalizeH="0" baseline="0" noProof="0">
                <a:ln>
                  <a:noFill/>
                </a:ln>
                <a:solidFill>
                  <a:srgbClr val="D83B01"/>
                </a:solidFill>
                <a:effectLst/>
                <a:uLnTx/>
                <a:uFillTx/>
                <a:latin typeface="Segoe UI"/>
                <a:ea typeface="Segoe UI" pitchFamily="34" charset="0"/>
                <a:cs typeface="Segoe UI" pitchFamily="34" charset="0"/>
              </a:rPr>
              <a:t>A. Replace/Migrate on-prem virtual desktop deployments</a:t>
            </a:r>
          </a:p>
        </p:txBody>
      </p:sp>
      <p:sp>
        <p:nvSpPr>
          <p:cNvPr id="30" name="Rectangle 29">
            <a:extLst>
              <a:ext uri="{FF2B5EF4-FFF2-40B4-BE49-F238E27FC236}">
                <a16:creationId xmlns:a16="http://schemas.microsoft.com/office/drawing/2014/main" id="{6602A173-192D-4E17-8AD8-41BA10F3F861}"/>
              </a:ext>
            </a:extLst>
          </p:cNvPr>
          <p:cNvSpPr/>
          <p:nvPr/>
        </p:nvSpPr>
        <p:spPr bwMode="auto">
          <a:xfrm>
            <a:off x="526459"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Migrate workloads to cloud for flexibility and cost savings</a:t>
            </a:r>
          </a:p>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Reduce management complexity and enhance security</a:t>
            </a:r>
          </a:p>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Modernize infrastructure</a:t>
            </a:r>
          </a:p>
          <a:p>
            <a:pPr marL="0" marR="0" lvl="1" indent="0" algn="ctr" defTabSz="932563" rtl="0" eaLnBrk="1" fontAlgn="auto" latinLnBrk="0" hangingPunct="1">
              <a:lnSpc>
                <a:spcPct val="100000"/>
              </a:lnSpc>
              <a:spcBef>
                <a:spcPts val="204"/>
              </a:spcBef>
              <a:spcAft>
                <a:spcPts val="408"/>
              </a:spcAft>
              <a:buClrTx/>
              <a:buSzPct val="100000"/>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31" name="Rectangle 30">
            <a:extLst>
              <a:ext uri="{FF2B5EF4-FFF2-40B4-BE49-F238E27FC236}">
                <a16:creationId xmlns:a16="http://schemas.microsoft.com/office/drawing/2014/main" id="{DE2B066B-5403-4748-9919-F1DD6321B991}"/>
              </a:ext>
            </a:extLst>
          </p:cNvPr>
          <p:cNvSpPr/>
          <p:nvPr/>
        </p:nvSpPr>
        <p:spPr bwMode="auto">
          <a:xfrm rot="10800000" flipV="1">
            <a:off x="526459" y="4713161"/>
            <a:ext cx="3673017" cy="27978"/>
          </a:xfrm>
          <a:prstGeom prst="rect">
            <a:avLst/>
          </a:prstGeom>
          <a:solidFill>
            <a:schemeClr val="accent3"/>
          </a:solidFill>
          <a:ln w="63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C3DBC99C-4DF1-4E01-9290-ED27CDCBE392}"/>
              </a:ext>
            </a:extLst>
          </p:cNvPr>
          <p:cNvGrpSpPr/>
          <p:nvPr/>
        </p:nvGrpSpPr>
        <p:grpSpPr>
          <a:xfrm>
            <a:off x="1537225" y="1650010"/>
            <a:ext cx="1651485" cy="1651485"/>
            <a:chOff x="1506356" y="1617804"/>
            <a:chExt cx="1619250" cy="1619250"/>
          </a:xfrm>
        </p:grpSpPr>
        <p:sp>
          <p:nvSpPr>
            <p:cNvPr id="19" name="Oval 18">
              <a:extLst>
                <a:ext uri="{FF2B5EF4-FFF2-40B4-BE49-F238E27FC236}">
                  <a16:creationId xmlns:a16="http://schemas.microsoft.com/office/drawing/2014/main" id="{7E1FF0EC-AB04-4ECC-83AE-6B44CA228CB4}"/>
                </a:ext>
              </a:extLst>
            </p:cNvPr>
            <p:cNvSpPr/>
            <p:nvPr/>
          </p:nvSpPr>
          <p:spPr bwMode="auto">
            <a:xfrm>
              <a:off x="1506356" y="1617804"/>
              <a:ext cx="1619250" cy="1619250"/>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Business applications" title="Icon of a chart showing three peaks that get higher in succession, a dotted arrow line points forward and up">
              <a:extLst>
                <a:ext uri="{FF2B5EF4-FFF2-40B4-BE49-F238E27FC236}">
                  <a16:creationId xmlns:a16="http://schemas.microsoft.com/office/drawing/2014/main" id="{19A01E99-4C88-40D6-BB5E-924D45BFC9EA}"/>
                </a:ext>
              </a:extLst>
            </p:cNvPr>
            <p:cNvSpPr>
              <a:spLocks noChangeAspect="1" noEditPoints="1"/>
            </p:cNvSpPr>
            <p:nvPr/>
          </p:nvSpPr>
          <p:spPr bwMode="auto">
            <a:xfrm>
              <a:off x="1926607" y="2107432"/>
              <a:ext cx="778748" cy="6399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Isosceles Triangle 13">
            <a:extLst>
              <a:ext uri="{FF2B5EF4-FFF2-40B4-BE49-F238E27FC236}">
                <a16:creationId xmlns:a16="http://schemas.microsoft.com/office/drawing/2014/main" id="{4591639E-502D-4837-8FB0-A316422FF97B}"/>
              </a:ext>
            </a:extLst>
          </p:cNvPr>
          <p:cNvSpPr/>
          <p:nvPr/>
        </p:nvSpPr>
        <p:spPr bwMode="auto">
          <a:xfrm flipV="1">
            <a:off x="5988325" y="3234140"/>
            <a:ext cx="459825" cy="32382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7E3829A-F007-43AA-95A0-AB35916795ED}"/>
              </a:ext>
            </a:extLst>
          </p:cNvPr>
          <p:cNvSpPr/>
          <p:nvPr/>
        </p:nvSpPr>
        <p:spPr bwMode="auto">
          <a:xfrm>
            <a:off x="4381729" y="4040185"/>
            <a:ext cx="3673017" cy="6193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13926" rtl="0" eaLnBrk="1" fontAlgn="base" latinLnBrk="0" hangingPunct="1">
              <a:lnSpc>
                <a:spcPct val="100000"/>
              </a:lnSpc>
              <a:spcBef>
                <a:spcPts val="0"/>
              </a:spcBef>
              <a:spcAft>
                <a:spcPts val="612"/>
              </a:spcAft>
              <a:buClrTx/>
              <a:buSzTx/>
              <a:buFontTx/>
              <a:buNone/>
              <a:tabLst/>
              <a:defRPr/>
            </a:pPr>
            <a:r>
              <a:rPr kumimoji="0" lang="en-IN" sz="2040" b="1" i="0" u="none" strike="noStrike" kern="0" cap="none" spc="0" normalizeH="0" baseline="0" noProof="0">
                <a:ln>
                  <a:noFill/>
                </a:ln>
                <a:solidFill>
                  <a:srgbClr val="243A5E"/>
                </a:solidFill>
                <a:effectLst/>
                <a:uLnTx/>
                <a:uFillTx/>
                <a:latin typeface="Segoe UI"/>
                <a:ea typeface="Segoe UI" pitchFamily="34" charset="0"/>
                <a:cs typeface="Segoe UI" pitchFamily="34" charset="0"/>
              </a:rPr>
              <a:t>B. Sell New Windows Virtualization</a:t>
            </a:r>
          </a:p>
        </p:txBody>
      </p:sp>
      <p:sp>
        <p:nvSpPr>
          <p:cNvPr id="28" name="Rectangle 27">
            <a:extLst>
              <a:ext uri="{FF2B5EF4-FFF2-40B4-BE49-F238E27FC236}">
                <a16:creationId xmlns:a16="http://schemas.microsoft.com/office/drawing/2014/main" id="{B0EBD882-9E5A-435D-BDA2-C34D86922DC2}"/>
              </a:ext>
            </a:extLst>
          </p:cNvPr>
          <p:cNvSpPr/>
          <p:nvPr/>
        </p:nvSpPr>
        <p:spPr bwMode="auto">
          <a:xfrm>
            <a:off x="4381729"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marR="0" lvl="1" indent="0" algn="ctr" defTabSz="932563" rtl="0" eaLnBrk="1" fontAlgn="auto" latinLnBrk="0" hangingPunct="1">
              <a:lnSpc>
                <a:spcPct val="100000"/>
              </a:lnSpc>
              <a:spcBef>
                <a:spcPts val="204"/>
              </a:spcBef>
              <a:spcAft>
                <a:spcPts val="408"/>
              </a:spcAft>
              <a:buClrTx/>
              <a:buSzPct val="100000"/>
              <a:buFontTx/>
              <a:buNone/>
              <a:tabLst/>
              <a:defRPr/>
            </a:pPr>
            <a:r>
              <a:rPr kumimoji="0" lang="en-US" sz="1836" b="0" i="0" u="none" strike="noStrike" kern="0" cap="none" spc="0" normalizeH="0" baseline="0" noProof="0">
                <a:ln>
                  <a:noFill/>
                </a:ln>
                <a:solidFill>
                  <a:srgbClr val="000000"/>
                </a:solidFill>
                <a:effectLst/>
                <a:uLnTx/>
                <a:uFillTx/>
                <a:latin typeface="Segoe UI"/>
                <a:ea typeface="Segoe UI" pitchFamily="34" charset="0"/>
                <a:cs typeface="Segoe UI" panose="020B0502040204020203" pitchFamily="34" charset="0"/>
              </a:rPr>
              <a:t>Provide modern, consistent, and secure Windows 10 user experience at low cost</a:t>
            </a:r>
          </a:p>
        </p:txBody>
      </p:sp>
      <p:sp>
        <p:nvSpPr>
          <p:cNvPr id="29" name="Rectangle 28">
            <a:extLst>
              <a:ext uri="{FF2B5EF4-FFF2-40B4-BE49-F238E27FC236}">
                <a16:creationId xmlns:a16="http://schemas.microsoft.com/office/drawing/2014/main" id="{5677A9A2-2984-4038-9C5E-4E8D8D3E36FE}"/>
              </a:ext>
            </a:extLst>
          </p:cNvPr>
          <p:cNvSpPr/>
          <p:nvPr/>
        </p:nvSpPr>
        <p:spPr bwMode="auto">
          <a:xfrm rot="10800000" flipV="1">
            <a:off x="4381729" y="4713161"/>
            <a:ext cx="3673017" cy="27978"/>
          </a:xfrm>
          <a:prstGeom prst="rect">
            <a:avLst/>
          </a:prstGeom>
          <a:solidFill>
            <a:schemeClr val="tx2"/>
          </a:solidFill>
          <a:ln w="63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FDEA31F9-8088-49EE-9D20-D5A33AD95989}"/>
              </a:ext>
            </a:extLst>
          </p:cNvPr>
          <p:cNvGrpSpPr/>
          <p:nvPr/>
        </p:nvGrpSpPr>
        <p:grpSpPr>
          <a:xfrm>
            <a:off x="5392495" y="1650010"/>
            <a:ext cx="1651485" cy="1651485"/>
            <a:chOff x="5286375" y="1617804"/>
            <a:chExt cx="1619250" cy="1619250"/>
          </a:xfrm>
        </p:grpSpPr>
        <p:sp>
          <p:nvSpPr>
            <p:cNvPr id="15" name="Oval 14">
              <a:extLst>
                <a:ext uri="{FF2B5EF4-FFF2-40B4-BE49-F238E27FC236}">
                  <a16:creationId xmlns:a16="http://schemas.microsoft.com/office/drawing/2014/main" id="{F555F335-5F90-4482-8261-2FC4D4395D22}"/>
                </a:ext>
              </a:extLst>
            </p:cNvPr>
            <p:cNvSpPr/>
            <p:nvPr/>
          </p:nvSpPr>
          <p:spPr bwMode="auto">
            <a:xfrm>
              <a:off x="5286375" y="1617804"/>
              <a:ext cx="1619250" cy="1619250"/>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Mobile-first" title="Icon of two devices with an arrow connecting them">
              <a:extLst>
                <a:ext uri="{FF2B5EF4-FFF2-40B4-BE49-F238E27FC236}">
                  <a16:creationId xmlns:a16="http://schemas.microsoft.com/office/drawing/2014/main" id="{3D4AD715-4F53-408A-86E1-3B8076ADC5C8}"/>
                </a:ext>
              </a:extLst>
            </p:cNvPr>
            <p:cNvSpPr>
              <a:spLocks noChangeAspect="1" noEditPoints="1"/>
            </p:cNvSpPr>
            <p:nvPr/>
          </p:nvSpPr>
          <p:spPr bwMode="auto">
            <a:xfrm>
              <a:off x="5594214" y="2226506"/>
              <a:ext cx="1003572" cy="401846"/>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585109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4FD0E2-9BAF-42A3-9A83-A5328862E297}"/>
              </a:ext>
            </a:extLst>
          </p:cNvPr>
          <p:cNvGrpSpPr/>
          <p:nvPr/>
        </p:nvGrpSpPr>
        <p:grpSpPr>
          <a:xfrm flipV="1">
            <a:off x="3789605" y="3017141"/>
            <a:ext cx="1304325" cy="858334"/>
            <a:chOff x="3714772" y="4419932"/>
            <a:chExt cx="1278866" cy="841580"/>
          </a:xfrm>
        </p:grpSpPr>
        <p:sp>
          <p:nvSpPr>
            <p:cNvPr id="25" name="Freeform: Shape 24">
              <a:extLst>
                <a:ext uri="{FF2B5EF4-FFF2-40B4-BE49-F238E27FC236}">
                  <a16:creationId xmlns:a16="http://schemas.microsoft.com/office/drawing/2014/main" id="{91AED4EE-0B93-4D03-A30F-1DE152D7D33A}"/>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421B590-CA1D-4628-BA71-8D1AEA06C7AA}"/>
                </a:ext>
              </a:extLst>
            </p:cNvPr>
            <p:cNvSpPr/>
            <p:nvPr/>
          </p:nvSpPr>
          <p:spPr bwMode="auto">
            <a:xfrm>
              <a:off x="3714772" y="4419932"/>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6D6DA27D-28C7-4042-BC9A-F7533B25F273}"/>
              </a:ext>
            </a:extLst>
          </p:cNvPr>
          <p:cNvGrpSpPr/>
          <p:nvPr/>
        </p:nvGrpSpPr>
        <p:grpSpPr>
          <a:xfrm>
            <a:off x="3789605" y="4892554"/>
            <a:ext cx="1304325" cy="834967"/>
            <a:chOff x="3714772" y="4442843"/>
            <a:chExt cx="1278866" cy="818669"/>
          </a:xfrm>
        </p:grpSpPr>
        <p:sp>
          <p:nvSpPr>
            <p:cNvPr id="40" name="Freeform: Shape 39">
              <a:extLst>
                <a:ext uri="{FF2B5EF4-FFF2-40B4-BE49-F238E27FC236}">
                  <a16:creationId xmlns:a16="http://schemas.microsoft.com/office/drawing/2014/main" id="{13A8C5BF-E0DB-4B09-8780-CDDBEEFD34FD}"/>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51AEF518-62C9-439F-B7C6-C403535388EA}"/>
                </a:ext>
              </a:extLst>
            </p:cNvPr>
            <p:cNvSpPr/>
            <p:nvPr/>
          </p:nvSpPr>
          <p:spPr bwMode="auto">
            <a:xfrm>
              <a:off x="3714772" y="4442843"/>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Oval 21">
            <a:extLst>
              <a:ext uri="{FF2B5EF4-FFF2-40B4-BE49-F238E27FC236}">
                <a16:creationId xmlns:a16="http://schemas.microsoft.com/office/drawing/2014/main" id="{8DA36D17-7DEE-4BCB-BA00-5BC74BA71123}"/>
              </a:ext>
            </a:extLst>
          </p:cNvPr>
          <p:cNvSpPr/>
          <p:nvPr/>
        </p:nvSpPr>
        <p:spPr bwMode="auto">
          <a:xfrm>
            <a:off x="4705087" y="3297891"/>
            <a:ext cx="2144988" cy="2144988"/>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11" name="Object 10" hidden="1">
            <a:extLst>
              <a:ext uri="{FF2B5EF4-FFF2-40B4-BE49-F238E27FC236}">
                <a16:creationId xmlns:a16="http://schemas.microsoft.com/office/drawing/2014/main" id="{AE551A52-A61D-4B01-AC4B-B80EF06C5A91}"/>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11" name="Object 10" hidden="1">
                        <a:extLst>
                          <a:ext uri="{FF2B5EF4-FFF2-40B4-BE49-F238E27FC236}">
                            <a16:creationId xmlns:a16="http://schemas.microsoft.com/office/drawing/2014/main" id="{AE551A52-A61D-4B01-AC4B-B80EF06C5A91}"/>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3B2D4C0-0CDD-4246-A244-44BCA2C04C63}"/>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66" name="Oval 65">
            <a:extLst>
              <a:ext uri="{FF2B5EF4-FFF2-40B4-BE49-F238E27FC236}">
                <a16:creationId xmlns:a16="http://schemas.microsoft.com/office/drawing/2014/main" id="{8A6556FE-8915-4F92-8B5E-E4BB54CB6502}"/>
              </a:ext>
            </a:extLst>
          </p:cNvPr>
          <p:cNvSpPr/>
          <p:nvPr/>
        </p:nvSpPr>
        <p:spPr bwMode="auto">
          <a:xfrm>
            <a:off x="4844977" y="3437782"/>
            <a:ext cx="1865207" cy="18652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Hero</a:t>
            </a:r>
            <a:br>
              <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44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offer</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a:ln>
                  <a:noFill/>
                </a:ln>
                <a:solidFill>
                  <a:srgbClr val="FFFFFF">
                    <a:lumMod val="95000"/>
                  </a:srgbClr>
                </a:solidFill>
                <a:effectLst/>
                <a:uLnTx/>
                <a:uFillTx/>
                <a:latin typeface="Segoe UI Semibold"/>
                <a:ea typeface="Segoe UI" pitchFamily="34" charset="0"/>
                <a:cs typeface="Segoe UI" pitchFamily="34" charset="0"/>
              </a:rPr>
              <a:t>Win10 MS</a:t>
            </a:r>
          </a:p>
        </p:txBody>
      </p:sp>
      <p:sp>
        <p:nvSpPr>
          <p:cNvPr id="4" name="Title 3">
            <a:extLst>
              <a:ext uri="{FF2B5EF4-FFF2-40B4-BE49-F238E27FC236}">
                <a16:creationId xmlns:a16="http://schemas.microsoft.com/office/drawing/2014/main" id="{8DF22574-3E8E-41A4-9354-8E84E93C5463}"/>
              </a:ext>
            </a:extLst>
          </p:cNvPr>
          <p:cNvSpPr>
            <a:spLocks noGrp="1"/>
          </p:cNvSpPr>
          <p:nvPr>
            <p:ph type="title"/>
          </p:nvPr>
        </p:nvSpPr>
        <p:spPr>
          <a:xfrm>
            <a:off x="600856" y="466302"/>
            <a:ext cx="11237870" cy="896457"/>
          </a:xfrm>
        </p:spPr>
        <p:txBody>
          <a:bodyPr/>
          <a:lstStyle/>
          <a:p>
            <a:r>
              <a:rPr lang="en-US" spc="0">
                <a:ln>
                  <a:noFill/>
                </a:ln>
                <a:solidFill>
                  <a:srgbClr val="000000"/>
                </a:solidFill>
                <a:cs typeface="Segoe UI Semilight" panose="020B0402040204020203" pitchFamily="34" charset="0"/>
              </a:rPr>
              <a:t>Windows 10 multi-session is the hero offer across all 3 sales scenarios, and the offer is unique to WVD</a:t>
            </a:r>
            <a:endParaRPr lang="en-US"/>
          </a:p>
        </p:txBody>
      </p:sp>
      <p:graphicFrame>
        <p:nvGraphicFramePr>
          <p:cNvPr id="60" name="Table 59">
            <a:extLst>
              <a:ext uri="{FF2B5EF4-FFF2-40B4-BE49-F238E27FC236}">
                <a16:creationId xmlns:a16="http://schemas.microsoft.com/office/drawing/2014/main" id="{79304A1C-5ABC-4D13-B6B9-0AF4F581F43B}"/>
              </a:ext>
            </a:extLst>
          </p:cNvPr>
          <p:cNvGraphicFramePr>
            <a:graphicFrameLocks noGrp="1"/>
          </p:cNvGraphicFramePr>
          <p:nvPr/>
        </p:nvGraphicFramePr>
        <p:xfrm>
          <a:off x="594639" y="2691699"/>
          <a:ext cx="3190795" cy="3357372"/>
        </p:xfrm>
        <a:graphic>
          <a:graphicData uri="http://schemas.openxmlformats.org/drawingml/2006/table">
            <a:tbl>
              <a:tblPr firstCol="1" bandRow="1">
                <a:tableStyleId>{5C22544A-7EE6-4342-B048-85BDC9FD1C3A}</a:tableStyleId>
              </a:tblPr>
              <a:tblGrid>
                <a:gridCol w="3190795">
                  <a:extLst>
                    <a:ext uri="{9D8B030D-6E8A-4147-A177-3AD203B41FA5}">
                      <a16:colId xmlns:a16="http://schemas.microsoft.com/office/drawing/2014/main" val="3665616572"/>
                    </a:ext>
                  </a:extLst>
                </a:gridCol>
              </a:tblGrid>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Windows 7</a:t>
                      </a:r>
                    </a:p>
                  </a:txBody>
                  <a:tcPr marL="93247" marR="93260" marT="93260" marB="9326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714195"/>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cs typeface="Arial" panose="020B0604020202020204" pitchFamily="34" charset="0"/>
                        </a:rPr>
                        <a:t>Windows 10</a:t>
                      </a:r>
                      <a:endParaRPr lang="en-US" sz="1600" b="0">
                        <a:solidFill>
                          <a:schemeClr val="bg1"/>
                        </a:solidFill>
                        <a:latin typeface="+mj-lt"/>
                      </a:endParaRP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39461059"/>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j-lt"/>
                          <a:ea typeface="+mn-ea"/>
                          <a:cs typeface="Arial" panose="020B0604020202020204" pitchFamily="34" charset="0"/>
                        </a:rPr>
                        <a:t>Windows Server 2008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4238287"/>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n-lt"/>
                          <a:ea typeface="+mn-ea"/>
                          <a:cs typeface="Arial" panose="020B0604020202020204" pitchFamily="34" charset="0"/>
                        </a:rPr>
                        <a:t>Windows Server </a:t>
                      </a:r>
                      <a:r>
                        <a:rPr lang="en-US" sz="1600" b="0" kern="1200">
                          <a:solidFill>
                            <a:schemeClr val="bg1"/>
                          </a:solidFill>
                          <a:latin typeface="+mj-lt"/>
                          <a:ea typeface="+mn-ea"/>
                          <a:cs typeface="Arial" panose="020B0604020202020204" pitchFamily="34" charset="0"/>
                        </a:rPr>
                        <a:t>2012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905377725"/>
                  </a:ext>
                </a:extLst>
              </a:tr>
            </a:tbl>
          </a:graphicData>
        </a:graphic>
      </p:graphicFrame>
      <p:sp>
        <p:nvSpPr>
          <p:cNvPr id="28" name="Freeform: Shape 27">
            <a:extLst>
              <a:ext uri="{FF2B5EF4-FFF2-40B4-BE49-F238E27FC236}">
                <a16:creationId xmlns:a16="http://schemas.microsoft.com/office/drawing/2014/main" id="{1168914D-4AEA-4D70-BFF1-B41445AB1D21}"/>
              </a:ext>
            </a:extLst>
          </p:cNvPr>
          <p:cNvSpPr/>
          <p:nvPr/>
        </p:nvSpPr>
        <p:spPr>
          <a:xfrm>
            <a:off x="594639" y="1545865"/>
            <a:ext cx="11247196" cy="102586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FFFFFF"/>
                </a:solidFill>
                <a:effectLst/>
                <a:uLnTx/>
                <a:uFillTx/>
                <a:latin typeface="Segoe UI Semibold"/>
                <a:ea typeface="+mn-ea"/>
                <a:cs typeface="+mn-cs"/>
              </a:rPr>
              <a:t>Multiple users </a:t>
            </a:r>
            <a:r>
              <a:rPr kumimoji="0" lang="en-US" sz="2448" b="0" i="0" u="sng" strike="noStrike" kern="1200" cap="none" spc="0" normalizeH="0" baseline="0" noProof="0">
                <a:ln>
                  <a:noFill/>
                </a:ln>
                <a:solidFill>
                  <a:srgbClr val="FFFFFF"/>
                </a:solidFill>
                <a:effectLst/>
                <a:uLnTx/>
                <a:uFillTx/>
                <a:latin typeface="Segoe UI Semibold"/>
                <a:ea typeface="+mn-ea"/>
                <a:cs typeface="+mn-cs"/>
              </a:rPr>
              <a:t>active simultaneously</a:t>
            </a:r>
            <a:r>
              <a:rPr kumimoji="0" lang="en-US" sz="2448" b="0" i="0" u="none" strike="noStrike" kern="1200" cap="none" spc="0" normalizeH="0" baseline="0" noProof="0">
                <a:ln>
                  <a:noFill/>
                </a:ln>
                <a:solidFill>
                  <a:srgbClr val="FFFFFF"/>
                </a:solidFill>
                <a:effectLst/>
                <a:uLnTx/>
                <a:uFillTx/>
                <a:latin typeface="Segoe UI Semibold"/>
                <a:ea typeface="+mn-ea"/>
                <a:cs typeface="+mn-cs"/>
              </a:rPr>
              <a:t> on the same VM</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FFFFFF"/>
                </a:solidFill>
                <a:effectLst/>
                <a:uLnTx/>
                <a:uFillTx/>
                <a:latin typeface="Segoe UI Semibold"/>
                <a:ea typeface="+mn-ea"/>
                <a:cs typeface="+mn-cs"/>
              </a:rPr>
              <a:t>Each user’s data is isolated from every other user</a:t>
            </a:r>
          </a:p>
        </p:txBody>
      </p:sp>
      <p:sp>
        <p:nvSpPr>
          <p:cNvPr id="35" name="Rectangle 34">
            <a:extLst>
              <a:ext uri="{FF2B5EF4-FFF2-40B4-BE49-F238E27FC236}">
                <a16:creationId xmlns:a16="http://schemas.microsoft.com/office/drawing/2014/main" id="{45AD0868-ABE4-434D-9F88-F8FE96A681CE}"/>
              </a:ext>
            </a:extLst>
          </p:cNvPr>
          <p:cNvSpPr/>
          <p:nvPr/>
        </p:nvSpPr>
        <p:spPr>
          <a:xfrm>
            <a:off x="8580832" y="2691699"/>
            <a:ext cx="3261003" cy="1616928"/>
          </a:xfrm>
          <a:prstGeom prst="rect">
            <a:avLst/>
          </a:prstGeom>
          <a:ln w="12700">
            <a:solidFill>
              <a:schemeClr val="tx1"/>
            </a:solidFill>
          </a:ln>
        </p:spPr>
        <p:txBody>
          <a:bodyPr wrap="square" anchor="ctr">
            <a:noAutofit/>
          </a:bodyPr>
          <a:lstStyle/>
          <a:p>
            <a:pPr marL="0" marR="0" lvl="0" indent="0" algn="l" defTabSz="932384" rtl="0" eaLnBrk="1" fontAlgn="auto" latinLnBrk="0" hangingPunct="1">
              <a:lnSpc>
                <a:spcPct val="10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Superior price-performance </a:t>
            </a:r>
          </a:p>
          <a:p>
            <a:pPr marL="0" marR="0" lvl="0" indent="0" algn="l" defTabSz="932384" rtl="0" eaLnBrk="1" fontAlgn="auto" latinLnBrk="0" hangingPunct="1">
              <a:lnSpc>
                <a:spcPct val="10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Reduced compute costs</a:t>
            </a:r>
          </a:p>
          <a:p>
            <a:pPr marL="0" marR="0" lvl="0" indent="0" algn="l" defTabSz="932384" rtl="0" eaLnBrk="1" fontAlgn="auto" latinLnBrk="0" hangingPunct="1">
              <a:lnSpc>
                <a:spcPct val="10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Reduced storage costs</a:t>
            </a:r>
          </a:p>
        </p:txBody>
      </p:sp>
      <p:sp>
        <p:nvSpPr>
          <p:cNvPr id="37" name="Rectangle 36">
            <a:extLst>
              <a:ext uri="{FF2B5EF4-FFF2-40B4-BE49-F238E27FC236}">
                <a16:creationId xmlns:a16="http://schemas.microsoft.com/office/drawing/2014/main" id="{C45A7057-F189-4A5E-AAA3-13E56A8DB41C}"/>
              </a:ext>
            </a:extLst>
          </p:cNvPr>
          <p:cNvSpPr/>
          <p:nvPr/>
        </p:nvSpPr>
        <p:spPr>
          <a:xfrm>
            <a:off x="8580832" y="4432142"/>
            <a:ext cx="3261003" cy="1616928"/>
          </a:xfrm>
          <a:prstGeom prst="rect">
            <a:avLst/>
          </a:prstGeom>
          <a:ln w="12700">
            <a:solidFill>
              <a:schemeClr val="tx1"/>
            </a:solidFill>
          </a:ln>
        </p:spPr>
        <p:txBody>
          <a:bodyPr wrap="square" anchor="ctr">
            <a:noAutofit/>
          </a:bodyPr>
          <a:lstStyle/>
          <a:p>
            <a:pPr marL="0" marR="0" lvl="0" indent="0" algn="l" defTabSz="932384" rtl="0" eaLnBrk="1" fontAlgn="auto" latinLnBrk="0" hangingPunct="1">
              <a:lnSpc>
                <a:spcPct val="10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Increase in Client-based deployments</a:t>
            </a:r>
          </a:p>
          <a:p>
            <a:pPr marL="0" marR="0" lvl="0" indent="0" algn="l" defTabSz="932384" rtl="0" eaLnBrk="1" fontAlgn="auto" latinLnBrk="0" hangingPunct="1">
              <a:lnSpc>
                <a:spcPct val="100000"/>
              </a:lnSpc>
              <a:spcBef>
                <a:spcPts val="1224"/>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a:ea typeface="+mn-ea"/>
                <a:cs typeface="+mn-cs"/>
              </a:rPr>
              <a:t>Mid-market adoption </a:t>
            </a:r>
          </a:p>
        </p:txBody>
      </p:sp>
      <p:grpSp>
        <p:nvGrpSpPr>
          <p:cNvPr id="17" name="Group 16">
            <a:extLst>
              <a:ext uri="{FF2B5EF4-FFF2-40B4-BE49-F238E27FC236}">
                <a16:creationId xmlns:a16="http://schemas.microsoft.com/office/drawing/2014/main" id="{23DE0D2D-692A-411C-A22A-65F90268E1A1}"/>
              </a:ext>
            </a:extLst>
          </p:cNvPr>
          <p:cNvGrpSpPr/>
          <p:nvPr/>
        </p:nvGrpSpPr>
        <p:grpSpPr>
          <a:xfrm>
            <a:off x="6917690" y="3538563"/>
            <a:ext cx="1361400" cy="494280"/>
            <a:chOff x="6781800" y="3140671"/>
            <a:chExt cx="1334827" cy="484632"/>
          </a:xfrm>
          <a:solidFill>
            <a:schemeClr val="bg1">
              <a:lumMod val="75000"/>
            </a:schemeClr>
          </a:solidFill>
        </p:grpSpPr>
        <p:grpSp>
          <p:nvGrpSpPr>
            <p:cNvPr id="16" name="Group 15">
              <a:extLst>
                <a:ext uri="{FF2B5EF4-FFF2-40B4-BE49-F238E27FC236}">
                  <a16:creationId xmlns:a16="http://schemas.microsoft.com/office/drawing/2014/main" id="{44C9AA6E-1A8D-43C5-B32B-FB74802A32E2}"/>
                </a:ext>
              </a:extLst>
            </p:cNvPr>
            <p:cNvGrpSpPr/>
            <p:nvPr/>
          </p:nvGrpSpPr>
          <p:grpSpPr>
            <a:xfrm>
              <a:off x="6781800" y="3290595"/>
              <a:ext cx="598170" cy="184785"/>
              <a:chOff x="6781800" y="3288030"/>
              <a:chExt cx="598170" cy="184785"/>
            </a:xfrm>
            <a:grpFill/>
          </p:grpSpPr>
          <p:cxnSp>
            <p:nvCxnSpPr>
              <p:cNvPr id="15" name="Straight Connector 14">
                <a:extLst>
                  <a:ext uri="{FF2B5EF4-FFF2-40B4-BE49-F238E27FC236}">
                    <a16:creationId xmlns:a16="http://schemas.microsoft.com/office/drawing/2014/main" id="{CDF0C02D-A2F8-42F7-AE86-BB19264BF06F}"/>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25218-6E90-4823-9D3E-A6A10CCB6D6B}"/>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27652A-CAE0-488E-BCFB-786B880CE1C3}"/>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Arrow: Right 12">
              <a:extLst>
                <a:ext uri="{FF2B5EF4-FFF2-40B4-BE49-F238E27FC236}">
                  <a16:creationId xmlns:a16="http://schemas.microsoft.com/office/drawing/2014/main" id="{1CAF568A-4661-4675-8961-6FB5539DDF1C}"/>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E07FC6C7-A073-4CBA-A158-79A530113717}"/>
              </a:ext>
            </a:extLst>
          </p:cNvPr>
          <p:cNvGrpSpPr/>
          <p:nvPr/>
        </p:nvGrpSpPr>
        <p:grpSpPr>
          <a:xfrm>
            <a:off x="6917690" y="4707928"/>
            <a:ext cx="1361400" cy="494280"/>
            <a:chOff x="6781800" y="3140671"/>
            <a:chExt cx="1334827" cy="484632"/>
          </a:xfrm>
          <a:solidFill>
            <a:schemeClr val="bg1">
              <a:lumMod val="75000"/>
            </a:schemeClr>
          </a:solidFill>
        </p:grpSpPr>
        <p:grpSp>
          <p:nvGrpSpPr>
            <p:cNvPr id="44" name="Group 43">
              <a:extLst>
                <a:ext uri="{FF2B5EF4-FFF2-40B4-BE49-F238E27FC236}">
                  <a16:creationId xmlns:a16="http://schemas.microsoft.com/office/drawing/2014/main" id="{C5C4A538-17E3-469A-B135-57FECD8A00D0}"/>
                </a:ext>
              </a:extLst>
            </p:cNvPr>
            <p:cNvGrpSpPr/>
            <p:nvPr/>
          </p:nvGrpSpPr>
          <p:grpSpPr>
            <a:xfrm>
              <a:off x="6781800" y="3290595"/>
              <a:ext cx="598170" cy="184785"/>
              <a:chOff x="6781800" y="3288030"/>
              <a:chExt cx="598170" cy="184785"/>
            </a:xfrm>
            <a:grpFill/>
          </p:grpSpPr>
          <p:cxnSp>
            <p:nvCxnSpPr>
              <p:cNvPr id="46" name="Straight Connector 45">
                <a:extLst>
                  <a:ext uri="{FF2B5EF4-FFF2-40B4-BE49-F238E27FC236}">
                    <a16:creationId xmlns:a16="http://schemas.microsoft.com/office/drawing/2014/main" id="{7899C0A8-4FB7-43F5-B28D-2915160C64E0}"/>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203730-2656-4933-8E96-12F7E470D810}"/>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177E28-A81C-41C0-91CD-4861FA3CD6DF}"/>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Arrow: Right 44">
              <a:extLst>
                <a:ext uri="{FF2B5EF4-FFF2-40B4-BE49-F238E27FC236}">
                  <a16:creationId xmlns:a16="http://schemas.microsoft.com/office/drawing/2014/main" id="{FCE6943F-FC44-48F6-900E-80C382E254DD}"/>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D390C83-5CA7-412E-ADE4-E4C54B0D3F6D}"/>
              </a:ext>
            </a:extLst>
          </p:cNvPr>
          <p:cNvGrpSpPr/>
          <p:nvPr/>
        </p:nvGrpSpPr>
        <p:grpSpPr>
          <a:xfrm>
            <a:off x="801882" y="6001905"/>
            <a:ext cx="660078" cy="505876"/>
            <a:chOff x="13375104" y="4145046"/>
            <a:chExt cx="457200" cy="350395"/>
          </a:xfrm>
        </p:grpSpPr>
        <p:sp>
          <p:nvSpPr>
            <p:cNvPr id="51" name="monitor" title="Icon of a monitor">
              <a:extLst>
                <a:ext uri="{FF2B5EF4-FFF2-40B4-BE49-F238E27FC236}">
                  <a16:creationId xmlns:a16="http://schemas.microsoft.com/office/drawing/2014/main" id="{275EB1B1-E6D0-4E8E-AEE5-0BF69C5B54F1}"/>
                </a:ext>
              </a:extLst>
            </p:cNvPr>
            <p:cNvSpPr>
              <a:spLocks noChangeAspect="1" noEditPoints="1"/>
            </p:cNvSpPr>
            <p:nvPr/>
          </p:nvSpPr>
          <p:spPr bwMode="auto">
            <a:xfrm>
              <a:off x="13375104" y="414504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Touch_E815" title="Icon of a closed hand with one finger pressing a button">
              <a:extLst>
                <a:ext uri="{FF2B5EF4-FFF2-40B4-BE49-F238E27FC236}">
                  <a16:creationId xmlns:a16="http://schemas.microsoft.com/office/drawing/2014/main" id="{9C3B7EB0-5E7C-4B13-AEF8-4D0573CB3851}"/>
                </a:ext>
              </a:extLst>
            </p:cNvPr>
            <p:cNvSpPr>
              <a:spLocks noChangeAspect="1" noEditPoints="1"/>
            </p:cNvSpPr>
            <p:nvPr/>
          </p:nvSpPr>
          <p:spPr bwMode="auto">
            <a:xfrm>
              <a:off x="13532035" y="4186926"/>
              <a:ext cx="143338" cy="20948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8BBC9435-F851-471A-A80C-A49268DB3D57}"/>
              </a:ext>
            </a:extLst>
          </p:cNvPr>
          <p:cNvSpPr/>
          <p:nvPr/>
        </p:nvSpPr>
        <p:spPr bwMode="auto">
          <a:xfrm>
            <a:off x="3442985" y="2699250"/>
            <a:ext cx="335970" cy="81602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EOS</a:t>
            </a:r>
          </a:p>
        </p:txBody>
      </p:sp>
      <p:sp>
        <p:nvSpPr>
          <p:cNvPr id="38" name="Rectangle 37">
            <a:extLst>
              <a:ext uri="{FF2B5EF4-FFF2-40B4-BE49-F238E27FC236}">
                <a16:creationId xmlns:a16="http://schemas.microsoft.com/office/drawing/2014/main" id="{1C820E8B-B3F8-4B10-A661-F6F3372E4B04}"/>
              </a:ext>
            </a:extLst>
          </p:cNvPr>
          <p:cNvSpPr/>
          <p:nvPr/>
        </p:nvSpPr>
        <p:spPr bwMode="auto">
          <a:xfrm>
            <a:off x="3442985" y="4384737"/>
            <a:ext cx="335970" cy="811442"/>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EOS</a:t>
            </a:r>
          </a:p>
        </p:txBody>
      </p:sp>
    </p:spTree>
    <p:extLst>
      <p:ext uri="{BB962C8B-B14F-4D97-AF65-F5344CB8AC3E}">
        <p14:creationId xmlns:p14="http://schemas.microsoft.com/office/powerpoint/2010/main" val="64622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21506"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1758" name="Group 1757">
            <a:extLst>
              <a:ext uri="{FF2B5EF4-FFF2-40B4-BE49-F238E27FC236}">
                <a16:creationId xmlns:a16="http://schemas.microsoft.com/office/drawing/2014/main" id="{863B55C5-2074-4F10-BFC8-C8121FEA51EF}"/>
              </a:ext>
            </a:extLst>
          </p:cNvPr>
          <p:cNvGrpSpPr/>
          <p:nvPr/>
        </p:nvGrpSpPr>
        <p:grpSpPr>
          <a:xfrm>
            <a:off x="8609116" y="4974036"/>
            <a:ext cx="3233094" cy="1730671"/>
            <a:chOff x="745404" y="2158925"/>
            <a:chExt cx="7774450" cy="4161654"/>
          </a:xfrm>
        </p:grpSpPr>
        <p:sp>
          <p:nvSpPr>
            <p:cNvPr id="1759" name="Freeform 190">
              <a:extLst>
                <a:ext uri="{FF2B5EF4-FFF2-40B4-BE49-F238E27FC236}">
                  <a16:creationId xmlns:a16="http://schemas.microsoft.com/office/drawing/2014/main" id="{6039BF0A-539D-45C6-84E0-5970DD0EB716}"/>
                </a:ext>
              </a:extLst>
            </p:cNvPr>
            <p:cNvSpPr>
              <a:spLocks/>
            </p:cNvSpPr>
            <p:nvPr/>
          </p:nvSpPr>
          <p:spPr bwMode="auto">
            <a:xfrm>
              <a:off x="768406" y="2646930"/>
              <a:ext cx="7662405"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60" name="TextBox 1759">
              <a:extLst>
                <a:ext uri="{FF2B5EF4-FFF2-40B4-BE49-F238E27FC236}">
                  <a16:creationId xmlns:a16="http://schemas.microsoft.com/office/drawing/2014/main" id="{F5D308B9-F7FF-4E70-8EB1-62C39366D8EE}"/>
                </a:ext>
              </a:extLst>
            </p:cNvPr>
            <p:cNvSpPr txBox="1"/>
            <p:nvPr/>
          </p:nvSpPr>
          <p:spPr>
            <a:xfrm>
              <a:off x="745404" y="5215352"/>
              <a:ext cx="7774450" cy="1105227"/>
            </a:xfrm>
            <a:prstGeom prst="rect">
              <a:avLst/>
            </a:prstGeom>
            <a:solidFill>
              <a:schemeClr val="bg1">
                <a:lumMod val="95000"/>
              </a:schemeClr>
            </a:solidFill>
            <a:ln w="6350">
              <a:no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FFFFFF"/>
                </a:solidFill>
                <a:effectLst/>
                <a:uLnTx/>
                <a:uFillTx/>
                <a:latin typeface="Segoe UI"/>
                <a:ea typeface="+mn-ea"/>
                <a:cs typeface="+mn-cs"/>
              </a:endParaRPr>
            </a:p>
          </p:txBody>
        </p:sp>
        <p:sp>
          <p:nvSpPr>
            <p:cNvPr id="1761" name="Freeform: Shape 1760">
              <a:extLst>
                <a:ext uri="{FF2B5EF4-FFF2-40B4-BE49-F238E27FC236}">
                  <a16:creationId xmlns:a16="http://schemas.microsoft.com/office/drawing/2014/main" id="{21D975E0-5609-483B-A63A-2CCAAC239598}"/>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2" name="Freeform 6">
              <a:extLst>
                <a:ext uri="{FF2B5EF4-FFF2-40B4-BE49-F238E27FC236}">
                  <a16:creationId xmlns:a16="http://schemas.microsoft.com/office/drawing/2014/main" id="{7F41E62E-E1FE-4012-A015-D693CE5DECCA}"/>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3" name="Freeform 7">
              <a:extLst>
                <a:ext uri="{FF2B5EF4-FFF2-40B4-BE49-F238E27FC236}">
                  <a16:creationId xmlns:a16="http://schemas.microsoft.com/office/drawing/2014/main" id="{440879D3-1CB2-45C1-B88E-FB2BE087A2F0}"/>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4" name="Freeform 8">
              <a:extLst>
                <a:ext uri="{FF2B5EF4-FFF2-40B4-BE49-F238E27FC236}">
                  <a16:creationId xmlns:a16="http://schemas.microsoft.com/office/drawing/2014/main" id="{CA45A30A-8827-4C3F-96B7-D362F2966A6B}"/>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5" name="Freeform 9">
              <a:extLst>
                <a:ext uri="{FF2B5EF4-FFF2-40B4-BE49-F238E27FC236}">
                  <a16:creationId xmlns:a16="http://schemas.microsoft.com/office/drawing/2014/main" id="{8FE061F8-B1BA-4AD4-AFC0-9B09EBDBF70C}"/>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6" name="Freeform 10">
              <a:extLst>
                <a:ext uri="{FF2B5EF4-FFF2-40B4-BE49-F238E27FC236}">
                  <a16:creationId xmlns:a16="http://schemas.microsoft.com/office/drawing/2014/main" id="{ED9F2752-8C6D-4FE3-8787-C1236CF2357A}"/>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7" name="Freeform 11">
              <a:extLst>
                <a:ext uri="{FF2B5EF4-FFF2-40B4-BE49-F238E27FC236}">
                  <a16:creationId xmlns:a16="http://schemas.microsoft.com/office/drawing/2014/main" id="{7F1C0437-DA87-46AD-BE29-A1BFC2955201}"/>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8" name="Freeform 12">
              <a:extLst>
                <a:ext uri="{FF2B5EF4-FFF2-40B4-BE49-F238E27FC236}">
                  <a16:creationId xmlns:a16="http://schemas.microsoft.com/office/drawing/2014/main" id="{189C531F-DCAC-4296-9656-32653AEBE9A7}"/>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9" name="Freeform 13">
              <a:extLst>
                <a:ext uri="{FF2B5EF4-FFF2-40B4-BE49-F238E27FC236}">
                  <a16:creationId xmlns:a16="http://schemas.microsoft.com/office/drawing/2014/main" id="{8C870617-BAF7-4827-8437-661529E6A5CF}"/>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0" name="Freeform 14">
              <a:extLst>
                <a:ext uri="{FF2B5EF4-FFF2-40B4-BE49-F238E27FC236}">
                  <a16:creationId xmlns:a16="http://schemas.microsoft.com/office/drawing/2014/main" id="{6D7CBEF6-F16A-492C-8257-86DB75C82FA3}"/>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1" name="Freeform 15">
              <a:extLst>
                <a:ext uri="{FF2B5EF4-FFF2-40B4-BE49-F238E27FC236}">
                  <a16:creationId xmlns:a16="http://schemas.microsoft.com/office/drawing/2014/main" id="{F54B2408-3BB0-40A0-9CA7-542C97492059}"/>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2" name="Freeform 16">
              <a:extLst>
                <a:ext uri="{FF2B5EF4-FFF2-40B4-BE49-F238E27FC236}">
                  <a16:creationId xmlns:a16="http://schemas.microsoft.com/office/drawing/2014/main" id="{74C7CD80-1C39-4E41-B029-0943D3C779F8}"/>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3" name="Freeform 17">
              <a:extLst>
                <a:ext uri="{FF2B5EF4-FFF2-40B4-BE49-F238E27FC236}">
                  <a16:creationId xmlns:a16="http://schemas.microsoft.com/office/drawing/2014/main" id="{491A6BED-9D70-41F8-983F-B38DDA2D37C7}"/>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4" name="Freeform: Shape 1773">
              <a:extLst>
                <a:ext uri="{FF2B5EF4-FFF2-40B4-BE49-F238E27FC236}">
                  <a16:creationId xmlns:a16="http://schemas.microsoft.com/office/drawing/2014/main" id="{A52DB258-9271-4882-B70C-5FE800270F7A}"/>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5" name="Freeform 19">
              <a:extLst>
                <a:ext uri="{FF2B5EF4-FFF2-40B4-BE49-F238E27FC236}">
                  <a16:creationId xmlns:a16="http://schemas.microsoft.com/office/drawing/2014/main" id="{3FD06440-E935-4CA9-BD98-D0E1FE91CEA6}"/>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6" name="Freeform 20">
              <a:extLst>
                <a:ext uri="{FF2B5EF4-FFF2-40B4-BE49-F238E27FC236}">
                  <a16:creationId xmlns:a16="http://schemas.microsoft.com/office/drawing/2014/main" id="{DDD19DDE-7CE2-493C-A3F2-05B1F6CD50B3}"/>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7" name="Freeform 21">
              <a:extLst>
                <a:ext uri="{FF2B5EF4-FFF2-40B4-BE49-F238E27FC236}">
                  <a16:creationId xmlns:a16="http://schemas.microsoft.com/office/drawing/2014/main" id="{4938C9DA-A04E-420B-8C03-F18C96B8D3DE}"/>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8" name="Freeform 23">
              <a:extLst>
                <a:ext uri="{FF2B5EF4-FFF2-40B4-BE49-F238E27FC236}">
                  <a16:creationId xmlns:a16="http://schemas.microsoft.com/office/drawing/2014/main" id="{6F4929E4-3D38-4811-8D62-74E6773F96AF}"/>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9" name="Freeform 28">
              <a:extLst>
                <a:ext uri="{FF2B5EF4-FFF2-40B4-BE49-F238E27FC236}">
                  <a16:creationId xmlns:a16="http://schemas.microsoft.com/office/drawing/2014/main" id="{8F50E0E5-6766-4599-9CE1-F9BFBDB30ED4}"/>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0" name="Freeform 29">
              <a:extLst>
                <a:ext uri="{FF2B5EF4-FFF2-40B4-BE49-F238E27FC236}">
                  <a16:creationId xmlns:a16="http://schemas.microsoft.com/office/drawing/2014/main" id="{89F4F963-D30D-41C6-9020-0167CC065EC4}"/>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1" name="Freeform 30">
              <a:extLst>
                <a:ext uri="{FF2B5EF4-FFF2-40B4-BE49-F238E27FC236}">
                  <a16:creationId xmlns:a16="http://schemas.microsoft.com/office/drawing/2014/main" id="{FFED7F83-4DFF-4654-841B-359217E6C3D8}"/>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2" name="Freeform 31">
              <a:extLst>
                <a:ext uri="{FF2B5EF4-FFF2-40B4-BE49-F238E27FC236}">
                  <a16:creationId xmlns:a16="http://schemas.microsoft.com/office/drawing/2014/main" id="{29FD6664-33F0-433F-9207-D0F35FDEE179}"/>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3" name="Freeform 22">
              <a:extLst>
                <a:ext uri="{FF2B5EF4-FFF2-40B4-BE49-F238E27FC236}">
                  <a16:creationId xmlns:a16="http://schemas.microsoft.com/office/drawing/2014/main" id="{26B35647-1CF6-4955-B9EB-15D9C9DF3E02}"/>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4" name="Freeform 203">
              <a:extLst>
                <a:ext uri="{FF2B5EF4-FFF2-40B4-BE49-F238E27FC236}">
                  <a16:creationId xmlns:a16="http://schemas.microsoft.com/office/drawing/2014/main" id="{84D8357F-1011-491A-A929-CCE42BEDEAE2}"/>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5" name="Freeform 207">
              <a:extLst>
                <a:ext uri="{FF2B5EF4-FFF2-40B4-BE49-F238E27FC236}">
                  <a16:creationId xmlns:a16="http://schemas.microsoft.com/office/drawing/2014/main" id="{84542A83-63B9-4500-81C8-C3D9C884D696}"/>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6" name="Freeform 210">
              <a:extLst>
                <a:ext uri="{FF2B5EF4-FFF2-40B4-BE49-F238E27FC236}">
                  <a16:creationId xmlns:a16="http://schemas.microsoft.com/office/drawing/2014/main" id="{C57D7066-B633-4BE9-9EF0-A812F823C8DD}"/>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7" name="Oval 211">
              <a:extLst>
                <a:ext uri="{FF2B5EF4-FFF2-40B4-BE49-F238E27FC236}">
                  <a16:creationId xmlns:a16="http://schemas.microsoft.com/office/drawing/2014/main" id="{DA4D2FAF-0EDD-4823-B8A2-27A0BEED915F}"/>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8" name="Freeform 212">
              <a:extLst>
                <a:ext uri="{FF2B5EF4-FFF2-40B4-BE49-F238E27FC236}">
                  <a16:creationId xmlns:a16="http://schemas.microsoft.com/office/drawing/2014/main" id="{E3D7D78C-8F73-4FD7-8862-C2C3F593D2CF}"/>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9" name="Freeform 213">
              <a:extLst>
                <a:ext uri="{FF2B5EF4-FFF2-40B4-BE49-F238E27FC236}">
                  <a16:creationId xmlns:a16="http://schemas.microsoft.com/office/drawing/2014/main" id="{B73BC633-9E71-4490-997B-38BB5FB2A722}"/>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0" name="Freeform: Shape 1789">
              <a:extLst>
                <a:ext uri="{FF2B5EF4-FFF2-40B4-BE49-F238E27FC236}">
                  <a16:creationId xmlns:a16="http://schemas.microsoft.com/office/drawing/2014/main" id="{BBFE59EA-6876-4FE1-9B8C-9997355309D9}"/>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1" name="Freeform: Shape 1790">
              <a:extLst>
                <a:ext uri="{FF2B5EF4-FFF2-40B4-BE49-F238E27FC236}">
                  <a16:creationId xmlns:a16="http://schemas.microsoft.com/office/drawing/2014/main" id="{32C33529-B79B-4204-8D09-D27D5041BEE0}"/>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2" name="Freeform: Shape 1791">
              <a:extLst>
                <a:ext uri="{FF2B5EF4-FFF2-40B4-BE49-F238E27FC236}">
                  <a16:creationId xmlns:a16="http://schemas.microsoft.com/office/drawing/2014/main" id="{16AB3710-07FA-447B-8654-39387F523D4A}"/>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3" name="Freeform 173">
              <a:extLst>
                <a:ext uri="{FF2B5EF4-FFF2-40B4-BE49-F238E27FC236}">
                  <a16:creationId xmlns:a16="http://schemas.microsoft.com/office/drawing/2014/main" id="{FCDEC596-A4E6-4444-A900-67FBE905DD94}"/>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4" name="Freeform 174">
              <a:extLst>
                <a:ext uri="{FF2B5EF4-FFF2-40B4-BE49-F238E27FC236}">
                  <a16:creationId xmlns:a16="http://schemas.microsoft.com/office/drawing/2014/main" id="{DC1A8DC5-68E1-4FAC-8158-C7CDE63D544F}"/>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5" name="Freeform 175">
              <a:extLst>
                <a:ext uri="{FF2B5EF4-FFF2-40B4-BE49-F238E27FC236}">
                  <a16:creationId xmlns:a16="http://schemas.microsoft.com/office/drawing/2014/main" id="{44532FE3-C6E1-445E-9D68-800CE6412517}"/>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6" name="Freeform 176">
              <a:extLst>
                <a:ext uri="{FF2B5EF4-FFF2-40B4-BE49-F238E27FC236}">
                  <a16:creationId xmlns:a16="http://schemas.microsoft.com/office/drawing/2014/main" id="{A9A5966B-9D30-451C-A46D-C1B767E15E97}"/>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7" name="Freeform: Shape 1796">
              <a:extLst>
                <a:ext uri="{FF2B5EF4-FFF2-40B4-BE49-F238E27FC236}">
                  <a16:creationId xmlns:a16="http://schemas.microsoft.com/office/drawing/2014/main" id="{12D1913C-093F-4DD3-9015-B2B9B30F25FA}"/>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8" name="Freeform 180">
              <a:extLst>
                <a:ext uri="{FF2B5EF4-FFF2-40B4-BE49-F238E27FC236}">
                  <a16:creationId xmlns:a16="http://schemas.microsoft.com/office/drawing/2014/main" id="{B0F2E7D1-A3EF-4E2A-8FDC-5D767A3B4557}"/>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9" name="Freeform 181">
              <a:extLst>
                <a:ext uri="{FF2B5EF4-FFF2-40B4-BE49-F238E27FC236}">
                  <a16:creationId xmlns:a16="http://schemas.microsoft.com/office/drawing/2014/main" id="{9FB09B6B-BD80-46CB-82FC-832159C30463}"/>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0" name="Freeform 182">
              <a:extLst>
                <a:ext uri="{FF2B5EF4-FFF2-40B4-BE49-F238E27FC236}">
                  <a16:creationId xmlns:a16="http://schemas.microsoft.com/office/drawing/2014/main" id="{12B3BEF5-1300-46BB-9506-97AFA1903935}"/>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1" name="Oval 183">
              <a:extLst>
                <a:ext uri="{FF2B5EF4-FFF2-40B4-BE49-F238E27FC236}">
                  <a16:creationId xmlns:a16="http://schemas.microsoft.com/office/drawing/2014/main" id="{ABB132AD-504C-4407-A102-71180C6E2028}"/>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2" name="Freeform 185">
              <a:extLst>
                <a:ext uri="{FF2B5EF4-FFF2-40B4-BE49-F238E27FC236}">
                  <a16:creationId xmlns:a16="http://schemas.microsoft.com/office/drawing/2014/main" id="{C308E7E7-9940-4630-8429-582E9540E517}"/>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3" name="Freeform 187">
              <a:extLst>
                <a:ext uri="{FF2B5EF4-FFF2-40B4-BE49-F238E27FC236}">
                  <a16:creationId xmlns:a16="http://schemas.microsoft.com/office/drawing/2014/main" id="{285D49E6-A6DE-447E-8DF2-97D1204A1D8C}"/>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4" name="Oval 195">
              <a:extLst>
                <a:ext uri="{FF2B5EF4-FFF2-40B4-BE49-F238E27FC236}">
                  <a16:creationId xmlns:a16="http://schemas.microsoft.com/office/drawing/2014/main" id="{C1832CB3-EBF0-4A8D-A5A3-1654D6BF88E1}"/>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5" name="Freeform 197">
              <a:extLst>
                <a:ext uri="{FF2B5EF4-FFF2-40B4-BE49-F238E27FC236}">
                  <a16:creationId xmlns:a16="http://schemas.microsoft.com/office/drawing/2014/main" id="{103266A1-33F4-4AD5-9383-C01B1F249DC5}"/>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6" name="Freeform 207">
              <a:extLst>
                <a:ext uri="{FF2B5EF4-FFF2-40B4-BE49-F238E27FC236}">
                  <a16:creationId xmlns:a16="http://schemas.microsoft.com/office/drawing/2014/main" id="{9DB3546C-89B4-43DF-867E-0BAEFA4C369D}"/>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7" name="Rectangle 210">
              <a:extLst>
                <a:ext uri="{FF2B5EF4-FFF2-40B4-BE49-F238E27FC236}">
                  <a16:creationId xmlns:a16="http://schemas.microsoft.com/office/drawing/2014/main" id="{570BA666-6059-473D-B7AC-AF051789E390}"/>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8" name="Oval 218">
              <a:extLst>
                <a:ext uri="{FF2B5EF4-FFF2-40B4-BE49-F238E27FC236}">
                  <a16:creationId xmlns:a16="http://schemas.microsoft.com/office/drawing/2014/main" id="{31A0AA80-C2A4-4FA3-BD90-ECD1A567AA38}"/>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9" name="Freeform 222">
              <a:extLst>
                <a:ext uri="{FF2B5EF4-FFF2-40B4-BE49-F238E27FC236}">
                  <a16:creationId xmlns:a16="http://schemas.microsoft.com/office/drawing/2014/main" id="{63B29D76-505C-48EE-9082-806EB5C047A5}"/>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0" name="Freeform 223">
              <a:extLst>
                <a:ext uri="{FF2B5EF4-FFF2-40B4-BE49-F238E27FC236}">
                  <a16:creationId xmlns:a16="http://schemas.microsoft.com/office/drawing/2014/main" id="{6C3C1F1D-02A6-4A91-800C-B91F9D0626E4}"/>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1" name="Freeform 224">
              <a:extLst>
                <a:ext uri="{FF2B5EF4-FFF2-40B4-BE49-F238E27FC236}">
                  <a16:creationId xmlns:a16="http://schemas.microsoft.com/office/drawing/2014/main" id="{3D17E617-910C-4C43-9263-7E2F872DF9A9}"/>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2" name="Freeform: Shape 1811">
              <a:extLst>
                <a:ext uri="{FF2B5EF4-FFF2-40B4-BE49-F238E27FC236}">
                  <a16:creationId xmlns:a16="http://schemas.microsoft.com/office/drawing/2014/main" id="{B33E45DB-AD05-4A95-87C3-A6EF39EE99D7}"/>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3" name="Freeform 227">
              <a:extLst>
                <a:ext uri="{FF2B5EF4-FFF2-40B4-BE49-F238E27FC236}">
                  <a16:creationId xmlns:a16="http://schemas.microsoft.com/office/drawing/2014/main" id="{FF56BF61-B65A-4C00-8478-0A4476E95A0D}"/>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4" name="Freeform 228">
              <a:extLst>
                <a:ext uri="{FF2B5EF4-FFF2-40B4-BE49-F238E27FC236}">
                  <a16:creationId xmlns:a16="http://schemas.microsoft.com/office/drawing/2014/main" id="{0049FCCE-286E-44E7-BD4E-5052C25B4954}"/>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5" name="Freeform 154">
              <a:extLst>
                <a:ext uri="{FF2B5EF4-FFF2-40B4-BE49-F238E27FC236}">
                  <a16:creationId xmlns:a16="http://schemas.microsoft.com/office/drawing/2014/main" id="{2EE65285-263D-467C-8708-78EF93AFADDE}"/>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6" name="Freeform 154">
              <a:extLst>
                <a:ext uri="{FF2B5EF4-FFF2-40B4-BE49-F238E27FC236}">
                  <a16:creationId xmlns:a16="http://schemas.microsoft.com/office/drawing/2014/main" id="{26BD6163-B0C4-4CFF-9D25-6F97343BCAB6}"/>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7" name="Freeform: Shape 1816">
              <a:extLst>
                <a:ext uri="{FF2B5EF4-FFF2-40B4-BE49-F238E27FC236}">
                  <a16:creationId xmlns:a16="http://schemas.microsoft.com/office/drawing/2014/main" id="{B277E957-58E5-43B7-B560-1D269CB2C30E}"/>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mn-ea"/>
                <a:cs typeface="+mn-cs"/>
              </a:endParaRPr>
            </a:p>
          </p:txBody>
        </p:sp>
        <p:sp>
          <p:nvSpPr>
            <p:cNvPr id="1818" name="Freeform: Shape 1817">
              <a:extLst>
                <a:ext uri="{FF2B5EF4-FFF2-40B4-BE49-F238E27FC236}">
                  <a16:creationId xmlns:a16="http://schemas.microsoft.com/office/drawing/2014/main" id="{2B0BF2DE-4583-4746-90B2-D4CECA3EF824}"/>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9" name="Rectangle 1818">
              <a:extLst>
                <a:ext uri="{FF2B5EF4-FFF2-40B4-BE49-F238E27FC236}">
                  <a16:creationId xmlns:a16="http://schemas.microsoft.com/office/drawing/2014/main" id="{6227DF2E-D307-42B0-966C-2911107C1DC6}"/>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0" name="Rectangle 1819">
              <a:extLst>
                <a:ext uri="{FF2B5EF4-FFF2-40B4-BE49-F238E27FC236}">
                  <a16:creationId xmlns:a16="http://schemas.microsoft.com/office/drawing/2014/main" id="{DCD6936B-2D86-427D-A61C-306016BA35F2}"/>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1" name="Freeform 205">
              <a:extLst>
                <a:ext uri="{FF2B5EF4-FFF2-40B4-BE49-F238E27FC236}">
                  <a16:creationId xmlns:a16="http://schemas.microsoft.com/office/drawing/2014/main" id="{5D76C9B7-700D-4374-B507-4FF5559AF12E}"/>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22" name="Freeform 206">
              <a:extLst>
                <a:ext uri="{FF2B5EF4-FFF2-40B4-BE49-F238E27FC236}">
                  <a16:creationId xmlns:a16="http://schemas.microsoft.com/office/drawing/2014/main" id="{07F5C2BF-9789-4A78-A14B-8899C329BEB9}"/>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23" name="Freeform 208">
              <a:extLst>
                <a:ext uri="{FF2B5EF4-FFF2-40B4-BE49-F238E27FC236}">
                  <a16:creationId xmlns:a16="http://schemas.microsoft.com/office/drawing/2014/main" id="{A04633AD-7B79-4947-80C5-3E3E014F6C5C}"/>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24" name="Freeform: Shape 1823">
              <a:extLst>
                <a:ext uri="{FF2B5EF4-FFF2-40B4-BE49-F238E27FC236}">
                  <a16:creationId xmlns:a16="http://schemas.microsoft.com/office/drawing/2014/main" id="{F9099ABB-CECC-48FC-A774-1A0E892C28B1}"/>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825" name="Group 1824">
              <a:extLst>
                <a:ext uri="{FF2B5EF4-FFF2-40B4-BE49-F238E27FC236}">
                  <a16:creationId xmlns:a16="http://schemas.microsoft.com/office/drawing/2014/main" id="{1683EC58-082C-4602-8A86-7D112806F8C3}"/>
                </a:ext>
              </a:extLst>
            </p:cNvPr>
            <p:cNvGrpSpPr/>
            <p:nvPr/>
          </p:nvGrpSpPr>
          <p:grpSpPr>
            <a:xfrm>
              <a:off x="7442322" y="3486521"/>
              <a:ext cx="269875" cy="273050"/>
              <a:chOff x="10772776" y="3494088"/>
              <a:chExt cx="269875" cy="273050"/>
            </a:xfrm>
          </p:grpSpPr>
          <p:sp>
            <p:nvSpPr>
              <p:cNvPr id="1844" name="Rectangle 18">
                <a:extLst>
                  <a:ext uri="{FF2B5EF4-FFF2-40B4-BE49-F238E27FC236}">
                    <a16:creationId xmlns:a16="http://schemas.microsoft.com/office/drawing/2014/main" id="{96EFBFDD-0FE5-4E41-A962-3DAB56FF290E}"/>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5" name="Rectangle 19">
                <a:extLst>
                  <a:ext uri="{FF2B5EF4-FFF2-40B4-BE49-F238E27FC236}">
                    <a16:creationId xmlns:a16="http://schemas.microsoft.com/office/drawing/2014/main" id="{239BE409-AAA0-4B30-A8CD-4257BC247CB1}"/>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6" name="Rectangle 20">
                <a:extLst>
                  <a:ext uri="{FF2B5EF4-FFF2-40B4-BE49-F238E27FC236}">
                    <a16:creationId xmlns:a16="http://schemas.microsoft.com/office/drawing/2014/main" id="{6B53F629-5F59-42CC-8761-DE1704D5FF37}"/>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7" name="Rectangle 21">
                <a:extLst>
                  <a:ext uri="{FF2B5EF4-FFF2-40B4-BE49-F238E27FC236}">
                    <a16:creationId xmlns:a16="http://schemas.microsoft.com/office/drawing/2014/main" id="{C86AB338-E32D-4651-AF86-F0CB336AEDE6}"/>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826" name="Graphic 1825">
              <a:extLst>
                <a:ext uri="{FF2B5EF4-FFF2-40B4-BE49-F238E27FC236}">
                  <a16:creationId xmlns:a16="http://schemas.microsoft.com/office/drawing/2014/main" id="{FB4A2A2A-96E1-42CC-B9B9-48F87D7A47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6901" y="4648037"/>
              <a:ext cx="922688" cy="922688"/>
            </a:xfrm>
            <a:prstGeom prst="rect">
              <a:avLst/>
            </a:prstGeom>
          </p:spPr>
        </p:pic>
        <p:pic>
          <p:nvPicPr>
            <p:cNvPr id="1827" name="Graphic 1826">
              <a:extLst>
                <a:ext uri="{FF2B5EF4-FFF2-40B4-BE49-F238E27FC236}">
                  <a16:creationId xmlns:a16="http://schemas.microsoft.com/office/drawing/2014/main" id="{B47FA744-5695-4CD1-A145-9C041430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34706">
              <a:off x="6094495" y="4334646"/>
              <a:ext cx="922688" cy="922688"/>
            </a:xfrm>
            <a:prstGeom prst="rect">
              <a:avLst/>
            </a:prstGeom>
          </p:spPr>
        </p:pic>
        <p:pic>
          <p:nvPicPr>
            <p:cNvPr id="1828" name="Graphic 1827">
              <a:extLst>
                <a:ext uri="{FF2B5EF4-FFF2-40B4-BE49-F238E27FC236}">
                  <a16:creationId xmlns:a16="http://schemas.microsoft.com/office/drawing/2014/main" id="{D7AB57B2-8AC3-426B-A6E6-7D3034DA0A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7308" y="4541342"/>
              <a:ext cx="922688" cy="922688"/>
            </a:xfrm>
            <a:prstGeom prst="rect">
              <a:avLst/>
            </a:prstGeom>
          </p:spPr>
        </p:pic>
        <p:pic>
          <p:nvPicPr>
            <p:cNvPr id="1829" name="Graphic 1828">
              <a:extLst>
                <a:ext uri="{FF2B5EF4-FFF2-40B4-BE49-F238E27FC236}">
                  <a16:creationId xmlns:a16="http://schemas.microsoft.com/office/drawing/2014/main" id="{9879997D-BC36-49EE-90BB-65603C77A8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607" y="4911537"/>
              <a:ext cx="609600" cy="609600"/>
            </a:xfrm>
            <a:prstGeom prst="rect">
              <a:avLst/>
            </a:prstGeom>
          </p:spPr>
        </p:pic>
        <p:grpSp>
          <p:nvGrpSpPr>
            <p:cNvPr id="1830" name="Group 1829">
              <a:extLst>
                <a:ext uri="{FF2B5EF4-FFF2-40B4-BE49-F238E27FC236}">
                  <a16:creationId xmlns:a16="http://schemas.microsoft.com/office/drawing/2014/main" id="{53A9F9F3-3EF0-4C4C-98DD-BE7C9EFD9A53}"/>
                </a:ext>
              </a:extLst>
            </p:cNvPr>
            <p:cNvGrpSpPr/>
            <p:nvPr/>
          </p:nvGrpSpPr>
          <p:grpSpPr>
            <a:xfrm>
              <a:off x="5392148" y="4436241"/>
              <a:ext cx="2132182" cy="1649883"/>
              <a:chOff x="5392148" y="4436241"/>
              <a:chExt cx="2132182" cy="1649883"/>
            </a:xfrm>
          </p:grpSpPr>
          <p:sp>
            <p:nvSpPr>
              <p:cNvPr id="1831" name="Oval 140">
                <a:extLst>
                  <a:ext uri="{FF2B5EF4-FFF2-40B4-BE49-F238E27FC236}">
                    <a16:creationId xmlns:a16="http://schemas.microsoft.com/office/drawing/2014/main" id="{54F53859-8607-4F1A-AE3C-4426028ACED5}"/>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2" name="Oval 144">
                <a:extLst>
                  <a:ext uri="{FF2B5EF4-FFF2-40B4-BE49-F238E27FC236}">
                    <a16:creationId xmlns:a16="http://schemas.microsoft.com/office/drawing/2014/main" id="{EE8C6427-DF2D-4465-A5E8-DBBE641DC73D}"/>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3" name="Oval 141">
                <a:extLst>
                  <a:ext uri="{FF2B5EF4-FFF2-40B4-BE49-F238E27FC236}">
                    <a16:creationId xmlns:a16="http://schemas.microsoft.com/office/drawing/2014/main" id="{453BC3EF-BC0A-4865-AFD5-7317A5C2DFE3}"/>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4" name="Freeform 136">
                <a:extLst>
                  <a:ext uri="{FF2B5EF4-FFF2-40B4-BE49-F238E27FC236}">
                    <a16:creationId xmlns:a16="http://schemas.microsoft.com/office/drawing/2014/main" id="{5F439B3F-B268-4D31-ACB7-531B90F886C1}"/>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5" name="Freeform 137">
                <a:extLst>
                  <a:ext uri="{FF2B5EF4-FFF2-40B4-BE49-F238E27FC236}">
                    <a16:creationId xmlns:a16="http://schemas.microsoft.com/office/drawing/2014/main" id="{A935A073-38F4-492B-BBE3-60E83CDE2C38}"/>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6" name="Rectangle 138">
                <a:extLst>
                  <a:ext uri="{FF2B5EF4-FFF2-40B4-BE49-F238E27FC236}">
                    <a16:creationId xmlns:a16="http://schemas.microsoft.com/office/drawing/2014/main" id="{C6C29BE7-04D4-491B-ABE2-F6A2927DA4D2}"/>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7" name="Oval 140">
                <a:extLst>
                  <a:ext uri="{FF2B5EF4-FFF2-40B4-BE49-F238E27FC236}">
                    <a16:creationId xmlns:a16="http://schemas.microsoft.com/office/drawing/2014/main" id="{746C5400-E4AE-4258-BD9F-20718B1F5403}"/>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8" name="Oval 141">
                <a:extLst>
                  <a:ext uri="{FF2B5EF4-FFF2-40B4-BE49-F238E27FC236}">
                    <a16:creationId xmlns:a16="http://schemas.microsoft.com/office/drawing/2014/main" id="{C9CACEAD-271B-4D90-85C9-EF3666AF9AEF}"/>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9" name="Freeform 142">
                <a:extLst>
                  <a:ext uri="{FF2B5EF4-FFF2-40B4-BE49-F238E27FC236}">
                    <a16:creationId xmlns:a16="http://schemas.microsoft.com/office/drawing/2014/main" id="{C3209100-FA6D-498A-B43A-FD3EB2CC3752}"/>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0" name="Oval 144">
                <a:extLst>
                  <a:ext uri="{FF2B5EF4-FFF2-40B4-BE49-F238E27FC236}">
                    <a16:creationId xmlns:a16="http://schemas.microsoft.com/office/drawing/2014/main" id="{C30A974B-18FA-4E36-B29C-140D0CEEF4C4}"/>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1" name="Freeform 160">
                <a:extLst>
                  <a:ext uri="{FF2B5EF4-FFF2-40B4-BE49-F238E27FC236}">
                    <a16:creationId xmlns:a16="http://schemas.microsoft.com/office/drawing/2014/main" id="{907418EB-2399-485E-AB97-05935494AB54}"/>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2" name="Oval 141">
                <a:extLst>
                  <a:ext uri="{FF2B5EF4-FFF2-40B4-BE49-F238E27FC236}">
                    <a16:creationId xmlns:a16="http://schemas.microsoft.com/office/drawing/2014/main" id="{C779D3CB-8456-452A-8FDD-8BA135051D04}"/>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43" name="Freeform 142">
                <a:extLst>
                  <a:ext uri="{FF2B5EF4-FFF2-40B4-BE49-F238E27FC236}">
                    <a16:creationId xmlns:a16="http://schemas.microsoft.com/office/drawing/2014/main" id="{46791C06-9EB5-4885-A4FC-44BD003A3698}"/>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72" name="Group 1671">
            <a:extLst>
              <a:ext uri="{FF2B5EF4-FFF2-40B4-BE49-F238E27FC236}">
                <a16:creationId xmlns:a16="http://schemas.microsoft.com/office/drawing/2014/main" id="{F9700976-749D-4517-A93F-A90E2F0806D3}"/>
              </a:ext>
            </a:extLst>
          </p:cNvPr>
          <p:cNvGrpSpPr/>
          <p:nvPr/>
        </p:nvGrpSpPr>
        <p:grpSpPr>
          <a:xfrm>
            <a:off x="921089" y="5158462"/>
            <a:ext cx="2140247" cy="1538148"/>
            <a:chOff x="902246" y="5057775"/>
            <a:chExt cx="2098472" cy="1508125"/>
          </a:xfrm>
        </p:grpSpPr>
        <p:sp>
          <p:nvSpPr>
            <p:cNvPr id="569" name="Rectangle: Rounded Corners 568">
              <a:extLst>
                <a:ext uri="{FF2B5EF4-FFF2-40B4-BE49-F238E27FC236}">
                  <a16:creationId xmlns:a16="http://schemas.microsoft.com/office/drawing/2014/main" id="{4C95769A-DB46-46B3-8DC5-25ECEAC1F1AB}"/>
                </a:ext>
              </a:extLst>
            </p:cNvPr>
            <p:cNvSpPr/>
            <p:nvPr/>
          </p:nvSpPr>
          <p:spPr bwMode="auto">
            <a:xfrm>
              <a:off x="902246" y="6462853"/>
              <a:ext cx="2098472" cy="10304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0" name="Arrow: Bent 569">
              <a:extLst>
                <a:ext uri="{FF2B5EF4-FFF2-40B4-BE49-F238E27FC236}">
                  <a16:creationId xmlns:a16="http://schemas.microsoft.com/office/drawing/2014/main" id="{A6958D0B-94CD-4E61-B7B4-9FDA11BBEE73}"/>
                </a:ext>
              </a:extLst>
            </p:cNvPr>
            <p:cNvSpPr/>
            <p:nvPr/>
          </p:nvSpPr>
          <p:spPr bwMode="auto">
            <a:xfrm rot="16200000">
              <a:off x="1717057" y="5728432"/>
              <a:ext cx="413436" cy="188145"/>
            </a:xfrm>
            <a:prstGeom prst="bentArrow">
              <a:avLst>
                <a:gd name="adj1" fmla="val 25000"/>
                <a:gd name="adj2" fmla="val 0"/>
                <a:gd name="adj3" fmla="val 25000"/>
                <a:gd name="adj4" fmla="val 9808"/>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1" name="Arrow: Bent 570">
              <a:extLst>
                <a:ext uri="{FF2B5EF4-FFF2-40B4-BE49-F238E27FC236}">
                  <a16:creationId xmlns:a16="http://schemas.microsoft.com/office/drawing/2014/main" id="{138C60A2-3345-470C-A88E-8CB60E288856}"/>
                </a:ext>
              </a:extLst>
            </p:cNvPr>
            <p:cNvSpPr/>
            <p:nvPr/>
          </p:nvSpPr>
          <p:spPr bwMode="auto">
            <a:xfrm flipH="1">
              <a:off x="1539370" y="5136810"/>
              <a:ext cx="290333" cy="497563"/>
            </a:xfrm>
            <a:prstGeom prst="bentArrow">
              <a:avLst>
                <a:gd name="adj1" fmla="val 25000"/>
                <a:gd name="adj2" fmla="val 0"/>
                <a:gd name="adj3" fmla="val 25000"/>
                <a:gd name="adj4" fmla="val 9808"/>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2" name="Group 571">
              <a:extLst>
                <a:ext uri="{FF2B5EF4-FFF2-40B4-BE49-F238E27FC236}">
                  <a16:creationId xmlns:a16="http://schemas.microsoft.com/office/drawing/2014/main" id="{8204BCA0-C88A-45ED-ACF2-BB0EB030BB37}"/>
                </a:ext>
              </a:extLst>
            </p:cNvPr>
            <p:cNvGrpSpPr/>
            <p:nvPr/>
          </p:nvGrpSpPr>
          <p:grpSpPr>
            <a:xfrm>
              <a:off x="1247918" y="5057775"/>
              <a:ext cx="422557" cy="1427384"/>
              <a:chOff x="8598161" y="-7907455"/>
              <a:chExt cx="6359701" cy="22894843"/>
            </a:xfrm>
          </p:grpSpPr>
          <p:sp>
            <p:nvSpPr>
              <p:cNvPr id="617" name="Freeform 135">
                <a:extLst>
                  <a:ext uri="{FF2B5EF4-FFF2-40B4-BE49-F238E27FC236}">
                    <a16:creationId xmlns:a16="http://schemas.microsoft.com/office/drawing/2014/main" id="{FB28D4F4-7AFE-40BB-8353-F9ED095900DA}"/>
                  </a:ext>
                </a:extLst>
              </p:cNvPr>
              <p:cNvSpPr>
                <a:spLocks/>
              </p:cNvSpPr>
              <p:nvPr/>
            </p:nvSpPr>
            <p:spPr bwMode="auto">
              <a:xfrm>
                <a:off x="8598161" y="-7907455"/>
                <a:ext cx="6359701" cy="22894843"/>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18" name="Rectangle 136">
                <a:extLst>
                  <a:ext uri="{FF2B5EF4-FFF2-40B4-BE49-F238E27FC236}">
                    <a16:creationId xmlns:a16="http://schemas.microsoft.com/office/drawing/2014/main" id="{58A8C51E-AF5D-4E2B-B53D-ABD2FEE9FD32}"/>
                  </a:ext>
                </a:extLst>
              </p:cNvPr>
              <p:cNvSpPr>
                <a:spLocks noChangeArrowheads="1"/>
              </p:cNvSpPr>
              <p:nvPr/>
            </p:nvSpPr>
            <p:spPr bwMode="auto">
              <a:xfrm>
                <a:off x="8836650" y="-4356635"/>
                <a:ext cx="5856225" cy="794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19" name="Rectangle 137">
                <a:extLst>
                  <a:ext uri="{FF2B5EF4-FFF2-40B4-BE49-F238E27FC236}">
                    <a16:creationId xmlns:a16="http://schemas.microsoft.com/office/drawing/2014/main" id="{6EAD30D5-C1C6-439E-954C-DEF083280F97}"/>
                  </a:ext>
                </a:extLst>
              </p:cNvPr>
              <p:cNvSpPr>
                <a:spLocks noChangeArrowheads="1"/>
              </p:cNvSpPr>
              <p:nvPr/>
            </p:nvSpPr>
            <p:spPr bwMode="auto">
              <a:xfrm>
                <a:off x="8836650" y="-584056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0" name="Freeform 138">
                <a:extLst>
                  <a:ext uri="{FF2B5EF4-FFF2-40B4-BE49-F238E27FC236}">
                    <a16:creationId xmlns:a16="http://schemas.microsoft.com/office/drawing/2014/main" id="{4F386BCC-5855-4BCC-B216-02C9E192D59D}"/>
                  </a:ext>
                </a:extLst>
              </p:cNvPr>
              <p:cNvSpPr>
                <a:spLocks/>
              </p:cNvSpPr>
              <p:nvPr/>
            </p:nvSpPr>
            <p:spPr bwMode="auto">
              <a:xfrm>
                <a:off x="13049952" y="-5363584"/>
                <a:ext cx="1271940" cy="556472"/>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1" name="Rectangle 139">
                <a:extLst>
                  <a:ext uri="{FF2B5EF4-FFF2-40B4-BE49-F238E27FC236}">
                    <a16:creationId xmlns:a16="http://schemas.microsoft.com/office/drawing/2014/main" id="{9952EBFF-8E35-47E2-81D3-14A9149E216B}"/>
                  </a:ext>
                </a:extLst>
              </p:cNvPr>
              <p:cNvSpPr>
                <a:spLocks noChangeArrowheads="1"/>
              </p:cNvSpPr>
              <p:nvPr/>
            </p:nvSpPr>
            <p:spPr bwMode="auto">
              <a:xfrm>
                <a:off x="8836650" y="-292570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2" name="Rectangle 140">
                <a:extLst>
                  <a:ext uri="{FF2B5EF4-FFF2-40B4-BE49-F238E27FC236}">
                    <a16:creationId xmlns:a16="http://schemas.microsoft.com/office/drawing/2014/main" id="{75470CF6-C306-4FAD-BACC-370ED848BBE7}"/>
                  </a:ext>
                </a:extLst>
              </p:cNvPr>
              <p:cNvSpPr>
                <a:spLocks noChangeArrowheads="1"/>
              </p:cNvSpPr>
              <p:nvPr/>
            </p:nvSpPr>
            <p:spPr bwMode="auto">
              <a:xfrm>
                <a:off x="8836650" y="-4356635"/>
                <a:ext cx="5856225" cy="794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3" name="Freeform 141">
                <a:extLst>
                  <a:ext uri="{FF2B5EF4-FFF2-40B4-BE49-F238E27FC236}">
                    <a16:creationId xmlns:a16="http://schemas.microsoft.com/office/drawing/2014/main" id="{15833285-98A3-4FDF-B86B-04707030D4D1}"/>
                  </a:ext>
                </a:extLst>
              </p:cNvPr>
              <p:cNvSpPr>
                <a:spLocks/>
              </p:cNvSpPr>
              <p:nvPr/>
            </p:nvSpPr>
            <p:spPr bwMode="auto">
              <a:xfrm>
                <a:off x="13049952" y="-3879659"/>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4" name="Rectangle 142">
                <a:extLst>
                  <a:ext uri="{FF2B5EF4-FFF2-40B4-BE49-F238E27FC236}">
                    <a16:creationId xmlns:a16="http://schemas.microsoft.com/office/drawing/2014/main" id="{2BC4A139-A372-43BA-8B4A-D702A0719BBA}"/>
                  </a:ext>
                </a:extLst>
              </p:cNvPr>
              <p:cNvSpPr>
                <a:spLocks noChangeArrowheads="1"/>
              </p:cNvSpPr>
              <p:nvPr/>
            </p:nvSpPr>
            <p:spPr bwMode="auto">
              <a:xfrm>
                <a:off x="8836650" y="-1468281"/>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5" name="Rectangle 143">
                <a:extLst>
                  <a:ext uri="{FF2B5EF4-FFF2-40B4-BE49-F238E27FC236}">
                    <a16:creationId xmlns:a16="http://schemas.microsoft.com/office/drawing/2014/main" id="{579368C7-2202-4619-ADBF-A77C3736991C}"/>
                  </a:ext>
                </a:extLst>
              </p:cNvPr>
              <p:cNvSpPr>
                <a:spLocks noChangeArrowheads="1"/>
              </p:cNvSpPr>
              <p:nvPr/>
            </p:nvSpPr>
            <p:spPr bwMode="auto">
              <a:xfrm>
                <a:off x="8836650" y="-292570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6" name="Freeform 144">
                <a:extLst>
                  <a:ext uri="{FF2B5EF4-FFF2-40B4-BE49-F238E27FC236}">
                    <a16:creationId xmlns:a16="http://schemas.microsoft.com/office/drawing/2014/main" id="{0F4A04AE-C28E-4CB6-92AE-34EF3527A1EF}"/>
                  </a:ext>
                </a:extLst>
              </p:cNvPr>
              <p:cNvSpPr>
                <a:spLocks/>
              </p:cNvSpPr>
              <p:nvPr/>
            </p:nvSpPr>
            <p:spPr bwMode="auto">
              <a:xfrm>
                <a:off x="13049952" y="-2422232"/>
                <a:ext cx="1271940" cy="529973"/>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7" name="Rectangle 145">
                <a:extLst>
                  <a:ext uri="{FF2B5EF4-FFF2-40B4-BE49-F238E27FC236}">
                    <a16:creationId xmlns:a16="http://schemas.microsoft.com/office/drawing/2014/main" id="{0723283C-B7CB-4E0E-80C0-4179C5274CBC}"/>
                  </a:ext>
                </a:extLst>
              </p:cNvPr>
              <p:cNvSpPr>
                <a:spLocks noChangeArrowheads="1"/>
              </p:cNvSpPr>
              <p:nvPr/>
            </p:nvSpPr>
            <p:spPr bwMode="auto">
              <a:xfrm>
                <a:off x="8836650" y="-10854"/>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8" name="Rectangle 146">
                <a:extLst>
                  <a:ext uri="{FF2B5EF4-FFF2-40B4-BE49-F238E27FC236}">
                    <a16:creationId xmlns:a16="http://schemas.microsoft.com/office/drawing/2014/main" id="{3D4D629C-3E20-45D7-8DD5-92AB3D2885CE}"/>
                  </a:ext>
                </a:extLst>
              </p:cNvPr>
              <p:cNvSpPr>
                <a:spLocks noChangeArrowheads="1"/>
              </p:cNvSpPr>
              <p:nvPr/>
            </p:nvSpPr>
            <p:spPr bwMode="auto">
              <a:xfrm>
                <a:off x="8836650" y="-1468281"/>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29" name="Freeform 147">
                <a:extLst>
                  <a:ext uri="{FF2B5EF4-FFF2-40B4-BE49-F238E27FC236}">
                    <a16:creationId xmlns:a16="http://schemas.microsoft.com/office/drawing/2014/main" id="{19DF249D-E6F6-4660-B865-1B5EFF5B7DA6}"/>
                  </a:ext>
                </a:extLst>
              </p:cNvPr>
              <p:cNvSpPr>
                <a:spLocks/>
              </p:cNvSpPr>
              <p:nvPr/>
            </p:nvSpPr>
            <p:spPr bwMode="auto">
              <a:xfrm>
                <a:off x="13049952" y="-938307"/>
                <a:ext cx="1271940" cy="476976"/>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0" name="Rectangle 148">
                <a:extLst>
                  <a:ext uri="{FF2B5EF4-FFF2-40B4-BE49-F238E27FC236}">
                    <a16:creationId xmlns:a16="http://schemas.microsoft.com/office/drawing/2014/main" id="{9D479317-2EB7-4423-BF2B-00D196342848}"/>
                  </a:ext>
                </a:extLst>
              </p:cNvPr>
              <p:cNvSpPr>
                <a:spLocks noChangeArrowheads="1"/>
              </p:cNvSpPr>
              <p:nvPr/>
            </p:nvSpPr>
            <p:spPr bwMode="auto">
              <a:xfrm>
                <a:off x="8836650" y="144657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1" name="Rectangle 149">
                <a:extLst>
                  <a:ext uri="{FF2B5EF4-FFF2-40B4-BE49-F238E27FC236}">
                    <a16:creationId xmlns:a16="http://schemas.microsoft.com/office/drawing/2014/main" id="{6A50F84A-1D75-4205-891A-D29B608E3650}"/>
                  </a:ext>
                </a:extLst>
              </p:cNvPr>
              <p:cNvSpPr>
                <a:spLocks noChangeArrowheads="1"/>
              </p:cNvSpPr>
              <p:nvPr/>
            </p:nvSpPr>
            <p:spPr bwMode="auto">
              <a:xfrm>
                <a:off x="8836650" y="-10854"/>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2" name="Freeform 150">
                <a:extLst>
                  <a:ext uri="{FF2B5EF4-FFF2-40B4-BE49-F238E27FC236}">
                    <a16:creationId xmlns:a16="http://schemas.microsoft.com/office/drawing/2014/main" id="{61983621-B331-4F0B-82FE-D03817579D35}"/>
                  </a:ext>
                </a:extLst>
              </p:cNvPr>
              <p:cNvSpPr>
                <a:spLocks/>
              </p:cNvSpPr>
              <p:nvPr/>
            </p:nvSpPr>
            <p:spPr bwMode="auto">
              <a:xfrm>
                <a:off x="13049952" y="492620"/>
                <a:ext cx="1271940" cy="503475"/>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3" name="Rectangle 151">
                <a:extLst>
                  <a:ext uri="{FF2B5EF4-FFF2-40B4-BE49-F238E27FC236}">
                    <a16:creationId xmlns:a16="http://schemas.microsoft.com/office/drawing/2014/main" id="{DFF0D8BE-E170-443E-8B44-697116C2A340}"/>
                  </a:ext>
                </a:extLst>
              </p:cNvPr>
              <p:cNvSpPr>
                <a:spLocks noChangeArrowheads="1"/>
              </p:cNvSpPr>
              <p:nvPr/>
            </p:nvSpPr>
            <p:spPr bwMode="auto">
              <a:xfrm>
                <a:off x="8836650" y="293049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4" name="Rectangle 152">
                <a:extLst>
                  <a:ext uri="{FF2B5EF4-FFF2-40B4-BE49-F238E27FC236}">
                    <a16:creationId xmlns:a16="http://schemas.microsoft.com/office/drawing/2014/main" id="{C4E5D319-BCB5-4AA0-BDE9-DFB5989C0D37}"/>
                  </a:ext>
                </a:extLst>
              </p:cNvPr>
              <p:cNvSpPr>
                <a:spLocks noChangeArrowheads="1"/>
              </p:cNvSpPr>
              <p:nvPr/>
            </p:nvSpPr>
            <p:spPr bwMode="auto">
              <a:xfrm>
                <a:off x="8836650" y="144657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5" name="Freeform 153">
                <a:extLst>
                  <a:ext uri="{FF2B5EF4-FFF2-40B4-BE49-F238E27FC236}">
                    <a16:creationId xmlns:a16="http://schemas.microsoft.com/office/drawing/2014/main" id="{1217D8AF-E6C0-4086-A611-28903132C6D2}"/>
                  </a:ext>
                </a:extLst>
              </p:cNvPr>
              <p:cNvSpPr>
                <a:spLocks/>
              </p:cNvSpPr>
              <p:nvPr/>
            </p:nvSpPr>
            <p:spPr bwMode="auto">
              <a:xfrm>
                <a:off x="13049952" y="1976545"/>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6" name="Rectangle 154">
                <a:extLst>
                  <a:ext uri="{FF2B5EF4-FFF2-40B4-BE49-F238E27FC236}">
                    <a16:creationId xmlns:a16="http://schemas.microsoft.com/office/drawing/2014/main" id="{36B8D117-F12E-47B1-88AD-23E90C16A4BB}"/>
                  </a:ext>
                </a:extLst>
              </p:cNvPr>
              <p:cNvSpPr>
                <a:spLocks noChangeArrowheads="1"/>
              </p:cNvSpPr>
              <p:nvPr/>
            </p:nvSpPr>
            <p:spPr bwMode="auto">
              <a:xfrm>
                <a:off x="8836650" y="4361425"/>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7" name="Rectangle 155">
                <a:extLst>
                  <a:ext uri="{FF2B5EF4-FFF2-40B4-BE49-F238E27FC236}">
                    <a16:creationId xmlns:a16="http://schemas.microsoft.com/office/drawing/2014/main" id="{52214BCE-8BAE-4934-8F1B-7F6455C05432}"/>
                  </a:ext>
                </a:extLst>
              </p:cNvPr>
              <p:cNvSpPr>
                <a:spLocks noChangeArrowheads="1"/>
              </p:cNvSpPr>
              <p:nvPr/>
            </p:nvSpPr>
            <p:spPr bwMode="auto">
              <a:xfrm>
                <a:off x="8836650" y="293049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8" name="Freeform 156">
                <a:extLst>
                  <a:ext uri="{FF2B5EF4-FFF2-40B4-BE49-F238E27FC236}">
                    <a16:creationId xmlns:a16="http://schemas.microsoft.com/office/drawing/2014/main" id="{58CAE4A3-8105-4949-B3E4-3117FCBD2A8A}"/>
                  </a:ext>
                </a:extLst>
              </p:cNvPr>
              <p:cNvSpPr>
                <a:spLocks/>
              </p:cNvSpPr>
              <p:nvPr/>
            </p:nvSpPr>
            <p:spPr bwMode="auto">
              <a:xfrm>
                <a:off x="13049952" y="3407473"/>
                <a:ext cx="1271940" cy="503475"/>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39" name="Rectangle 157">
                <a:extLst>
                  <a:ext uri="{FF2B5EF4-FFF2-40B4-BE49-F238E27FC236}">
                    <a16:creationId xmlns:a16="http://schemas.microsoft.com/office/drawing/2014/main" id="{9313E4DC-6717-4B82-9441-5C0E775132C9}"/>
                  </a:ext>
                </a:extLst>
              </p:cNvPr>
              <p:cNvSpPr>
                <a:spLocks noChangeArrowheads="1"/>
              </p:cNvSpPr>
              <p:nvPr/>
            </p:nvSpPr>
            <p:spPr bwMode="auto">
              <a:xfrm>
                <a:off x="8836650" y="584535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0" name="Rectangle 158">
                <a:extLst>
                  <a:ext uri="{FF2B5EF4-FFF2-40B4-BE49-F238E27FC236}">
                    <a16:creationId xmlns:a16="http://schemas.microsoft.com/office/drawing/2014/main" id="{1EE17748-9436-47FA-B2FC-6C53A5D63659}"/>
                  </a:ext>
                </a:extLst>
              </p:cNvPr>
              <p:cNvSpPr>
                <a:spLocks noChangeArrowheads="1"/>
              </p:cNvSpPr>
              <p:nvPr/>
            </p:nvSpPr>
            <p:spPr bwMode="auto">
              <a:xfrm>
                <a:off x="8836650" y="4361425"/>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1" name="Freeform 159">
                <a:extLst>
                  <a:ext uri="{FF2B5EF4-FFF2-40B4-BE49-F238E27FC236}">
                    <a16:creationId xmlns:a16="http://schemas.microsoft.com/office/drawing/2014/main" id="{6D326EB2-E5E6-49D9-9D93-4663EE3AA188}"/>
                  </a:ext>
                </a:extLst>
              </p:cNvPr>
              <p:cNvSpPr>
                <a:spLocks/>
              </p:cNvSpPr>
              <p:nvPr/>
            </p:nvSpPr>
            <p:spPr bwMode="auto">
              <a:xfrm>
                <a:off x="13049952" y="4891398"/>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2" name="Rectangle 160">
                <a:extLst>
                  <a:ext uri="{FF2B5EF4-FFF2-40B4-BE49-F238E27FC236}">
                    <a16:creationId xmlns:a16="http://schemas.microsoft.com/office/drawing/2014/main" id="{3E338A97-BE8B-4C5C-A213-4DB27C52A701}"/>
                  </a:ext>
                </a:extLst>
              </p:cNvPr>
              <p:cNvSpPr>
                <a:spLocks noChangeArrowheads="1"/>
              </p:cNvSpPr>
              <p:nvPr/>
            </p:nvSpPr>
            <p:spPr bwMode="auto">
              <a:xfrm>
                <a:off x="8836650" y="7302776"/>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3" name="Rectangle 161">
                <a:extLst>
                  <a:ext uri="{FF2B5EF4-FFF2-40B4-BE49-F238E27FC236}">
                    <a16:creationId xmlns:a16="http://schemas.microsoft.com/office/drawing/2014/main" id="{3847E1DA-1342-4143-AADB-AD5356F4B7C4}"/>
                  </a:ext>
                </a:extLst>
              </p:cNvPr>
              <p:cNvSpPr>
                <a:spLocks noChangeArrowheads="1"/>
              </p:cNvSpPr>
              <p:nvPr/>
            </p:nvSpPr>
            <p:spPr bwMode="auto">
              <a:xfrm>
                <a:off x="8836650" y="584535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4" name="Freeform 162">
                <a:extLst>
                  <a:ext uri="{FF2B5EF4-FFF2-40B4-BE49-F238E27FC236}">
                    <a16:creationId xmlns:a16="http://schemas.microsoft.com/office/drawing/2014/main" id="{0DCD2FDC-7C11-4A44-BA9B-0C9A18271A47}"/>
                  </a:ext>
                </a:extLst>
              </p:cNvPr>
              <p:cNvSpPr>
                <a:spLocks/>
              </p:cNvSpPr>
              <p:nvPr/>
            </p:nvSpPr>
            <p:spPr bwMode="auto">
              <a:xfrm>
                <a:off x="13049952" y="6348824"/>
                <a:ext cx="1271940" cy="476976"/>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5" name="Freeform 163">
                <a:extLst>
                  <a:ext uri="{FF2B5EF4-FFF2-40B4-BE49-F238E27FC236}">
                    <a16:creationId xmlns:a16="http://schemas.microsoft.com/office/drawing/2014/main" id="{637B5039-CC5B-4114-BBAB-A63FD634F5A2}"/>
                  </a:ext>
                </a:extLst>
              </p:cNvPr>
              <p:cNvSpPr>
                <a:spLocks noEditPoints="1"/>
              </p:cNvSpPr>
              <p:nvPr/>
            </p:nvSpPr>
            <p:spPr bwMode="auto">
              <a:xfrm>
                <a:off x="8783652" y="-5840560"/>
                <a:ext cx="5962220" cy="19820999"/>
              </a:xfrm>
              <a:custGeom>
                <a:avLst/>
                <a:gdLst>
                  <a:gd name="T0" fmla="*/ 225 w 225"/>
                  <a:gd name="T1" fmla="*/ 748 h 748"/>
                  <a:gd name="T2" fmla="*/ 0 w 225"/>
                  <a:gd name="T3" fmla="*/ 748 h 748"/>
                  <a:gd name="T4" fmla="*/ 0 w 225"/>
                  <a:gd name="T5" fmla="*/ 0 h 748"/>
                  <a:gd name="T6" fmla="*/ 225 w 225"/>
                  <a:gd name="T7" fmla="*/ 0 h 748"/>
                  <a:gd name="T8" fmla="*/ 225 w 225"/>
                  <a:gd name="T9" fmla="*/ 748 h 748"/>
                  <a:gd name="T10" fmla="*/ 3 w 225"/>
                  <a:gd name="T11" fmla="*/ 743 h 748"/>
                  <a:gd name="T12" fmla="*/ 221 w 225"/>
                  <a:gd name="T13" fmla="*/ 743 h 748"/>
                  <a:gd name="T14" fmla="*/ 221 w 225"/>
                  <a:gd name="T15" fmla="*/ 4 h 748"/>
                  <a:gd name="T16" fmla="*/ 3 w 225"/>
                  <a:gd name="T17" fmla="*/ 4 h 748"/>
                  <a:gd name="T18" fmla="*/ 3 w 225"/>
                  <a:gd name="T19" fmla="*/ 74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748">
                    <a:moveTo>
                      <a:pt x="225" y="748"/>
                    </a:moveTo>
                    <a:lnTo>
                      <a:pt x="0" y="748"/>
                    </a:lnTo>
                    <a:lnTo>
                      <a:pt x="0" y="0"/>
                    </a:lnTo>
                    <a:lnTo>
                      <a:pt x="225" y="0"/>
                    </a:lnTo>
                    <a:lnTo>
                      <a:pt x="225" y="748"/>
                    </a:lnTo>
                    <a:close/>
                    <a:moveTo>
                      <a:pt x="3" y="743"/>
                    </a:moveTo>
                    <a:lnTo>
                      <a:pt x="221" y="743"/>
                    </a:lnTo>
                    <a:lnTo>
                      <a:pt x="221" y="4"/>
                    </a:lnTo>
                    <a:lnTo>
                      <a:pt x="3" y="4"/>
                    </a:lnTo>
                    <a:lnTo>
                      <a:pt x="3"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6" name="Freeform 164">
                <a:extLst>
                  <a:ext uri="{FF2B5EF4-FFF2-40B4-BE49-F238E27FC236}">
                    <a16:creationId xmlns:a16="http://schemas.microsoft.com/office/drawing/2014/main" id="{3D05AE2E-F79E-4FE5-BAE3-494B389BCB8D}"/>
                  </a:ext>
                </a:extLst>
              </p:cNvPr>
              <p:cNvSpPr>
                <a:spLocks/>
              </p:cNvSpPr>
              <p:nvPr/>
            </p:nvSpPr>
            <p:spPr bwMode="auto">
              <a:xfrm>
                <a:off x="8783652" y="-6450029"/>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7" name="Freeform 165">
                <a:extLst>
                  <a:ext uri="{FF2B5EF4-FFF2-40B4-BE49-F238E27FC236}">
                    <a16:creationId xmlns:a16="http://schemas.microsoft.com/office/drawing/2014/main" id="{161D6304-C8B2-470E-A488-DAD777B81580}"/>
                  </a:ext>
                </a:extLst>
              </p:cNvPr>
              <p:cNvSpPr>
                <a:spLocks/>
              </p:cNvSpPr>
              <p:nvPr/>
            </p:nvSpPr>
            <p:spPr bwMode="auto">
              <a:xfrm>
                <a:off x="8783652" y="-6768013"/>
                <a:ext cx="2013905" cy="13249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8" name="Freeform 166">
                <a:extLst>
                  <a:ext uri="{FF2B5EF4-FFF2-40B4-BE49-F238E27FC236}">
                    <a16:creationId xmlns:a16="http://schemas.microsoft.com/office/drawing/2014/main" id="{D0C59561-1D69-4305-BA28-AD0829252A48}"/>
                  </a:ext>
                </a:extLst>
              </p:cNvPr>
              <p:cNvSpPr>
                <a:spLocks/>
              </p:cNvSpPr>
              <p:nvPr/>
            </p:nvSpPr>
            <p:spPr bwMode="auto">
              <a:xfrm>
                <a:off x="8783652" y="-7059498"/>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49" name="Freeform 167">
                <a:extLst>
                  <a:ext uri="{FF2B5EF4-FFF2-40B4-BE49-F238E27FC236}">
                    <a16:creationId xmlns:a16="http://schemas.microsoft.com/office/drawing/2014/main" id="{73AAEBD3-A9C0-4823-A2F8-02D2A461412C}"/>
                  </a:ext>
                </a:extLst>
              </p:cNvPr>
              <p:cNvSpPr>
                <a:spLocks/>
              </p:cNvSpPr>
              <p:nvPr/>
            </p:nvSpPr>
            <p:spPr bwMode="auto">
              <a:xfrm>
                <a:off x="8783652" y="-7350983"/>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0" name="Freeform 168">
                <a:extLst>
                  <a:ext uri="{FF2B5EF4-FFF2-40B4-BE49-F238E27FC236}">
                    <a16:creationId xmlns:a16="http://schemas.microsoft.com/office/drawing/2014/main" id="{085F5FC2-6E9D-4352-9E30-84F9F17030A5}"/>
                  </a:ext>
                </a:extLst>
              </p:cNvPr>
              <p:cNvSpPr>
                <a:spLocks/>
              </p:cNvSpPr>
              <p:nvPr/>
            </p:nvSpPr>
            <p:spPr bwMode="auto">
              <a:xfrm>
                <a:off x="12705468" y="-6450029"/>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1" name="Freeform 169">
                <a:extLst>
                  <a:ext uri="{FF2B5EF4-FFF2-40B4-BE49-F238E27FC236}">
                    <a16:creationId xmlns:a16="http://schemas.microsoft.com/office/drawing/2014/main" id="{0C1F88CB-C759-40AF-A35F-43983943AF76}"/>
                  </a:ext>
                </a:extLst>
              </p:cNvPr>
              <p:cNvSpPr>
                <a:spLocks/>
              </p:cNvSpPr>
              <p:nvPr/>
            </p:nvSpPr>
            <p:spPr bwMode="auto">
              <a:xfrm>
                <a:off x="12705468" y="-6768013"/>
                <a:ext cx="2040404" cy="132493"/>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2" name="Freeform 170">
                <a:extLst>
                  <a:ext uri="{FF2B5EF4-FFF2-40B4-BE49-F238E27FC236}">
                    <a16:creationId xmlns:a16="http://schemas.microsoft.com/office/drawing/2014/main" id="{DBF994AD-1D8D-499F-9B70-88AAF065B0D4}"/>
                  </a:ext>
                </a:extLst>
              </p:cNvPr>
              <p:cNvSpPr>
                <a:spLocks/>
              </p:cNvSpPr>
              <p:nvPr/>
            </p:nvSpPr>
            <p:spPr bwMode="auto">
              <a:xfrm>
                <a:off x="12705468" y="-7059498"/>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3" name="Freeform 171">
                <a:extLst>
                  <a:ext uri="{FF2B5EF4-FFF2-40B4-BE49-F238E27FC236}">
                    <a16:creationId xmlns:a16="http://schemas.microsoft.com/office/drawing/2014/main" id="{765CF41A-524D-4D5C-A378-8DD8239B3F97}"/>
                  </a:ext>
                </a:extLst>
              </p:cNvPr>
              <p:cNvSpPr>
                <a:spLocks/>
              </p:cNvSpPr>
              <p:nvPr/>
            </p:nvSpPr>
            <p:spPr bwMode="auto">
              <a:xfrm>
                <a:off x="12705468" y="-7350983"/>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4" name="Rectangle 172">
                <a:extLst>
                  <a:ext uri="{FF2B5EF4-FFF2-40B4-BE49-F238E27FC236}">
                    <a16:creationId xmlns:a16="http://schemas.microsoft.com/office/drawing/2014/main" id="{B9AE869D-0530-40E7-942E-3E8FA86A1F5D}"/>
                  </a:ext>
                </a:extLst>
              </p:cNvPr>
              <p:cNvSpPr>
                <a:spLocks noChangeArrowheads="1"/>
              </p:cNvSpPr>
              <p:nvPr/>
            </p:nvSpPr>
            <p:spPr bwMode="auto">
              <a:xfrm>
                <a:off x="8836650" y="8362723"/>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5" name="Freeform 173">
                <a:extLst>
                  <a:ext uri="{FF2B5EF4-FFF2-40B4-BE49-F238E27FC236}">
                    <a16:creationId xmlns:a16="http://schemas.microsoft.com/office/drawing/2014/main" id="{B76B7F51-B02E-47D6-8FB1-41DA2B326FE8}"/>
                  </a:ext>
                </a:extLst>
              </p:cNvPr>
              <p:cNvSpPr>
                <a:spLocks/>
              </p:cNvSpPr>
              <p:nvPr/>
            </p:nvSpPr>
            <p:spPr bwMode="auto">
              <a:xfrm>
                <a:off x="10638565" y="8097736"/>
                <a:ext cx="2225895" cy="609469"/>
              </a:xfrm>
              <a:custGeom>
                <a:avLst/>
                <a:gdLst>
                  <a:gd name="T0" fmla="*/ 6 w 84"/>
                  <a:gd name="T1" fmla="*/ 23 h 23"/>
                  <a:gd name="T2" fmla="*/ 0 w 84"/>
                  <a:gd name="T3" fmla="*/ 11 h 23"/>
                  <a:gd name="T4" fmla="*/ 6 w 84"/>
                  <a:gd name="T5" fmla="*/ 0 h 23"/>
                  <a:gd name="T6" fmla="*/ 78 w 84"/>
                  <a:gd name="T7" fmla="*/ 0 h 23"/>
                  <a:gd name="T8" fmla="*/ 84 w 84"/>
                  <a:gd name="T9" fmla="*/ 11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1"/>
                    </a:lnTo>
                    <a:lnTo>
                      <a:pt x="6" y="0"/>
                    </a:lnTo>
                    <a:lnTo>
                      <a:pt x="78" y="0"/>
                    </a:lnTo>
                    <a:lnTo>
                      <a:pt x="84" y="11"/>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6" name="Rectangle 174">
                <a:extLst>
                  <a:ext uri="{FF2B5EF4-FFF2-40B4-BE49-F238E27FC236}">
                    <a16:creationId xmlns:a16="http://schemas.microsoft.com/office/drawing/2014/main" id="{1C05DE38-D6D6-401D-B198-21F49ED985C4}"/>
                  </a:ext>
                </a:extLst>
              </p:cNvPr>
              <p:cNvSpPr>
                <a:spLocks noChangeArrowheads="1"/>
              </p:cNvSpPr>
              <p:nvPr/>
            </p:nvSpPr>
            <p:spPr bwMode="auto">
              <a:xfrm>
                <a:off x="8836650" y="9873146"/>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7" name="Freeform 175">
                <a:extLst>
                  <a:ext uri="{FF2B5EF4-FFF2-40B4-BE49-F238E27FC236}">
                    <a16:creationId xmlns:a16="http://schemas.microsoft.com/office/drawing/2014/main" id="{8B883F03-002E-4473-8856-6BC859B64142}"/>
                  </a:ext>
                </a:extLst>
              </p:cNvPr>
              <p:cNvSpPr>
                <a:spLocks/>
              </p:cNvSpPr>
              <p:nvPr/>
            </p:nvSpPr>
            <p:spPr bwMode="auto">
              <a:xfrm>
                <a:off x="10638565" y="9608160"/>
                <a:ext cx="2225895" cy="609469"/>
              </a:xfrm>
              <a:custGeom>
                <a:avLst/>
                <a:gdLst>
                  <a:gd name="T0" fmla="*/ 6 w 84"/>
                  <a:gd name="T1" fmla="*/ 23 h 23"/>
                  <a:gd name="T2" fmla="*/ 0 w 84"/>
                  <a:gd name="T3" fmla="*/ 11 h 23"/>
                  <a:gd name="T4" fmla="*/ 6 w 84"/>
                  <a:gd name="T5" fmla="*/ 0 h 23"/>
                  <a:gd name="T6" fmla="*/ 78 w 84"/>
                  <a:gd name="T7" fmla="*/ 0 h 23"/>
                  <a:gd name="T8" fmla="*/ 84 w 84"/>
                  <a:gd name="T9" fmla="*/ 11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1"/>
                    </a:lnTo>
                    <a:lnTo>
                      <a:pt x="6" y="0"/>
                    </a:lnTo>
                    <a:lnTo>
                      <a:pt x="78" y="0"/>
                    </a:lnTo>
                    <a:lnTo>
                      <a:pt x="84" y="11"/>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8" name="Rectangle 176">
                <a:extLst>
                  <a:ext uri="{FF2B5EF4-FFF2-40B4-BE49-F238E27FC236}">
                    <a16:creationId xmlns:a16="http://schemas.microsoft.com/office/drawing/2014/main" id="{B27BEB98-CF64-454B-AFCB-2A078DAAAE85}"/>
                  </a:ext>
                </a:extLst>
              </p:cNvPr>
              <p:cNvSpPr>
                <a:spLocks noChangeArrowheads="1"/>
              </p:cNvSpPr>
              <p:nvPr/>
            </p:nvSpPr>
            <p:spPr bwMode="auto">
              <a:xfrm>
                <a:off x="8836650" y="11383570"/>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59" name="Freeform 177">
                <a:extLst>
                  <a:ext uri="{FF2B5EF4-FFF2-40B4-BE49-F238E27FC236}">
                    <a16:creationId xmlns:a16="http://schemas.microsoft.com/office/drawing/2014/main" id="{1173C285-6961-4E9C-8359-C89DD312C8DF}"/>
                  </a:ext>
                </a:extLst>
              </p:cNvPr>
              <p:cNvSpPr>
                <a:spLocks/>
              </p:cNvSpPr>
              <p:nvPr/>
            </p:nvSpPr>
            <p:spPr bwMode="auto">
              <a:xfrm>
                <a:off x="10638565" y="11118583"/>
                <a:ext cx="2225895" cy="609469"/>
              </a:xfrm>
              <a:custGeom>
                <a:avLst/>
                <a:gdLst>
                  <a:gd name="T0" fmla="*/ 6 w 84"/>
                  <a:gd name="T1" fmla="*/ 23 h 23"/>
                  <a:gd name="T2" fmla="*/ 0 w 84"/>
                  <a:gd name="T3" fmla="*/ 12 h 23"/>
                  <a:gd name="T4" fmla="*/ 6 w 84"/>
                  <a:gd name="T5" fmla="*/ 0 h 23"/>
                  <a:gd name="T6" fmla="*/ 78 w 84"/>
                  <a:gd name="T7" fmla="*/ 0 h 23"/>
                  <a:gd name="T8" fmla="*/ 84 w 84"/>
                  <a:gd name="T9" fmla="*/ 12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2"/>
                    </a:lnTo>
                    <a:lnTo>
                      <a:pt x="6" y="0"/>
                    </a:lnTo>
                    <a:lnTo>
                      <a:pt x="78" y="0"/>
                    </a:lnTo>
                    <a:lnTo>
                      <a:pt x="84" y="12"/>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60" name="Rectangle 178">
                <a:extLst>
                  <a:ext uri="{FF2B5EF4-FFF2-40B4-BE49-F238E27FC236}">
                    <a16:creationId xmlns:a16="http://schemas.microsoft.com/office/drawing/2014/main" id="{9FF3503C-AAC5-40DE-902E-ED75B55A2AFB}"/>
                  </a:ext>
                </a:extLst>
              </p:cNvPr>
              <p:cNvSpPr>
                <a:spLocks noChangeArrowheads="1"/>
              </p:cNvSpPr>
              <p:nvPr/>
            </p:nvSpPr>
            <p:spPr bwMode="auto">
              <a:xfrm>
                <a:off x="8836650" y="1292049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661" name="Freeform 179">
                <a:extLst>
                  <a:ext uri="{FF2B5EF4-FFF2-40B4-BE49-F238E27FC236}">
                    <a16:creationId xmlns:a16="http://schemas.microsoft.com/office/drawing/2014/main" id="{F5A2FFA2-1F67-401A-8387-833DD12CC385}"/>
                  </a:ext>
                </a:extLst>
              </p:cNvPr>
              <p:cNvSpPr>
                <a:spLocks/>
              </p:cNvSpPr>
              <p:nvPr/>
            </p:nvSpPr>
            <p:spPr bwMode="auto">
              <a:xfrm>
                <a:off x="10638565" y="12655506"/>
                <a:ext cx="2225895" cy="582971"/>
              </a:xfrm>
              <a:custGeom>
                <a:avLst/>
                <a:gdLst>
                  <a:gd name="T0" fmla="*/ 6 w 84"/>
                  <a:gd name="T1" fmla="*/ 22 h 22"/>
                  <a:gd name="T2" fmla="*/ 0 w 84"/>
                  <a:gd name="T3" fmla="*/ 11 h 22"/>
                  <a:gd name="T4" fmla="*/ 6 w 84"/>
                  <a:gd name="T5" fmla="*/ 0 h 22"/>
                  <a:gd name="T6" fmla="*/ 78 w 84"/>
                  <a:gd name="T7" fmla="*/ 0 h 22"/>
                  <a:gd name="T8" fmla="*/ 84 w 84"/>
                  <a:gd name="T9" fmla="*/ 11 h 22"/>
                  <a:gd name="T10" fmla="*/ 78 w 84"/>
                  <a:gd name="T11" fmla="*/ 22 h 22"/>
                  <a:gd name="T12" fmla="*/ 6 w 84"/>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84" h="22">
                    <a:moveTo>
                      <a:pt x="6" y="22"/>
                    </a:moveTo>
                    <a:lnTo>
                      <a:pt x="0" y="11"/>
                    </a:lnTo>
                    <a:lnTo>
                      <a:pt x="6" y="0"/>
                    </a:lnTo>
                    <a:lnTo>
                      <a:pt x="78" y="0"/>
                    </a:lnTo>
                    <a:lnTo>
                      <a:pt x="84" y="11"/>
                    </a:lnTo>
                    <a:lnTo>
                      <a:pt x="78" y="22"/>
                    </a:lnTo>
                    <a:lnTo>
                      <a:pt x="6" y="2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grpSp>
          <p:nvGrpSpPr>
            <p:cNvPr id="573" name="Group 572">
              <a:extLst>
                <a:ext uri="{FF2B5EF4-FFF2-40B4-BE49-F238E27FC236}">
                  <a16:creationId xmlns:a16="http://schemas.microsoft.com/office/drawing/2014/main" id="{9C764DD2-0A27-43D5-977C-F3494B8DA8F1}"/>
                </a:ext>
              </a:extLst>
            </p:cNvPr>
            <p:cNvGrpSpPr/>
            <p:nvPr/>
          </p:nvGrpSpPr>
          <p:grpSpPr>
            <a:xfrm>
              <a:off x="2299346" y="5873329"/>
              <a:ext cx="180615" cy="329693"/>
              <a:chOff x="3321421" y="5200965"/>
              <a:chExt cx="200026" cy="365126"/>
            </a:xfrm>
          </p:grpSpPr>
          <p:sp>
            <p:nvSpPr>
              <p:cNvPr id="613" name="Freeform 76">
                <a:extLst>
                  <a:ext uri="{FF2B5EF4-FFF2-40B4-BE49-F238E27FC236}">
                    <a16:creationId xmlns:a16="http://schemas.microsoft.com/office/drawing/2014/main" id="{18A224F3-6008-480F-B5DB-3CDA21C94610}"/>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73">
                <a:extLst>
                  <a:ext uri="{FF2B5EF4-FFF2-40B4-BE49-F238E27FC236}">
                    <a16:creationId xmlns:a16="http://schemas.microsoft.com/office/drawing/2014/main" id="{1D93E6B2-CE72-4D73-A2BC-10B54A3F1793}"/>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5" name="Freeform 74">
                <a:extLst>
                  <a:ext uri="{FF2B5EF4-FFF2-40B4-BE49-F238E27FC236}">
                    <a16:creationId xmlns:a16="http://schemas.microsoft.com/office/drawing/2014/main" id="{4515B46C-35F2-4F3F-BC7E-1B5896CB196C}"/>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6" name="Freeform 75">
                <a:extLst>
                  <a:ext uri="{FF2B5EF4-FFF2-40B4-BE49-F238E27FC236}">
                    <a16:creationId xmlns:a16="http://schemas.microsoft.com/office/drawing/2014/main" id="{57D4511F-D162-4C1C-81D9-94CC5488CFA0}"/>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574" name="Freeform 67">
              <a:extLst>
                <a:ext uri="{FF2B5EF4-FFF2-40B4-BE49-F238E27FC236}">
                  <a16:creationId xmlns:a16="http://schemas.microsoft.com/office/drawing/2014/main" id="{4D2F0DAB-28FB-4C76-A548-8E4D7C2ECD59}"/>
                </a:ext>
              </a:extLst>
            </p:cNvPr>
            <p:cNvSpPr>
              <a:spLocks/>
            </p:cNvSpPr>
            <p:nvPr/>
          </p:nvSpPr>
          <p:spPr bwMode="auto">
            <a:xfrm flipH="1">
              <a:off x="2346315" y="6203021"/>
              <a:ext cx="38704" cy="301023"/>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68">
              <a:extLst>
                <a:ext uri="{FF2B5EF4-FFF2-40B4-BE49-F238E27FC236}">
                  <a16:creationId xmlns:a16="http://schemas.microsoft.com/office/drawing/2014/main" id="{CC0CA045-3857-420C-A591-9848362545FE}"/>
                </a:ext>
              </a:extLst>
            </p:cNvPr>
            <p:cNvSpPr>
              <a:spLocks/>
            </p:cNvSpPr>
            <p:nvPr/>
          </p:nvSpPr>
          <p:spPr bwMode="auto">
            <a:xfrm flipH="1">
              <a:off x="2184336" y="6165752"/>
              <a:ext cx="362661" cy="57338"/>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69">
              <a:extLst>
                <a:ext uri="{FF2B5EF4-FFF2-40B4-BE49-F238E27FC236}">
                  <a16:creationId xmlns:a16="http://schemas.microsoft.com/office/drawing/2014/main" id="{C5400C0A-1ACD-433C-8670-541C2B80DD4A}"/>
                </a:ext>
              </a:extLst>
            </p:cNvPr>
            <p:cNvSpPr>
              <a:spLocks/>
            </p:cNvSpPr>
            <p:nvPr/>
          </p:nvSpPr>
          <p:spPr bwMode="auto">
            <a:xfrm flipH="1">
              <a:off x="2184336" y="6165752"/>
              <a:ext cx="325392" cy="57338"/>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70">
              <a:extLst>
                <a:ext uri="{FF2B5EF4-FFF2-40B4-BE49-F238E27FC236}">
                  <a16:creationId xmlns:a16="http://schemas.microsoft.com/office/drawing/2014/main" id="{FD50C86E-24E7-46BE-A63E-E212EE691F41}"/>
                </a:ext>
              </a:extLst>
            </p:cNvPr>
            <p:cNvSpPr>
              <a:spLocks/>
            </p:cNvSpPr>
            <p:nvPr/>
          </p:nvSpPr>
          <p:spPr bwMode="auto">
            <a:xfrm flipH="1">
              <a:off x="2230206" y="6443840"/>
              <a:ext cx="269487" cy="91741"/>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8" name="Oval 71">
              <a:extLst>
                <a:ext uri="{FF2B5EF4-FFF2-40B4-BE49-F238E27FC236}">
                  <a16:creationId xmlns:a16="http://schemas.microsoft.com/office/drawing/2014/main" id="{9BB9D081-12F7-4EFE-AA8D-5D1A5E71A306}"/>
                </a:ext>
              </a:extLst>
            </p:cNvPr>
            <p:cNvSpPr>
              <a:spLocks noChangeArrowheads="1"/>
            </p:cNvSpPr>
            <p:nvPr/>
          </p:nvSpPr>
          <p:spPr bwMode="auto">
            <a:xfrm flipH="1">
              <a:off x="2455257" y="6521246"/>
              <a:ext cx="43004" cy="44437"/>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9" name="Oval 72">
              <a:extLst>
                <a:ext uri="{FF2B5EF4-FFF2-40B4-BE49-F238E27FC236}">
                  <a16:creationId xmlns:a16="http://schemas.microsoft.com/office/drawing/2014/main" id="{11B3DE75-6A4F-4FA3-8C8D-260E544FF5DE}"/>
                </a:ext>
              </a:extLst>
            </p:cNvPr>
            <p:cNvSpPr>
              <a:spLocks noChangeArrowheads="1"/>
            </p:cNvSpPr>
            <p:nvPr/>
          </p:nvSpPr>
          <p:spPr bwMode="auto">
            <a:xfrm flipH="1">
              <a:off x="2231640" y="6521246"/>
              <a:ext cx="43004" cy="44437"/>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222">
              <a:extLst>
                <a:ext uri="{FF2B5EF4-FFF2-40B4-BE49-F238E27FC236}">
                  <a16:creationId xmlns:a16="http://schemas.microsoft.com/office/drawing/2014/main" id="{13080167-5E9B-4791-B53D-F005317C219D}"/>
                </a:ext>
              </a:extLst>
            </p:cNvPr>
            <p:cNvSpPr>
              <a:spLocks/>
            </p:cNvSpPr>
            <p:nvPr/>
          </p:nvSpPr>
          <p:spPr bwMode="auto">
            <a:xfrm>
              <a:off x="1916111" y="6493716"/>
              <a:ext cx="156444" cy="61888"/>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224">
              <a:extLst>
                <a:ext uri="{FF2B5EF4-FFF2-40B4-BE49-F238E27FC236}">
                  <a16:creationId xmlns:a16="http://schemas.microsoft.com/office/drawing/2014/main" id="{7A205D38-9569-402C-972B-284482B4C27F}"/>
                </a:ext>
              </a:extLst>
            </p:cNvPr>
            <p:cNvSpPr>
              <a:spLocks/>
            </p:cNvSpPr>
            <p:nvPr/>
          </p:nvSpPr>
          <p:spPr bwMode="auto">
            <a:xfrm>
              <a:off x="1998630" y="6036145"/>
              <a:ext cx="367898" cy="460567"/>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225">
              <a:extLst>
                <a:ext uri="{FF2B5EF4-FFF2-40B4-BE49-F238E27FC236}">
                  <a16:creationId xmlns:a16="http://schemas.microsoft.com/office/drawing/2014/main" id="{3E05A3BD-8EA1-414D-8FD4-667D5EA3D89B}"/>
                </a:ext>
              </a:extLst>
            </p:cNvPr>
            <p:cNvSpPr>
              <a:spLocks/>
            </p:cNvSpPr>
            <p:nvPr/>
          </p:nvSpPr>
          <p:spPr bwMode="auto">
            <a:xfrm>
              <a:off x="2118970" y="6043023"/>
              <a:ext cx="369617" cy="459290"/>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226">
              <a:extLst>
                <a:ext uri="{FF2B5EF4-FFF2-40B4-BE49-F238E27FC236}">
                  <a16:creationId xmlns:a16="http://schemas.microsoft.com/office/drawing/2014/main" id="{AB82FD4E-562C-4A55-83ED-3878B1651C66}"/>
                </a:ext>
              </a:extLst>
            </p:cNvPr>
            <p:cNvSpPr>
              <a:spLocks/>
            </p:cNvSpPr>
            <p:nvPr/>
          </p:nvSpPr>
          <p:spPr bwMode="auto">
            <a:xfrm>
              <a:off x="2036452" y="6493716"/>
              <a:ext cx="154723" cy="61888"/>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228">
              <a:extLst>
                <a:ext uri="{FF2B5EF4-FFF2-40B4-BE49-F238E27FC236}">
                  <a16:creationId xmlns:a16="http://schemas.microsoft.com/office/drawing/2014/main" id="{26E8059E-0EB1-4690-B581-36370568713D}"/>
                </a:ext>
              </a:extLst>
            </p:cNvPr>
            <p:cNvSpPr>
              <a:spLocks/>
            </p:cNvSpPr>
            <p:nvPr/>
          </p:nvSpPr>
          <p:spPr bwMode="auto">
            <a:xfrm>
              <a:off x="1960809" y="5814377"/>
              <a:ext cx="347268" cy="214894"/>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229">
              <a:extLst>
                <a:ext uri="{FF2B5EF4-FFF2-40B4-BE49-F238E27FC236}">
                  <a16:creationId xmlns:a16="http://schemas.microsoft.com/office/drawing/2014/main" id="{0F56E05F-3883-4EA8-B5DA-4803DAD95776}"/>
                </a:ext>
              </a:extLst>
            </p:cNvPr>
            <p:cNvSpPr>
              <a:spLocks/>
            </p:cNvSpPr>
            <p:nvPr/>
          </p:nvSpPr>
          <p:spPr bwMode="auto">
            <a:xfrm>
              <a:off x="2318391" y="5565101"/>
              <a:ext cx="161600" cy="268187"/>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230">
              <a:extLst>
                <a:ext uri="{FF2B5EF4-FFF2-40B4-BE49-F238E27FC236}">
                  <a16:creationId xmlns:a16="http://schemas.microsoft.com/office/drawing/2014/main" id="{82591229-FDF2-43CD-9CC8-E8CA0C67AF34}"/>
                </a:ext>
              </a:extLst>
            </p:cNvPr>
            <p:cNvSpPr>
              <a:spLocks/>
            </p:cNvSpPr>
            <p:nvPr/>
          </p:nvSpPr>
          <p:spPr bwMode="auto">
            <a:xfrm rot="21401795">
              <a:off x="2349336" y="5565101"/>
              <a:ext cx="84239" cy="80800"/>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231">
              <a:extLst>
                <a:ext uri="{FF2B5EF4-FFF2-40B4-BE49-F238E27FC236}">
                  <a16:creationId xmlns:a16="http://schemas.microsoft.com/office/drawing/2014/main" id="{6D365F39-DBF1-4E93-8DE3-039F61546FC9}"/>
                </a:ext>
              </a:extLst>
            </p:cNvPr>
            <p:cNvSpPr>
              <a:spLocks/>
            </p:cNvSpPr>
            <p:nvPr/>
          </p:nvSpPr>
          <p:spPr bwMode="auto">
            <a:xfrm>
              <a:off x="2318391" y="5654496"/>
              <a:ext cx="22350" cy="142689"/>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8" name="Rectangle 232">
              <a:extLst>
                <a:ext uri="{FF2B5EF4-FFF2-40B4-BE49-F238E27FC236}">
                  <a16:creationId xmlns:a16="http://schemas.microsoft.com/office/drawing/2014/main" id="{8705E3F8-9B96-4A0B-8D8D-6DDDBC6278C4}"/>
                </a:ext>
              </a:extLst>
            </p:cNvPr>
            <p:cNvSpPr>
              <a:spLocks noChangeArrowheads="1"/>
            </p:cNvSpPr>
            <p:nvPr/>
          </p:nvSpPr>
          <p:spPr bwMode="auto">
            <a:xfrm>
              <a:off x="2247906" y="6008640"/>
              <a:ext cx="240680" cy="42979"/>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233">
              <a:extLst>
                <a:ext uri="{FF2B5EF4-FFF2-40B4-BE49-F238E27FC236}">
                  <a16:creationId xmlns:a16="http://schemas.microsoft.com/office/drawing/2014/main" id="{434B511C-A993-4E08-95C4-F6452B626AEC}"/>
                </a:ext>
              </a:extLst>
            </p:cNvPr>
            <p:cNvSpPr>
              <a:spLocks/>
            </p:cNvSpPr>
            <p:nvPr/>
          </p:nvSpPr>
          <p:spPr bwMode="auto">
            <a:xfrm>
              <a:off x="2241029" y="6036146"/>
              <a:ext cx="249277" cy="122060"/>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234">
              <a:extLst>
                <a:ext uri="{FF2B5EF4-FFF2-40B4-BE49-F238E27FC236}">
                  <a16:creationId xmlns:a16="http://schemas.microsoft.com/office/drawing/2014/main" id="{16D4007E-1E27-4E64-86A1-8AD17D43AF82}"/>
                </a:ext>
              </a:extLst>
            </p:cNvPr>
            <p:cNvSpPr>
              <a:spLocks/>
            </p:cNvSpPr>
            <p:nvPr/>
          </p:nvSpPr>
          <p:spPr bwMode="auto">
            <a:xfrm>
              <a:off x="2228996" y="5653822"/>
              <a:ext cx="336953" cy="382326"/>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 name="connsiteX0" fmla="*/ 7342 w 10000"/>
                <a:gd name="connsiteY0" fmla="*/ 0 h 10000"/>
                <a:gd name="connsiteX1" fmla="*/ 6245 w 10000"/>
                <a:gd name="connsiteY1" fmla="*/ 0 h 10000"/>
                <a:gd name="connsiteX2" fmla="*/ 3038 w 10000"/>
                <a:gd name="connsiteY2" fmla="*/ 0 h 10000"/>
                <a:gd name="connsiteX3" fmla="*/ 2827 w 10000"/>
                <a:gd name="connsiteY3" fmla="*/ 0 h 10000"/>
                <a:gd name="connsiteX4" fmla="*/ 0 w 10000"/>
                <a:gd name="connsiteY4" fmla="*/ 2454 h 10000"/>
                <a:gd name="connsiteX5" fmla="*/ 0 w 10000"/>
                <a:gd name="connsiteY5" fmla="*/ 4164 h 10000"/>
                <a:gd name="connsiteX6" fmla="*/ 549 w 10000"/>
                <a:gd name="connsiteY6" fmla="*/ 4164 h 10000"/>
                <a:gd name="connsiteX7" fmla="*/ 549 w 10000"/>
                <a:gd name="connsiteY7" fmla="*/ 10000 h 10000"/>
                <a:gd name="connsiteX8" fmla="*/ 7722 w 10000"/>
                <a:gd name="connsiteY8" fmla="*/ 10000 h 10000"/>
                <a:gd name="connsiteX9" fmla="*/ 7722 w 10000"/>
                <a:gd name="connsiteY9" fmla="*/ 4164 h 10000"/>
                <a:gd name="connsiteX10" fmla="*/ 10000 w 10000"/>
                <a:gd name="connsiteY10" fmla="*/ 4164 h 10000"/>
                <a:gd name="connsiteX11" fmla="*/ 10000 w 10000"/>
                <a:gd name="connsiteY11" fmla="*/ 2305 h 10000"/>
                <a:gd name="connsiteX12" fmla="*/ 7342 w 10000"/>
                <a:gd name="connsiteY12" fmla="*/ 0 h 10000"/>
                <a:gd name="connsiteX0" fmla="*/ 7342 w 10000"/>
                <a:gd name="connsiteY0" fmla="*/ 63 h 10063"/>
                <a:gd name="connsiteX1" fmla="*/ 6245 w 10000"/>
                <a:gd name="connsiteY1" fmla="*/ 63 h 10063"/>
                <a:gd name="connsiteX2" fmla="*/ 3038 w 10000"/>
                <a:gd name="connsiteY2" fmla="*/ 63 h 10063"/>
                <a:gd name="connsiteX3" fmla="*/ 2827 w 10000"/>
                <a:gd name="connsiteY3" fmla="*/ 63 h 10063"/>
                <a:gd name="connsiteX4" fmla="*/ 0 w 10000"/>
                <a:gd name="connsiteY4" fmla="*/ 2517 h 10063"/>
                <a:gd name="connsiteX5" fmla="*/ 0 w 10000"/>
                <a:gd name="connsiteY5" fmla="*/ 4227 h 10063"/>
                <a:gd name="connsiteX6" fmla="*/ 549 w 10000"/>
                <a:gd name="connsiteY6" fmla="*/ 4227 h 10063"/>
                <a:gd name="connsiteX7" fmla="*/ 549 w 10000"/>
                <a:gd name="connsiteY7" fmla="*/ 10063 h 10063"/>
                <a:gd name="connsiteX8" fmla="*/ 7722 w 10000"/>
                <a:gd name="connsiteY8" fmla="*/ 10063 h 10063"/>
                <a:gd name="connsiteX9" fmla="*/ 7722 w 10000"/>
                <a:gd name="connsiteY9" fmla="*/ 4227 h 10063"/>
                <a:gd name="connsiteX10" fmla="*/ 10000 w 10000"/>
                <a:gd name="connsiteY10" fmla="*/ 4227 h 10063"/>
                <a:gd name="connsiteX11" fmla="*/ 10000 w 10000"/>
                <a:gd name="connsiteY11" fmla="*/ 2368 h 10063"/>
                <a:gd name="connsiteX12" fmla="*/ 7342 w 10000"/>
                <a:gd name="connsiteY12" fmla="*/ 63 h 1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63">
                  <a:moveTo>
                    <a:pt x="7342" y="63"/>
                  </a:moveTo>
                  <a:cubicBezTo>
                    <a:pt x="6976" y="63"/>
                    <a:pt x="6582" y="-80"/>
                    <a:pt x="6245" y="63"/>
                  </a:cubicBezTo>
                  <a:cubicBezTo>
                    <a:pt x="4196" y="932"/>
                    <a:pt x="4107" y="63"/>
                    <a:pt x="3038" y="63"/>
                  </a:cubicBezTo>
                  <a:lnTo>
                    <a:pt x="2827" y="63"/>
                  </a:lnTo>
                  <a:cubicBezTo>
                    <a:pt x="1266" y="63"/>
                    <a:pt x="0" y="1178"/>
                    <a:pt x="0" y="2517"/>
                  </a:cubicBezTo>
                  <a:lnTo>
                    <a:pt x="0" y="4227"/>
                  </a:lnTo>
                  <a:lnTo>
                    <a:pt x="549" y="4227"/>
                  </a:lnTo>
                  <a:lnTo>
                    <a:pt x="549" y="10063"/>
                  </a:lnTo>
                  <a:lnTo>
                    <a:pt x="7722" y="10063"/>
                  </a:lnTo>
                  <a:lnTo>
                    <a:pt x="7722" y="4227"/>
                  </a:lnTo>
                  <a:lnTo>
                    <a:pt x="10000" y="4227"/>
                  </a:lnTo>
                  <a:lnTo>
                    <a:pt x="10000" y="2368"/>
                  </a:lnTo>
                  <a:cubicBezTo>
                    <a:pt x="9958" y="1104"/>
                    <a:pt x="8776" y="63"/>
                    <a:pt x="7342" y="63"/>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235">
              <a:extLst>
                <a:ext uri="{FF2B5EF4-FFF2-40B4-BE49-F238E27FC236}">
                  <a16:creationId xmlns:a16="http://schemas.microsoft.com/office/drawing/2014/main" id="{46784F83-D0FD-4C49-B7ED-2F31F3950EEF}"/>
                </a:ext>
              </a:extLst>
            </p:cNvPr>
            <p:cNvSpPr>
              <a:spLocks/>
            </p:cNvSpPr>
            <p:nvPr/>
          </p:nvSpPr>
          <p:spPr bwMode="auto">
            <a:xfrm>
              <a:off x="2247906" y="5814377"/>
              <a:ext cx="108307" cy="221771"/>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236">
              <a:extLst>
                <a:ext uri="{FF2B5EF4-FFF2-40B4-BE49-F238E27FC236}">
                  <a16:creationId xmlns:a16="http://schemas.microsoft.com/office/drawing/2014/main" id="{7E4BA654-86DF-4350-9A01-0AFE26724F1F}"/>
                </a:ext>
              </a:extLst>
            </p:cNvPr>
            <p:cNvSpPr>
              <a:spLocks/>
            </p:cNvSpPr>
            <p:nvPr/>
          </p:nvSpPr>
          <p:spPr bwMode="auto">
            <a:xfrm>
              <a:off x="2220399" y="5814377"/>
              <a:ext cx="345549" cy="214894"/>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237">
              <a:extLst>
                <a:ext uri="{FF2B5EF4-FFF2-40B4-BE49-F238E27FC236}">
                  <a16:creationId xmlns:a16="http://schemas.microsoft.com/office/drawing/2014/main" id="{10ECF166-31CF-4FC3-9765-3FAE60406AB6}"/>
                </a:ext>
              </a:extLst>
            </p:cNvPr>
            <p:cNvSpPr>
              <a:spLocks/>
            </p:cNvSpPr>
            <p:nvPr/>
          </p:nvSpPr>
          <p:spPr bwMode="auto">
            <a:xfrm>
              <a:off x="2490306" y="5814377"/>
              <a:ext cx="75643" cy="22350"/>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238">
              <a:extLst>
                <a:ext uri="{FF2B5EF4-FFF2-40B4-BE49-F238E27FC236}">
                  <a16:creationId xmlns:a16="http://schemas.microsoft.com/office/drawing/2014/main" id="{5588307C-6829-4493-A248-D311D8A58F68}"/>
                </a:ext>
              </a:extLst>
            </p:cNvPr>
            <p:cNvSpPr>
              <a:spLocks/>
            </p:cNvSpPr>
            <p:nvPr/>
          </p:nvSpPr>
          <p:spPr bwMode="auto">
            <a:xfrm>
              <a:off x="1926427" y="5805781"/>
              <a:ext cx="328358" cy="220050"/>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239">
              <a:extLst>
                <a:ext uri="{FF2B5EF4-FFF2-40B4-BE49-F238E27FC236}">
                  <a16:creationId xmlns:a16="http://schemas.microsoft.com/office/drawing/2014/main" id="{AB7CFB6B-12B7-4E95-AA44-C0DAE1327038}"/>
                </a:ext>
              </a:extLst>
            </p:cNvPr>
            <p:cNvSpPr>
              <a:spLocks/>
            </p:cNvSpPr>
            <p:nvPr/>
          </p:nvSpPr>
          <p:spPr bwMode="auto">
            <a:xfrm>
              <a:off x="1960809" y="6025832"/>
              <a:ext cx="293974" cy="17191"/>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240">
              <a:extLst>
                <a:ext uri="{FF2B5EF4-FFF2-40B4-BE49-F238E27FC236}">
                  <a16:creationId xmlns:a16="http://schemas.microsoft.com/office/drawing/2014/main" id="{01E5F575-4837-4C0C-BCEB-D04EFFBFB56D}"/>
                </a:ext>
              </a:extLst>
            </p:cNvPr>
            <p:cNvSpPr>
              <a:spLocks/>
            </p:cNvSpPr>
            <p:nvPr/>
          </p:nvSpPr>
          <p:spPr bwMode="auto">
            <a:xfrm>
              <a:off x="2254783" y="6025832"/>
              <a:ext cx="110026" cy="17191"/>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7" name="Oval 241">
              <a:extLst>
                <a:ext uri="{FF2B5EF4-FFF2-40B4-BE49-F238E27FC236}">
                  <a16:creationId xmlns:a16="http://schemas.microsoft.com/office/drawing/2014/main" id="{DCEB7E55-ED8C-47D9-AA2B-A8A29B468775}"/>
                </a:ext>
              </a:extLst>
            </p:cNvPr>
            <p:cNvSpPr>
              <a:spLocks noChangeArrowheads="1"/>
            </p:cNvSpPr>
            <p:nvPr/>
          </p:nvSpPr>
          <p:spPr bwMode="auto">
            <a:xfrm rot="21106329">
              <a:off x="2263409" y="5506579"/>
              <a:ext cx="56732" cy="56732"/>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8" name="Oval 243">
              <a:extLst>
                <a:ext uri="{FF2B5EF4-FFF2-40B4-BE49-F238E27FC236}">
                  <a16:creationId xmlns:a16="http://schemas.microsoft.com/office/drawing/2014/main" id="{99CA1F48-EA2E-4C6F-A6B6-25A4F421B161}"/>
                </a:ext>
              </a:extLst>
            </p:cNvPr>
            <p:cNvSpPr>
              <a:spLocks noChangeArrowheads="1"/>
            </p:cNvSpPr>
            <p:nvPr/>
          </p:nvSpPr>
          <p:spPr bwMode="auto">
            <a:xfrm rot="21106329">
              <a:off x="2434688" y="5481812"/>
              <a:ext cx="56732" cy="56732"/>
            </a:xfrm>
            <a:prstGeom prst="ellipse">
              <a:avLst/>
            </a:prstGeom>
            <a:solidFill>
              <a:srgbClr val="D0B28D"/>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245">
              <a:extLst>
                <a:ext uri="{FF2B5EF4-FFF2-40B4-BE49-F238E27FC236}">
                  <a16:creationId xmlns:a16="http://schemas.microsoft.com/office/drawing/2014/main" id="{45A260DC-F265-4B9E-8ED4-4A3703443623}"/>
                </a:ext>
              </a:extLst>
            </p:cNvPr>
            <p:cNvSpPr>
              <a:spLocks/>
            </p:cNvSpPr>
            <p:nvPr/>
          </p:nvSpPr>
          <p:spPr bwMode="auto">
            <a:xfrm rot="21106329">
              <a:off x="2275200" y="5395219"/>
              <a:ext cx="193229" cy="235352"/>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 name="connsiteX0" fmla="*/ 9255 w 9255"/>
                <a:gd name="connsiteY0" fmla="*/ 2433 h 10441"/>
                <a:gd name="connsiteX1" fmla="*/ 3592 w 9255"/>
                <a:gd name="connsiteY1" fmla="*/ 2 h 10441"/>
                <a:gd name="connsiteX2" fmla="*/ 744 w 9255"/>
                <a:gd name="connsiteY2" fmla="*/ 7276 h 10441"/>
                <a:gd name="connsiteX3" fmla="*/ 2517 w 9255"/>
                <a:gd name="connsiteY3" fmla="*/ 9603 h 10441"/>
                <a:gd name="connsiteX4" fmla="*/ 3510 w 9255"/>
                <a:gd name="connsiteY4" fmla="*/ 10232 h 10441"/>
                <a:gd name="connsiteX5" fmla="*/ 6773 w 9255"/>
                <a:gd name="connsiteY5" fmla="*/ 9854 h 10441"/>
                <a:gd name="connsiteX6" fmla="*/ 8049 w 9255"/>
                <a:gd name="connsiteY6" fmla="*/ 8974 h 10441"/>
                <a:gd name="connsiteX7" fmla="*/ 9042 w 9255"/>
                <a:gd name="connsiteY7" fmla="*/ 7150 h 10441"/>
                <a:gd name="connsiteX8" fmla="*/ 9255 w 9255"/>
                <a:gd name="connsiteY8" fmla="*/ 2433 h 10441"/>
                <a:gd name="connsiteX0" fmla="*/ 10188 w 10188"/>
                <a:gd name="connsiteY0" fmla="*/ 2343 h 10013"/>
                <a:gd name="connsiteX1" fmla="*/ 4069 w 10188"/>
                <a:gd name="connsiteY1" fmla="*/ 15 h 10013"/>
                <a:gd name="connsiteX2" fmla="*/ 992 w 10188"/>
                <a:gd name="connsiteY2" fmla="*/ 6982 h 10013"/>
                <a:gd name="connsiteX3" fmla="*/ 2908 w 10188"/>
                <a:gd name="connsiteY3" fmla="*/ 9210 h 10013"/>
                <a:gd name="connsiteX4" fmla="*/ 3981 w 10188"/>
                <a:gd name="connsiteY4" fmla="*/ 9813 h 10013"/>
                <a:gd name="connsiteX5" fmla="*/ 7506 w 10188"/>
                <a:gd name="connsiteY5" fmla="*/ 9451 h 10013"/>
                <a:gd name="connsiteX6" fmla="*/ 8885 w 10188"/>
                <a:gd name="connsiteY6" fmla="*/ 8608 h 10013"/>
                <a:gd name="connsiteX7" fmla="*/ 9958 w 10188"/>
                <a:gd name="connsiteY7" fmla="*/ 6861 h 10013"/>
                <a:gd name="connsiteX8" fmla="*/ 10188 w 10188"/>
                <a:gd name="connsiteY8" fmla="*/ 2343 h 10013"/>
                <a:gd name="connsiteX0" fmla="*/ 10188 w 10223"/>
                <a:gd name="connsiteY0" fmla="*/ 2343 h 10013"/>
                <a:gd name="connsiteX1" fmla="*/ 4069 w 10223"/>
                <a:gd name="connsiteY1" fmla="*/ 15 h 10013"/>
                <a:gd name="connsiteX2" fmla="*/ 992 w 10223"/>
                <a:gd name="connsiteY2" fmla="*/ 6982 h 10013"/>
                <a:gd name="connsiteX3" fmla="*/ 2908 w 10223"/>
                <a:gd name="connsiteY3" fmla="*/ 9210 h 10013"/>
                <a:gd name="connsiteX4" fmla="*/ 3981 w 10223"/>
                <a:gd name="connsiteY4" fmla="*/ 9813 h 10013"/>
                <a:gd name="connsiteX5" fmla="*/ 7506 w 10223"/>
                <a:gd name="connsiteY5" fmla="*/ 9451 h 10013"/>
                <a:gd name="connsiteX6" fmla="*/ 8885 w 10223"/>
                <a:gd name="connsiteY6" fmla="*/ 8608 h 10013"/>
                <a:gd name="connsiteX7" fmla="*/ 9958 w 10223"/>
                <a:gd name="connsiteY7" fmla="*/ 6861 h 10013"/>
                <a:gd name="connsiteX8" fmla="*/ 10188 w 10223"/>
                <a:gd name="connsiteY8" fmla="*/ 2343 h 10013"/>
                <a:gd name="connsiteX0" fmla="*/ 10188 w 10223"/>
                <a:gd name="connsiteY0" fmla="*/ 2343 h 10009"/>
                <a:gd name="connsiteX1" fmla="*/ 4069 w 10223"/>
                <a:gd name="connsiteY1" fmla="*/ 15 h 10009"/>
                <a:gd name="connsiteX2" fmla="*/ 992 w 10223"/>
                <a:gd name="connsiteY2" fmla="*/ 6982 h 10009"/>
                <a:gd name="connsiteX3" fmla="*/ 3981 w 10223"/>
                <a:gd name="connsiteY3" fmla="*/ 9813 h 10009"/>
                <a:gd name="connsiteX4" fmla="*/ 7506 w 10223"/>
                <a:gd name="connsiteY4" fmla="*/ 9451 h 10009"/>
                <a:gd name="connsiteX5" fmla="*/ 8885 w 10223"/>
                <a:gd name="connsiteY5" fmla="*/ 8608 h 10009"/>
                <a:gd name="connsiteX6" fmla="*/ 9958 w 10223"/>
                <a:gd name="connsiteY6" fmla="*/ 6861 h 10009"/>
                <a:gd name="connsiteX7" fmla="*/ 10188 w 10223"/>
                <a:gd name="connsiteY7" fmla="*/ 2343 h 10009"/>
                <a:gd name="connsiteX0" fmla="*/ 10188 w 10380"/>
                <a:gd name="connsiteY0" fmla="*/ 2343 h 10009"/>
                <a:gd name="connsiteX1" fmla="*/ 4069 w 10380"/>
                <a:gd name="connsiteY1" fmla="*/ 15 h 10009"/>
                <a:gd name="connsiteX2" fmla="*/ 992 w 10380"/>
                <a:gd name="connsiteY2" fmla="*/ 6982 h 10009"/>
                <a:gd name="connsiteX3" fmla="*/ 3981 w 10380"/>
                <a:gd name="connsiteY3" fmla="*/ 9813 h 10009"/>
                <a:gd name="connsiteX4" fmla="*/ 7506 w 10380"/>
                <a:gd name="connsiteY4" fmla="*/ 9451 h 10009"/>
                <a:gd name="connsiteX5" fmla="*/ 8885 w 10380"/>
                <a:gd name="connsiteY5" fmla="*/ 8608 h 10009"/>
                <a:gd name="connsiteX6" fmla="*/ 9958 w 10380"/>
                <a:gd name="connsiteY6" fmla="*/ 6861 h 10009"/>
                <a:gd name="connsiteX7" fmla="*/ 10188 w 10380"/>
                <a:gd name="connsiteY7" fmla="*/ 2343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0" h="10009">
                  <a:moveTo>
                    <a:pt x="10188" y="2343"/>
                  </a:moveTo>
                  <a:cubicBezTo>
                    <a:pt x="10691" y="-7"/>
                    <a:pt x="5755" y="-45"/>
                    <a:pt x="4069" y="15"/>
                  </a:cubicBezTo>
                  <a:cubicBezTo>
                    <a:pt x="-704" y="-297"/>
                    <a:pt x="-617" y="4151"/>
                    <a:pt x="992" y="6982"/>
                  </a:cubicBezTo>
                  <a:cubicBezTo>
                    <a:pt x="977" y="8615"/>
                    <a:pt x="2895" y="9402"/>
                    <a:pt x="3981" y="9813"/>
                  </a:cubicBezTo>
                  <a:cubicBezTo>
                    <a:pt x="5067" y="10224"/>
                    <a:pt x="6433" y="9934"/>
                    <a:pt x="7506" y="9451"/>
                  </a:cubicBezTo>
                  <a:cubicBezTo>
                    <a:pt x="7965" y="9210"/>
                    <a:pt x="8426" y="8909"/>
                    <a:pt x="8885" y="8608"/>
                  </a:cubicBezTo>
                  <a:cubicBezTo>
                    <a:pt x="9575" y="8187"/>
                    <a:pt x="9958" y="7524"/>
                    <a:pt x="9958" y="6861"/>
                  </a:cubicBezTo>
                  <a:cubicBezTo>
                    <a:pt x="10035" y="5355"/>
                    <a:pt x="10702" y="4161"/>
                    <a:pt x="10188" y="2343"/>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248">
              <a:extLst>
                <a:ext uri="{FF2B5EF4-FFF2-40B4-BE49-F238E27FC236}">
                  <a16:creationId xmlns:a16="http://schemas.microsoft.com/office/drawing/2014/main" id="{D10D796A-2B32-4337-AFDD-E1E272DF368D}"/>
                </a:ext>
              </a:extLst>
            </p:cNvPr>
            <p:cNvSpPr>
              <a:spLocks/>
            </p:cNvSpPr>
            <p:nvPr/>
          </p:nvSpPr>
          <p:spPr bwMode="auto">
            <a:xfrm rot="21106329">
              <a:off x="2352921" y="5514175"/>
              <a:ext cx="12035" cy="44697"/>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fr-FR"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637">
              <a:extLst>
                <a:ext uri="{FF2B5EF4-FFF2-40B4-BE49-F238E27FC236}">
                  <a16:creationId xmlns:a16="http://schemas.microsoft.com/office/drawing/2014/main" id="{775D7266-F7E5-4260-BEF4-1E890085D186}"/>
                </a:ext>
              </a:extLst>
            </p:cNvPr>
            <p:cNvSpPr>
              <a:spLocks/>
            </p:cNvSpPr>
            <p:nvPr/>
          </p:nvSpPr>
          <p:spPr bwMode="auto">
            <a:xfrm rot="21106329">
              <a:off x="2265061" y="5355250"/>
              <a:ext cx="199277" cy="176048"/>
            </a:xfrm>
            <a:custGeom>
              <a:avLst/>
              <a:gdLst>
                <a:gd name="T0" fmla="*/ 162 w 162"/>
                <a:gd name="T1" fmla="*/ 74 h 143"/>
                <a:gd name="T2" fmla="*/ 162 w 162"/>
                <a:gd name="T3" fmla="*/ 143 h 143"/>
                <a:gd name="T4" fmla="*/ 155 w 162"/>
                <a:gd name="T5" fmla="*/ 143 h 143"/>
                <a:gd name="T6" fmla="*/ 151 w 162"/>
                <a:gd name="T7" fmla="*/ 60 h 143"/>
                <a:gd name="T8" fmla="*/ 129 w 162"/>
                <a:gd name="T9" fmla="*/ 64 h 143"/>
                <a:gd name="T10" fmla="*/ 33 w 162"/>
                <a:gd name="T11" fmla="*/ 64 h 143"/>
                <a:gd name="T12" fmla="*/ 11 w 162"/>
                <a:gd name="T13" fmla="*/ 60 h 143"/>
                <a:gd name="T14" fmla="*/ 6 w 162"/>
                <a:gd name="T15" fmla="*/ 142 h 143"/>
                <a:gd name="T16" fmla="*/ 0 w 162"/>
                <a:gd name="T17" fmla="*/ 142 h 143"/>
                <a:gd name="T18" fmla="*/ 0 w 162"/>
                <a:gd name="T19" fmla="*/ 74 h 143"/>
                <a:gd name="T20" fmla="*/ 62 w 162"/>
                <a:gd name="T21" fmla="*/ 0 h 143"/>
                <a:gd name="T22" fmla="*/ 99 w 162"/>
                <a:gd name="T23" fmla="*/ 0 h 143"/>
                <a:gd name="T24" fmla="*/ 162 w 162"/>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3">
                  <a:moveTo>
                    <a:pt x="162" y="74"/>
                  </a:moveTo>
                  <a:cubicBezTo>
                    <a:pt x="162" y="143"/>
                    <a:pt x="162" y="143"/>
                    <a:pt x="162" y="143"/>
                  </a:cubicBezTo>
                  <a:cubicBezTo>
                    <a:pt x="155" y="143"/>
                    <a:pt x="155" y="143"/>
                    <a:pt x="155" y="143"/>
                  </a:cubicBezTo>
                  <a:cubicBezTo>
                    <a:pt x="151" y="60"/>
                    <a:pt x="151" y="60"/>
                    <a:pt x="151" y="60"/>
                  </a:cubicBezTo>
                  <a:cubicBezTo>
                    <a:pt x="129" y="64"/>
                    <a:pt x="129" y="64"/>
                    <a:pt x="129" y="64"/>
                  </a:cubicBezTo>
                  <a:cubicBezTo>
                    <a:pt x="97" y="68"/>
                    <a:pt x="65" y="68"/>
                    <a:pt x="33" y="64"/>
                  </a:cubicBezTo>
                  <a:cubicBezTo>
                    <a:pt x="11" y="60"/>
                    <a:pt x="11" y="60"/>
                    <a:pt x="11" y="60"/>
                  </a:cubicBezTo>
                  <a:cubicBezTo>
                    <a:pt x="6" y="142"/>
                    <a:pt x="6" y="142"/>
                    <a:pt x="6" y="142"/>
                  </a:cubicBezTo>
                  <a:cubicBezTo>
                    <a:pt x="0" y="142"/>
                    <a:pt x="0" y="142"/>
                    <a:pt x="0" y="142"/>
                  </a:cubicBezTo>
                  <a:cubicBezTo>
                    <a:pt x="0" y="74"/>
                    <a:pt x="0" y="74"/>
                    <a:pt x="0" y="74"/>
                  </a:cubicBezTo>
                  <a:cubicBezTo>
                    <a:pt x="0" y="33"/>
                    <a:pt x="28" y="0"/>
                    <a:pt x="62" y="0"/>
                  </a:cubicBezTo>
                  <a:cubicBezTo>
                    <a:pt x="99" y="0"/>
                    <a:pt x="99" y="0"/>
                    <a:pt x="99" y="0"/>
                  </a:cubicBezTo>
                  <a:cubicBezTo>
                    <a:pt x="134" y="0"/>
                    <a:pt x="162" y="33"/>
                    <a:pt x="162" y="7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E964D4A6-07EF-4084-A9E1-58F163B66067}"/>
                </a:ext>
              </a:extLst>
            </p:cNvPr>
            <p:cNvSpPr>
              <a:spLocks/>
            </p:cNvSpPr>
            <p:nvPr/>
          </p:nvSpPr>
          <p:spPr bwMode="gray">
            <a:xfrm rot="21106329" flipV="1">
              <a:off x="2344382" y="5578523"/>
              <a:ext cx="61627" cy="11265"/>
            </a:xfrm>
            <a:custGeom>
              <a:avLst/>
              <a:gdLst>
                <a:gd name="connsiteX0" fmla="*/ 0 w 110742"/>
                <a:gd name="connsiteY0" fmla="*/ 0 h 47626"/>
                <a:gd name="connsiteX1" fmla="*/ 2725 w 110742"/>
                <a:gd name="connsiteY1" fmla="*/ 210 h 47626"/>
                <a:gd name="connsiteX2" fmla="*/ 8440 w 110742"/>
                <a:gd name="connsiteY2" fmla="*/ 13589 h 47626"/>
                <a:gd name="connsiteX3" fmla="*/ 52910 w 110742"/>
                <a:gd name="connsiteY3" fmla="*/ 36694 h 47626"/>
                <a:gd name="connsiteX4" fmla="*/ 99283 w 110742"/>
                <a:gd name="connsiteY4" fmla="*/ 21424 h 47626"/>
                <a:gd name="connsiteX5" fmla="*/ 107825 w 110742"/>
                <a:gd name="connsiteY5" fmla="*/ 8312 h 47626"/>
                <a:gd name="connsiteX6" fmla="*/ 110742 w 110742"/>
                <a:gd name="connsiteY6" fmla="*/ 8537 h 47626"/>
                <a:gd name="connsiteX7" fmla="*/ 51680 w 110742"/>
                <a:gd name="connsiteY7" fmla="*/ 47561 h 47626"/>
                <a:gd name="connsiteX8" fmla="*/ 0 w 110742"/>
                <a:gd name="connsiteY8" fmla="*/ 0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42" h="47626">
                  <a:moveTo>
                    <a:pt x="0" y="0"/>
                  </a:moveTo>
                  <a:lnTo>
                    <a:pt x="2725" y="210"/>
                  </a:lnTo>
                  <a:lnTo>
                    <a:pt x="8440" y="13589"/>
                  </a:lnTo>
                  <a:cubicBezTo>
                    <a:pt x="18765" y="29729"/>
                    <a:pt x="34453" y="35622"/>
                    <a:pt x="52910" y="36694"/>
                  </a:cubicBezTo>
                  <a:cubicBezTo>
                    <a:pt x="70444" y="38837"/>
                    <a:pt x="86594" y="35354"/>
                    <a:pt x="99283" y="21424"/>
                  </a:cubicBezTo>
                  <a:lnTo>
                    <a:pt x="107825" y="8312"/>
                  </a:lnTo>
                  <a:lnTo>
                    <a:pt x="110742" y="8537"/>
                  </a:lnTo>
                  <a:cubicBezTo>
                    <a:pt x="97207" y="32927"/>
                    <a:pt x="75059" y="48780"/>
                    <a:pt x="51680" y="47561"/>
                  </a:cubicBezTo>
                  <a:cubicBezTo>
                    <a:pt x="28301" y="45122"/>
                    <a:pt x="8613" y="26829"/>
                    <a:pt x="0" y="0"/>
                  </a:cubicBezTo>
                  <a:close/>
                </a:path>
              </a:pathLst>
            </a:custGeom>
            <a:solidFill>
              <a:srgbClr val="FFFFFF"/>
            </a:solidFill>
            <a:ln w="3175">
              <a:solidFill>
                <a:srgbClr val="FFFFFF"/>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ＭＳ Ｐゴシック" charset="0"/>
                <a:cs typeface="+mn-cs"/>
              </a:endParaRPr>
            </a:p>
          </p:txBody>
        </p:sp>
        <p:grpSp>
          <p:nvGrpSpPr>
            <p:cNvPr id="603" name="Group 602">
              <a:extLst>
                <a:ext uri="{FF2B5EF4-FFF2-40B4-BE49-F238E27FC236}">
                  <a16:creationId xmlns:a16="http://schemas.microsoft.com/office/drawing/2014/main" id="{2CA585FD-D04F-488C-9FC4-E71346BAD31A}"/>
                </a:ext>
              </a:extLst>
            </p:cNvPr>
            <p:cNvGrpSpPr/>
            <p:nvPr/>
          </p:nvGrpSpPr>
          <p:grpSpPr>
            <a:xfrm>
              <a:off x="2460694" y="5365373"/>
              <a:ext cx="61781" cy="61555"/>
              <a:chOff x="-1043944" y="5098107"/>
              <a:chExt cx="121611" cy="121167"/>
            </a:xfrm>
          </p:grpSpPr>
          <p:sp>
            <p:nvSpPr>
              <p:cNvPr id="611" name="Freeform: Shape 610">
                <a:extLst>
                  <a:ext uri="{FF2B5EF4-FFF2-40B4-BE49-F238E27FC236}">
                    <a16:creationId xmlns:a16="http://schemas.microsoft.com/office/drawing/2014/main" id="{9DCBFE94-C3C1-4B77-81DE-072772D61C5C}"/>
                  </a:ext>
                </a:extLst>
              </p:cNvPr>
              <p:cNvSpPr/>
              <p:nvPr/>
            </p:nvSpPr>
            <p:spPr>
              <a:xfrm>
                <a:off x="-1043944" y="5098107"/>
                <a:ext cx="121611" cy="70940"/>
              </a:xfrm>
              <a:custGeom>
                <a:avLst/>
                <a:gdLst>
                  <a:gd name="connsiteX0" fmla="*/ 12943 w 57844"/>
                  <a:gd name="connsiteY0" fmla="*/ 13252 h 33742"/>
                  <a:gd name="connsiteX1" fmla="*/ 57869 w 57844"/>
                  <a:gd name="connsiteY1" fmla="*/ 8625 h 33742"/>
                  <a:gd name="connsiteX2" fmla="*/ 42588 w 57844"/>
                  <a:gd name="connsiteY2" fmla="*/ 28967 h 33742"/>
                  <a:gd name="connsiteX3" fmla="*/ 0 w 57844"/>
                  <a:gd name="connsiteY3" fmla="*/ 36101 h 33742"/>
                  <a:gd name="connsiteX4" fmla="*/ 12943 w 57844"/>
                  <a:gd name="connsiteY4" fmla="*/ 13252 h 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4" h="33742">
                    <a:moveTo>
                      <a:pt x="12943" y="13252"/>
                    </a:moveTo>
                    <a:cubicBezTo>
                      <a:pt x="12943" y="13252"/>
                      <a:pt x="39093" y="-13188"/>
                      <a:pt x="57869" y="8625"/>
                    </a:cubicBezTo>
                    <a:cubicBezTo>
                      <a:pt x="57869" y="8625"/>
                      <a:pt x="65027" y="29280"/>
                      <a:pt x="42588" y="28967"/>
                    </a:cubicBezTo>
                    <a:cubicBezTo>
                      <a:pt x="20149" y="28653"/>
                      <a:pt x="16847" y="24894"/>
                      <a:pt x="0" y="36101"/>
                    </a:cubicBezTo>
                    <a:cubicBezTo>
                      <a:pt x="24" y="36101"/>
                      <a:pt x="169" y="25327"/>
                      <a:pt x="12943" y="13252"/>
                    </a:cubicBezTo>
                    <a:close/>
                  </a:path>
                </a:pathLst>
              </a:custGeom>
              <a:solidFill>
                <a:srgbClr val="27AAE1"/>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Shape 611">
                <a:extLst>
                  <a:ext uri="{FF2B5EF4-FFF2-40B4-BE49-F238E27FC236}">
                    <a16:creationId xmlns:a16="http://schemas.microsoft.com/office/drawing/2014/main" id="{57D79262-2BC8-4919-9160-67F810ACC374}"/>
                  </a:ext>
                </a:extLst>
              </p:cNvPr>
              <p:cNvSpPr/>
              <p:nvPr/>
            </p:nvSpPr>
            <p:spPr>
              <a:xfrm>
                <a:off x="-1034822" y="5173669"/>
                <a:ext cx="91209" cy="45605"/>
              </a:xfrm>
              <a:custGeom>
                <a:avLst/>
                <a:gdLst>
                  <a:gd name="connsiteX0" fmla="*/ 15257 w 43383"/>
                  <a:gd name="connsiteY0" fmla="*/ 1581 h 21691"/>
                  <a:gd name="connsiteX1" fmla="*/ 44324 w 43383"/>
                  <a:gd name="connsiteY1" fmla="*/ 13126 h 21691"/>
                  <a:gd name="connsiteX2" fmla="*/ 28440 w 43383"/>
                  <a:gd name="connsiteY2" fmla="*/ 20743 h 21691"/>
                  <a:gd name="connsiteX3" fmla="*/ 0 w 43383"/>
                  <a:gd name="connsiteY3" fmla="*/ 11511 h 21691"/>
                  <a:gd name="connsiteX4" fmla="*/ 15257 w 43383"/>
                  <a:gd name="connsiteY4" fmla="*/ 1581 h 2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3" h="21691">
                    <a:moveTo>
                      <a:pt x="15257" y="1581"/>
                    </a:moveTo>
                    <a:cubicBezTo>
                      <a:pt x="15257" y="1581"/>
                      <a:pt x="39792" y="-6300"/>
                      <a:pt x="44324" y="13126"/>
                    </a:cubicBezTo>
                    <a:cubicBezTo>
                      <a:pt x="44324" y="13126"/>
                      <a:pt x="42106" y="28118"/>
                      <a:pt x="28440" y="20743"/>
                    </a:cubicBezTo>
                    <a:cubicBezTo>
                      <a:pt x="14750" y="13367"/>
                      <a:pt x="13931" y="9993"/>
                      <a:pt x="0" y="11511"/>
                    </a:cubicBezTo>
                    <a:cubicBezTo>
                      <a:pt x="0" y="11487"/>
                      <a:pt x="3543" y="4932"/>
                      <a:pt x="15257" y="1581"/>
                    </a:cubicBezTo>
                    <a:close/>
                  </a:path>
                </a:pathLst>
              </a:custGeom>
              <a:solidFill>
                <a:srgbClr val="27AAE1"/>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4" name="Freeform: Shape 603">
              <a:extLst>
                <a:ext uri="{FF2B5EF4-FFF2-40B4-BE49-F238E27FC236}">
                  <a16:creationId xmlns:a16="http://schemas.microsoft.com/office/drawing/2014/main" id="{CA9EA5E4-2B91-42C3-ABA5-D5E3FDA8F874}"/>
                </a:ext>
              </a:extLst>
            </p:cNvPr>
            <p:cNvSpPr/>
            <p:nvPr/>
          </p:nvSpPr>
          <p:spPr>
            <a:xfrm>
              <a:off x="2255707" y="5461278"/>
              <a:ext cx="28316" cy="43761"/>
            </a:xfrm>
            <a:custGeom>
              <a:avLst/>
              <a:gdLst>
                <a:gd name="connsiteX0" fmla="*/ 10057 w 26512"/>
                <a:gd name="connsiteY0" fmla="*/ 10942 h 40973"/>
                <a:gd name="connsiteX1" fmla="*/ 6032 w 26512"/>
                <a:gd name="connsiteY1" fmla="*/ 41431 h 40973"/>
                <a:gd name="connsiteX2" fmla="*/ 21072 w 26512"/>
                <a:gd name="connsiteY2" fmla="*/ 29188 h 40973"/>
                <a:gd name="connsiteX3" fmla="*/ 26904 w 26512"/>
                <a:gd name="connsiteY3" fmla="*/ 0 h 40973"/>
                <a:gd name="connsiteX4" fmla="*/ 10057 w 26512"/>
                <a:gd name="connsiteY4" fmla="*/ 10942 h 4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 h="40973">
                  <a:moveTo>
                    <a:pt x="10057" y="10942"/>
                  </a:moveTo>
                  <a:cubicBezTo>
                    <a:pt x="10057" y="10942"/>
                    <a:pt x="-9586" y="31067"/>
                    <a:pt x="6032" y="41431"/>
                  </a:cubicBezTo>
                  <a:cubicBezTo>
                    <a:pt x="6032" y="41431"/>
                    <a:pt x="20975" y="44155"/>
                    <a:pt x="21072" y="29188"/>
                  </a:cubicBezTo>
                  <a:cubicBezTo>
                    <a:pt x="21168" y="14220"/>
                    <a:pt x="18493" y="12388"/>
                    <a:pt x="26904" y="0"/>
                  </a:cubicBezTo>
                  <a:cubicBezTo>
                    <a:pt x="26904" y="0"/>
                    <a:pt x="19047" y="1181"/>
                    <a:pt x="10057" y="10942"/>
                  </a:cubicBezTo>
                  <a:close/>
                </a:path>
              </a:pathLst>
            </a:custGeom>
            <a:solidFill>
              <a:srgbClr val="27AAE1"/>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605" name="Group 604">
              <a:extLst>
                <a:ext uri="{FF2B5EF4-FFF2-40B4-BE49-F238E27FC236}">
                  <a16:creationId xmlns:a16="http://schemas.microsoft.com/office/drawing/2014/main" id="{3E65D6D9-7299-4980-8F71-E15112CFD807}"/>
                </a:ext>
              </a:extLst>
            </p:cNvPr>
            <p:cNvGrpSpPr/>
            <p:nvPr/>
          </p:nvGrpSpPr>
          <p:grpSpPr>
            <a:xfrm>
              <a:off x="2309153" y="5480467"/>
              <a:ext cx="33465" cy="28879"/>
              <a:chOff x="2670677" y="4369055"/>
              <a:chExt cx="65873" cy="56846"/>
            </a:xfrm>
          </p:grpSpPr>
          <p:sp>
            <p:nvSpPr>
              <p:cNvPr id="609" name="Freeform: Shape 608">
                <a:extLst>
                  <a:ext uri="{FF2B5EF4-FFF2-40B4-BE49-F238E27FC236}">
                    <a16:creationId xmlns:a16="http://schemas.microsoft.com/office/drawing/2014/main" id="{56A2C333-A027-4969-9110-277E8EB26604}"/>
                  </a:ext>
                </a:extLst>
              </p:cNvPr>
              <p:cNvSpPr/>
              <p:nvPr/>
            </p:nvSpPr>
            <p:spPr>
              <a:xfrm>
                <a:off x="2687660" y="4405632"/>
                <a:ext cx="20269" cy="20269"/>
              </a:xfrm>
              <a:custGeom>
                <a:avLst/>
                <a:gdLst>
                  <a:gd name="connsiteX0" fmla="*/ 5423 w 9640"/>
                  <a:gd name="connsiteY0" fmla="*/ 11979 h 9640"/>
                  <a:gd name="connsiteX1" fmla="*/ 10846 w 9640"/>
                  <a:gd name="connsiteY1" fmla="*/ 5519 h 9640"/>
                  <a:gd name="connsiteX2" fmla="*/ 5423 w 9640"/>
                  <a:gd name="connsiteY2" fmla="*/ 0 h 9640"/>
                  <a:gd name="connsiteX3" fmla="*/ 0 w 9640"/>
                  <a:gd name="connsiteY3" fmla="*/ 6459 h 9640"/>
                  <a:gd name="connsiteX4" fmla="*/ 5423 w 9640"/>
                  <a:gd name="connsiteY4" fmla="*/ 11979 h 9640"/>
                  <a:gd name="connsiteX5" fmla="*/ 5423 w 9640"/>
                  <a:gd name="connsiteY5" fmla="*/ 11979 h 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0" h="9640">
                    <a:moveTo>
                      <a:pt x="5423" y="11979"/>
                    </a:moveTo>
                    <a:cubicBezTo>
                      <a:pt x="8146" y="11979"/>
                      <a:pt x="10846" y="9207"/>
                      <a:pt x="10846" y="5519"/>
                    </a:cubicBezTo>
                    <a:cubicBezTo>
                      <a:pt x="10846" y="2748"/>
                      <a:pt x="8122" y="0"/>
                      <a:pt x="5423" y="0"/>
                    </a:cubicBezTo>
                    <a:cubicBezTo>
                      <a:pt x="1808" y="0"/>
                      <a:pt x="0" y="2772"/>
                      <a:pt x="0" y="6459"/>
                    </a:cubicBezTo>
                    <a:cubicBezTo>
                      <a:pt x="0" y="9207"/>
                      <a:pt x="2699" y="11979"/>
                      <a:pt x="5423" y="11979"/>
                    </a:cubicBezTo>
                    <a:lnTo>
                      <a:pt x="5423" y="11979"/>
                    </a:lnTo>
                    <a:close/>
                  </a:path>
                </a:pathLst>
              </a:custGeom>
              <a:solidFill>
                <a:srgbClr val="231F20"/>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E9FED1C9-F859-483C-A834-C5F73AD642B0}"/>
                  </a:ext>
                </a:extLst>
              </p:cNvPr>
              <p:cNvSpPr/>
              <p:nvPr/>
            </p:nvSpPr>
            <p:spPr>
              <a:xfrm>
                <a:off x="2670677" y="4369055"/>
                <a:ext cx="65873" cy="25336"/>
              </a:xfrm>
              <a:custGeom>
                <a:avLst/>
                <a:gdLst>
                  <a:gd name="connsiteX0" fmla="*/ 30396 w 31332"/>
                  <a:gd name="connsiteY0" fmla="*/ 45 h 12050"/>
                  <a:gd name="connsiteX1" fmla="*/ 20948 w 31332"/>
                  <a:gd name="connsiteY1" fmla="*/ 5974 h 12050"/>
                  <a:gd name="connsiteX2" fmla="*/ 1474 w 31332"/>
                  <a:gd name="connsiteY2" fmla="*/ 10987 h 12050"/>
                  <a:gd name="connsiteX3" fmla="*/ 3957 w 31332"/>
                  <a:gd name="connsiteY3" fmla="*/ 12915 h 12050"/>
                  <a:gd name="connsiteX4" fmla="*/ 17454 w 31332"/>
                  <a:gd name="connsiteY4" fmla="*/ 10650 h 12050"/>
                  <a:gd name="connsiteX5" fmla="*/ 28806 w 31332"/>
                  <a:gd name="connsiteY5" fmla="*/ 7733 h 12050"/>
                  <a:gd name="connsiteX6" fmla="*/ 30396 w 31332"/>
                  <a:gd name="connsiteY6" fmla="*/ 45 h 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 h="12050">
                    <a:moveTo>
                      <a:pt x="30396" y="45"/>
                    </a:moveTo>
                    <a:cubicBezTo>
                      <a:pt x="30396" y="45"/>
                      <a:pt x="28902" y="4118"/>
                      <a:pt x="20948" y="5974"/>
                    </a:cubicBezTo>
                    <a:cubicBezTo>
                      <a:pt x="12995" y="7830"/>
                      <a:pt x="5885" y="6359"/>
                      <a:pt x="1474" y="10987"/>
                    </a:cubicBezTo>
                    <a:cubicBezTo>
                      <a:pt x="-2937" y="15615"/>
                      <a:pt x="3957" y="12915"/>
                      <a:pt x="3957" y="12915"/>
                    </a:cubicBezTo>
                    <a:cubicBezTo>
                      <a:pt x="3957" y="12915"/>
                      <a:pt x="7644" y="10625"/>
                      <a:pt x="17454" y="10650"/>
                    </a:cubicBezTo>
                    <a:cubicBezTo>
                      <a:pt x="17454" y="10650"/>
                      <a:pt x="24154" y="9951"/>
                      <a:pt x="28806" y="7733"/>
                    </a:cubicBezTo>
                    <a:cubicBezTo>
                      <a:pt x="34446" y="5082"/>
                      <a:pt x="35024" y="-558"/>
                      <a:pt x="30396" y="45"/>
                    </a:cubicBezTo>
                    <a:close/>
                  </a:path>
                </a:pathLst>
              </a:custGeom>
              <a:solidFill>
                <a:srgbClr val="31120C"/>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6" name="Group 605">
              <a:extLst>
                <a:ext uri="{FF2B5EF4-FFF2-40B4-BE49-F238E27FC236}">
                  <a16:creationId xmlns:a16="http://schemas.microsoft.com/office/drawing/2014/main" id="{BF4B73D8-2358-47FF-AADD-F620D6A472DA}"/>
                </a:ext>
              </a:extLst>
            </p:cNvPr>
            <p:cNvGrpSpPr/>
            <p:nvPr/>
          </p:nvGrpSpPr>
          <p:grpSpPr>
            <a:xfrm>
              <a:off x="2376913" y="5470421"/>
              <a:ext cx="33465" cy="29857"/>
              <a:chOff x="2784495" y="4369055"/>
              <a:chExt cx="65873" cy="58772"/>
            </a:xfrm>
          </p:grpSpPr>
          <p:sp>
            <p:nvSpPr>
              <p:cNvPr id="607" name="Freeform: Shape 606">
                <a:extLst>
                  <a:ext uri="{FF2B5EF4-FFF2-40B4-BE49-F238E27FC236}">
                    <a16:creationId xmlns:a16="http://schemas.microsoft.com/office/drawing/2014/main" id="{2642ABC0-9EB6-46C7-B973-8B8644550BA7}"/>
                  </a:ext>
                </a:extLst>
              </p:cNvPr>
              <p:cNvSpPr/>
              <p:nvPr/>
            </p:nvSpPr>
            <p:spPr>
              <a:xfrm>
                <a:off x="2820773" y="4407558"/>
                <a:ext cx="20269" cy="20269"/>
              </a:xfrm>
              <a:custGeom>
                <a:avLst/>
                <a:gdLst>
                  <a:gd name="connsiteX0" fmla="*/ 5423 w 9640"/>
                  <a:gd name="connsiteY0" fmla="*/ 11979 h 9640"/>
                  <a:gd name="connsiteX1" fmla="*/ 10846 w 9640"/>
                  <a:gd name="connsiteY1" fmla="*/ 5519 h 9640"/>
                  <a:gd name="connsiteX2" fmla="*/ 5423 w 9640"/>
                  <a:gd name="connsiteY2" fmla="*/ 0 h 9640"/>
                  <a:gd name="connsiteX3" fmla="*/ 0 w 9640"/>
                  <a:gd name="connsiteY3" fmla="*/ 6459 h 9640"/>
                  <a:gd name="connsiteX4" fmla="*/ 5423 w 9640"/>
                  <a:gd name="connsiteY4" fmla="*/ 11979 h 9640"/>
                  <a:gd name="connsiteX5" fmla="*/ 5423 w 9640"/>
                  <a:gd name="connsiteY5" fmla="*/ 11979 h 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0" h="9640">
                    <a:moveTo>
                      <a:pt x="5423" y="11979"/>
                    </a:moveTo>
                    <a:cubicBezTo>
                      <a:pt x="8146" y="11979"/>
                      <a:pt x="10846" y="9207"/>
                      <a:pt x="10846" y="5519"/>
                    </a:cubicBezTo>
                    <a:cubicBezTo>
                      <a:pt x="10846" y="2748"/>
                      <a:pt x="8122" y="0"/>
                      <a:pt x="5423" y="0"/>
                    </a:cubicBezTo>
                    <a:cubicBezTo>
                      <a:pt x="2699" y="0"/>
                      <a:pt x="0" y="2772"/>
                      <a:pt x="0" y="6459"/>
                    </a:cubicBezTo>
                    <a:cubicBezTo>
                      <a:pt x="0" y="9207"/>
                      <a:pt x="2699" y="11979"/>
                      <a:pt x="5423" y="11979"/>
                    </a:cubicBezTo>
                    <a:lnTo>
                      <a:pt x="5423" y="11979"/>
                    </a:lnTo>
                    <a:close/>
                  </a:path>
                </a:pathLst>
              </a:custGeom>
              <a:solidFill>
                <a:srgbClr val="231F20"/>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C8C626CA-949A-4F28-8F56-834F214DC97B}"/>
                  </a:ext>
                </a:extLst>
              </p:cNvPr>
              <p:cNvSpPr/>
              <p:nvPr/>
            </p:nvSpPr>
            <p:spPr>
              <a:xfrm>
                <a:off x="2784495" y="4369055"/>
                <a:ext cx="65873" cy="25336"/>
              </a:xfrm>
              <a:custGeom>
                <a:avLst/>
                <a:gdLst>
                  <a:gd name="connsiteX0" fmla="*/ 3108 w 31332"/>
                  <a:gd name="connsiteY0" fmla="*/ 45 h 12050"/>
                  <a:gd name="connsiteX1" fmla="*/ 12556 w 31332"/>
                  <a:gd name="connsiteY1" fmla="*/ 5974 h 12050"/>
                  <a:gd name="connsiteX2" fmla="*/ 32030 w 31332"/>
                  <a:gd name="connsiteY2" fmla="*/ 10987 h 12050"/>
                  <a:gd name="connsiteX3" fmla="*/ 29548 w 31332"/>
                  <a:gd name="connsiteY3" fmla="*/ 12915 h 12050"/>
                  <a:gd name="connsiteX4" fmla="*/ 16051 w 31332"/>
                  <a:gd name="connsiteY4" fmla="*/ 10650 h 12050"/>
                  <a:gd name="connsiteX5" fmla="*/ 4699 w 31332"/>
                  <a:gd name="connsiteY5" fmla="*/ 7733 h 12050"/>
                  <a:gd name="connsiteX6" fmla="*/ 3108 w 31332"/>
                  <a:gd name="connsiteY6" fmla="*/ 45 h 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 h="12050">
                    <a:moveTo>
                      <a:pt x="3108" y="45"/>
                    </a:moveTo>
                    <a:cubicBezTo>
                      <a:pt x="3108" y="45"/>
                      <a:pt x="4602" y="4118"/>
                      <a:pt x="12556" y="5974"/>
                    </a:cubicBezTo>
                    <a:cubicBezTo>
                      <a:pt x="20509" y="7830"/>
                      <a:pt x="27619" y="6359"/>
                      <a:pt x="32030" y="10987"/>
                    </a:cubicBezTo>
                    <a:cubicBezTo>
                      <a:pt x="36441" y="15615"/>
                      <a:pt x="29548" y="12915"/>
                      <a:pt x="29548" y="12915"/>
                    </a:cubicBezTo>
                    <a:cubicBezTo>
                      <a:pt x="29548" y="12915"/>
                      <a:pt x="25860" y="10625"/>
                      <a:pt x="16051" y="10650"/>
                    </a:cubicBezTo>
                    <a:cubicBezTo>
                      <a:pt x="16051" y="10650"/>
                      <a:pt x="9350" y="9951"/>
                      <a:pt x="4699" y="7733"/>
                    </a:cubicBezTo>
                    <a:cubicBezTo>
                      <a:pt x="-941" y="5082"/>
                      <a:pt x="-1544" y="-558"/>
                      <a:pt x="3108" y="45"/>
                    </a:cubicBezTo>
                    <a:close/>
                  </a:path>
                </a:pathLst>
              </a:custGeom>
              <a:solidFill>
                <a:srgbClr val="31120C"/>
              </a:solidFill>
              <a:ln w="2396"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7" name="TextBox 346">
            <a:extLst>
              <a:ext uri="{FF2B5EF4-FFF2-40B4-BE49-F238E27FC236}">
                <a16:creationId xmlns:a16="http://schemas.microsoft.com/office/drawing/2014/main" id="{D4613497-FADB-4EE7-87AC-94CDE6F756A2}"/>
              </a:ext>
            </a:extLst>
          </p:cNvPr>
          <p:cNvSpPr txBox="1"/>
          <p:nvPr/>
        </p:nvSpPr>
        <p:spPr>
          <a:xfrm>
            <a:off x="600856" y="1967250"/>
            <a:ext cx="2780712" cy="4727741"/>
          </a:xfrm>
          <a:prstGeom prst="rect">
            <a:avLst/>
          </a:prstGeom>
          <a:noFill/>
          <a:ln w="6350">
            <a:solidFill>
              <a:schemeClr val="bg1">
                <a:lumMod val="75000"/>
              </a:schemeClr>
            </a:solidFill>
          </a:ln>
        </p:spPr>
        <p:txBody>
          <a:bodyPr wrap="square" lIns="93260" tIns="93260" rIns="93260" bIns="46630" rtlCol="0" anchor="t">
            <a:noAutofit/>
          </a:body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Target customer:</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Enterprise customers running on-prem virtual desktops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Triggers: </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Cloud migration/DC consolidation</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Geo expansion</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Rapid customer growth</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Approaching HW asset refresh</a:t>
            </a: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600856" y="466302"/>
            <a:ext cx="11237870" cy="448228"/>
          </a:xfrm>
        </p:spPr>
        <p:txBody>
          <a:bodyPr/>
          <a:lstStyle/>
          <a:p>
            <a:pPr defTabSz="913926" fontAlgn="base">
              <a:spcAft>
                <a:spcPts val="612"/>
              </a:spcAft>
              <a:defRPr/>
            </a:pPr>
            <a:r>
              <a:rPr lang="en-US" b="1" kern="0">
                <a:solidFill>
                  <a:schemeClr val="tx1"/>
                </a:solidFill>
                <a:ea typeface="Segoe UI" pitchFamily="34" charset="0"/>
              </a:rPr>
              <a:t>A. Replace/Migrate on-prem virtual desktop deployments</a:t>
            </a:r>
          </a:p>
        </p:txBody>
      </p:sp>
      <p:grpSp>
        <p:nvGrpSpPr>
          <p:cNvPr id="5" name="Group 4">
            <a:extLst>
              <a:ext uri="{FF2B5EF4-FFF2-40B4-BE49-F238E27FC236}">
                <a16:creationId xmlns:a16="http://schemas.microsoft.com/office/drawing/2014/main" id="{8AACF82C-4C57-46D1-A72C-E192D7432121}"/>
              </a:ext>
            </a:extLst>
          </p:cNvPr>
          <p:cNvGrpSpPr/>
          <p:nvPr/>
        </p:nvGrpSpPr>
        <p:grpSpPr>
          <a:xfrm>
            <a:off x="11382412" y="239093"/>
            <a:ext cx="807518" cy="932946"/>
            <a:chOff x="10817632" y="234427"/>
            <a:chExt cx="791756" cy="914736"/>
          </a:xfrm>
        </p:grpSpPr>
        <p:sp>
          <p:nvSpPr>
            <p:cNvPr id="680" name="Isosceles Triangle 679">
              <a:extLst>
                <a:ext uri="{FF2B5EF4-FFF2-40B4-BE49-F238E27FC236}">
                  <a16:creationId xmlns:a16="http://schemas.microsoft.com/office/drawing/2014/main" id="{5FEF9EAB-7F23-4233-A504-6333A517F8E9}"/>
                </a:ext>
              </a:extLst>
            </p:cNvPr>
            <p:cNvSpPr/>
            <p:nvPr/>
          </p:nvSpPr>
          <p:spPr bwMode="auto">
            <a:xfrm flipV="1">
              <a:off x="11103285" y="993912"/>
              <a:ext cx="220450" cy="155251"/>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1" name="Oval 680">
              <a:extLst>
                <a:ext uri="{FF2B5EF4-FFF2-40B4-BE49-F238E27FC236}">
                  <a16:creationId xmlns:a16="http://schemas.microsoft.com/office/drawing/2014/main" id="{17B7D3CC-99AA-43AD-A078-036D3102C9F4}"/>
                </a:ext>
              </a:extLst>
            </p:cNvPr>
            <p:cNvSpPr/>
            <p:nvPr/>
          </p:nvSpPr>
          <p:spPr bwMode="auto">
            <a:xfrm>
              <a:off x="10817632" y="234427"/>
              <a:ext cx="791756" cy="791778"/>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3" name="Business applications" title="Icon of a chart showing three peaks that get higher in succession, a dotted arrow line points forward and up">
              <a:extLst>
                <a:ext uri="{FF2B5EF4-FFF2-40B4-BE49-F238E27FC236}">
                  <a16:creationId xmlns:a16="http://schemas.microsoft.com/office/drawing/2014/main" id="{14390B37-6F6D-4C70-AA56-66E07B060168}"/>
                </a:ext>
              </a:extLst>
            </p:cNvPr>
            <p:cNvSpPr>
              <a:spLocks noChangeAspect="1" noEditPoints="1"/>
            </p:cNvSpPr>
            <p:nvPr/>
          </p:nvSpPr>
          <p:spPr bwMode="auto">
            <a:xfrm>
              <a:off x="10983714" y="414874"/>
              <a:ext cx="459593" cy="37770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5" name="Group 334">
            <a:extLst>
              <a:ext uri="{FF2B5EF4-FFF2-40B4-BE49-F238E27FC236}">
                <a16:creationId xmlns:a16="http://schemas.microsoft.com/office/drawing/2014/main" id="{5A7D0BF9-BE12-4B2A-A9C6-CC635FCE7C2A}"/>
              </a:ext>
            </a:extLst>
          </p:cNvPr>
          <p:cNvGrpSpPr/>
          <p:nvPr/>
        </p:nvGrpSpPr>
        <p:grpSpPr>
          <a:xfrm>
            <a:off x="3458951" y="2311404"/>
            <a:ext cx="334774" cy="4039434"/>
            <a:chOff x="4213213" y="1746528"/>
            <a:chExt cx="328240" cy="3960589"/>
          </a:xfrm>
        </p:grpSpPr>
        <p:cxnSp>
          <p:nvCxnSpPr>
            <p:cNvPr id="337" name="Straight Connector 336">
              <a:extLst>
                <a:ext uri="{FF2B5EF4-FFF2-40B4-BE49-F238E27FC236}">
                  <a16:creationId xmlns:a16="http://schemas.microsoft.com/office/drawing/2014/main" id="{3BE4EE6A-A329-42B0-885B-91D856C1CFAA}"/>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38" name="Group 337">
              <a:extLst>
                <a:ext uri="{FF2B5EF4-FFF2-40B4-BE49-F238E27FC236}">
                  <a16:creationId xmlns:a16="http://schemas.microsoft.com/office/drawing/2014/main" id="{89E8CA58-86B4-4C39-B394-537187EE0286}"/>
                </a:ext>
              </a:extLst>
            </p:cNvPr>
            <p:cNvGrpSpPr/>
            <p:nvPr/>
          </p:nvGrpSpPr>
          <p:grpSpPr>
            <a:xfrm>
              <a:off x="4213213" y="3562702"/>
              <a:ext cx="328240" cy="328240"/>
              <a:chOff x="4194453" y="3536025"/>
              <a:chExt cx="365760" cy="365760"/>
            </a:xfrm>
          </p:grpSpPr>
          <p:sp>
            <p:nvSpPr>
              <p:cNvPr id="339" name="Oval 338">
                <a:extLst>
                  <a:ext uri="{FF2B5EF4-FFF2-40B4-BE49-F238E27FC236}">
                    <a16:creationId xmlns:a16="http://schemas.microsoft.com/office/drawing/2014/main" id="{9FCFF490-DFF1-4CC0-89C9-CC40B0A37020}"/>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Isosceles Triangle 339">
                <a:extLst>
                  <a:ext uri="{FF2B5EF4-FFF2-40B4-BE49-F238E27FC236}">
                    <a16:creationId xmlns:a16="http://schemas.microsoft.com/office/drawing/2014/main" id="{A0D83718-4A8A-499E-BCC4-39DC492A4FA6}"/>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1" name="Group 340">
            <a:extLst>
              <a:ext uri="{FF2B5EF4-FFF2-40B4-BE49-F238E27FC236}">
                <a16:creationId xmlns:a16="http://schemas.microsoft.com/office/drawing/2014/main" id="{5AB1B86A-512F-47F7-9871-26E1867D5F09}"/>
              </a:ext>
            </a:extLst>
          </p:cNvPr>
          <p:cNvGrpSpPr/>
          <p:nvPr/>
        </p:nvGrpSpPr>
        <p:grpSpPr>
          <a:xfrm>
            <a:off x="8197404" y="2311404"/>
            <a:ext cx="334774" cy="4039434"/>
            <a:chOff x="7946273" y="1746528"/>
            <a:chExt cx="328240" cy="3960589"/>
          </a:xfrm>
        </p:grpSpPr>
        <p:cxnSp>
          <p:nvCxnSpPr>
            <p:cNvPr id="342" name="Straight Connector 341">
              <a:extLst>
                <a:ext uri="{FF2B5EF4-FFF2-40B4-BE49-F238E27FC236}">
                  <a16:creationId xmlns:a16="http://schemas.microsoft.com/office/drawing/2014/main" id="{E7D1DAEB-0CEB-4F77-85D3-6943EDD9DDE6}"/>
                </a:ext>
              </a:extLst>
            </p:cNvPr>
            <p:cNvCxnSpPr>
              <a:cxnSpLocks/>
            </p:cNvCxnSpPr>
            <p:nvPr/>
          </p:nvCxnSpPr>
          <p:spPr>
            <a:xfrm>
              <a:off x="811039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43" name="Group 342">
              <a:extLst>
                <a:ext uri="{FF2B5EF4-FFF2-40B4-BE49-F238E27FC236}">
                  <a16:creationId xmlns:a16="http://schemas.microsoft.com/office/drawing/2014/main" id="{25625EE6-7CFA-4F46-B7E4-FD325621E19C}"/>
                </a:ext>
              </a:extLst>
            </p:cNvPr>
            <p:cNvGrpSpPr/>
            <p:nvPr/>
          </p:nvGrpSpPr>
          <p:grpSpPr>
            <a:xfrm>
              <a:off x="7946273" y="3562702"/>
              <a:ext cx="328240" cy="328240"/>
              <a:chOff x="4194453" y="3536025"/>
              <a:chExt cx="365760" cy="365760"/>
            </a:xfrm>
          </p:grpSpPr>
          <p:sp>
            <p:nvSpPr>
              <p:cNvPr id="344" name="Oval 343">
                <a:extLst>
                  <a:ext uri="{FF2B5EF4-FFF2-40B4-BE49-F238E27FC236}">
                    <a16:creationId xmlns:a16="http://schemas.microsoft.com/office/drawing/2014/main" id="{0E7363B4-81FF-40D5-B4CA-60EAE3418AA4}"/>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Isosceles Triangle 344">
                <a:extLst>
                  <a:ext uri="{FF2B5EF4-FFF2-40B4-BE49-F238E27FC236}">
                    <a16:creationId xmlns:a16="http://schemas.microsoft.com/office/drawing/2014/main" id="{9B2727C1-3877-4CBA-A533-9248DA48633F}"/>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3" name="TextBox 352">
            <a:extLst>
              <a:ext uri="{FF2B5EF4-FFF2-40B4-BE49-F238E27FC236}">
                <a16:creationId xmlns:a16="http://schemas.microsoft.com/office/drawing/2014/main" id="{E8C2A862-4D36-48B2-B0AC-42F007E88B2C}"/>
              </a:ext>
            </a:extLst>
          </p:cNvPr>
          <p:cNvSpPr txBox="1"/>
          <p:nvPr/>
        </p:nvSpPr>
        <p:spPr>
          <a:xfrm>
            <a:off x="600857" y="1472582"/>
            <a:ext cx="2780712" cy="499485"/>
          </a:xfrm>
          <a:prstGeom prst="rect">
            <a:avLst/>
          </a:prstGeom>
          <a:solidFill>
            <a:schemeClr val="tx2"/>
          </a:solidFill>
          <a:ln w="6350">
            <a:solidFill>
              <a:schemeClr val="tx2"/>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Situation</a:t>
            </a:r>
          </a:p>
        </p:txBody>
      </p:sp>
      <p:sp>
        <p:nvSpPr>
          <p:cNvPr id="355" name="TextBox 354">
            <a:extLst>
              <a:ext uri="{FF2B5EF4-FFF2-40B4-BE49-F238E27FC236}">
                <a16:creationId xmlns:a16="http://schemas.microsoft.com/office/drawing/2014/main" id="{50AD2DC9-86AD-4CC2-8327-1C90B16B184E}"/>
              </a:ext>
            </a:extLst>
          </p:cNvPr>
          <p:cNvSpPr txBox="1"/>
          <p:nvPr/>
        </p:nvSpPr>
        <p:spPr>
          <a:xfrm>
            <a:off x="3871107" y="1967250"/>
            <a:ext cx="4248917" cy="4727741"/>
          </a:xfrm>
          <a:prstGeom prst="rect">
            <a:avLst/>
          </a:prstGeom>
          <a:noFill/>
          <a:ln w="6350">
            <a:solidFill>
              <a:schemeClr val="bg1">
                <a:lumMod val="75000"/>
              </a:schemeClr>
            </a:solidFill>
          </a:ln>
        </p:spPr>
        <p:txBody>
          <a:bodyPr wrap="square" lIns="93260" tIns="93260" rIns="93260" bIns="46630" rtlCol="0" anchor="t">
            <a:noAutofit/>
          </a:bodyPr>
          <a:lstStyle/>
          <a:p>
            <a:pPr marL="650875" marR="0" lvl="0" indent="0" algn="l" defTabSz="932597" rtl="0" eaLnBrk="1" fontAlgn="auto" latinLnBrk="0" hangingPunct="1">
              <a:lnSpc>
                <a:spcPct val="100000"/>
              </a:lnSpc>
              <a:spcBef>
                <a:spcPts val="612"/>
              </a:spcBef>
              <a:spcAft>
                <a:spcPts val="0"/>
              </a:spcAft>
              <a:buClrTx/>
              <a:buSzTx/>
              <a:buFontTx/>
              <a:buNone/>
              <a:tabLst/>
              <a:defRPr/>
            </a:pPr>
            <a:r>
              <a:rPr kumimoji="0" lang="en-US" sz="1428" b="1" i="0" u="sng" strike="noStrike" kern="1200" cap="none" spc="0" normalizeH="0" baseline="0" noProof="0">
                <a:ln>
                  <a:noFill/>
                </a:ln>
                <a:solidFill>
                  <a:srgbClr val="000000"/>
                </a:solidFill>
                <a:effectLst/>
                <a:uLnTx/>
                <a:uFillTx/>
                <a:latin typeface="Segoe UI"/>
                <a:ea typeface="+mn-ea"/>
                <a:cs typeface="+mn-cs"/>
              </a:rPr>
              <a:t>Azure</a:t>
            </a:r>
            <a:br>
              <a:rPr kumimoji="0" lang="en-US" sz="1428" b="0" i="0" u="sng"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Cloud efficiency and flexibility</a:t>
            </a:r>
          </a:p>
          <a:p>
            <a:pPr marL="650875" marR="0" lvl="0" indent="0" algn="l" defTabSz="932597" rtl="0" eaLnBrk="1" fontAlgn="auto" latinLnBrk="0" hangingPunct="1">
              <a:lnSpc>
                <a:spcPct val="100000"/>
              </a:lnSpc>
              <a:spcBef>
                <a:spcPts val="612"/>
              </a:spcBef>
              <a:spcAft>
                <a:spcPts val="0"/>
              </a:spcAft>
              <a:buClrTx/>
              <a:buSzTx/>
              <a:buFontTx/>
              <a:buNone/>
              <a:tabLst/>
              <a:defRPr/>
            </a:pPr>
            <a:r>
              <a:rPr kumimoji="0" lang="en-US" sz="1428" b="1" i="0" u="sng" strike="noStrike" kern="1200" cap="none" spc="0" normalizeH="0" baseline="0" noProof="0">
                <a:ln>
                  <a:noFill/>
                </a:ln>
                <a:solidFill>
                  <a:srgbClr val="000000"/>
                </a:solidFill>
                <a:effectLst/>
                <a:uLnTx/>
                <a:uFillTx/>
                <a:latin typeface="Segoe UI"/>
                <a:ea typeface="+mn-ea"/>
                <a:cs typeface="+mn-cs"/>
              </a:rPr>
              <a:t>Multi-Session</a:t>
            </a:r>
            <a:r>
              <a:rPr kumimoji="0" lang="en-US" sz="1428" b="0" i="0" u="none" strike="noStrike" kern="1200" cap="none" spc="0" normalizeH="0" baseline="0" noProof="0">
                <a:ln>
                  <a:noFill/>
                </a:ln>
                <a:solidFill>
                  <a:srgbClr val="000000"/>
                </a:solidFill>
                <a:effectLst/>
                <a:uLnTx/>
                <a:uFillTx/>
                <a:latin typeface="Segoe UI"/>
                <a:ea typeface="+mn-ea"/>
                <a:cs typeface="+mn-cs"/>
              </a:rPr>
              <a:t> (improved performance compared to on-prem, in </a:t>
            </a:r>
            <a:r>
              <a:rPr kumimoji="0" lang="en-US" sz="1428" b="0" i="0" u="none" strike="noStrike" kern="1200" cap="none" spc="0" normalizeH="0" baseline="0" noProof="0" err="1">
                <a:ln>
                  <a:noFill/>
                </a:ln>
                <a:solidFill>
                  <a:srgbClr val="000000"/>
                </a:solidFill>
                <a:effectLst/>
                <a:uLnTx/>
                <a:uFillTx/>
                <a:latin typeface="Segoe UI"/>
                <a:ea typeface="+mn-ea"/>
                <a:cs typeface="+mn-cs"/>
              </a:rPr>
              <a:t>pool’d</a:t>
            </a:r>
            <a:r>
              <a:rPr kumimoji="0" lang="en-US" sz="1428" b="0" i="0" u="none" strike="noStrike" kern="1200" cap="none" spc="0" normalizeH="0" baseline="0" noProof="0">
                <a:ln>
                  <a:noFill/>
                </a:ln>
                <a:solidFill>
                  <a:srgbClr val="000000"/>
                </a:solidFill>
                <a:effectLst/>
                <a:uLnTx/>
                <a:uFillTx/>
                <a:latin typeface="Segoe UI"/>
                <a:ea typeface="+mn-ea"/>
                <a:cs typeface="+mn-cs"/>
              </a:rPr>
              <a:t> model</a:t>
            </a:r>
          </a:p>
          <a:p>
            <a:pPr marL="650875" marR="0" lvl="0" indent="0" algn="l" defTabSz="951304" rtl="0" eaLnBrk="1" fontAlgn="auto" latinLnBrk="0" hangingPunct="1">
              <a:lnSpc>
                <a:spcPct val="100000"/>
              </a:lnSpc>
              <a:spcBef>
                <a:spcPts val="612"/>
              </a:spcBef>
              <a:spcAft>
                <a:spcPts val="0"/>
              </a:spcAft>
              <a:buClrTx/>
              <a:buSzTx/>
              <a:buFontTx/>
              <a:buNone/>
              <a:tabLst/>
              <a:defRPr/>
            </a:pPr>
            <a:r>
              <a:rPr kumimoji="0" lang="en-US" sz="1428" b="1" i="0" u="sng" strike="noStrike" kern="1200" cap="none" spc="0" normalizeH="0" baseline="0" noProof="0">
                <a:ln>
                  <a:noFill/>
                </a:ln>
                <a:solidFill>
                  <a:srgbClr val="000000"/>
                </a:solidFill>
                <a:effectLst/>
                <a:uLnTx/>
                <a:uFillTx/>
                <a:latin typeface="Segoe UI"/>
                <a:ea typeface="+mn-ea"/>
                <a:cs typeface="+mn-cs"/>
              </a:rPr>
              <a:t>Simplified Management</a:t>
            </a:r>
            <a:r>
              <a:rPr kumimoji="0" lang="en-US" sz="1428" b="1" i="0" u="none" strike="noStrike" kern="1200" cap="none" spc="0" normalizeH="0" baseline="0" noProof="0">
                <a:ln>
                  <a:noFill/>
                </a:ln>
                <a:solidFill>
                  <a:srgbClr val="000000"/>
                </a:solidFill>
                <a:effectLst/>
                <a:uLnTx/>
                <a:uFillTx/>
                <a:latin typeface="Segoe UI"/>
                <a:ea typeface="+mn-ea"/>
                <a:cs typeface="+mn-cs"/>
              </a:rPr>
              <a:t> </a:t>
            </a:r>
            <a:br>
              <a:rPr kumimoji="0" lang="en-US" sz="1428" b="0" i="0" u="none"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One Management service included with the licenses you already own</a:t>
            </a:r>
          </a:p>
          <a:p>
            <a:pPr marL="650875" marR="0" lvl="0" indent="0" algn="l" defTabSz="951304" rtl="0" eaLnBrk="1" fontAlgn="auto" latinLnBrk="0" hangingPunct="1">
              <a:lnSpc>
                <a:spcPct val="100000"/>
              </a:lnSpc>
              <a:spcBef>
                <a:spcPts val="612"/>
              </a:spcBef>
              <a:spcAft>
                <a:spcPts val="0"/>
              </a:spcAft>
              <a:buClrTx/>
              <a:buSzTx/>
              <a:buFontTx/>
              <a:buNone/>
              <a:tabLst/>
              <a:defRPr/>
            </a:pPr>
            <a:r>
              <a:rPr kumimoji="0" lang="en-US" sz="1428" b="1" i="0" u="sng" strike="noStrike" kern="1200" cap="none" spc="0" normalizeH="0" baseline="0" noProof="0">
                <a:ln>
                  <a:noFill/>
                </a:ln>
                <a:solidFill>
                  <a:srgbClr val="000000"/>
                </a:solidFill>
                <a:effectLst/>
                <a:uLnTx/>
                <a:uFillTx/>
                <a:latin typeface="Segoe UI"/>
                <a:ea typeface="+mn-ea"/>
                <a:cs typeface="+mn-cs"/>
              </a:rPr>
              <a:t>Enhanced security</a:t>
            </a:r>
            <a:br>
              <a:rPr kumimoji="0" lang="en-US" sz="1428" b="0" i="0" u="sng"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Azure AD integration, reverse connect technology, and role-based access control</a:t>
            </a:r>
          </a:p>
          <a:p>
            <a:pPr marL="650875" marR="0" lvl="0" indent="0" algn="l" defTabSz="951304" rtl="0" eaLnBrk="1" fontAlgn="auto" latinLnBrk="0" hangingPunct="1">
              <a:lnSpc>
                <a:spcPct val="100000"/>
              </a:lnSpc>
              <a:spcBef>
                <a:spcPts val="612"/>
              </a:spcBef>
              <a:spcAft>
                <a:spcPts val="0"/>
              </a:spcAft>
              <a:buClrTx/>
              <a:buSzTx/>
              <a:buFontTx/>
              <a:buNone/>
              <a:tabLst/>
              <a:defRPr/>
            </a:pPr>
            <a:r>
              <a:rPr kumimoji="0" lang="en-US" sz="1428" b="1" i="0" u="sng" strike="noStrike" kern="1200" cap="none" spc="0" normalizeH="0" baseline="0" noProof="0">
                <a:ln>
                  <a:noFill/>
                </a:ln>
                <a:solidFill>
                  <a:srgbClr val="000000"/>
                </a:solidFill>
                <a:effectLst/>
                <a:uLnTx/>
                <a:uFillTx/>
                <a:latin typeface="Segoe UI"/>
                <a:ea typeface="+mn-ea"/>
                <a:cs typeface="+mn-cs"/>
              </a:rPr>
              <a:t>Superior Economics</a:t>
            </a:r>
            <a:br>
              <a:rPr kumimoji="0" lang="en-US" sz="1428" b="0" i="0" u="sng"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Windows Server VMs charged at Linux rate; RDS CAL savings with Windows 10</a:t>
            </a:r>
          </a:p>
          <a:p>
            <a:pPr marL="650875" marR="0" lvl="0" indent="0" algn="l" defTabSz="951304" rtl="0" eaLnBrk="1" fontAlgn="auto" latinLnBrk="0" hangingPunct="1">
              <a:lnSpc>
                <a:spcPct val="100000"/>
              </a:lnSpc>
              <a:spcBef>
                <a:spcPts val="612"/>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 </a:t>
            </a:r>
          </a:p>
        </p:txBody>
      </p:sp>
      <p:grpSp>
        <p:nvGrpSpPr>
          <p:cNvPr id="280" name="Group 279">
            <a:extLst>
              <a:ext uri="{FF2B5EF4-FFF2-40B4-BE49-F238E27FC236}">
                <a16:creationId xmlns:a16="http://schemas.microsoft.com/office/drawing/2014/main" id="{70B1CF9D-6200-4634-818A-FA7F96005065}"/>
              </a:ext>
            </a:extLst>
          </p:cNvPr>
          <p:cNvGrpSpPr/>
          <p:nvPr/>
        </p:nvGrpSpPr>
        <p:grpSpPr>
          <a:xfrm>
            <a:off x="4068664" y="2020318"/>
            <a:ext cx="381336" cy="422409"/>
            <a:chOff x="2266365" y="4401648"/>
            <a:chExt cx="1241795" cy="1412971"/>
          </a:xfrm>
        </p:grpSpPr>
        <p:sp>
          <p:nvSpPr>
            <p:cNvPr id="281" name="Oval 280">
              <a:extLst>
                <a:ext uri="{FF2B5EF4-FFF2-40B4-BE49-F238E27FC236}">
                  <a16:creationId xmlns:a16="http://schemas.microsoft.com/office/drawing/2014/main" id="{1172A3DD-756F-4BB9-8922-82682871BDEE}"/>
                </a:ext>
              </a:extLst>
            </p:cNvPr>
            <p:cNvSpPr>
              <a:spLocks noChangeArrowheads="1"/>
            </p:cNvSpPr>
            <p:nvPr/>
          </p:nvSpPr>
          <p:spPr bwMode="auto">
            <a:xfrm>
              <a:off x="2528285" y="4894661"/>
              <a:ext cx="120806" cy="12080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2" name="Oval 281">
              <a:extLst>
                <a:ext uri="{FF2B5EF4-FFF2-40B4-BE49-F238E27FC236}">
                  <a16:creationId xmlns:a16="http://schemas.microsoft.com/office/drawing/2014/main" id="{845D3169-B176-473E-8154-59603D5642C8}"/>
                </a:ext>
              </a:extLst>
            </p:cNvPr>
            <p:cNvSpPr>
              <a:spLocks noChangeArrowheads="1"/>
            </p:cNvSpPr>
            <p:nvPr/>
          </p:nvSpPr>
          <p:spPr bwMode="auto">
            <a:xfrm>
              <a:off x="2486096" y="5303131"/>
              <a:ext cx="109409" cy="10895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3" name="Freeform 297">
              <a:extLst>
                <a:ext uri="{FF2B5EF4-FFF2-40B4-BE49-F238E27FC236}">
                  <a16:creationId xmlns:a16="http://schemas.microsoft.com/office/drawing/2014/main" id="{F237E8FC-E170-42A2-B90B-73AB9C01B179}"/>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solidFill>
              <a:schemeClr val="accent1">
                <a:lumMod val="40000"/>
                <a:lumOff val="6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4" name="Oval 283">
              <a:extLst>
                <a:ext uri="{FF2B5EF4-FFF2-40B4-BE49-F238E27FC236}">
                  <a16:creationId xmlns:a16="http://schemas.microsoft.com/office/drawing/2014/main" id="{3060F72E-3601-4CEB-8CEF-9F8C9E843F8B}"/>
                </a:ext>
              </a:extLst>
            </p:cNvPr>
            <p:cNvSpPr>
              <a:spLocks noChangeArrowheads="1"/>
            </p:cNvSpPr>
            <p:nvPr/>
          </p:nvSpPr>
          <p:spPr bwMode="auto">
            <a:xfrm>
              <a:off x="2781501" y="5443083"/>
              <a:ext cx="371080" cy="37153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5" name="Oval 284">
              <a:extLst>
                <a:ext uri="{FF2B5EF4-FFF2-40B4-BE49-F238E27FC236}">
                  <a16:creationId xmlns:a16="http://schemas.microsoft.com/office/drawing/2014/main" id="{82876EE7-43FC-46A1-A91E-1B163278FA91}"/>
                </a:ext>
              </a:extLst>
            </p:cNvPr>
            <p:cNvSpPr>
              <a:spLocks noChangeArrowheads="1"/>
            </p:cNvSpPr>
            <p:nvPr/>
          </p:nvSpPr>
          <p:spPr bwMode="auto">
            <a:xfrm>
              <a:off x="2589656" y="4673378"/>
              <a:ext cx="161835" cy="161379"/>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6" name="Oval 285">
              <a:extLst>
                <a:ext uri="{FF2B5EF4-FFF2-40B4-BE49-F238E27FC236}">
                  <a16:creationId xmlns:a16="http://schemas.microsoft.com/office/drawing/2014/main" id="{8C985385-BCF3-4128-BFB5-FC7F8575CB1E}"/>
                </a:ext>
              </a:extLst>
            </p:cNvPr>
            <p:cNvSpPr>
              <a:spLocks noChangeArrowheads="1"/>
            </p:cNvSpPr>
            <p:nvPr/>
          </p:nvSpPr>
          <p:spPr bwMode="auto">
            <a:xfrm>
              <a:off x="2554542" y="5474931"/>
              <a:ext cx="144056" cy="1436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287" name="Group 286">
              <a:extLst>
                <a:ext uri="{FF2B5EF4-FFF2-40B4-BE49-F238E27FC236}">
                  <a16:creationId xmlns:a16="http://schemas.microsoft.com/office/drawing/2014/main" id="{6065E182-0BAC-4161-80D4-1FA810D76854}"/>
                </a:ext>
              </a:extLst>
            </p:cNvPr>
            <p:cNvGrpSpPr/>
            <p:nvPr/>
          </p:nvGrpSpPr>
          <p:grpSpPr>
            <a:xfrm>
              <a:off x="3014928" y="5033031"/>
              <a:ext cx="459519" cy="459064"/>
              <a:chOff x="3112464" y="5057415"/>
              <a:chExt cx="459519" cy="459064"/>
            </a:xfrm>
          </p:grpSpPr>
          <p:sp>
            <p:nvSpPr>
              <p:cNvPr id="305" name="Oval 304">
                <a:extLst>
                  <a:ext uri="{FF2B5EF4-FFF2-40B4-BE49-F238E27FC236}">
                    <a16:creationId xmlns:a16="http://schemas.microsoft.com/office/drawing/2014/main" id="{A24814DD-485C-4E27-B5A7-D4DBCBAABA8F}"/>
                  </a:ext>
                </a:extLst>
              </p:cNvPr>
              <p:cNvSpPr>
                <a:spLocks noChangeArrowheads="1"/>
              </p:cNvSpPr>
              <p:nvPr/>
            </p:nvSpPr>
            <p:spPr bwMode="auto">
              <a:xfrm>
                <a:off x="3112464" y="5057415"/>
                <a:ext cx="459519" cy="45906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6" name="Freeform 309">
                <a:extLst>
                  <a:ext uri="{FF2B5EF4-FFF2-40B4-BE49-F238E27FC236}">
                    <a16:creationId xmlns:a16="http://schemas.microsoft.com/office/drawing/2014/main" id="{937F8A63-FF79-42B4-BA75-C6B14047B88A}"/>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7" name="Freeform 310">
                <a:extLst>
                  <a:ext uri="{FF2B5EF4-FFF2-40B4-BE49-F238E27FC236}">
                    <a16:creationId xmlns:a16="http://schemas.microsoft.com/office/drawing/2014/main" id="{2438C2D1-6FC0-49C7-8C0D-6EF43D4A0434}"/>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8" name="Freeform 311">
                <a:extLst>
                  <a:ext uri="{FF2B5EF4-FFF2-40B4-BE49-F238E27FC236}">
                    <a16:creationId xmlns:a16="http://schemas.microsoft.com/office/drawing/2014/main" id="{9DB89850-64CD-4325-94E8-3FB31B43E7C9}"/>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9" name="Freeform 312">
                <a:extLst>
                  <a:ext uri="{FF2B5EF4-FFF2-40B4-BE49-F238E27FC236}">
                    <a16:creationId xmlns:a16="http://schemas.microsoft.com/office/drawing/2014/main" id="{6FCFAED2-BF67-492D-A2CE-A4F0622CF778}"/>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10" name="Rectangle 309">
                <a:extLst>
                  <a:ext uri="{FF2B5EF4-FFF2-40B4-BE49-F238E27FC236}">
                    <a16:creationId xmlns:a16="http://schemas.microsoft.com/office/drawing/2014/main" id="{40B4AC5A-9731-4B3C-9AAC-DE2B2AD93912}"/>
                  </a:ext>
                </a:extLst>
              </p:cNvPr>
              <p:cNvSpPr>
                <a:spLocks noChangeArrowheads="1"/>
              </p:cNvSpPr>
              <p:nvPr/>
            </p:nvSpPr>
            <p:spPr bwMode="auto">
              <a:xfrm>
                <a:off x="3303474" y="5376982"/>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11" name="Rectangle 310">
                <a:extLst>
                  <a:ext uri="{FF2B5EF4-FFF2-40B4-BE49-F238E27FC236}">
                    <a16:creationId xmlns:a16="http://schemas.microsoft.com/office/drawing/2014/main" id="{E42587AB-3C5C-442F-AEC0-6A1A9103369B}"/>
                  </a:ext>
                </a:extLst>
              </p:cNvPr>
              <p:cNvSpPr>
                <a:spLocks noChangeArrowheads="1"/>
              </p:cNvSpPr>
              <p:nvPr/>
            </p:nvSpPr>
            <p:spPr bwMode="auto">
              <a:xfrm>
                <a:off x="3303474" y="5396584"/>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sp>
          <p:nvSpPr>
            <p:cNvPr id="288" name="Freeform 331">
              <a:extLst>
                <a:ext uri="{FF2B5EF4-FFF2-40B4-BE49-F238E27FC236}">
                  <a16:creationId xmlns:a16="http://schemas.microsoft.com/office/drawing/2014/main" id="{272C720D-2116-4D4A-9DFE-C39BE342F104}"/>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89" name="Freeform 332">
              <a:extLst>
                <a:ext uri="{FF2B5EF4-FFF2-40B4-BE49-F238E27FC236}">
                  <a16:creationId xmlns:a16="http://schemas.microsoft.com/office/drawing/2014/main" id="{25401A46-B4E3-4E38-8704-85750A5C057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0" name="Rectangle 333">
              <a:extLst>
                <a:ext uri="{FF2B5EF4-FFF2-40B4-BE49-F238E27FC236}">
                  <a16:creationId xmlns:a16="http://schemas.microsoft.com/office/drawing/2014/main" id="{3A697960-0CF9-45FE-9B71-A9A9837D9162}"/>
                </a:ext>
              </a:extLst>
            </p:cNvPr>
            <p:cNvSpPr>
              <a:spLocks noChangeArrowheads="1"/>
            </p:cNvSpPr>
            <p:nvPr/>
          </p:nvSpPr>
          <p:spPr bwMode="auto">
            <a:xfrm>
              <a:off x="2913704" y="5594433"/>
              <a:ext cx="106674" cy="10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1" name="Rectangle 334">
              <a:extLst>
                <a:ext uri="{FF2B5EF4-FFF2-40B4-BE49-F238E27FC236}">
                  <a16:creationId xmlns:a16="http://schemas.microsoft.com/office/drawing/2014/main" id="{9BE27AEB-A160-465F-B467-DE0A456C3DB1}"/>
                </a:ext>
              </a:extLst>
            </p:cNvPr>
            <p:cNvSpPr>
              <a:spLocks noChangeArrowheads="1"/>
            </p:cNvSpPr>
            <p:nvPr/>
          </p:nvSpPr>
          <p:spPr bwMode="auto">
            <a:xfrm>
              <a:off x="2913704" y="5614036"/>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2" name="Rectangle 335">
              <a:extLst>
                <a:ext uri="{FF2B5EF4-FFF2-40B4-BE49-F238E27FC236}">
                  <a16:creationId xmlns:a16="http://schemas.microsoft.com/office/drawing/2014/main" id="{B1E20381-E5F5-419A-A29E-30FE3EE14F5C}"/>
                </a:ext>
              </a:extLst>
            </p:cNvPr>
            <p:cNvSpPr>
              <a:spLocks noChangeArrowheads="1"/>
            </p:cNvSpPr>
            <p:nvPr/>
          </p:nvSpPr>
          <p:spPr bwMode="auto">
            <a:xfrm>
              <a:off x="2913704" y="5633182"/>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3" name="Rectangle 336">
              <a:extLst>
                <a:ext uri="{FF2B5EF4-FFF2-40B4-BE49-F238E27FC236}">
                  <a16:creationId xmlns:a16="http://schemas.microsoft.com/office/drawing/2014/main" id="{B5E736C3-1F59-4340-906A-2D5C2D63D8FA}"/>
                </a:ext>
              </a:extLst>
            </p:cNvPr>
            <p:cNvSpPr>
              <a:spLocks noChangeArrowheads="1"/>
            </p:cNvSpPr>
            <p:nvPr/>
          </p:nvSpPr>
          <p:spPr bwMode="auto">
            <a:xfrm>
              <a:off x="2913704" y="5652329"/>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4" name="Rectangle 337">
              <a:extLst>
                <a:ext uri="{FF2B5EF4-FFF2-40B4-BE49-F238E27FC236}">
                  <a16:creationId xmlns:a16="http://schemas.microsoft.com/office/drawing/2014/main" id="{E78383A2-45DA-4E1E-951C-0E56150A0BDC}"/>
                </a:ext>
              </a:extLst>
            </p:cNvPr>
            <p:cNvSpPr>
              <a:spLocks noChangeArrowheads="1"/>
            </p:cNvSpPr>
            <p:nvPr/>
          </p:nvSpPr>
          <p:spPr bwMode="auto">
            <a:xfrm>
              <a:off x="2913704" y="5670564"/>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295" name="Group 294">
              <a:extLst>
                <a:ext uri="{FF2B5EF4-FFF2-40B4-BE49-F238E27FC236}">
                  <a16:creationId xmlns:a16="http://schemas.microsoft.com/office/drawing/2014/main" id="{C67492CF-01ED-4BA8-88C3-BCD95994DDE6}"/>
                </a:ext>
              </a:extLst>
            </p:cNvPr>
            <p:cNvGrpSpPr/>
            <p:nvPr/>
          </p:nvGrpSpPr>
          <p:grpSpPr>
            <a:xfrm>
              <a:off x="3120879" y="4597927"/>
              <a:ext cx="384756" cy="384300"/>
              <a:chOff x="3571983" y="4744231"/>
              <a:chExt cx="384756" cy="384300"/>
            </a:xfrm>
          </p:grpSpPr>
          <p:sp>
            <p:nvSpPr>
              <p:cNvPr id="302" name="Oval 301">
                <a:extLst>
                  <a:ext uri="{FF2B5EF4-FFF2-40B4-BE49-F238E27FC236}">
                    <a16:creationId xmlns:a16="http://schemas.microsoft.com/office/drawing/2014/main" id="{7C8893AC-4D55-470B-AD5B-9B516BA80F26}"/>
                  </a:ext>
                </a:extLst>
              </p:cNvPr>
              <p:cNvSpPr>
                <a:spLocks noChangeArrowheads="1"/>
              </p:cNvSpPr>
              <p:nvPr/>
            </p:nvSpPr>
            <p:spPr bwMode="auto">
              <a:xfrm>
                <a:off x="3571983" y="4744231"/>
                <a:ext cx="384756" cy="3843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3" name="Freeform 338">
                <a:extLst>
                  <a:ext uri="{FF2B5EF4-FFF2-40B4-BE49-F238E27FC236}">
                    <a16:creationId xmlns:a16="http://schemas.microsoft.com/office/drawing/2014/main" id="{2B7D0DED-EC36-46F4-B299-2FAEE70764E8}"/>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4" name="Freeform 339">
                <a:extLst>
                  <a:ext uri="{FF2B5EF4-FFF2-40B4-BE49-F238E27FC236}">
                    <a16:creationId xmlns:a16="http://schemas.microsoft.com/office/drawing/2014/main" id="{F526A946-43E3-45F6-999D-A6024BF34742}"/>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96" name="Group 295">
              <a:extLst>
                <a:ext uri="{FF2B5EF4-FFF2-40B4-BE49-F238E27FC236}">
                  <a16:creationId xmlns:a16="http://schemas.microsoft.com/office/drawing/2014/main" id="{78773D9C-93E6-4618-BEB8-FF809EB1026B}"/>
                </a:ext>
              </a:extLst>
            </p:cNvPr>
            <p:cNvGrpSpPr/>
            <p:nvPr/>
          </p:nvGrpSpPr>
          <p:grpSpPr>
            <a:xfrm>
              <a:off x="2782979" y="4401648"/>
              <a:ext cx="277626" cy="278082"/>
              <a:chOff x="3843683" y="4426032"/>
              <a:chExt cx="277626" cy="278082"/>
            </a:xfrm>
          </p:grpSpPr>
          <p:sp>
            <p:nvSpPr>
              <p:cNvPr id="297" name="Oval 296">
                <a:extLst>
                  <a:ext uri="{FF2B5EF4-FFF2-40B4-BE49-F238E27FC236}">
                    <a16:creationId xmlns:a16="http://schemas.microsoft.com/office/drawing/2014/main" id="{D5F56F30-0F9D-4F6C-88AE-98E1467830D8}"/>
                  </a:ext>
                </a:extLst>
              </p:cNvPr>
              <p:cNvSpPr>
                <a:spLocks noChangeArrowheads="1"/>
              </p:cNvSpPr>
              <p:nvPr/>
            </p:nvSpPr>
            <p:spPr bwMode="auto">
              <a:xfrm>
                <a:off x="3843683" y="4426032"/>
                <a:ext cx="277626" cy="278082"/>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8" name="Freeform 340">
                <a:extLst>
                  <a:ext uri="{FF2B5EF4-FFF2-40B4-BE49-F238E27FC236}">
                    <a16:creationId xmlns:a16="http://schemas.microsoft.com/office/drawing/2014/main" id="{766F6178-DE96-4731-AFE3-F17852A9FA62}"/>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99" name="Freeform 341">
                <a:extLst>
                  <a:ext uri="{FF2B5EF4-FFF2-40B4-BE49-F238E27FC236}">
                    <a16:creationId xmlns:a16="http://schemas.microsoft.com/office/drawing/2014/main" id="{0696603B-1801-4001-948B-6CF39C19A4FD}"/>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0" name="Rectangle 342">
                <a:extLst>
                  <a:ext uri="{FF2B5EF4-FFF2-40B4-BE49-F238E27FC236}">
                    <a16:creationId xmlns:a16="http://schemas.microsoft.com/office/drawing/2014/main" id="{09C6CE2B-86EA-4EBD-8EEF-4FF73826DE8D}"/>
                  </a:ext>
                </a:extLst>
              </p:cNvPr>
              <p:cNvSpPr>
                <a:spLocks noChangeArrowheads="1"/>
              </p:cNvSpPr>
              <p:nvPr/>
            </p:nvSpPr>
            <p:spPr bwMode="auto">
              <a:xfrm>
                <a:off x="3986827" y="4589234"/>
                <a:ext cx="41484" cy="104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301" name="Freeform 343">
                <a:extLst>
                  <a:ext uri="{FF2B5EF4-FFF2-40B4-BE49-F238E27FC236}">
                    <a16:creationId xmlns:a16="http://schemas.microsoft.com/office/drawing/2014/main" id="{9B73924F-7D29-4502-B036-14A5A63B0A4E}"/>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grpSp>
        <p:nvGrpSpPr>
          <p:cNvPr id="312" name="Group 311">
            <a:extLst>
              <a:ext uri="{FF2B5EF4-FFF2-40B4-BE49-F238E27FC236}">
                <a16:creationId xmlns:a16="http://schemas.microsoft.com/office/drawing/2014/main" id="{0DA53CF9-98D6-41B3-AF39-D70FC8FB92B4}"/>
              </a:ext>
            </a:extLst>
          </p:cNvPr>
          <p:cNvGrpSpPr>
            <a:grpSpLocks noChangeAspect="1"/>
          </p:cNvGrpSpPr>
          <p:nvPr/>
        </p:nvGrpSpPr>
        <p:grpSpPr>
          <a:xfrm>
            <a:off x="4006778" y="4666788"/>
            <a:ext cx="505107" cy="396987"/>
            <a:chOff x="2008187" y="2241223"/>
            <a:chExt cx="1068389" cy="909679"/>
          </a:xfrm>
        </p:grpSpPr>
        <p:grpSp>
          <p:nvGrpSpPr>
            <p:cNvPr id="313" name="Group 312">
              <a:extLst>
                <a:ext uri="{FF2B5EF4-FFF2-40B4-BE49-F238E27FC236}">
                  <a16:creationId xmlns:a16="http://schemas.microsoft.com/office/drawing/2014/main" id="{4D00C9EB-DEC3-4C00-B3E9-100CD5FC104A}"/>
                </a:ext>
              </a:extLst>
            </p:cNvPr>
            <p:cNvGrpSpPr/>
            <p:nvPr/>
          </p:nvGrpSpPr>
          <p:grpSpPr>
            <a:xfrm>
              <a:off x="2064334" y="2241223"/>
              <a:ext cx="1012242" cy="811309"/>
              <a:chOff x="-1341882" y="2279901"/>
              <a:chExt cx="1941915" cy="1556440"/>
            </a:xfrm>
          </p:grpSpPr>
          <p:sp>
            <p:nvSpPr>
              <p:cNvPr id="315" name="Rectangle 70">
                <a:extLst>
                  <a:ext uri="{FF2B5EF4-FFF2-40B4-BE49-F238E27FC236}">
                    <a16:creationId xmlns:a16="http://schemas.microsoft.com/office/drawing/2014/main" id="{21C924FD-CBAE-4C58-9319-14B6643F8402}"/>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6" name="Rectangle 71">
                <a:extLst>
                  <a:ext uri="{FF2B5EF4-FFF2-40B4-BE49-F238E27FC236}">
                    <a16:creationId xmlns:a16="http://schemas.microsoft.com/office/drawing/2014/main" id="{A1B888CA-C62B-44EF-B301-0CFF73C277FD}"/>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72">
                <a:extLst>
                  <a:ext uri="{FF2B5EF4-FFF2-40B4-BE49-F238E27FC236}">
                    <a16:creationId xmlns:a16="http://schemas.microsoft.com/office/drawing/2014/main" id="{42CAD9DB-68D3-49D6-811B-9B20256691EE}"/>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8" name="Freeform 73">
                <a:extLst>
                  <a:ext uri="{FF2B5EF4-FFF2-40B4-BE49-F238E27FC236}">
                    <a16:creationId xmlns:a16="http://schemas.microsoft.com/office/drawing/2014/main" id="{0215E1E1-3280-44B1-828F-AFD1958FEAA6}"/>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9" name="Freeform 74">
                <a:extLst>
                  <a:ext uri="{FF2B5EF4-FFF2-40B4-BE49-F238E27FC236}">
                    <a16:creationId xmlns:a16="http://schemas.microsoft.com/office/drawing/2014/main" id="{113E80F9-7021-41B2-95A7-D2D946B61313}"/>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0" name="Freeform 75">
                <a:extLst>
                  <a:ext uri="{FF2B5EF4-FFF2-40B4-BE49-F238E27FC236}">
                    <a16:creationId xmlns:a16="http://schemas.microsoft.com/office/drawing/2014/main" id="{C060ACED-7E65-4A0C-BD5D-026105DBC2E4}"/>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76">
                <a:extLst>
                  <a:ext uri="{FF2B5EF4-FFF2-40B4-BE49-F238E27FC236}">
                    <a16:creationId xmlns:a16="http://schemas.microsoft.com/office/drawing/2014/main" id="{1ABC4C7D-9381-4718-9293-C91236F806AE}"/>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2" name="Freeform 77">
                <a:extLst>
                  <a:ext uri="{FF2B5EF4-FFF2-40B4-BE49-F238E27FC236}">
                    <a16:creationId xmlns:a16="http://schemas.microsoft.com/office/drawing/2014/main" id="{E61FBBE7-4A37-4BBB-8985-AAABBDA26D4A}"/>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3" name="Rectangle 78">
                <a:extLst>
                  <a:ext uri="{FF2B5EF4-FFF2-40B4-BE49-F238E27FC236}">
                    <a16:creationId xmlns:a16="http://schemas.microsoft.com/office/drawing/2014/main" id="{9FADA5F1-13C0-42D4-99D1-EFD51DFBB62E}"/>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4" name="Rectangle 79">
                <a:extLst>
                  <a:ext uri="{FF2B5EF4-FFF2-40B4-BE49-F238E27FC236}">
                    <a16:creationId xmlns:a16="http://schemas.microsoft.com/office/drawing/2014/main" id="{CBEB59AF-478C-4044-B400-B0CF8220C32B}"/>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80">
                <a:extLst>
                  <a:ext uri="{FF2B5EF4-FFF2-40B4-BE49-F238E27FC236}">
                    <a16:creationId xmlns:a16="http://schemas.microsoft.com/office/drawing/2014/main" id="{706DA855-431F-4942-9367-8ED11AE4C46F}"/>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6" name="Freeform 81">
                <a:extLst>
                  <a:ext uri="{FF2B5EF4-FFF2-40B4-BE49-F238E27FC236}">
                    <a16:creationId xmlns:a16="http://schemas.microsoft.com/office/drawing/2014/main" id="{E351470C-CABF-4204-BD61-5000FE25C871}"/>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7" name="Freeform 82">
                <a:extLst>
                  <a:ext uri="{FF2B5EF4-FFF2-40B4-BE49-F238E27FC236}">
                    <a16:creationId xmlns:a16="http://schemas.microsoft.com/office/drawing/2014/main" id="{318D6FCD-F963-456A-AAC6-BA3CB8FA44E3}"/>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8" name="Freeform 83">
                <a:extLst>
                  <a:ext uri="{FF2B5EF4-FFF2-40B4-BE49-F238E27FC236}">
                    <a16:creationId xmlns:a16="http://schemas.microsoft.com/office/drawing/2014/main" id="{7ECF1A35-42DB-4B08-A7D2-7D9BEB3D0D1A}"/>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9" name="Freeform 84">
                <a:extLst>
                  <a:ext uri="{FF2B5EF4-FFF2-40B4-BE49-F238E27FC236}">
                    <a16:creationId xmlns:a16="http://schemas.microsoft.com/office/drawing/2014/main" id="{270436F6-ADE9-442B-BDC0-2604030791ED}"/>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85">
                <a:extLst>
                  <a:ext uri="{FF2B5EF4-FFF2-40B4-BE49-F238E27FC236}">
                    <a16:creationId xmlns:a16="http://schemas.microsoft.com/office/drawing/2014/main" id="{404805D5-9572-4458-B00F-F71BB5AF792C}"/>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86">
                <a:extLst>
                  <a:ext uri="{FF2B5EF4-FFF2-40B4-BE49-F238E27FC236}">
                    <a16:creationId xmlns:a16="http://schemas.microsoft.com/office/drawing/2014/main" id="{EFB458CD-8919-45EC-9BE5-BFA7686DBF15}"/>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87">
                <a:extLst>
                  <a:ext uri="{FF2B5EF4-FFF2-40B4-BE49-F238E27FC236}">
                    <a16:creationId xmlns:a16="http://schemas.microsoft.com/office/drawing/2014/main" id="{4322AFFC-7913-44D6-9137-6E20994ABA92}"/>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33" name="Rectangle 88">
                <a:extLst>
                  <a:ext uri="{FF2B5EF4-FFF2-40B4-BE49-F238E27FC236}">
                    <a16:creationId xmlns:a16="http://schemas.microsoft.com/office/drawing/2014/main" id="{3CCEBCC4-09D8-4211-A5F2-FD7249419E2E}"/>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34" name="Rectangle 89">
                <a:extLst>
                  <a:ext uri="{FF2B5EF4-FFF2-40B4-BE49-F238E27FC236}">
                    <a16:creationId xmlns:a16="http://schemas.microsoft.com/office/drawing/2014/main" id="{77966ABC-FBBD-453F-A2B9-86B9B0897050}"/>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90">
                <a:extLst>
                  <a:ext uri="{FF2B5EF4-FFF2-40B4-BE49-F238E27FC236}">
                    <a16:creationId xmlns:a16="http://schemas.microsoft.com/office/drawing/2014/main" id="{606440E0-762D-4DB8-BF05-6985ADFBE649}"/>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6" name="Freeform 91">
                <a:extLst>
                  <a:ext uri="{FF2B5EF4-FFF2-40B4-BE49-F238E27FC236}">
                    <a16:creationId xmlns:a16="http://schemas.microsoft.com/office/drawing/2014/main" id="{5D1F6CC4-D2FC-4321-9BCD-35361556F3BD}"/>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8" name="Freeform 92">
                <a:extLst>
                  <a:ext uri="{FF2B5EF4-FFF2-40B4-BE49-F238E27FC236}">
                    <a16:creationId xmlns:a16="http://schemas.microsoft.com/office/drawing/2014/main" id="{D1D95A3C-EF4A-4202-8227-8209E7F80B82}"/>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9" name="Freeform 93">
                <a:extLst>
                  <a:ext uri="{FF2B5EF4-FFF2-40B4-BE49-F238E27FC236}">
                    <a16:creationId xmlns:a16="http://schemas.microsoft.com/office/drawing/2014/main" id="{B4751225-2B50-41A4-A3A9-C2319CF6C1A0}"/>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50" name="Freeform 94">
                <a:extLst>
                  <a:ext uri="{FF2B5EF4-FFF2-40B4-BE49-F238E27FC236}">
                    <a16:creationId xmlns:a16="http://schemas.microsoft.com/office/drawing/2014/main" id="{509A380D-C35D-4106-A7D9-F507FC679139}"/>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95">
                <a:extLst>
                  <a:ext uri="{FF2B5EF4-FFF2-40B4-BE49-F238E27FC236}">
                    <a16:creationId xmlns:a16="http://schemas.microsoft.com/office/drawing/2014/main" id="{F8992B3B-97E5-4796-B59A-0131C0384C6D}"/>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96">
                <a:extLst>
                  <a:ext uri="{FF2B5EF4-FFF2-40B4-BE49-F238E27FC236}">
                    <a16:creationId xmlns:a16="http://schemas.microsoft.com/office/drawing/2014/main" id="{FCD4B335-BEB1-40F7-82F0-C699A6AF9DDF}"/>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97">
                <a:extLst>
                  <a:ext uri="{FF2B5EF4-FFF2-40B4-BE49-F238E27FC236}">
                    <a16:creationId xmlns:a16="http://schemas.microsoft.com/office/drawing/2014/main" id="{38DCB6FA-EB78-4338-961F-D49C530A935A}"/>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7" name="Rectangle 98">
                <a:extLst>
                  <a:ext uri="{FF2B5EF4-FFF2-40B4-BE49-F238E27FC236}">
                    <a16:creationId xmlns:a16="http://schemas.microsoft.com/office/drawing/2014/main" id="{E895E5BD-FB39-49CF-BB98-A7B2420C0C1B}"/>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60" name="Rectangle 99">
                <a:extLst>
                  <a:ext uri="{FF2B5EF4-FFF2-40B4-BE49-F238E27FC236}">
                    <a16:creationId xmlns:a16="http://schemas.microsoft.com/office/drawing/2014/main" id="{24E81DBD-C4A9-47CE-9409-6B59A98D8E92}"/>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100">
                <a:extLst>
                  <a:ext uri="{FF2B5EF4-FFF2-40B4-BE49-F238E27FC236}">
                    <a16:creationId xmlns:a16="http://schemas.microsoft.com/office/drawing/2014/main" id="{413BAB05-0683-4999-B3F3-53ACAEAEDBF9}"/>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62" name="Freeform 101">
                <a:extLst>
                  <a:ext uri="{FF2B5EF4-FFF2-40B4-BE49-F238E27FC236}">
                    <a16:creationId xmlns:a16="http://schemas.microsoft.com/office/drawing/2014/main" id="{673590B1-98D0-47FC-B4B4-7D002B6E1039}"/>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63" name="Freeform 102">
                <a:extLst>
                  <a:ext uri="{FF2B5EF4-FFF2-40B4-BE49-F238E27FC236}">
                    <a16:creationId xmlns:a16="http://schemas.microsoft.com/office/drawing/2014/main" id="{B82BFCE2-05ED-4456-9E5C-7D2DC5C164A4}"/>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64" name="Freeform 103">
                <a:extLst>
                  <a:ext uri="{FF2B5EF4-FFF2-40B4-BE49-F238E27FC236}">
                    <a16:creationId xmlns:a16="http://schemas.microsoft.com/office/drawing/2014/main" id="{4F6CCB9D-E06A-4C2E-B2E3-94682BD3A84A}"/>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65" name="Freeform 104">
                <a:extLst>
                  <a:ext uri="{FF2B5EF4-FFF2-40B4-BE49-F238E27FC236}">
                    <a16:creationId xmlns:a16="http://schemas.microsoft.com/office/drawing/2014/main" id="{B1D6EBFC-79C7-4B88-85B9-3F0622A94604}"/>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105">
                <a:extLst>
                  <a:ext uri="{FF2B5EF4-FFF2-40B4-BE49-F238E27FC236}">
                    <a16:creationId xmlns:a16="http://schemas.microsoft.com/office/drawing/2014/main" id="{B16F2519-C4E4-46A6-935B-CDC86E724682}"/>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106">
                <a:extLst>
                  <a:ext uri="{FF2B5EF4-FFF2-40B4-BE49-F238E27FC236}">
                    <a16:creationId xmlns:a16="http://schemas.microsoft.com/office/drawing/2014/main" id="{F6D15436-FD03-49A1-9384-75DE50DD9849}"/>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107">
                <a:extLst>
                  <a:ext uri="{FF2B5EF4-FFF2-40B4-BE49-F238E27FC236}">
                    <a16:creationId xmlns:a16="http://schemas.microsoft.com/office/drawing/2014/main" id="{D6710734-7E68-48F0-9D2F-B0BA24344777}"/>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69" name="Rectangle 108">
                <a:extLst>
                  <a:ext uri="{FF2B5EF4-FFF2-40B4-BE49-F238E27FC236}">
                    <a16:creationId xmlns:a16="http://schemas.microsoft.com/office/drawing/2014/main" id="{D463E82D-80C4-47F8-B61F-552801BE6754}"/>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70" name="Rectangle 109">
                <a:extLst>
                  <a:ext uri="{FF2B5EF4-FFF2-40B4-BE49-F238E27FC236}">
                    <a16:creationId xmlns:a16="http://schemas.microsoft.com/office/drawing/2014/main" id="{21EA7EB4-CBEB-4959-AF35-4F916B89EA05}"/>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110">
                <a:extLst>
                  <a:ext uri="{FF2B5EF4-FFF2-40B4-BE49-F238E27FC236}">
                    <a16:creationId xmlns:a16="http://schemas.microsoft.com/office/drawing/2014/main" id="{2F5606E0-A28E-47AA-8C52-68A35493C468}"/>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72" name="Freeform 111">
                <a:extLst>
                  <a:ext uri="{FF2B5EF4-FFF2-40B4-BE49-F238E27FC236}">
                    <a16:creationId xmlns:a16="http://schemas.microsoft.com/office/drawing/2014/main" id="{7163C6E3-4154-4E77-8599-55DDF216FE53}"/>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73" name="Freeform 112">
                <a:extLst>
                  <a:ext uri="{FF2B5EF4-FFF2-40B4-BE49-F238E27FC236}">
                    <a16:creationId xmlns:a16="http://schemas.microsoft.com/office/drawing/2014/main" id="{CC5ADEC2-C531-4C25-9AD1-EE9CB08A140F}"/>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74" name="Freeform 113">
                <a:extLst>
                  <a:ext uri="{FF2B5EF4-FFF2-40B4-BE49-F238E27FC236}">
                    <a16:creationId xmlns:a16="http://schemas.microsoft.com/office/drawing/2014/main" id="{D5ECD746-EEB3-4091-93DE-F22F6D836964}"/>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75" name="Freeform 114">
                <a:extLst>
                  <a:ext uri="{FF2B5EF4-FFF2-40B4-BE49-F238E27FC236}">
                    <a16:creationId xmlns:a16="http://schemas.microsoft.com/office/drawing/2014/main" id="{52B36F50-E233-4E10-B010-E225ECC6D99C}"/>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115">
                <a:extLst>
                  <a:ext uri="{FF2B5EF4-FFF2-40B4-BE49-F238E27FC236}">
                    <a16:creationId xmlns:a16="http://schemas.microsoft.com/office/drawing/2014/main" id="{5B616FEE-8BC4-471A-B54F-515A871E9893}"/>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116">
                <a:extLst>
                  <a:ext uri="{FF2B5EF4-FFF2-40B4-BE49-F238E27FC236}">
                    <a16:creationId xmlns:a16="http://schemas.microsoft.com/office/drawing/2014/main" id="{0794B2A3-C06A-4865-BAE4-C44B78D16C0F}"/>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117">
                <a:extLst>
                  <a:ext uri="{FF2B5EF4-FFF2-40B4-BE49-F238E27FC236}">
                    <a16:creationId xmlns:a16="http://schemas.microsoft.com/office/drawing/2014/main" id="{1626B140-0169-4B55-BB48-BA391FB79F25}"/>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379" name="Group 378">
                <a:extLst>
                  <a:ext uri="{FF2B5EF4-FFF2-40B4-BE49-F238E27FC236}">
                    <a16:creationId xmlns:a16="http://schemas.microsoft.com/office/drawing/2014/main" id="{3C0485F3-FBF6-4538-9247-D771A514823A}"/>
                  </a:ext>
                </a:extLst>
              </p:cNvPr>
              <p:cNvGrpSpPr/>
              <p:nvPr/>
            </p:nvGrpSpPr>
            <p:grpSpPr>
              <a:xfrm>
                <a:off x="-54543" y="2279901"/>
                <a:ext cx="654576" cy="588705"/>
                <a:chOff x="-54543" y="2279901"/>
                <a:chExt cx="654576" cy="588705"/>
              </a:xfrm>
            </p:grpSpPr>
            <p:sp>
              <p:nvSpPr>
                <p:cNvPr id="388" name="Freeform 68">
                  <a:extLst>
                    <a:ext uri="{FF2B5EF4-FFF2-40B4-BE49-F238E27FC236}">
                      <a16:creationId xmlns:a16="http://schemas.microsoft.com/office/drawing/2014/main" id="{C8C4B2C2-B3CC-40EB-AC85-D6DC87C98A03}"/>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89" name="Freeform 118">
                  <a:extLst>
                    <a:ext uri="{FF2B5EF4-FFF2-40B4-BE49-F238E27FC236}">
                      <a16:creationId xmlns:a16="http://schemas.microsoft.com/office/drawing/2014/main" id="{AEBB3A36-9378-4EFD-82E9-14005BF45C69}"/>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90" name="Freeform 119">
                  <a:extLst>
                    <a:ext uri="{FF2B5EF4-FFF2-40B4-BE49-F238E27FC236}">
                      <a16:creationId xmlns:a16="http://schemas.microsoft.com/office/drawing/2014/main" id="{E9D1E80A-9007-41C0-AB28-CF94AB075F9C}"/>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120">
                  <a:extLst>
                    <a:ext uri="{FF2B5EF4-FFF2-40B4-BE49-F238E27FC236}">
                      <a16:creationId xmlns:a16="http://schemas.microsoft.com/office/drawing/2014/main" id="{8797512D-C75F-4A66-A924-128D3C22C96C}"/>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121">
                  <a:extLst>
                    <a:ext uri="{FF2B5EF4-FFF2-40B4-BE49-F238E27FC236}">
                      <a16:creationId xmlns:a16="http://schemas.microsoft.com/office/drawing/2014/main" id="{0F8E9F2D-2EEF-4711-9D95-095397279695}"/>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122">
                  <a:extLst>
                    <a:ext uri="{FF2B5EF4-FFF2-40B4-BE49-F238E27FC236}">
                      <a16:creationId xmlns:a16="http://schemas.microsoft.com/office/drawing/2014/main" id="{66239D88-5878-4809-A4B4-7DE967113F29}"/>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124">
                  <a:extLst>
                    <a:ext uri="{FF2B5EF4-FFF2-40B4-BE49-F238E27FC236}">
                      <a16:creationId xmlns:a16="http://schemas.microsoft.com/office/drawing/2014/main" id="{CBA979C4-3FC0-454E-898A-420595597C03}"/>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125">
                  <a:extLst>
                    <a:ext uri="{FF2B5EF4-FFF2-40B4-BE49-F238E27FC236}">
                      <a16:creationId xmlns:a16="http://schemas.microsoft.com/office/drawing/2014/main" id="{B13D9A0F-B5F1-4418-A1A7-D523F5A41811}"/>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126">
                  <a:extLst>
                    <a:ext uri="{FF2B5EF4-FFF2-40B4-BE49-F238E27FC236}">
                      <a16:creationId xmlns:a16="http://schemas.microsoft.com/office/drawing/2014/main" id="{CBB97B7E-27C5-430F-8309-548BC71D8057}"/>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127">
                  <a:extLst>
                    <a:ext uri="{FF2B5EF4-FFF2-40B4-BE49-F238E27FC236}">
                      <a16:creationId xmlns:a16="http://schemas.microsoft.com/office/drawing/2014/main" id="{34FD6A63-74D3-4B01-9AD6-D060B2332605}"/>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128">
                  <a:extLst>
                    <a:ext uri="{FF2B5EF4-FFF2-40B4-BE49-F238E27FC236}">
                      <a16:creationId xmlns:a16="http://schemas.microsoft.com/office/drawing/2014/main" id="{1AEE3567-EBCB-494A-B340-2049224D1421}"/>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129">
                  <a:extLst>
                    <a:ext uri="{FF2B5EF4-FFF2-40B4-BE49-F238E27FC236}">
                      <a16:creationId xmlns:a16="http://schemas.microsoft.com/office/drawing/2014/main" id="{F0DFE1F1-088A-477B-9DB3-1FD45900D4AE}"/>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00" name="Freeform 130">
                  <a:extLst>
                    <a:ext uri="{FF2B5EF4-FFF2-40B4-BE49-F238E27FC236}">
                      <a16:creationId xmlns:a16="http://schemas.microsoft.com/office/drawing/2014/main" id="{72A9EC41-12F7-45DA-90AF-5A514464FCC7}"/>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131">
                  <a:extLst>
                    <a:ext uri="{FF2B5EF4-FFF2-40B4-BE49-F238E27FC236}">
                      <a16:creationId xmlns:a16="http://schemas.microsoft.com/office/drawing/2014/main" id="{87747AE1-ED5A-4C38-83FE-D3656DB3E7AA}"/>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132">
                  <a:extLst>
                    <a:ext uri="{FF2B5EF4-FFF2-40B4-BE49-F238E27FC236}">
                      <a16:creationId xmlns:a16="http://schemas.microsoft.com/office/drawing/2014/main" id="{61D7AEB5-79DA-4316-92CF-2B32336ECCA6}"/>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133">
                  <a:extLst>
                    <a:ext uri="{FF2B5EF4-FFF2-40B4-BE49-F238E27FC236}">
                      <a16:creationId xmlns:a16="http://schemas.microsoft.com/office/drawing/2014/main" id="{589CF3DB-CD50-437E-A7A2-27B9B64C545E}"/>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0" name="Group 379">
                <a:extLst>
                  <a:ext uri="{FF2B5EF4-FFF2-40B4-BE49-F238E27FC236}">
                    <a16:creationId xmlns:a16="http://schemas.microsoft.com/office/drawing/2014/main" id="{CF0B40FA-3313-4DF5-B2E9-5B6F535B0041}"/>
                  </a:ext>
                </a:extLst>
              </p:cNvPr>
              <p:cNvGrpSpPr/>
              <p:nvPr/>
            </p:nvGrpSpPr>
            <p:grpSpPr>
              <a:xfrm>
                <a:off x="-108104" y="2554074"/>
                <a:ext cx="132971" cy="160137"/>
                <a:chOff x="7094929" y="5488305"/>
                <a:chExt cx="132971" cy="160137"/>
              </a:xfrm>
            </p:grpSpPr>
            <p:sp>
              <p:nvSpPr>
                <p:cNvPr id="386" name="Freeform 66">
                  <a:extLst>
                    <a:ext uri="{FF2B5EF4-FFF2-40B4-BE49-F238E27FC236}">
                      <a16:creationId xmlns:a16="http://schemas.microsoft.com/office/drawing/2014/main" id="{5F6F9D29-0AC6-408C-8812-C2F476887691}"/>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87" name="Freeform 127">
                  <a:extLst>
                    <a:ext uri="{FF2B5EF4-FFF2-40B4-BE49-F238E27FC236}">
                      <a16:creationId xmlns:a16="http://schemas.microsoft.com/office/drawing/2014/main" id="{4716D542-C123-48BC-B257-3A7B7C95EA6A}"/>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381" name="Freeform 127">
                <a:extLst>
                  <a:ext uri="{FF2B5EF4-FFF2-40B4-BE49-F238E27FC236}">
                    <a16:creationId xmlns:a16="http://schemas.microsoft.com/office/drawing/2014/main" id="{817CC7AD-898C-492D-BA23-9406F0836B52}"/>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82" name="Freeform 127">
                <a:extLst>
                  <a:ext uri="{FF2B5EF4-FFF2-40B4-BE49-F238E27FC236}">
                    <a16:creationId xmlns:a16="http://schemas.microsoft.com/office/drawing/2014/main" id="{EA0040C2-0BF9-4117-A335-232B611CBCF4}"/>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83" name="Freeform 127">
                <a:extLst>
                  <a:ext uri="{FF2B5EF4-FFF2-40B4-BE49-F238E27FC236}">
                    <a16:creationId xmlns:a16="http://schemas.microsoft.com/office/drawing/2014/main" id="{BA51DC95-B286-4527-8997-75F745902E0C}"/>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84" name="Freeform 127">
                <a:extLst>
                  <a:ext uri="{FF2B5EF4-FFF2-40B4-BE49-F238E27FC236}">
                    <a16:creationId xmlns:a16="http://schemas.microsoft.com/office/drawing/2014/main" id="{05C754A5-3A04-4920-8F20-EFB16B3E9A09}"/>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85" name="Freeform 127">
                <a:extLst>
                  <a:ext uri="{FF2B5EF4-FFF2-40B4-BE49-F238E27FC236}">
                    <a16:creationId xmlns:a16="http://schemas.microsoft.com/office/drawing/2014/main" id="{2F06E13F-1E8A-4BA4-9A0D-B51BAB137843}"/>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6D97F8EA-16DC-467A-B1A3-478550144A3B}"/>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04" name="Group 403">
            <a:extLst>
              <a:ext uri="{FF2B5EF4-FFF2-40B4-BE49-F238E27FC236}">
                <a16:creationId xmlns:a16="http://schemas.microsoft.com/office/drawing/2014/main" id="{55A740FD-0F8F-489D-B750-3DD852CB8851}"/>
              </a:ext>
            </a:extLst>
          </p:cNvPr>
          <p:cNvGrpSpPr/>
          <p:nvPr/>
        </p:nvGrpSpPr>
        <p:grpSpPr>
          <a:xfrm>
            <a:off x="4022344" y="3141952"/>
            <a:ext cx="473977" cy="499979"/>
            <a:chOff x="13973841" y="3823518"/>
            <a:chExt cx="1577751" cy="1687170"/>
          </a:xfrm>
        </p:grpSpPr>
        <p:sp>
          <p:nvSpPr>
            <p:cNvPr id="405" name="Oval 240">
              <a:extLst>
                <a:ext uri="{FF2B5EF4-FFF2-40B4-BE49-F238E27FC236}">
                  <a16:creationId xmlns:a16="http://schemas.microsoft.com/office/drawing/2014/main" id="{66388F2D-1CDA-42E5-B83A-EAAC2AE79489}"/>
                </a:ext>
              </a:extLst>
            </p:cNvPr>
            <p:cNvSpPr>
              <a:spLocks noChangeArrowheads="1"/>
            </p:cNvSpPr>
            <p:nvPr/>
          </p:nvSpPr>
          <p:spPr bwMode="auto">
            <a:xfrm>
              <a:off x="14642357" y="3823518"/>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06" name="Oval 242">
              <a:extLst>
                <a:ext uri="{FF2B5EF4-FFF2-40B4-BE49-F238E27FC236}">
                  <a16:creationId xmlns:a16="http://schemas.microsoft.com/office/drawing/2014/main" id="{F4224F87-DB70-45C5-9841-DF44F704A9EB}"/>
                </a:ext>
              </a:extLst>
            </p:cNvPr>
            <p:cNvSpPr>
              <a:spLocks noChangeArrowheads="1"/>
            </p:cNvSpPr>
            <p:nvPr/>
          </p:nvSpPr>
          <p:spPr bwMode="auto">
            <a:xfrm>
              <a:off x="15333462" y="4428499"/>
              <a:ext cx="85417" cy="85417"/>
            </a:xfrm>
            <a:prstGeom prst="ellipse">
              <a:avLst/>
            </a:prstGeom>
            <a:solidFill>
              <a:srgbClr val="002050">
                <a:alpha val="61000"/>
              </a:srgbClr>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07" name="Freeform 129">
              <a:extLst>
                <a:ext uri="{FF2B5EF4-FFF2-40B4-BE49-F238E27FC236}">
                  <a16:creationId xmlns:a16="http://schemas.microsoft.com/office/drawing/2014/main" id="{11925CF0-9549-4BF7-AC24-E05F81FC0D16}"/>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08" name="Freeform 130">
              <a:extLst>
                <a:ext uri="{FF2B5EF4-FFF2-40B4-BE49-F238E27FC236}">
                  <a16:creationId xmlns:a16="http://schemas.microsoft.com/office/drawing/2014/main" id="{92D56059-1716-410A-A4FA-B47BF508F3CF}"/>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09" name="Freeform 232">
              <a:extLst>
                <a:ext uri="{FF2B5EF4-FFF2-40B4-BE49-F238E27FC236}">
                  <a16:creationId xmlns:a16="http://schemas.microsoft.com/office/drawing/2014/main" id="{0ACD974A-236A-4AB8-B5FC-B3CB0ADEEFF9}"/>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accent2"/>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pic>
          <p:nvPicPr>
            <p:cNvPr id="410" name="Graphic 409">
              <a:extLst>
                <a:ext uri="{FF2B5EF4-FFF2-40B4-BE49-F238E27FC236}">
                  <a16:creationId xmlns:a16="http://schemas.microsoft.com/office/drawing/2014/main" id="{264C3297-81D0-433C-A80F-E078E44664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715068" y="3908875"/>
              <a:ext cx="192326" cy="150595"/>
            </a:xfrm>
            <a:prstGeom prst="rect">
              <a:avLst/>
            </a:prstGeom>
          </p:spPr>
        </p:pic>
        <p:sp>
          <p:nvSpPr>
            <p:cNvPr id="411" name="Oval 240">
              <a:extLst>
                <a:ext uri="{FF2B5EF4-FFF2-40B4-BE49-F238E27FC236}">
                  <a16:creationId xmlns:a16="http://schemas.microsoft.com/office/drawing/2014/main" id="{C0411597-D55B-4644-AC77-4E158A325821}"/>
                </a:ext>
              </a:extLst>
            </p:cNvPr>
            <p:cNvSpPr>
              <a:spLocks noChangeArrowheads="1"/>
            </p:cNvSpPr>
            <p:nvPr/>
          </p:nvSpPr>
          <p:spPr bwMode="auto">
            <a:xfrm>
              <a:off x="13973841"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12" name="Oval 240">
              <a:extLst>
                <a:ext uri="{FF2B5EF4-FFF2-40B4-BE49-F238E27FC236}">
                  <a16:creationId xmlns:a16="http://schemas.microsoft.com/office/drawing/2014/main" id="{F5BF0B18-2911-4D8D-8EF0-5FDCC5C67F7A}"/>
                </a:ext>
              </a:extLst>
            </p:cNvPr>
            <p:cNvSpPr>
              <a:spLocks noChangeArrowheads="1"/>
            </p:cNvSpPr>
            <p:nvPr/>
          </p:nvSpPr>
          <p:spPr bwMode="auto">
            <a:xfrm>
              <a:off x="15212746"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13" name="Circle: Hollow 412">
              <a:extLst>
                <a:ext uri="{FF2B5EF4-FFF2-40B4-BE49-F238E27FC236}">
                  <a16:creationId xmlns:a16="http://schemas.microsoft.com/office/drawing/2014/main" id="{5792276C-A994-4E01-B34F-C33C88A65C0F}"/>
                </a:ext>
              </a:extLst>
            </p:cNvPr>
            <p:cNvSpPr/>
            <p:nvPr/>
          </p:nvSpPr>
          <p:spPr bwMode="auto">
            <a:xfrm>
              <a:off x="14092888" y="4272115"/>
              <a:ext cx="103851" cy="106413"/>
            </a:xfrm>
            <a:prstGeom prst="donu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4" name="Freeform 501">
              <a:extLst>
                <a:ext uri="{FF2B5EF4-FFF2-40B4-BE49-F238E27FC236}">
                  <a16:creationId xmlns:a16="http://schemas.microsoft.com/office/drawing/2014/main" id="{A359F5D6-58E4-4E65-9669-809AF995681F}"/>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415" name="Rounded Rectangle 13">
              <a:extLst>
                <a:ext uri="{FF2B5EF4-FFF2-40B4-BE49-F238E27FC236}">
                  <a16:creationId xmlns:a16="http://schemas.microsoft.com/office/drawing/2014/main" id="{BD313D5D-18AB-4090-9859-2C2D309BFEF1}"/>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solidFill>
              <a:schemeClr val="bg1"/>
            </a:solid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8CCD9BC8-0CFC-40FE-B62D-F3556F03D8E5}"/>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E7BFBAC6-AFCA-4F6F-8092-4C19744DC42C}"/>
              </a:ext>
            </a:extLst>
          </p:cNvPr>
          <p:cNvGrpSpPr/>
          <p:nvPr/>
        </p:nvGrpSpPr>
        <p:grpSpPr>
          <a:xfrm>
            <a:off x="3998055" y="3998073"/>
            <a:ext cx="522552" cy="365370"/>
            <a:chOff x="2462782" y="2531792"/>
            <a:chExt cx="4107114" cy="2505576"/>
          </a:xfrm>
        </p:grpSpPr>
        <p:grpSp>
          <p:nvGrpSpPr>
            <p:cNvPr id="418" name="Group 417">
              <a:extLst>
                <a:ext uri="{FF2B5EF4-FFF2-40B4-BE49-F238E27FC236}">
                  <a16:creationId xmlns:a16="http://schemas.microsoft.com/office/drawing/2014/main" id="{5DCF2FAB-E0D7-4850-A791-9C9586BCF029}"/>
                </a:ext>
              </a:extLst>
            </p:cNvPr>
            <p:cNvGrpSpPr/>
            <p:nvPr/>
          </p:nvGrpSpPr>
          <p:grpSpPr>
            <a:xfrm>
              <a:off x="2872310" y="2531792"/>
              <a:ext cx="1358259" cy="1358259"/>
              <a:chOff x="3695059" y="2057989"/>
              <a:chExt cx="825500" cy="825500"/>
            </a:xfrm>
          </p:grpSpPr>
          <p:sp>
            <p:nvSpPr>
              <p:cNvPr id="503" name="Oval 502">
                <a:extLst>
                  <a:ext uri="{FF2B5EF4-FFF2-40B4-BE49-F238E27FC236}">
                    <a16:creationId xmlns:a16="http://schemas.microsoft.com/office/drawing/2014/main" id="{A921A8E2-375E-4AC8-8BAB-DED7383869A4}"/>
                  </a:ext>
                </a:extLst>
              </p:cNvPr>
              <p:cNvSpPr/>
              <p:nvPr/>
            </p:nvSpPr>
            <p:spPr bwMode="auto">
              <a:xfrm>
                <a:off x="3695059" y="2057989"/>
                <a:ext cx="825500" cy="825500"/>
              </a:xfrm>
              <a:prstGeom prst="ellipse">
                <a:avLst/>
              </a:prstGeom>
              <a:solidFill>
                <a:srgbClr val="FFFFFF"/>
              </a:solidFill>
              <a:ln w="9525" cap="flat" cmpd="sng" algn="ctr">
                <a:solidFill>
                  <a:srgbClr val="353535">
                    <a:lumMod val="20000"/>
                    <a:lumOff val="80000"/>
                  </a:srgb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5" name="Freeform 82">
                <a:extLst>
                  <a:ext uri="{FF2B5EF4-FFF2-40B4-BE49-F238E27FC236}">
                    <a16:creationId xmlns:a16="http://schemas.microsoft.com/office/drawing/2014/main" id="{FF2E5A82-4648-4EA8-8883-F598BDF8C814}"/>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sp>
          <p:nvSpPr>
            <p:cNvPr id="419" name="Rectangle 418">
              <a:extLst>
                <a:ext uri="{FF2B5EF4-FFF2-40B4-BE49-F238E27FC236}">
                  <a16:creationId xmlns:a16="http://schemas.microsoft.com/office/drawing/2014/main" id="{F7285E6B-47A0-4E69-A424-9D99D00D1552}"/>
                </a:ext>
              </a:extLst>
            </p:cNvPr>
            <p:cNvSpPr>
              <a:spLocks noChangeArrowheads="1"/>
            </p:cNvSpPr>
            <p:nvPr/>
          </p:nvSpPr>
          <p:spPr bwMode="auto">
            <a:xfrm>
              <a:off x="5099042" y="4195467"/>
              <a:ext cx="364447" cy="3586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0" name="Rectangle 419">
              <a:extLst>
                <a:ext uri="{FF2B5EF4-FFF2-40B4-BE49-F238E27FC236}">
                  <a16:creationId xmlns:a16="http://schemas.microsoft.com/office/drawing/2014/main" id="{110AD98C-9680-4DA0-9535-D4890D94B5D6}"/>
                </a:ext>
              </a:extLst>
            </p:cNvPr>
            <p:cNvSpPr>
              <a:spLocks noChangeArrowheads="1"/>
            </p:cNvSpPr>
            <p:nvPr/>
          </p:nvSpPr>
          <p:spPr bwMode="auto">
            <a:xfrm>
              <a:off x="4708459" y="4525065"/>
              <a:ext cx="1145611" cy="5372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1" name="Freeform 7">
              <a:extLst>
                <a:ext uri="{FF2B5EF4-FFF2-40B4-BE49-F238E27FC236}">
                  <a16:creationId xmlns:a16="http://schemas.microsoft.com/office/drawing/2014/main" id="{8AD41583-5628-4CF2-8441-EF342AE20ECE}"/>
                </a:ext>
              </a:extLst>
            </p:cNvPr>
            <p:cNvSpPr>
              <a:spLocks/>
            </p:cNvSpPr>
            <p:nvPr/>
          </p:nvSpPr>
          <p:spPr bwMode="auto">
            <a:xfrm>
              <a:off x="4001346" y="2747845"/>
              <a:ext cx="2568550" cy="1530384"/>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2" name="Freeform 8">
              <a:extLst>
                <a:ext uri="{FF2B5EF4-FFF2-40B4-BE49-F238E27FC236}">
                  <a16:creationId xmlns:a16="http://schemas.microsoft.com/office/drawing/2014/main" id="{4AF4DF81-4642-441C-B263-E8076FA97F03}"/>
                </a:ext>
              </a:extLst>
            </p:cNvPr>
            <p:cNvSpPr>
              <a:spLocks/>
            </p:cNvSpPr>
            <p:nvPr/>
          </p:nvSpPr>
          <p:spPr bwMode="auto">
            <a:xfrm>
              <a:off x="4071041" y="2817540"/>
              <a:ext cx="2416092" cy="133291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3" name="Rectangle 422">
              <a:extLst>
                <a:ext uri="{FF2B5EF4-FFF2-40B4-BE49-F238E27FC236}">
                  <a16:creationId xmlns:a16="http://schemas.microsoft.com/office/drawing/2014/main" id="{9B08142D-B659-4BBE-AD44-981D7891F201}"/>
                </a:ext>
              </a:extLst>
            </p:cNvPr>
            <p:cNvSpPr>
              <a:spLocks noChangeArrowheads="1"/>
            </p:cNvSpPr>
            <p:nvPr/>
          </p:nvSpPr>
          <p:spPr bwMode="auto">
            <a:xfrm>
              <a:off x="4277222" y="3028077"/>
              <a:ext cx="451566" cy="8711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4" name="Rectangle 423">
              <a:extLst>
                <a:ext uri="{FF2B5EF4-FFF2-40B4-BE49-F238E27FC236}">
                  <a16:creationId xmlns:a16="http://schemas.microsoft.com/office/drawing/2014/main" id="{60A3CF76-1F9D-46B5-990A-D1CC1039EB75}"/>
                </a:ext>
              </a:extLst>
            </p:cNvPr>
            <p:cNvSpPr>
              <a:spLocks noChangeArrowheads="1"/>
            </p:cNvSpPr>
            <p:nvPr/>
          </p:nvSpPr>
          <p:spPr bwMode="auto">
            <a:xfrm>
              <a:off x="4765087" y="3028077"/>
              <a:ext cx="1061397" cy="871186"/>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5" name="Rectangle 424">
              <a:extLst>
                <a:ext uri="{FF2B5EF4-FFF2-40B4-BE49-F238E27FC236}">
                  <a16:creationId xmlns:a16="http://schemas.microsoft.com/office/drawing/2014/main" id="{3734643D-2E04-4616-9314-89CAF4164F80}"/>
                </a:ext>
              </a:extLst>
            </p:cNvPr>
            <p:cNvSpPr>
              <a:spLocks noChangeArrowheads="1"/>
            </p:cNvSpPr>
            <p:nvPr/>
          </p:nvSpPr>
          <p:spPr bwMode="auto">
            <a:xfrm>
              <a:off x="4765087" y="3028077"/>
              <a:ext cx="1061397" cy="87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6" name="Rectangle 425">
              <a:extLst>
                <a:ext uri="{FF2B5EF4-FFF2-40B4-BE49-F238E27FC236}">
                  <a16:creationId xmlns:a16="http://schemas.microsoft.com/office/drawing/2014/main" id="{7EB7C31A-3659-49A7-98D3-BA20710FC0DA}"/>
                </a:ext>
              </a:extLst>
            </p:cNvPr>
            <p:cNvSpPr>
              <a:spLocks noChangeArrowheads="1"/>
            </p:cNvSpPr>
            <p:nvPr/>
          </p:nvSpPr>
          <p:spPr bwMode="auto">
            <a:xfrm>
              <a:off x="5858427" y="3028077"/>
              <a:ext cx="415266" cy="19311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7" name="Rectangle 426">
              <a:extLst>
                <a:ext uri="{FF2B5EF4-FFF2-40B4-BE49-F238E27FC236}">
                  <a16:creationId xmlns:a16="http://schemas.microsoft.com/office/drawing/2014/main" id="{6CB427B4-6CE5-4A8B-A5F8-668E0BE6B511}"/>
                </a:ext>
              </a:extLst>
            </p:cNvPr>
            <p:cNvSpPr>
              <a:spLocks noChangeArrowheads="1"/>
            </p:cNvSpPr>
            <p:nvPr/>
          </p:nvSpPr>
          <p:spPr bwMode="auto">
            <a:xfrm>
              <a:off x="5858427" y="3253133"/>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8" name="Rectangle 427">
              <a:extLst>
                <a:ext uri="{FF2B5EF4-FFF2-40B4-BE49-F238E27FC236}">
                  <a16:creationId xmlns:a16="http://schemas.microsoft.com/office/drawing/2014/main" id="{D0A65450-4C66-42CE-AD27-1F0938079226}"/>
                </a:ext>
              </a:extLst>
            </p:cNvPr>
            <p:cNvSpPr>
              <a:spLocks noChangeArrowheads="1"/>
            </p:cNvSpPr>
            <p:nvPr/>
          </p:nvSpPr>
          <p:spPr bwMode="auto">
            <a:xfrm>
              <a:off x="5858427" y="3253133"/>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29" name="Rectangle 428">
              <a:extLst>
                <a:ext uri="{FF2B5EF4-FFF2-40B4-BE49-F238E27FC236}">
                  <a16:creationId xmlns:a16="http://schemas.microsoft.com/office/drawing/2014/main" id="{DF06C8CC-4AF7-4899-B4F7-6CB70F59A7F1}"/>
                </a:ext>
              </a:extLst>
            </p:cNvPr>
            <p:cNvSpPr>
              <a:spLocks noChangeArrowheads="1"/>
            </p:cNvSpPr>
            <p:nvPr/>
          </p:nvSpPr>
          <p:spPr bwMode="auto">
            <a:xfrm>
              <a:off x="5858427" y="3479642"/>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0" name="Rectangle 429">
              <a:extLst>
                <a:ext uri="{FF2B5EF4-FFF2-40B4-BE49-F238E27FC236}">
                  <a16:creationId xmlns:a16="http://schemas.microsoft.com/office/drawing/2014/main" id="{32221F5A-ED37-4271-AE17-77AA3C97BB5A}"/>
                </a:ext>
              </a:extLst>
            </p:cNvPr>
            <p:cNvSpPr>
              <a:spLocks noChangeArrowheads="1"/>
            </p:cNvSpPr>
            <p:nvPr/>
          </p:nvSpPr>
          <p:spPr bwMode="auto">
            <a:xfrm>
              <a:off x="5858427" y="3479642"/>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1" name="Rectangle 430">
              <a:extLst>
                <a:ext uri="{FF2B5EF4-FFF2-40B4-BE49-F238E27FC236}">
                  <a16:creationId xmlns:a16="http://schemas.microsoft.com/office/drawing/2014/main" id="{3C030AE8-94A4-4AE0-9490-3A0DDBE952DF}"/>
                </a:ext>
              </a:extLst>
            </p:cNvPr>
            <p:cNvSpPr>
              <a:spLocks noChangeArrowheads="1"/>
            </p:cNvSpPr>
            <p:nvPr/>
          </p:nvSpPr>
          <p:spPr bwMode="auto">
            <a:xfrm>
              <a:off x="5858427" y="3710506"/>
              <a:ext cx="415266" cy="18875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2" name="Rectangle 431">
              <a:extLst>
                <a:ext uri="{FF2B5EF4-FFF2-40B4-BE49-F238E27FC236}">
                  <a16:creationId xmlns:a16="http://schemas.microsoft.com/office/drawing/2014/main" id="{680A0831-89F4-4162-A01B-D3DC46BDFDD8}"/>
                </a:ext>
              </a:extLst>
            </p:cNvPr>
            <p:cNvSpPr>
              <a:spLocks noChangeArrowheads="1"/>
            </p:cNvSpPr>
            <p:nvPr/>
          </p:nvSpPr>
          <p:spPr bwMode="auto">
            <a:xfrm>
              <a:off x="5858427" y="3710506"/>
              <a:ext cx="415266" cy="18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3" name="Freeform 19">
              <a:extLst>
                <a:ext uri="{FF2B5EF4-FFF2-40B4-BE49-F238E27FC236}">
                  <a16:creationId xmlns:a16="http://schemas.microsoft.com/office/drawing/2014/main" id="{6CE87CF3-BD4F-4D51-A3E6-E7F475B75A57}"/>
                </a:ext>
              </a:extLst>
            </p:cNvPr>
            <p:cNvSpPr>
              <a:spLocks/>
            </p:cNvSpPr>
            <p:nvPr/>
          </p:nvSpPr>
          <p:spPr bwMode="auto">
            <a:xfrm>
              <a:off x="4277222" y="3982026"/>
              <a:ext cx="1996471" cy="65339"/>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4" name="Freeform 20">
              <a:extLst>
                <a:ext uri="{FF2B5EF4-FFF2-40B4-BE49-F238E27FC236}">
                  <a16:creationId xmlns:a16="http://schemas.microsoft.com/office/drawing/2014/main" id="{FEAC7262-34DF-4892-B7C9-E3B4170554B4}"/>
                </a:ext>
              </a:extLst>
            </p:cNvPr>
            <p:cNvSpPr>
              <a:spLocks/>
            </p:cNvSpPr>
            <p:nvPr/>
          </p:nvSpPr>
          <p:spPr bwMode="auto">
            <a:xfrm>
              <a:off x="4473238" y="3200862"/>
              <a:ext cx="74051" cy="110350"/>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5" name="Freeform 21">
              <a:extLst>
                <a:ext uri="{FF2B5EF4-FFF2-40B4-BE49-F238E27FC236}">
                  <a16:creationId xmlns:a16="http://schemas.microsoft.com/office/drawing/2014/main" id="{32364EFB-39DA-418B-8BF5-FFE538CE23D6}"/>
                </a:ext>
              </a:extLst>
            </p:cNvPr>
            <p:cNvSpPr>
              <a:spLocks noEditPoints="1"/>
            </p:cNvSpPr>
            <p:nvPr/>
          </p:nvSpPr>
          <p:spPr bwMode="auto">
            <a:xfrm>
              <a:off x="4367245" y="3118100"/>
              <a:ext cx="271520" cy="275876"/>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6" name="Rectangle 435">
              <a:extLst>
                <a:ext uri="{FF2B5EF4-FFF2-40B4-BE49-F238E27FC236}">
                  <a16:creationId xmlns:a16="http://schemas.microsoft.com/office/drawing/2014/main" id="{BB41D76C-4D46-4A0A-91A8-6850951D778C}"/>
                </a:ext>
              </a:extLst>
            </p:cNvPr>
            <p:cNvSpPr>
              <a:spLocks noChangeArrowheads="1"/>
            </p:cNvSpPr>
            <p:nvPr/>
          </p:nvSpPr>
          <p:spPr bwMode="auto">
            <a:xfrm>
              <a:off x="4158160"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7" name="Rectangle 436">
              <a:extLst>
                <a:ext uri="{FF2B5EF4-FFF2-40B4-BE49-F238E27FC236}">
                  <a16:creationId xmlns:a16="http://schemas.microsoft.com/office/drawing/2014/main" id="{B0DB60CC-0287-4B57-99C0-2F2816DEDD48}"/>
                </a:ext>
              </a:extLst>
            </p:cNvPr>
            <p:cNvSpPr>
              <a:spLocks noChangeArrowheads="1"/>
            </p:cNvSpPr>
            <p:nvPr/>
          </p:nvSpPr>
          <p:spPr bwMode="auto">
            <a:xfrm>
              <a:off x="4445651" y="2900303"/>
              <a:ext cx="217797" cy="450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8" name="Rectangle 437">
              <a:extLst>
                <a:ext uri="{FF2B5EF4-FFF2-40B4-BE49-F238E27FC236}">
                  <a16:creationId xmlns:a16="http://schemas.microsoft.com/office/drawing/2014/main" id="{764D079A-3D0F-4307-A92A-856F2433E9FC}"/>
                </a:ext>
              </a:extLst>
            </p:cNvPr>
            <p:cNvSpPr>
              <a:spLocks noChangeArrowheads="1"/>
            </p:cNvSpPr>
            <p:nvPr/>
          </p:nvSpPr>
          <p:spPr bwMode="auto">
            <a:xfrm>
              <a:off x="4737499"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39" name="Rectangle 438">
              <a:extLst>
                <a:ext uri="{FF2B5EF4-FFF2-40B4-BE49-F238E27FC236}">
                  <a16:creationId xmlns:a16="http://schemas.microsoft.com/office/drawing/2014/main" id="{EB12D408-BB03-489C-8E2B-4836FB4AFB7A}"/>
                </a:ext>
              </a:extLst>
            </p:cNvPr>
            <p:cNvSpPr>
              <a:spLocks noChangeArrowheads="1"/>
            </p:cNvSpPr>
            <p:nvPr/>
          </p:nvSpPr>
          <p:spPr bwMode="auto">
            <a:xfrm>
              <a:off x="4737499"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0" name="Rectangle 439">
              <a:extLst>
                <a:ext uri="{FF2B5EF4-FFF2-40B4-BE49-F238E27FC236}">
                  <a16:creationId xmlns:a16="http://schemas.microsoft.com/office/drawing/2014/main" id="{BA00A4CF-78D4-4D7A-847F-C5BE548A5621}"/>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1" name="Rectangle 440">
              <a:extLst>
                <a:ext uri="{FF2B5EF4-FFF2-40B4-BE49-F238E27FC236}">
                  <a16:creationId xmlns:a16="http://schemas.microsoft.com/office/drawing/2014/main" id="{DA482E97-D68C-4A39-B6A0-A19F42B897F6}"/>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2" name="Rectangle 441">
              <a:extLst>
                <a:ext uri="{FF2B5EF4-FFF2-40B4-BE49-F238E27FC236}">
                  <a16:creationId xmlns:a16="http://schemas.microsoft.com/office/drawing/2014/main" id="{701BC31E-7976-4E94-85E9-006612A2D67F}"/>
                </a:ext>
              </a:extLst>
            </p:cNvPr>
            <p:cNvSpPr>
              <a:spLocks noChangeArrowheads="1"/>
            </p:cNvSpPr>
            <p:nvPr/>
          </p:nvSpPr>
          <p:spPr bwMode="auto">
            <a:xfrm>
              <a:off x="5319742"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3" name="Rectangle 442">
              <a:extLst>
                <a:ext uri="{FF2B5EF4-FFF2-40B4-BE49-F238E27FC236}">
                  <a16:creationId xmlns:a16="http://schemas.microsoft.com/office/drawing/2014/main" id="{29ABDFCF-40ED-4FC6-BEFA-CCE1FFCFC219}"/>
                </a:ext>
              </a:extLst>
            </p:cNvPr>
            <p:cNvSpPr>
              <a:spLocks noChangeArrowheads="1"/>
            </p:cNvSpPr>
            <p:nvPr/>
          </p:nvSpPr>
          <p:spPr bwMode="auto">
            <a:xfrm>
              <a:off x="5319742"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4" name="Rectangle 443">
              <a:extLst>
                <a:ext uri="{FF2B5EF4-FFF2-40B4-BE49-F238E27FC236}">
                  <a16:creationId xmlns:a16="http://schemas.microsoft.com/office/drawing/2014/main" id="{7E0019A5-8ED9-491F-8DC1-F2DD3574A5C2}"/>
                </a:ext>
              </a:extLst>
            </p:cNvPr>
            <p:cNvSpPr>
              <a:spLocks noChangeArrowheads="1"/>
            </p:cNvSpPr>
            <p:nvPr/>
          </p:nvSpPr>
          <p:spPr bwMode="auto">
            <a:xfrm>
              <a:off x="5611590"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5" name="Rectangle 444">
              <a:extLst>
                <a:ext uri="{FF2B5EF4-FFF2-40B4-BE49-F238E27FC236}">
                  <a16:creationId xmlns:a16="http://schemas.microsoft.com/office/drawing/2014/main" id="{2C9D3C36-A17F-4E31-94A4-2D92F913560E}"/>
                </a:ext>
              </a:extLst>
            </p:cNvPr>
            <p:cNvSpPr>
              <a:spLocks noChangeArrowheads="1"/>
            </p:cNvSpPr>
            <p:nvPr/>
          </p:nvSpPr>
          <p:spPr bwMode="auto">
            <a:xfrm>
              <a:off x="5903438"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6" name="Rectangle 445">
              <a:extLst>
                <a:ext uri="{FF2B5EF4-FFF2-40B4-BE49-F238E27FC236}">
                  <a16:creationId xmlns:a16="http://schemas.microsoft.com/office/drawing/2014/main" id="{566E8BCD-C554-4148-BC86-4366EA9BCBC3}"/>
                </a:ext>
              </a:extLst>
            </p:cNvPr>
            <p:cNvSpPr>
              <a:spLocks noChangeArrowheads="1"/>
            </p:cNvSpPr>
            <p:nvPr/>
          </p:nvSpPr>
          <p:spPr bwMode="auto">
            <a:xfrm>
              <a:off x="6195286"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7" name="Freeform 33">
              <a:extLst>
                <a:ext uri="{FF2B5EF4-FFF2-40B4-BE49-F238E27FC236}">
                  <a16:creationId xmlns:a16="http://schemas.microsoft.com/office/drawing/2014/main" id="{3EF3A6B7-8882-47D3-9D95-CA69C436532D}"/>
                </a:ext>
              </a:extLst>
            </p:cNvPr>
            <p:cNvSpPr>
              <a:spLocks noEditPoints="1"/>
            </p:cNvSpPr>
            <p:nvPr/>
          </p:nvSpPr>
          <p:spPr bwMode="auto">
            <a:xfrm>
              <a:off x="4695392" y="2747845"/>
              <a:ext cx="1874504" cy="1530384"/>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8" name="Freeform 34">
              <a:extLst>
                <a:ext uri="{FF2B5EF4-FFF2-40B4-BE49-F238E27FC236}">
                  <a16:creationId xmlns:a16="http://schemas.microsoft.com/office/drawing/2014/main" id="{60B448C9-A507-4899-BD9A-5D9C5A878E68}"/>
                </a:ext>
              </a:extLst>
            </p:cNvPr>
            <p:cNvSpPr>
              <a:spLocks noEditPoints="1"/>
            </p:cNvSpPr>
            <p:nvPr/>
          </p:nvSpPr>
          <p:spPr bwMode="auto">
            <a:xfrm>
              <a:off x="4765087" y="2817540"/>
              <a:ext cx="1722046" cy="133291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49" name="Freeform 36">
              <a:extLst>
                <a:ext uri="{FF2B5EF4-FFF2-40B4-BE49-F238E27FC236}">
                  <a16:creationId xmlns:a16="http://schemas.microsoft.com/office/drawing/2014/main" id="{662C4D58-148D-4C5C-B4EB-41501271CB09}"/>
                </a:ext>
              </a:extLst>
            </p:cNvPr>
            <p:cNvSpPr>
              <a:spLocks/>
            </p:cNvSpPr>
            <p:nvPr/>
          </p:nvSpPr>
          <p:spPr bwMode="auto">
            <a:xfrm>
              <a:off x="4975624" y="3028077"/>
              <a:ext cx="850859" cy="850859"/>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0" name="Freeform 37">
              <a:extLst>
                <a:ext uri="{FF2B5EF4-FFF2-40B4-BE49-F238E27FC236}">
                  <a16:creationId xmlns:a16="http://schemas.microsoft.com/office/drawing/2014/main" id="{5A02599D-92E6-44A1-89DC-2E3EC6BD6E82}"/>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1" name="Freeform 38">
              <a:extLst>
                <a:ext uri="{FF2B5EF4-FFF2-40B4-BE49-F238E27FC236}">
                  <a16:creationId xmlns:a16="http://schemas.microsoft.com/office/drawing/2014/main" id="{CE4E930F-3AA3-4471-A7B1-DDDEFAF5F2C8}"/>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2" name="Freeform 39">
              <a:extLst>
                <a:ext uri="{FF2B5EF4-FFF2-40B4-BE49-F238E27FC236}">
                  <a16:creationId xmlns:a16="http://schemas.microsoft.com/office/drawing/2014/main" id="{00DCCAC8-D9A8-4215-9673-DED3E16C6652}"/>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3" name="Freeform 40">
              <a:extLst>
                <a:ext uri="{FF2B5EF4-FFF2-40B4-BE49-F238E27FC236}">
                  <a16:creationId xmlns:a16="http://schemas.microsoft.com/office/drawing/2014/main" id="{2BBA8B81-BCE3-4435-AD2B-C9D296DF20C5}"/>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4" name="Freeform 41">
              <a:extLst>
                <a:ext uri="{FF2B5EF4-FFF2-40B4-BE49-F238E27FC236}">
                  <a16:creationId xmlns:a16="http://schemas.microsoft.com/office/drawing/2014/main" id="{D5863D96-2CD2-40E9-B61B-E4E41C7028A3}"/>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5" name="Freeform 42">
              <a:extLst>
                <a:ext uri="{FF2B5EF4-FFF2-40B4-BE49-F238E27FC236}">
                  <a16:creationId xmlns:a16="http://schemas.microsoft.com/office/drawing/2014/main" id="{1E026735-6838-4061-8E89-E42B3C125778}"/>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6" name="Freeform 43">
              <a:extLst>
                <a:ext uri="{FF2B5EF4-FFF2-40B4-BE49-F238E27FC236}">
                  <a16:creationId xmlns:a16="http://schemas.microsoft.com/office/drawing/2014/main" id="{7864C38A-00B2-4CC5-A588-E6BAD8665B46}"/>
                </a:ext>
              </a:extLst>
            </p:cNvPr>
            <p:cNvSpPr>
              <a:spLocks/>
            </p:cNvSpPr>
            <p:nvPr/>
          </p:nvSpPr>
          <p:spPr bwMode="auto">
            <a:xfrm>
              <a:off x="5928122" y="3982026"/>
              <a:ext cx="345571" cy="65339"/>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7" name="Freeform 44">
              <a:extLst>
                <a:ext uri="{FF2B5EF4-FFF2-40B4-BE49-F238E27FC236}">
                  <a16:creationId xmlns:a16="http://schemas.microsoft.com/office/drawing/2014/main" id="{034B94A1-F34C-4F9B-9C97-B6224BADD762}"/>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8" name="Freeform 45">
              <a:extLst>
                <a:ext uri="{FF2B5EF4-FFF2-40B4-BE49-F238E27FC236}">
                  <a16:creationId xmlns:a16="http://schemas.microsoft.com/office/drawing/2014/main" id="{6544ABF3-2EAD-4CD0-81DB-44C4A2CAA16E}"/>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59" name="Rectangle 46">
              <a:extLst>
                <a:ext uri="{FF2B5EF4-FFF2-40B4-BE49-F238E27FC236}">
                  <a16:creationId xmlns:a16="http://schemas.microsoft.com/office/drawing/2014/main" id="{E8B140BE-F6E2-4675-9796-08B2A94E371B}"/>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0" name="Rectangle 47">
              <a:extLst>
                <a:ext uri="{FF2B5EF4-FFF2-40B4-BE49-F238E27FC236}">
                  <a16:creationId xmlns:a16="http://schemas.microsoft.com/office/drawing/2014/main" id="{F414C7C3-8ADA-4A3E-A0F0-9ECDB79671D0}"/>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1" name="Freeform 48">
              <a:extLst>
                <a:ext uri="{FF2B5EF4-FFF2-40B4-BE49-F238E27FC236}">
                  <a16:creationId xmlns:a16="http://schemas.microsoft.com/office/drawing/2014/main" id="{FAC1627C-D656-4379-A4A5-12A0E13FB316}"/>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2" name="Freeform 49">
              <a:extLst>
                <a:ext uri="{FF2B5EF4-FFF2-40B4-BE49-F238E27FC236}">
                  <a16:creationId xmlns:a16="http://schemas.microsoft.com/office/drawing/2014/main" id="{534CAA13-8F9D-48CD-B42F-E83F26B536AF}"/>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3" name="Freeform 157">
              <a:extLst>
                <a:ext uri="{FF2B5EF4-FFF2-40B4-BE49-F238E27FC236}">
                  <a16:creationId xmlns:a16="http://schemas.microsoft.com/office/drawing/2014/main" id="{9C0C2C86-1DCD-4D97-849F-BBC0A7A91424}"/>
                </a:ext>
              </a:extLst>
            </p:cNvPr>
            <p:cNvSpPr>
              <a:spLocks/>
            </p:cNvSpPr>
            <p:nvPr/>
          </p:nvSpPr>
          <p:spPr bwMode="auto">
            <a:xfrm>
              <a:off x="4765086" y="3028077"/>
              <a:ext cx="1061397" cy="871186"/>
            </a:xfrm>
            <a:prstGeom prst="rect">
              <a:avLst/>
            </a:prstGeom>
            <a:solidFill>
              <a:srgbClr val="D83B01"/>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4" name="Freeform 125">
              <a:extLst>
                <a:ext uri="{FF2B5EF4-FFF2-40B4-BE49-F238E27FC236}">
                  <a16:creationId xmlns:a16="http://schemas.microsoft.com/office/drawing/2014/main" id="{A2147836-E2B8-4E41-9C5D-53BFF386D053}"/>
                </a:ext>
              </a:extLst>
            </p:cNvPr>
            <p:cNvSpPr>
              <a:spLocks noEditPoints="1"/>
            </p:cNvSpPr>
            <p:nvPr/>
          </p:nvSpPr>
          <p:spPr bwMode="auto">
            <a:xfrm>
              <a:off x="5057298" y="3154680"/>
              <a:ext cx="476972" cy="61798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8C00"/>
                </a:solidFill>
                <a:effectLst/>
                <a:uLnTx/>
                <a:uFillTx/>
                <a:latin typeface="Times New Roman" charset="0"/>
                <a:ea typeface="ＭＳ Ｐゴシック" charset="0"/>
                <a:cs typeface="+mn-cs"/>
              </a:endParaRPr>
            </a:p>
          </p:txBody>
        </p:sp>
        <p:grpSp>
          <p:nvGrpSpPr>
            <p:cNvPr id="465" name="Group 464">
              <a:extLst>
                <a:ext uri="{FF2B5EF4-FFF2-40B4-BE49-F238E27FC236}">
                  <a16:creationId xmlns:a16="http://schemas.microsoft.com/office/drawing/2014/main" id="{A5453B56-0158-48FE-9036-4F8150C4BC56}"/>
                </a:ext>
              </a:extLst>
            </p:cNvPr>
            <p:cNvGrpSpPr/>
            <p:nvPr/>
          </p:nvGrpSpPr>
          <p:grpSpPr>
            <a:xfrm>
              <a:off x="2462782" y="3645408"/>
              <a:ext cx="1887955" cy="1067493"/>
              <a:chOff x="2267710" y="3645408"/>
              <a:chExt cx="1887955" cy="1067493"/>
            </a:xfrm>
          </p:grpSpPr>
          <p:sp>
            <p:nvSpPr>
              <p:cNvPr id="470" name="Freeform 151">
                <a:extLst>
                  <a:ext uri="{FF2B5EF4-FFF2-40B4-BE49-F238E27FC236}">
                    <a16:creationId xmlns:a16="http://schemas.microsoft.com/office/drawing/2014/main" id="{7238F242-97B6-45A2-9BB2-333C0007F08F}"/>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152">
                <a:extLst>
                  <a:ext uri="{FF2B5EF4-FFF2-40B4-BE49-F238E27FC236}">
                    <a16:creationId xmlns:a16="http://schemas.microsoft.com/office/drawing/2014/main" id="{C11C729C-C678-4184-94CB-D15F5944B77E}"/>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158">
                <a:extLst>
                  <a:ext uri="{FF2B5EF4-FFF2-40B4-BE49-F238E27FC236}">
                    <a16:creationId xmlns:a16="http://schemas.microsoft.com/office/drawing/2014/main" id="{BFD94E67-BB65-4399-A575-F9025FE3B40D}"/>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168">
                <a:extLst>
                  <a:ext uri="{FF2B5EF4-FFF2-40B4-BE49-F238E27FC236}">
                    <a16:creationId xmlns:a16="http://schemas.microsoft.com/office/drawing/2014/main" id="{6D8AC02A-9652-4A18-8C36-876DE9C44A33}"/>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474" name="Group 473">
                <a:extLst>
                  <a:ext uri="{FF2B5EF4-FFF2-40B4-BE49-F238E27FC236}">
                    <a16:creationId xmlns:a16="http://schemas.microsoft.com/office/drawing/2014/main" id="{8362CBB5-1759-4C97-91DF-ABF43F0E1FCB}"/>
                  </a:ext>
                </a:extLst>
              </p:cNvPr>
              <p:cNvGrpSpPr/>
              <p:nvPr/>
            </p:nvGrpSpPr>
            <p:grpSpPr>
              <a:xfrm>
                <a:off x="2677694" y="3839497"/>
                <a:ext cx="1155716" cy="644026"/>
                <a:chOff x="2726462" y="3839497"/>
                <a:chExt cx="1155716" cy="644026"/>
              </a:xfrm>
            </p:grpSpPr>
            <p:sp>
              <p:nvSpPr>
                <p:cNvPr id="475" name="Freeform 153">
                  <a:extLst>
                    <a:ext uri="{FF2B5EF4-FFF2-40B4-BE49-F238E27FC236}">
                      <a16:creationId xmlns:a16="http://schemas.microsoft.com/office/drawing/2014/main" id="{CFD73EBA-29BD-42B2-AB2A-31E930B03768}"/>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154">
                  <a:extLst>
                    <a:ext uri="{FF2B5EF4-FFF2-40B4-BE49-F238E27FC236}">
                      <a16:creationId xmlns:a16="http://schemas.microsoft.com/office/drawing/2014/main" id="{E28D3FCD-AE55-4440-8FDB-2AF0A80187F0}"/>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155">
                  <a:extLst>
                    <a:ext uri="{FF2B5EF4-FFF2-40B4-BE49-F238E27FC236}">
                      <a16:creationId xmlns:a16="http://schemas.microsoft.com/office/drawing/2014/main" id="{A03EDCC5-2F42-4BC8-965D-23CBD47A5200}"/>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156">
                  <a:extLst>
                    <a:ext uri="{FF2B5EF4-FFF2-40B4-BE49-F238E27FC236}">
                      <a16:creationId xmlns:a16="http://schemas.microsoft.com/office/drawing/2014/main" id="{75E4F843-8E94-4267-89D9-808F682D2942}"/>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157">
                  <a:extLst>
                    <a:ext uri="{FF2B5EF4-FFF2-40B4-BE49-F238E27FC236}">
                      <a16:creationId xmlns:a16="http://schemas.microsoft.com/office/drawing/2014/main" id="{D8B70571-66BD-4FC3-A9CE-B37E5EC160F3}"/>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159">
                  <a:extLst>
                    <a:ext uri="{FF2B5EF4-FFF2-40B4-BE49-F238E27FC236}">
                      <a16:creationId xmlns:a16="http://schemas.microsoft.com/office/drawing/2014/main" id="{9DF06050-8F46-4EFC-9DDD-C2B3939BB7CF}"/>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160">
                  <a:extLst>
                    <a:ext uri="{FF2B5EF4-FFF2-40B4-BE49-F238E27FC236}">
                      <a16:creationId xmlns:a16="http://schemas.microsoft.com/office/drawing/2014/main" id="{77CAEE74-0131-4242-989C-805AB498F2EA}"/>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161">
                  <a:extLst>
                    <a:ext uri="{FF2B5EF4-FFF2-40B4-BE49-F238E27FC236}">
                      <a16:creationId xmlns:a16="http://schemas.microsoft.com/office/drawing/2014/main" id="{E5AAF1D3-9B71-4291-BAF4-C91CE3E02086}"/>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62">
                  <a:extLst>
                    <a:ext uri="{FF2B5EF4-FFF2-40B4-BE49-F238E27FC236}">
                      <a16:creationId xmlns:a16="http://schemas.microsoft.com/office/drawing/2014/main" id="{88318924-F2E2-4007-88BE-94CACEB24D6A}"/>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163">
                  <a:extLst>
                    <a:ext uri="{FF2B5EF4-FFF2-40B4-BE49-F238E27FC236}">
                      <a16:creationId xmlns:a16="http://schemas.microsoft.com/office/drawing/2014/main" id="{A5222E53-27F2-4F43-9EF1-7E9FDCF7676E}"/>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164">
                  <a:extLst>
                    <a:ext uri="{FF2B5EF4-FFF2-40B4-BE49-F238E27FC236}">
                      <a16:creationId xmlns:a16="http://schemas.microsoft.com/office/drawing/2014/main" id="{AD8E4D96-AD54-4F67-BED4-18F060CA543A}"/>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165">
                  <a:extLst>
                    <a:ext uri="{FF2B5EF4-FFF2-40B4-BE49-F238E27FC236}">
                      <a16:creationId xmlns:a16="http://schemas.microsoft.com/office/drawing/2014/main" id="{B6D046D6-2628-4D8D-B49F-4604735557AB}"/>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166">
                  <a:extLst>
                    <a:ext uri="{FF2B5EF4-FFF2-40B4-BE49-F238E27FC236}">
                      <a16:creationId xmlns:a16="http://schemas.microsoft.com/office/drawing/2014/main" id="{49954324-2247-49CF-BE8F-1B3018DBADE2}"/>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167">
                  <a:extLst>
                    <a:ext uri="{FF2B5EF4-FFF2-40B4-BE49-F238E27FC236}">
                      <a16:creationId xmlns:a16="http://schemas.microsoft.com/office/drawing/2014/main" id="{A826B535-666E-45E4-A5B3-7030D1357763}"/>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169">
                  <a:extLst>
                    <a:ext uri="{FF2B5EF4-FFF2-40B4-BE49-F238E27FC236}">
                      <a16:creationId xmlns:a16="http://schemas.microsoft.com/office/drawing/2014/main" id="{34277C3D-13EA-4C39-8C49-5D6F679C75D8}"/>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170">
                  <a:extLst>
                    <a:ext uri="{FF2B5EF4-FFF2-40B4-BE49-F238E27FC236}">
                      <a16:creationId xmlns:a16="http://schemas.microsoft.com/office/drawing/2014/main" id="{72E6BE98-6044-48DD-98FC-4C3CAFAACD98}"/>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71">
                  <a:extLst>
                    <a:ext uri="{FF2B5EF4-FFF2-40B4-BE49-F238E27FC236}">
                      <a16:creationId xmlns:a16="http://schemas.microsoft.com/office/drawing/2014/main" id="{6EC3F371-883E-457C-B710-A2C4D14A25D5}"/>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172">
                  <a:extLst>
                    <a:ext uri="{FF2B5EF4-FFF2-40B4-BE49-F238E27FC236}">
                      <a16:creationId xmlns:a16="http://schemas.microsoft.com/office/drawing/2014/main" id="{8BD5473E-C847-47C0-891B-EB1D20FBC415}"/>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173">
                  <a:extLst>
                    <a:ext uri="{FF2B5EF4-FFF2-40B4-BE49-F238E27FC236}">
                      <a16:creationId xmlns:a16="http://schemas.microsoft.com/office/drawing/2014/main" id="{415B477E-FD67-4809-B282-D836637E744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174">
                  <a:extLst>
                    <a:ext uri="{FF2B5EF4-FFF2-40B4-BE49-F238E27FC236}">
                      <a16:creationId xmlns:a16="http://schemas.microsoft.com/office/drawing/2014/main" id="{1E482409-CB25-4786-AF09-4BE43689966A}"/>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175">
                  <a:extLst>
                    <a:ext uri="{FF2B5EF4-FFF2-40B4-BE49-F238E27FC236}">
                      <a16:creationId xmlns:a16="http://schemas.microsoft.com/office/drawing/2014/main" id="{AF900D5D-ABAF-48ED-8E80-D182988873A5}"/>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176">
                  <a:extLst>
                    <a:ext uri="{FF2B5EF4-FFF2-40B4-BE49-F238E27FC236}">
                      <a16:creationId xmlns:a16="http://schemas.microsoft.com/office/drawing/2014/main" id="{3CD7678C-94C4-4DCC-A8CA-19574443BB13}"/>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177">
                  <a:extLst>
                    <a:ext uri="{FF2B5EF4-FFF2-40B4-BE49-F238E27FC236}">
                      <a16:creationId xmlns:a16="http://schemas.microsoft.com/office/drawing/2014/main" id="{0E551D8E-E091-4A8B-A328-816C12ED37E6}"/>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186">
                  <a:extLst>
                    <a:ext uri="{FF2B5EF4-FFF2-40B4-BE49-F238E27FC236}">
                      <a16:creationId xmlns:a16="http://schemas.microsoft.com/office/drawing/2014/main" id="{BBB92AC2-5C2E-42C8-81DA-DB93D995BD69}"/>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187">
                  <a:extLst>
                    <a:ext uri="{FF2B5EF4-FFF2-40B4-BE49-F238E27FC236}">
                      <a16:creationId xmlns:a16="http://schemas.microsoft.com/office/drawing/2014/main" id="{05E39175-2DAB-4F9E-BF00-7701E2FEDAEC}"/>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188">
                  <a:extLst>
                    <a:ext uri="{FF2B5EF4-FFF2-40B4-BE49-F238E27FC236}">
                      <a16:creationId xmlns:a16="http://schemas.microsoft.com/office/drawing/2014/main" id="{CC3D0E7C-0538-4C4E-85E6-6D9F4A2ECDF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189">
                  <a:extLst>
                    <a:ext uri="{FF2B5EF4-FFF2-40B4-BE49-F238E27FC236}">
                      <a16:creationId xmlns:a16="http://schemas.microsoft.com/office/drawing/2014/main" id="{AA73910E-0596-49B1-A96E-673C5F423696}"/>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190">
                  <a:extLst>
                    <a:ext uri="{FF2B5EF4-FFF2-40B4-BE49-F238E27FC236}">
                      <a16:creationId xmlns:a16="http://schemas.microsoft.com/office/drawing/2014/main" id="{AF2893BE-8F80-4422-BB77-D356BCAA202A}"/>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66" name="Group 465">
              <a:extLst>
                <a:ext uri="{FF2B5EF4-FFF2-40B4-BE49-F238E27FC236}">
                  <a16:creationId xmlns:a16="http://schemas.microsoft.com/office/drawing/2014/main" id="{E8EFBE13-3BF8-4B06-AAE5-3B98C24FE11F}"/>
                </a:ext>
              </a:extLst>
            </p:cNvPr>
            <p:cNvGrpSpPr/>
            <p:nvPr/>
          </p:nvGrpSpPr>
          <p:grpSpPr>
            <a:xfrm>
              <a:off x="3705306" y="3645288"/>
              <a:ext cx="1656542" cy="1392080"/>
              <a:chOff x="3484242" y="3413760"/>
              <a:chExt cx="1656542" cy="1392080"/>
            </a:xfrm>
          </p:grpSpPr>
          <p:sp>
            <p:nvSpPr>
              <p:cNvPr id="467" name="Freeform: Shape 466">
                <a:extLst>
                  <a:ext uri="{FF2B5EF4-FFF2-40B4-BE49-F238E27FC236}">
                    <a16:creationId xmlns:a16="http://schemas.microsoft.com/office/drawing/2014/main" id="{3ED1F2CE-EB95-4B45-92D8-E00E16D56158}"/>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tx1">
                  <a:lumMod val="65000"/>
                  <a:lumOff val="3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8" name="Freeform: Shape 467">
                <a:extLst>
                  <a:ext uri="{FF2B5EF4-FFF2-40B4-BE49-F238E27FC236}">
                    <a16:creationId xmlns:a16="http://schemas.microsoft.com/office/drawing/2014/main" id="{71D2D3EE-B57F-4AE5-9E49-BD0A75BEFDBE}"/>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tx1">
                  <a:lumMod val="85000"/>
                  <a:lumOff val="15000"/>
                </a:schemeClr>
              </a:solidFill>
              <a:ln>
                <a:noFill/>
              </a:ln>
            </p:spPr>
            <p:txBody>
              <a:bodyPr vert="horz" wrap="square" lIns="93260" tIns="46630" rIns="93260" bIns="46630" numCol="1" anchor="t" anchorCtr="0" compatLnSpc="1">
                <a:prstTxWarp prst="textNoShape">
                  <a:avLst/>
                </a:prstTxWarp>
                <a:noAutofit/>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sp>
            <p:nvSpPr>
              <p:cNvPr id="469" name="Freeform 164">
                <a:extLst>
                  <a:ext uri="{FF2B5EF4-FFF2-40B4-BE49-F238E27FC236}">
                    <a16:creationId xmlns:a16="http://schemas.microsoft.com/office/drawing/2014/main" id="{8DFE98E5-44B0-41AA-9E5F-088EDA2CA737}"/>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Times New Roman" charset="0"/>
                  <a:ea typeface="ＭＳ Ｐゴシック" charset="0"/>
                  <a:cs typeface="+mn-cs"/>
                </a:endParaRPr>
              </a:p>
            </p:txBody>
          </p:sp>
        </p:grpSp>
      </p:grpSp>
      <p:sp>
        <p:nvSpPr>
          <p:cNvPr id="356" name="TextBox 355">
            <a:extLst>
              <a:ext uri="{FF2B5EF4-FFF2-40B4-BE49-F238E27FC236}">
                <a16:creationId xmlns:a16="http://schemas.microsoft.com/office/drawing/2014/main" id="{7A973149-88BC-4924-9A7A-4226EFBF8FB2}"/>
              </a:ext>
            </a:extLst>
          </p:cNvPr>
          <p:cNvSpPr txBox="1"/>
          <p:nvPr/>
        </p:nvSpPr>
        <p:spPr>
          <a:xfrm>
            <a:off x="3871107" y="1472582"/>
            <a:ext cx="4248916" cy="499485"/>
          </a:xfrm>
          <a:prstGeom prst="rect">
            <a:avLst/>
          </a:prstGeom>
          <a:solidFill>
            <a:schemeClr val="accent4"/>
          </a:solidFill>
          <a:ln w="6350">
            <a:solidFill>
              <a:schemeClr val="accent4"/>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Benefits</a:t>
            </a:r>
          </a:p>
        </p:txBody>
      </p:sp>
      <p:sp>
        <p:nvSpPr>
          <p:cNvPr id="358" name="TextBox 357">
            <a:extLst>
              <a:ext uri="{FF2B5EF4-FFF2-40B4-BE49-F238E27FC236}">
                <a16:creationId xmlns:a16="http://schemas.microsoft.com/office/drawing/2014/main" id="{6D0594E2-F9AF-4C49-B073-42325EF8EF8D}"/>
              </a:ext>
            </a:extLst>
          </p:cNvPr>
          <p:cNvSpPr txBox="1"/>
          <p:nvPr/>
        </p:nvSpPr>
        <p:spPr>
          <a:xfrm>
            <a:off x="8609562" y="1967250"/>
            <a:ext cx="3233094" cy="4727741"/>
          </a:xfrm>
          <a:prstGeom prst="rect">
            <a:avLst/>
          </a:prstGeom>
          <a:noFill/>
          <a:ln w="6350">
            <a:solidFill>
              <a:schemeClr val="bg1">
                <a:lumMod val="75000"/>
              </a:schemeClr>
            </a:solidFill>
          </a:ln>
        </p:spPr>
        <p:txBody>
          <a:bodyPr wrap="square" lIns="93260" tIns="93260" rIns="93260" bIns="46630" rtlCol="0" anchor="t">
            <a:noAutofit/>
          </a:bodyPr>
          <a:lstStyle/>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Explore customer pain points and map to WVD solution</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Use </a:t>
            </a:r>
            <a:r>
              <a:rPr kumimoji="0" lang="en-US" sz="1530" b="0" i="0" u="sng" strike="noStrike" kern="1200" cap="none" spc="0" normalizeH="0" baseline="0" noProof="0">
                <a:ln>
                  <a:noFill/>
                </a:ln>
                <a:solidFill>
                  <a:srgbClr val="000000"/>
                </a:solidFill>
                <a:effectLst/>
                <a:uLnTx/>
                <a:uFillTx/>
                <a:latin typeface="Segoe UI"/>
                <a:ea typeface="+mn-ea"/>
                <a:cs typeface="+mn-cs"/>
              </a:rPr>
              <a:t>Solution Configurator </a:t>
            </a:r>
            <a:r>
              <a:rPr kumimoji="0" lang="en-US" sz="1530" b="0" i="0" u="none" strike="noStrike" kern="1200" cap="none" spc="0" normalizeH="0" baseline="0" noProof="0">
                <a:ln>
                  <a:noFill/>
                </a:ln>
                <a:solidFill>
                  <a:srgbClr val="000000"/>
                </a:solidFill>
                <a:effectLst/>
                <a:uLnTx/>
                <a:uFillTx/>
                <a:latin typeface="Segoe UI"/>
                <a:ea typeface="+mn-ea"/>
                <a:cs typeface="+mn-cs"/>
              </a:rPr>
              <a:t>tool to estimate economics benefits </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Gather customer’s licensing position</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Use </a:t>
            </a:r>
            <a:r>
              <a:rPr kumimoji="0" lang="en-US" sz="1530" b="0" i="0" u="sng" strike="noStrike" kern="1200" cap="none" spc="0" normalizeH="0" baseline="0" noProof="0">
                <a:ln>
                  <a:noFill/>
                </a:ln>
                <a:solidFill>
                  <a:srgbClr val="000000"/>
                </a:solidFill>
                <a:effectLst/>
                <a:uLnTx/>
                <a:uFillTx/>
                <a:latin typeface="Segoe UI"/>
                <a:ea typeface="+mn-ea"/>
                <a:cs typeface="+mn-cs"/>
              </a:rPr>
              <a:t>deployment guide</a:t>
            </a:r>
            <a:r>
              <a:rPr kumimoji="0" lang="en-US" sz="1530" b="0" i="0" u="none" strike="noStrike" kern="1200" cap="none" spc="0" normalizeH="0" baseline="0" noProof="0">
                <a:ln>
                  <a:noFill/>
                </a:ln>
                <a:solidFill>
                  <a:srgbClr val="000000"/>
                </a:solidFill>
                <a:effectLst/>
                <a:uLnTx/>
                <a:uFillTx/>
                <a:latin typeface="Segoe UI"/>
                <a:ea typeface="+mn-ea"/>
                <a:cs typeface="+mn-cs"/>
              </a:rPr>
              <a:t> to implement solution</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Position pilot and leverage </a:t>
            </a:r>
            <a:r>
              <a:rPr kumimoji="0" lang="en-US" sz="1530" b="0" i="0" u="sng" strike="noStrike" kern="1200" cap="none" spc="0" normalizeH="0" baseline="0" noProof="0">
                <a:ln>
                  <a:noFill/>
                </a:ln>
                <a:solidFill>
                  <a:srgbClr val="000000"/>
                </a:solidFill>
                <a:effectLst/>
                <a:uLnTx/>
                <a:uFillTx/>
                <a:latin typeface="Segoe UI"/>
                <a:ea typeface="+mn-ea"/>
                <a:cs typeface="+mn-cs"/>
              </a:rPr>
              <a:t>WVD Lighthouse Customer Program </a:t>
            </a:r>
          </a:p>
        </p:txBody>
      </p:sp>
      <p:sp>
        <p:nvSpPr>
          <p:cNvPr id="359" name="TextBox 358">
            <a:extLst>
              <a:ext uri="{FF2B5EF4-FFF2-40B4-BE49-F238E27FC236}">
                <a16:creationId xmlns:a16="http://schemas.microsoft.com/office/drawing/2014/main" id="{4BBCF505-16DE-445F-AC31-AA51CB54E90A}"/>
              </a:ext>
            </a:extLst>
          </p:cNvPr>
          <p:cNvSpPr txBox="1"/>
          <p:nvPr/>
        </p:nvSpPr>
        <p:spPr>
          <a:xfrm>
            <a:off x="8609562" y="1472582"/>
            <a:ext cx="3233094"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How to Engage</a:t>
            </a:r>
          </a:p>
        </p:txBody>
      </p:sp>
      <p:sp>
        <p:nvSpPr>
          <p:cNvPr id="1232" name="Rectangle: Rounded Corners 1231">
            <a:extLst>
              <a:ext uri="{FF2B5EF4-FFF2-40B4-BE49-F238E27FC236}">
                <a16:creationId xmlns:a16="http://schemas.microsoft.com/office/drawing/2014/main" id="{EE4C5D5A-EEF1-4218-B0DF-C5BC95CB571D}"/>
              </a:ext>
            </a:extLst>
          </p:cNvPr>
          <p:cNvSpPr/>
          <p:nvPr/>
        </p:nvSpPr>
        <p:spPr bwMode="auto">
          <a:xfrm>
            <a:off x="4423145" y="6606489"/>
            <a:ext cx="3411591" cy="88501"/>
          </a:xfrm>
          <a:prstGeom prst="roundRect">
            <a:avLst>
              <a:gd name="adj" fmla="val 50000"/>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0" cap="none" spc="0" normalizeH="0" baseline="0" noProof="0">
              <a:ln>
                <a:noFill/>
              </a:ln>
              <a:solidFill>
                <a:srgbClr val="FFFFFF"/>
              </a:solidFill>
              <a:effectLst/>
              <a:uLnTx/>
              <a:uFillTx/>
              <a:latin typeface="Segoe UI Semilight"/>
              <a:ea typeface="+mn-ea"/>
              <a:cs typeface="Segoe UI" pitchFamily="34" charset="0"/>
            </a:endParaRPr>
          </a:p>
        </p:txBody>
      </p:sp>
      <p:sp>
        <p:nvSpPr>
          <p:cNvPr id="1239" name="Arrow: Bent 1238">
            <a:extLst>
              <a:ext uri="{FF2B5EF4-FFF2-40B4-BE49-F238E27FC236}">
                <a16:creationId xmlns:a16="http://schemas.microsoft.com/office/drawing/2014/main" id="{55913CAD-3D74-4C1C-BCC7-77D9B4AE8CC4}"/>
              </a:ext>
            </a:extLst>
          </p:cNvPr>
          <p:cNvSpPr/>
          <p:nvPr/>
        </p:nvSpPr>
        <p:spPr bwMode="auto">
          <a:xfrm rot="5400000" flipV="1">
            <a:off x="5080054" y="5694463"/>
            <a:ext cx="213474" cy="168310"/>
          </a:xfrm>
          <a:prstGeom prst="bentArrow">
            <a:avLst>
              <a:gd name="adj1" fmla="val 25000"/>
              <a:gd name="adj2" fmla="val 0"/>
              <a:gd name="adj3" fmla="val 25000"/>
              <a:gd name="adj4" fmla="val 19010"/>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IN"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14" name="Straight Connector 1313">
            <a:extLst>
              <a:ext uri="{FF2B5EF4-FFF2-40B4-BE49-F238E27FC236}">
                <a16:creationId xmlns:a16="http://schemas.microsoft.com/office/drawing/2014/main" id="{ACE0A105-04AD-4751-88C9-C00207CC6675}"/>
              </a:ext>
            </a:extLst>
          </p:cNvPr>
          <p:cNvCxnSpPr>
            <a:cxnSpLocks/>
          </p:cNvCxnSpPr>
          <p:nvPr/>
        </p:nvCxnSpPr>
        <p:spPr>
          <a:xfrm rot="5400000" flipV="1">
            <a:off x="5629593" y="5529697"/>
            <a:ext cx="0" cy="283486"/>
          </a:xfrm>
          <a:prstGeom prst="line">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18" name="Straight Connector 1317">
            <a:extLst>
              <a:ext uri="{FF2B5EF4-FFF2-40B4-BE49-F238E27FC236}">
                <a16:creationId xmlns:a16="http://schemas.microsoft.com/office/drawing/2014/main" id="{291DF22D-3186-43CD-8A94-C166500DB0B7}"/>
              </a:ext>
            </a:extLst>
          </p:cNvPr>
          <p:cNvCxnSpPr>
            <a:cxnSpLocks/>
          </p:cNvCxnSpPr>
          <p:nvPr/>
        </p:nvCxnSpPr>
        <p:spPr>
          <a:xfrm rot="5400000" flipV="1">
            <a:off x="5286805" y="5529697"/>
            <a:ext cx="0" cy="283486"/>
          </a:xfrm>
          <a:prstGeom prst="line">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19" name="Group 1318">
            <a:extLst>
              <a:ext uri="{FF2B5EF4-FFF2-40B4-BE49-F238E27FC236}">
                <a16:creationId xmlns:a16="http://schemas.microsoft.com/office/drawing/2014/main" id="{14B62AD2-860E-441B-B98B-ED0900C949C0}"/>
              </a:ext>
            </a:extLst>
          </p:cNvPr>
          <p:cNvGrpSpPr/>
          <p:nvPr/>
        </p:nvGrpSpPr>
        <p:grpSpPr>
          <a:xfrm>
            <a:off x="5141275" y="5623226"/>
            <a:ext cx="96426" cy="96426"/>
            <a:chOff x="3320247" y="3256506"/>
            <a:chExt cx="1680016" cy="1680016"/>
          </a:xfrm>
        </p:grpSpPr>
        <p:sp>
          <p:nvSpPr>
            <p:cNvPr id="1320" name="Arc 1319">
              <a:extLst>
                <a:ext uri="{FF2B5EF4-FFF2-40B4-BE49-F238E27FC236}">
                  <a16:creationId xmlns:a16="http://schemas.microsoft.com/office/drawing/2014/main" id="{9BB116C4-8DCA-48AD-B03F-F3D03735C787}"/>
                </a:ext>
              </a:extLst>
            </p:cNvPr>
            <p:cNvSpPr/>
            <p:nvPr/>
          </p:nvSpPr>
          <p:spPr bwMode="auto">
            <a:xfrm>
              <a:off x="3320247" y="3256506"/>
              <a:ext cx="1680016" cy="1680016"/>
            </a:xfrm>
            <a:prstGeom prst="arc">
              <a:avLst>
                <a:gd name="adj1" fmla="val 16228464"/>
                <a:gd name="adj2" fmla="val 5187680"/>
              </a:avLst>
            </a:prstGeom>
            <a:noFill/>
            <a:ln w="3175" cap="flat" cmpd="sng" algn="ctr">
              <a:solidFill>
                <a:srgbClr val="0078D7">
                  <a:lumMod val="60000"/>
                  <a:lumOff val="40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Oval 1320">
              <a:extLst>
                <a:ext uri="{FF2B5EF4-FFF2-40B4-BE49-F238E27FC236}">
                  <a16:creationId xmlns:a16="http://schemas.microsoft.com/office/drawing/2014/main" id="{D8703A1C-BF76-4277-89C1-91A4A2BB1318}"/>
                </a:ext>
              </a:extLst>
            </p:cNvPr>
            <p:cNvSpPr/>
            <p:nvPr/>
          </p:nvSpPr>
          <p:spPr bwMode="auto">
            <a:xfrm>
              <a:off x="3623021" y="3559284"/>
              <a:ext cx="1074469" cy="1074460"/>
            </a:xfrm>
            <a:prstGeom prst="ellipse">
              <a:avLst/>
            </a:prstGeom>
            <a:solidFill>
              <a:schemeClr val="bg1">
                <a:lumMod val="50000"/>
              </a:schemeClr>
            </a:solidFill>
            <a:ln w="3175"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IN"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15" name="Group 1514">
            <a:extLst>
              <a:ext uri="{FF2B5EF4-FFF2-40B4-BE49-F238E27FC236}">
                <a16:creationId xmlns:a16="http://schemas.microsoft.com/office/drawing/2014/main" id="{AB649708-B2F3-45F3-B7E3-151067CA359E}"/>
              </a:ext>
            </a:extLst>
          </p:cNvPr>
          <p:cNvGrpSpPr/>
          <p:nvPr/>
        </p:nvGrpSpPr>
        <p:grpSpPr>
          <a:xfrm>
            <a:off x="5284448" y="5568229"/>
            <a:ext cx="208233" cy="208230"/>
            <a:chOff x="4974393" y="5339307"/>
            <a:chExt cx="147595" cy="147595"/>
          </a:xfrm>
        </p:grpSpPr>
        <p:sp>
          <p:nvSpPr>
            <p:cNvPr id="1313" name="Oval 1312">
              <a:extLst>
                <a:ext uri="{FF2B5EF4-FFF2-40B4-BE49-F238E27FC236}">
                  <a16:creationId xmlns:a16="http://schemas.microsoft.com/office/drawing/2014/main" id="{2EA18458-3042-407D-A35D-AEEA9A4CDB50}"/>
                </a:ext>
              </a:extLst>
            </p:cNvPr>
            <p:cNvSpPr/>
            <p:nvPr/>
          </p:nvSpPr>
          <p:spPr bwMode="auto">
            <a:xfrm rot="5400000">
              <a:off x="4974393" y="5339307"/>
              <a:ext cx="147595" cy="147595"/>
            </a:xfrm>
            <a:prstGeom prst="ellipse">
              <a:avLst/>
            </a:prstGeom>
            <a:solidFill>
              <a:schemeClr val="bg1"/>
            </a:solidFill>
            <a:ln w="9525" cap="flat" cmpd="sng" algn="ctr">
              <a:solidFill>
                <a:srgbClr val="505050"/>
              </a:solidFill>
              <a:prstDash val="solid"/>
              <a:headEnd type="none"/>
              <a:tailEnd type="none"/>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5" name="Group 1314">
              <a:extLst>
                <a:ext uri="{FF2B5EF4-FFF2-40B4-BE49-F238E27FC236}">
                  <a16:creationId xmlns:a16="http://schemas.microsoft.com/office/drawing/2014/main" id="{38F0F601-84FA-4C77-83A5-A983D1E4005E}"/>
                </a:ext>
              </a:extLst>
            </p:cNvPr>
            <p:cNvGrpSpPr/>
            <p:nvPr/>
          </p:nvGrpSpPr>
          <p:grpSpPr>
            <a:xfrm rot="5400000">
              <a:off x="5003516" y="5360724"/>
              <a:ext cx="89348" cy="104761"/>
              <a:chOff x="7908781" y="3944889"/>
              <a:chExt cx="232945" cy="273130"/>
            </a:xfrm>
          </p:grpSpPr>
          <p:sp>
            <p:nvSpPr>
              <p:cNvPr id="1324" name="Freeform 342">
                <a:extLst>
                  <a:ext uri="{FF2B5EF4-FFF2-40B4-BE49-F238E27FC236}">
                    <a16:creationId xmlns:a16="http://schemas.microsoft.com/office/drawing/2014/main" id="{7FD3A400-0583-494F-A2AD-D580609B79EA}"/>
                  </a:ext>
                </a:extLst>
              </p:cNvPr>
              <p:cNvSpPr>
                <a:spLocks noEditPoints="1"/>
              </p:cNvSpPr>
              <p:nvPr/>
            </p:nvSpPr>
            <p:spPr bwMode="auto">
              <a:xfrm>
                <a:off x="8022749" y="3944889"/>
                <a:ext cx="118977" cy="11838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25" name="Freeform 343">
                <a:extLst>
                  <a:ext uri="{FF2B5EF4-FFF2-40B4-BE49-F238E27FC236}">
                    <a16:creationId xmlns:a16="http://schemas.microsoft.com/office/drawing/2014/main" id="{81FD9C2F-E651-40F2-8D65-DC129A7B1C49}"/>
                  </a:ext>
                </a:extLst>
              </p:cNvPr>
              <p:cNvSpPr>
                <a:spLocks noEditPoints="1"/>
              </p:cNvSpPr>
              <p:nvPr/>
            </p:nvSpPr>
            <p:spPr bwMode="auto">
              <a:xfrm>
                <a:off x="7908781" y="4041490"/>
                <a:ext cx="178220" cy="176529"/>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solidFill>
                <a:srgbClr val="50505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26" name="Freeform 342">
                <a:extLst>
                  <a:ext uri="{FF2B5EF4-FFF2-40B4-BE49-F238E27FC236}">
                    <a16:creationId xmlns:a16="http://schemas.microsoft.com/office/drawing/2014/main" id="{725FEE5F-68FE-4D63-8FA3-26FA0F11B0BF}"/>
                  </a:ext>
                </a:extLst>
              </p:cNvPr>
              <p:cNvSpPr>
                <a:spLocks noEditPoints="1"/>
              </p:cNvSpPr>
              <p:nvPr/>
            </p:nvSpPr>
            <p:spPr bwMode="auto">
              <a:xfrm>
                <a:off x="7954671" y="3947863"/>
                <a:ext cx="68610" cy="6826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grpSp>
      </p:grpSp>
      <p:sp>
        <p:nvSpPr>
          <p:cNvPr id="1241" name="Freeform 107">
            <a:extLst>
              <a:ext uri="{FF2B5EF4-FFF2-40B4-BE49-F238E27FC236}">
                <a16:creationId xmlns:a16="http://schemas.microsoft.com/office/drawing/2014/main" id="{C401C717-4A2B-4D8A-AD5D-350B9718AD27}"/>
              </a:ext>
            </a:extLst>
          </p:cNvPr>
          <p:cNvSpPr>
            <a:spLocks/>
          </p:cNvSpPr>
          <p:nvPr/>
        </p:nvSpPr>
        <p:spPr bwMode="gray">
          <a:xfrm>
            <a:off x="5566012" y="5467786"/>
            <a:ext cx="1015812" cy="565791"/>
          </a:xfrm>
          <a:custGeom>
            <a:avLst/>
            <a:gdLst>
              <a:gd name="T0" fmla="*/ 419 w 484"/>
              <a:gd name="T1" fmla="*/ 143 h 272"/>
              <a:gd name="T2" fmla="*/ 416 w 484"/>
              <a:gd name="T3" fmla="*/ 143 h 272"/>
              <a:gd name="T4" fmla="*/ 419 w 484"/>
              <a:gd name="T5" fmla="*/ 123 h 272"/>
              <a:gd name="T6" fmla="*/ 334 w 484"/>
              <a:gd name="T7" fmla="*/ 38 h 272"/>
              <a:gd name="T8" fmla="*/ 284 w 484"/>
              <a:gd name="T9" fmla="*/ 54 h 272"/>
              <a:gd name="T10" fmla="*/ 193 w 484"/>
              <a:gd name="T11" fmla="*/ 0 h 272"/>
              <a:gd name="T12" fmla="*/ 93 w 484"/>
              <a:gd name="T13" fmla="*/ 75 h 272"/>
              <a:gd name="T14" fmla="*/ 0 w 484"/>
              <a:gd name="T15" fmla="*/ 179 h 272"/>
              <a:gd name="T16" fmla="*/ 0 w 484"/>
              <a:gd name="T17" fmla="*/ 182 h 272"/>
              <a:gd name="T18" fmla="*/ 94 w 484"/>
              <a:gd name="T19" fmla="*/ 272 h 272"/>
              <a:gd name="T20" fmla="*/ 417 w 484"/>
              <a:gd name="T21" fmla="*/ 272 h 272"/>
              <a:gd name="T22" fmla="*/ 483 w 484"/>
              <a:gd name="T23" fmla="*/ 207 h 272"/>
              <a:gd name="T24" fmla="*/ 419 w 484"/>
              <a:gd name="T25" fmla="*/ 14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4" h="272">
                <a:moveTo>
                  <a:pt x="419" y="143"/>
                </a:moveTo>
                <a:cubicBezTo>
                  <a:pt x="418" y="143"/>
                  <a:pt x="417" y="143"/>
                  <a:pt x="416" y="143"/>
                </a:cubicBezTo>
                <a:cubicBezTo>
                  <a:pt x="418" y="137"/>
                  <a:pt x="419" y="130"/>
                  <a:pt x="419" y="123"/>
                </a:cubicBezTo>
                <a:cubicBezTo>
                  <a:pt x="419" y="76"/>
                  <a:pt x="381" y="38"/>
                  <a:pt x="334" y="38"/>
                </a:cubicBezTo>
                <a:cubicBezTo>
                  <a:pt x="315" y="38"/>
                  <a:pt x="298" y="44"/>
                  <a:pt x="284" y="54"/>
                </a:cubicBezTo>
                <a:cubicBezTo>
                  <a:pt x="266" y="22"/>
                  <a:pt x="232" y="0"/>
                  <a:pt x="193" y="0"/>
                </a:cubicBezTo>
                <a:cubicBezTo>
                  <a:pt x="146" y="0"/>
                  <a:pt x="106" y="32"/>
                  <a:pt x="93" y="75"/>
                </a:cubicBezTo>
                <a:cubicBezTo>
                  <a:pt x="41" y="81"/>
                  <a:pt x="0" y="125"/>
                  <a:pt x="0" y="179"/>
                </a:cubicBezTo>
                <a:cubicBezTo>
                  <a:pt x="0" y="180"/>
                  <a:pt x="0" y="181"/>
                  <a:pt x="0" y="182"/>
                </a:cubicBezTo>
                <a:cubicBezTo>
                  <a:pt x="1" y="233"/>
                  <a:pt x="44" y="272"/>
                  <a:pt x="94" y="272"/>
                </a:cubicBezTo>
                <a:cubicBezTo>
                  <a:pt x="417" y="272"/>
                  <a:pt x="417" y="272"/>
                  <a:pt x="417" y="272"/>
                </a:cubicBezTo>
                <a:cubicBezTo>
                  <a:pt x="454" y="272"/>
                  <a:pt x="484" y="243"/>
                  <a:pt x="483" y="207"/>
                </a:cubicBezTo>
                <a:cubicBezTo>
                  <a:pt x="483" y="171"/>
                  <a:pt x="454" y="143"/>
                  <a:pt x="419" y="143"/>
                </a:cubicBezTo>
              </a:path>
            </a:pathLst>
          </a:custGeom>
          <a:solidFill>
            <a:schemeClr val="accent1"/>
          </a:solidFill>
          <a:ln w="76200">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ＭＳ Ｐゴシック" charset="0"/>
              <a:cs typeface="+mn-cs"/>
            </a:endParaRPr>
          </a:p>
        </p:txBody>
      </p:sp>
      <p:grpSp>
        <p:nvGrpSpPr>
          <p:cNvPr id="1238" name="Group 1237">
            <a:extLst>
              <a:ext uri="{FF2B5EF4-FFF2-40B4-BE49-F238E27FC236}">
                <a16:creationId xmlns:a16="http://schemas.microsoft.com/office/drawing/2014/main" id="{535AB789-7BD8-4E7C-AAD9-E47473C2A1F1}"/>
              </a:ext>
            </a:extLst>
          </p:cNvPr>
          <p:cNvGrpSpPr/>
          <p:nvPr/>
        </p:nvGrpSpPr>
        <p:grpSpPr>
          <a:xfrm>
            <a:off x="4386202" y="5404575"/>
            <a:ext cx="1635365" cy="1257914"/>
            <a:chOff x="6742203" y="4333859"/>
            <a:chExt cx="2371317" cy="1824001"/>
          </a:xfrm>
        </p:grpSpPr>
        <p:grpSp>
          <p:nvGrpSpPr>
            <p:cNvPr id="1245" name="Group 1244">
              <a:extLst>
                <a:ext uri="{FF2B5EF4-FFF2-40B4-BE49-F238E27FC236}">
                  <a16:creationId xmlns:a16="http://schemas.microsoft.com/office/drawing/2014/main" id="{27FF8B8A-C983-4698-9F00-3C6FF40E7A73}"/>
                </a:ext>
              </a:extLst>
            </p:cNvPr>
            <p:cNvGrpSpPr/>
            <p:nvPr userDrawn="1"/>
          </p:nvGrpSpPr>
          <p:grpSpPr>
            <a:xfrm>
              <a:off x="6940830" y="5089352"/>
              <a:ext cx="2172690" cy="1003616"/>
              <a:chOff x="-6908800" y="8097836"/>
              <a:chExt cx="4938713" cy="1443042"/>
            </a:xfrm>
          </p:grpSpPr>
          <p:sp>
            <p:nvSpPr>
              <p:cNvPr id="1307" name="Freeform 385">
                <a:extLst>
                  <a:ext uri="{FF2B5EF4-FFF2-40B4-BE49-F238E27FC236}">
                    <a16:creationId xmlns:a16="http://schemas.microsoft.com/office/drawing/2014/main" id="{BE047DAE-0F47-470A-B34C-2A044D55642F}"/>
                  </a:ext>
                </a:extLst>
              </p:cNvPr>
              <p:cNvSpPr>
                <a:spLocks/>
              </p:cNvSpPr>
              <p:nvPr userDrawn="1"/>
            </p:nvSpPr>
            <p:spPr bwMode="auto">
              <a:xfrm>
                <a:off x="-6908800" y="8097836"/>
                <a:ext cx="4938713" cy="1443038"/>
              </a:xfrm>
              <a:custGeom>
                <a:avLst/>
                <a:gdLst>
                  <a:gd name="T0" fmla="*/ 1543 w 1543"/>
                  <a:gd name="T1" fmla="*/ 38 h 453"/>
                  <a:gd name="T2" fmla="*/ 1543 w 1543"/>
                  <a:gd name="T3" fmla="*/ 36 h 453"/>
                  <a:gd name="T4" fmla="*/ 1098 w 1543"/>
                  <a:gd name="T5" fmla="*/ 0 h 453"/>
                  <a:gd name="T6" fmla="*/ 444 w 1543"/>
                  <a:gd name="T7" fmla="*/ 0 h 453"/>
                  <a:gd name="T8" fmla="*/ 0 w 1543"/>
                  <a:gd name="T9" fmla="*/ 36 h 453"/>
                  <a:gd name="T10" fmla="*/ 0 w 1543"/>
                  <a:gd name="T11" fmla="*/ 36 h 453"/>
                  <a:gd name="T12" fmla="*/ 0 w 1543"/>
                  <a:gd name="T13" fmla="*/ 36 h 453"/>
                  <a:gd name="T14" fmla="*/ 0 w 1543"/>
                  <a:gd name="T15" fmla="*/ 60 h 453"/>
                  <a:gd name="T16" fmla="*/ 135 w 1543"/>
                  <a:gd name="T17" fmla="*/ 86 h 453"/>
                  <a:gd name="T18" fmla="*/ 134 w 1543"/>
                  <a:gd name="T19" fmla="*/ 118 h 453"/>
                  <a:gd name="T20" fmla="*/ 53 w 1543"/>
                  <a:gd name="T21" fmla="*/ 437 h 453"/>
                  <a:gd name="T22" fmla="*/ 55 w 1543"/>
                  <a:gd name="T23" fmla="*/ 453 h 453"/>
                  <a:gd name="T24" fmla="*/ 65 w 1543"/>
                  <a:gd name="T25" fmla="*/ 449 h 453"/>
                  <a:gd name="T26" fmla="*/ 157 w 1543"/>
                  <a:gd name="T27" fmla="*/ 128 h 453"/>
                  <a:gd name="T28" fmla="*/ 179 w 1543"/>
                  <a:gd name="T29" fmla="*/ 89 h 453"/>
                  <a:gd name="T30" fmla="*/ 444 w 1543"/>
                  <a:gd name="T31" fmla="*/ 96 h 453"/>
                  <a:gd name="T32" fmla="*/ 1098 w 1543"/>
                  <a:gd name="T33" fmla="*/ 96 h 453"/>
                  <a:gd name="T34" fmla="*/ 1364 w 1543"/>
                  <a:gd name="T35" fmla="*/ 89 h 453"/>
                  <a:gd name="T36" fmla="*/ 1385 w 1543"/>
                  <a:gd name="T37" fmla="*/ 128 h 453"/>
                  <a:gd name="T38" fmla="*/ 1478 w 1543"/>
                  <a:gd name="T39" fmla="*/ 449 h 453"/>
                  <a:gd name="T40" fmla="*/ 1488 w 1543"/>
                  <a:gd name="T41" fmla="*/ 453 h 453"/>
                  <a:gd name="T42" fmla="*/ 1489 w 1543"/>
                  <a:gd name="T43" fmla="*/ 437 h 453"/>
                  <a:gd name="T44" fmla="*/ 1409 w 1543"/>
                  <a:gd name="T45" fmla="*/ 118 h 453"/>
                  <a:gd name="T46" fmla="*/ 1408 w 1543"/>
                  <a:gd name="T47" fmla="*/ 86 h 453"/>
                  <a:gd name="T48" fmla="*/ 1543 w 1543"/>
                  <a:gd name="T49" fmla="*/ 60 h 453"/>
                  <a:gd name="T50" fmla="*/ 1543 w 1543"/>
                  <a:gd name="T51" fmla="*/ 58 h 453"/>
                  <a:gd name="T52" fmla="*/ 1543 w 1543"/>
                  <a:gd name="T53" fmla="*/ 3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3" h="453">
                    <a:moveTo>
                      <a:pt x="1543" y="38"/>
                    </a:moveTo>
                    <a:cubicBezTo>
                      <a:pt x="1543" y="37"/>
                      <a:pt x="1543" y="37"/>
                      <a:pt x="1543" y="36"/>
                    </a:cubicBezTo>
                    <a:cubicBezTo>
                      <a:pt x="1543" y="16"/>
                      <a:pt x="1343" y="0"/>
                      <a:pt x="1098" y="0"/>
                    </a:cubicBezTo>
                    <a:cubicBezTo>
                      <a:pt x="444" y="0"/>
                      <a:pt x="444" y="0"/>
                      <a:pt x="444" y="0"/>
                    </a:cubicBezTo>
                    <a:cubicBezTo>
                      <a:pt x="200" y="0"/>
                      <a:pt x="0" y="16"/>
                      <a:pt x="0" y="36"/>
                    </a:cubicBezTo>
                    <a:cubicBezTo>
                      <a:pt x="0" y="36"/>
                      <a:pt x="0" y="36"/>
                      <a:pt x="0" y="36"/>
                    </a:cubicBezTo>
                    <a:cubicBezTo>
                      <a:pt x="0" y="36"/>
                      <a:pt x="0" y="36"/>
                      <a:pt x="0" y="36"/>
                    </a:cubicBezTo>
                    <a:cubicBezTo>
                      <a:pt x="0" y="60"/>
                      <a:pt x="0" y="60"/>
                      <a:pt x="0" y="60"/>
                    </a:cubicBezTo>
                    <a:cubicBezTo>
                      <a:pt x="0" y="70"/>
                      <a:pt x="51" y="79"/>
                      <a:pt x="135" y="86"/>
                    </a:cubicBezTo>
                    <a:cubicBezTo>
                      <a:pt x="136" y="98"/>
                      <a:pt x="134" y="118"/>
                      <a:pt x="134" y="118"/>
                    </a:cubicBezTo>
                    <a:cubicBezTo>
                      <a:pt x="134" y="118"/>
                      <a:pt x="57" y="423"/>
                      <a:pt x="53" y="437"/>
                    </a:cubicBezTo>
                    <a:cubicBezTo>
                      <a:pt x="50" y="451"/>
                      <a:pt x="49" y="453"/>
                      <a:pt x="55" y="453"/>
                    </a:cubicBezTo>
                    <a:cubicBezTo>
                      <a:pt x="61" y="453"/>
                      <a:pt x="65" y="449"/>
                      <a:pt x="65" y="449"/>
                    </a:cubicBezTo>
                    <a:cubicBezTo>
                      <a:pt x="65" y="449"/>
                      <a:pt x="144" y="179"/>
                      <a:pt x="157" y="128"/>
                    </a:cubicBezTo>
                    <a:cubicBezTo>
                      <a:pt x="163" y="108"/>
                      <a:pt x="171" y="96"/>
                      <a:pt x="179" y="89"/>
                    </a:cubicBezTo>
                    <a:cubicBezTo>
                      <a:pt x="253" y="94"/>
                      <a:pt x="345" y="96"/>
                      <a:pt x="444" y="96"/>
                    </a:cubicBezTo>
                    <a:cubicBezTo>
                      <a:pt x="1098" y="96"/>
                      <a:pt x="1098" y="96"/>
                      <a:pt x="1098" y="96"/>
                    </a:cubicBezTo>
                    <a:cubicBezTo>
                      <a:pt x="1198" y="96"/>
                      <a:pt x="1290" y="94"/>
                      <a:pt x="1364" y="89"/>
                    </a:cubicBezTo>
                    <a:cubicBezTo>
                      <a:pt x="1372" y="96"/>
                      <a:pt x="1380" y="108"/>
                      <a:pt x="1385" y="128"/>
                    </a:cubicBezTo>
                    <a:cubicBezTo>
                      <a:pt x="1399" y="179"/>
                      <a:pt x="1478" y="449"/>
                      <a:pt x="1478" y="449"/>
                    </a:cubicBezTo>
                    <a:cubicBezTo>
                      <a:pt x="1478" y="449"/>
                      <a:pt x="1482" y="453"/>
                      <a:pt x="1488" y="453"/>
                    </a:cubicBezTo>
                    <a:cubicBezTo>
                      <a:pt x="1494" y="453"/>
                      <a:pt x="1493" y="451"/>
                      <a:pt x="1489" y="437"/>
                    </a:cubicBezTo>
                    <a:cubicBezTo>
                      <a:pt x="1486" y="423"/>
                      <a:pt x="1409" y="118"/>
                      <a:pt x="1409" y="118"/>
                    </a:cubicBezTo>
                    <a:cubicBezTo>
                      <a:pt x="1409" y="118"/>
                      <a:pt x="1407" y="98"/>
                      <a:pt x="1408" y="86"/>
                    </a:cubicBezTo>
                    <a:cubicBezTo>
                      <a:pt x="1491" y="79"/>
                      <a:pt x="1543" y="70"/>
                      <a:pt x="1543" y="60"/>
                    </a:cubicBezTo>
                    <a:cubicBezTo>
                      <a:pt x="1543" y="59"/>
                      <a:pt x="1543" y="59"/>
                      <a:pt x="1543" y="58"/>
                    </a:cubicBezTo>
                    <a:lnTo>
                      <a:pt x="1543" y="38"/>
                    </a:lnTo>
                    <a:close/>
                  </a:path>
                </a:pathLst>
              </a:custGeom>
              <a:solidFill>
                <a:srgbClr val="505050">
                  <a:lumMod val="5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08" name="Freeform 386">
                <a:extLst>
                  <a:ext uri="{FF2B5EF4-FFF2-40B4-BE49-F238E27FC236}">
                    <a16:creationId xmlns:a16="http://schemas.microsoft.com/office/drawing/2014/main" id="{643CA7AD-4447-42D9-98AD-ADA625EAF2D5}"/>
                  </a:ext>
                </a:extLst>
              </p:cNvPr>
              <p:cNvSpPr>
                <a:spLocks/>
              </p:cNvSpPr>
              <p:nvPr userDrawn="1"/>
            </p:nvSpPr>
            <p:spPr bwMode="auto">
              <a:xfrm>
                <a:off x="-6908800" y="8212140"/>
                <a:ext cx="4938713" cy="1328738"/>
              </a:xfrm>
              <a:custGeom>
                <a:avLst/>
                <a:gdLst>
                  <a:gd name="T0" fmla="*/ 1543 w 1543"/>
                  <a:gd name="T1" fmla="*/ 2 h 417"/>
                  <a:gd name="T2" fmla="*/ 1098 w 1543"/>
                  <a:gd name="T3" fmla="*/ 37 h 417"/>
                  <a:gd name="T4" fmla="*/ 444 w 1543"/>
                  <a:gd name="T5" fmla="*/ 37 h 417"/>
                  <a:gd name="T6" fmla="*/ 0 w 1543"/>
                  <a:gd name="T7" fmla="*/ 0 h 417"/>
                  <a:gd name="T8" fmla="*/ 0 w 1543"/>
                  <a:gd name="T9" fmla="*/ 0 h 417"/>
                  <a:gd name="T10" fmla="*/ 0 w 1543"/>
                  <a:gd name="T11" fmla="*/ 24 h 417"/>
                  <a:gd name="T12" fmla="*/ 135 w 1543"/>
                  <a:gd name="T13" fmla="*/ 50 h 417"/>
                  <a:gd name="T14" fmla="*/ 134 w 1543"/>
                  <a:gd name="T15" fmla="*/ 82 h 417"/>
                  <a:gd name="T16" fmla="*/ 53 w 1543"/>
                  <a:gd name="T17" fmla="*/ 401 h 417"/>
                  <a:gd name="T18" fmla="*/ 55 w 1543"/>
                  <a:gd name="T19" fmla="*/ 417 h 417"/>
                  <a:gd name="T20" fmla="*/ 65 w 1543"/>
                  <a:gd name="T21" fmla="*/ 413 h 417"/>
                  <a:gd name="T22" fmla="*/ 157 w 1543"/>
                  <a:gd name="T23" fmla="*/ 92 h 417"/>
                  <a:gd name="T24" fmla="*/ 179 w 1543"/>
                  <a:gd name="T25" fmla="*/ 53 h 417"/>
                  <a:gd name="T26" fmla="*/ 444 w 1543"/>
                  <a:gd name="T27" fmla="*/ 60 h 417"/>
                  <a:gd name="T28" fmla="*/ 1098 w 1543"/>
                  <a:gd name="T29" fmla="*/ 60 h 417"/>
                  <a:gd name="T30" fmla="*/ 1364 w 1543"/>
                  <a:gd name="T31" fmla="*/ 53 h 417"/>
                  <a:gd name="T32" fmla="*/ 1385 w 1543"/>
                  <a:gd name="T33" fmla="*/ 92 h 417"/>
                  <a:gd name="T34" fmla="*/ 1478 w 1543"/>
                  <a:gd name="T35" fmla="*/ 413 h 417"/>
                  <a:gd name="T36" fmla="*/ 1488 w 1543"/>
                  <a:gd name="T37" fmla="*/ 417 h 417"/>
                  <a:gd name="T38" fmla="*/ 1489 w 1543"/>
                  <a:gd name="T39" fmla="*/ 401 h 417"/>
                  <a:gd name="T40" fmla="*/ 1409 w 1543"/>
                  <a:gd name="T41" fmla="*/ 82 h 417"/>
                  <a:gd name="T42" fmla="*/ 1408 w 1543"/>
                  <a:gd name="T43" fmla="*/ 50 h 417"/>
                  <a:gd name="T44" fmla="*/ 1543 w 1543"/>
                  <a:gd name="T45" fmla="*/ 24 h 417"/>
                  <a:gd name="T46" fmla="*/ 1543 w 1543"/>
                  <a:gd name="T47" fmla="*/ 22 h 417"/>
                  <a:gd name="T48" fmla="*/ 1543 w 1543"/>
                  <a:gd name="T49" fmla="*/ 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3" h="417">
                    <a:moveTo>
                      <a:pt x="1543" y="2"/>
                    </a:moveTo>
                    <a:cubicBezTo>
                      <a:pt x="1534" y="21"/>
                      <a:pt x="1338" y="37"/>
                      <a:pt x="1098" y="37"/>
                    </a:cubicBezTo>
                    <a:cubicBezTo>
                      <a:pt x="444" y="37"/>
                      <a:pt x="444" y="37"/>
                      <a:pt x="444" y="37"/>
                    </a:cubicBezTo>
                    <a:cubicBezTo>
                      <a:pt x="200" y="37"/>
                      <a:pt x="0" y="20"/>
                      <a:pt x="0" y="0"/>
                    </a:cubicBezTo>
                    <a:cubicBezTo>
                      <a:pt x="0" y="0"/>
                      <a:pt x="0" y="0"/>
                      <a:pt x="0" y="0"/>
                    </a:cubicBezTo>
                    <a:cubicBezTo>
                      <a:pt x="0" y="24"/>
                      <a:pt x="0" y="24"/>
                      <a:pt x="0" y="24"/>
                    </a:cubicBezTo>
                    <a:cubicBezTo>
                      <a:pt x="0" y="34"/>
                      <a:pt x="51" y="43"/>
                      <a:pt x="135" y="50"/>
                    </a:cubicBezTo>
                    <a:cubicBezTo>
                      <a:pt x="136" y="62"/>
                      <a:pt x="134" y="82"/>
                      <a:pt x="134" y="82"/>
                    </a:cubicBezTo>
                    <a:cubicBezTo>
                      <a:pt x="134" y="82"/>
                      <a:pt x="57" y="387"/>
                      <a:pt x="53" y="401"/>
                    </a:cubicBezTo>
                    <a:cubicBezTo>
                      <a:pt x="50" y="415"/>
                      <a:pt x="49" y="417"/>
                      <a:pt x="55" y="417"/>
                    </a:cubicBezTo>
                    <a:cubicBezTo>
                      <a:pt x="61" y="417"/>
                      <a:pt x="65" y="413"/>
                      <a:pt x="65" y="413"/>
                    </a:cubicBezTo>
                    <a:cubicBezTo>
                      <a:pt x="65" y="413"/>
                      <a:pt x="144" y="143"/>
                      <a:pt x="157" y="92"/>
                    </a:cubicBezTo>
                    <a:cubicBezTo>
                      <a:pt x="163" y="72"/>
                      <a:pt x="171" y="60"/>
                      <a:pt x="179" y="53"/>
                    </a:cubicBezTo>
                    <a:cubicBezTo>
                      <a:pt x="253" y="58"/>
                      <a:pt x="345" y="60"/>
                      <a:pt x="444" y="60"/>
                    </a:cubicBezTo>
                    <a:cubicBezTo>
                      <a:pt x="1098" y="60"/>
                      <a:pt x="1098" y="60"/>
                      <a:pt x="1098" y="60"/>
                    </a:cubicBezTo>
                    <a:cubicBezTo>
                      <a:pt x="1198" y="60"/>
                      <a:pt x="1290" y="58"/>
                      <a:pt x="1364" y="53"/>
                    </a:cubicBezTo>
                    <a:cubicBezTo>
                      <a:pt x="1372" y="60"/>
                      <a:pt x="1380" y="72"/>
                      <a:pt x="1385" y="92"/>
                    </a:cubicBezTo>
                    <a:cubicBezTo>
                      <a:pt x="1399" y="143"/>
                      <a:pt x="1478" y="413"/>
                      <a:pt x="1478" y="413"/>
                    </a:cubicBezTo>
                    <a:cubicBezTo>
                      <a:pt x="1478" y="413"/>
                      <a:pt x="1482" y="417"/>
                      <a:pt x="1488" y="417"/>
                    </a:cubicBezTo>
                    <a:cubicBezTo>
                      <a:pt x="1494" y="417"/>
                      <a:pt x="1493" y="415"/>
                      <a:pt x="1489" y="401"/>
                    </a:cubicBezTo>
                    <a:cubicBezTo>
                      <a:pt x="1486" y="387"/>
                      <a:pt x="1409" y="82"/>
                      <a:pt x="1409" y="82"/>
                    </a:cubicBezTo>
                    <a:cubicBezTo>
                      <a:pt x="1409" y="82"/>
                      <a:pt x="1407" y="62"/>
                      <a:pt x="1408" y="50"/>
                    </a:cubicBezTo>
                    <a:cubicBezTo>
                      <a:pt x="1491" y="43"/>
                      <a:pt x="1543" y="34"/>
                      <a:pt x="1543" y="24"/>
                    </a:cubicBezTo>
                    <a:cubicBezTo>
                      <a:pt x="1543" y="23"/>
                      <a:pt x="1543" y="23"/>
                      <a:pt x="1543" y="22"/>
                    </a:cubicBezTo>
                    <a:lnTo>
                      <a:pt x="1543" y="2"/>
                    </a:lnTo>
                    <a:close/>
                  </a:path>
                </a:pathLst>
              </a:custGeom>
              <a:solidFill>
                <a:srgbClr val="FFFFFF">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grpSp>
        <p:grpSp>
          <p:nvGrpSpPr>
            <p:cNvPr id="1246" name="Group 1245">
              <a:extLst>
                <a:ext uri="{FF2B5EF4-FFF2-40B4-BE49-F238E27FC236}">
                  <a16:creationId xmlns:a16="http://schemas.microsoft.com/office/drawing/2014/main" id="{596520BC-81ED-4275-AFFC-59BC8DDAA6A5}"/>
                </a:ext>
              </a:extLst>
            </p:cNvPr>
            <p:cNvGrpSpPr/>
            <p:nvPr userDrawn="1"/>
          </p:nvGrpSpPr>
          <p:grpSpPr>
            <a:xfrm>
              <a:off x="7567726" y="4903242"/>
              <a:ext cx="524901" cy="296790"/>
              <a:chOff x="-1352550" y="2592388"/>
              <a:chExt cx="339726" cy="192088"/>
            </a:xfrm>
          </p:grpSpPr>
          <p:sp>
            <p:nvSpPr>
              <p:cNvPr id="1303" name="Freeform 899">
                <a:extLst>
                  <a:ext uri="{FF2B5EF4-FFF2-40B4-BE49-F238E27FC236}">
                    <a16:creationId xmlns:a16="http://schemas.microsoft.com/office/drawing/2014/main" id="{5495DD3D-5E47-4B76-B3E2-44B7F26B908C}"/>
                  </a:ext>
                </a:extLst>
              </p:cNvPr>
              <p:cNvSpPr>
                <a:spLocks/>
              </p:cNvSpPr>
              <p:nvPr userDrawn="1"/>
            </p:nvSpPr>
            <p:spPr bwMode="auto">
              <a:xfrm>
                <a:off x="-1081087" y="2695576"/>
                <a:ext cx="68263" cy="73025"/>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04" name="Freeform 900">
                <a:extLst>
                  <a:ext uri="{FF2B5EF4-FFF2-40B4-BE49-F238E27FC236}">
                    <a16:creationId xmlns:a16="http://schemas.microsoft.com/office/drawing/2014/main" id="{436E18D8-43A4-48E9-B457-31A275F9A5C6}"/>
                  </a:ext>
                </a:extLst>
              </p:cNvPr>
              <p:cNvSpPr>
                <a:spLocks/>
              </p:cNvSpPr>
              <p:nvPr userDrawn="1"/>
            </p:nvSpPr>
            <p:spPr bwMode="auto">
              <a:xfrm>
                <a:off x="-1352550" y="2592388"/>
                <a:ext cx="328613" cy="192088"/>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05" name="Freeform 906">
                <a:extLst>
                  <a:ext uri="{FF2B5EF4-FFF2-40B4-BE49-F238E27FC236}">
                    <a16:creationId xmlns:a16="http://schemas.microsoft.com/office/drawing/2014/main" id="{548CDB60-1FC3-42B0-9789-D9F4FB4FF566}"/>
                  </a:ext>
                </a:extLst>
              </p:cNvPr>
              <p:cNvSpPr>
                <a:spLocks/>
              </p:cNvSpPr>
              <p:nvPr userDrawn="1"/>
            </p:nvSpPr>
            <p:spPr bwMode="auto">
              <a:xfrm>
                <a:off x="-1322387" y="2616201"/>
                <a:ext cx="271463" cy="146050"/>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D83B0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306" name="Freeform 925">
                <a:extLst>
                  <a:ext uri="{FF2B5EF4-FFF2-40B4-BE49-F238E27FC236}">
                    <a16:creationId xmlns:a16="http://schemas.microsoft.com/office/drawing/2014/main" id="{BB628E33-10CB-4AC1-9256-A05E92BA1B05}"/>
                  </a:ext>
                </a:extLst>
              </p:cNvPr>
              <p:cNvSpPr>
                <a:spLocks/>
              </p:cNvSpPr>
              <p:nvPr userDrawn="1"/>
            </p:nvSpPr>
            <p:spPr bwMode="auto">
              <a:xfrm>
                <a:off x="-1303337" y="2627313"/>
                <a:ext cx="207963" cy="115888"/>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grpSp>
        <p:grpSp>
          <p:nvGrpSpPr>
            <p:cNvPr id="1247" name="Group 1246">
              <a:extLst>
                <a:ext uri="{FF2B5EF4-FFF2-40B4-BE49-F238E27FC236}">
                  <a16:creationId xmlns:a16="http://schemas.microsoft.com/office/drawing/2014/main" id="{184C3332-2205-4B2C-8793-58096F586B5A}"/>
                </a:ext>
              </a:extLst>
            </p:cNvPr>
            <p:cNvGrpSpPr/>
            <p:nvPr userDrawn="1"/>
          </p:nvGrpSpPr>
          <p:grpSpPr>
            <a:xfrm>
              <a:off x="6742203" y="4333859"/>
              <a:ext cx="1091950" cy="1824001"/>
              <a:chOff x="5513865" y="3810453"/>
              <a:chExt cx="1852004" cy="3093610"/>
            </a:xfrm>
          </p:grpSpPr>
          <p:grpSp>
            <p:nvGrpSpPr>
              <p:cNvPr id="1248" name="Group 1247">
                <a:extLst>
                  <a:ext uri="{FF2B5EF4-FFF2-40B4-BE49-F238E27FC236}">
                    <a16:creationId xmlns:a16="http://schemas.microsoft.com/office/drawing/2014/main" id="{780337D7-1A26-46F1-9B56-D92E746C643F}"/>
                  </a:ext>
                </a:extLst>
              </p:cNvPr>
              <p:cNvGrpSpPr/>
              <p:nvPr userDrawn="1"/>
            </p:nvGrpSpPr>
            <p:grpSpPr>
              <a:xfrm rot="5691031">
                <a:off x="6846304" y="4900070"/>
                <a:ext cx="213335" cy="373561"/>
                <a:chOff x="6132702" y="4143375"/>
                <a:chExt cx="430212" cy="753325"/>
              </a:xfrm>
            </p:grpSpPr>
            <p:sp>
              <p:nvSpPr>
                <p:cNvPr id="1300" name="Freeform 22">
                  <a:extLst>
                    <a:ext uri="{FF2B5EF4-FFF2-40B4-BE49-F238E27FC236}">
                      <a16:creationId xmlns:a16="http://schemas.microsoft.com/office/drawing/2014/main" id="{3458132A-BE80-45DB-930D-2F2F09E9CC2A}"/>
                    </a:ext>
                  </a:extLst>
                </p:cNvPr>
                <p:cNvSpPr>
                  <a:spLocks/>
                </p:cNvSpPr>
                <p:nvPr userDrawn="1"/>
              </p:nvSpPr>
              <p:spPr bwMode="auto">
                <a:xfrm>
                  <a:off x="6229350" y="4194175"/>
                  <a:ext cx="160337" cy="160337"/>
                </a:xfrm>
                <a:custGeom>
                  <a:avLst/>
                  <a:gdLst>
                    <a:gd name="T0" fmla="*/ 46 w 47"/>
                    <a:gd name="T1" fmla="*/ 24 h 47"/>
                    <a:gd name="T2" fmla="*/ 45 w 47"/>
                    <a:gd name="T3" fmla="*/ 24 h 47"/>
                    <a:gd name="T4" fmla="*/ 39 w 47"/>
                    <a:gd name="T5" fmla="*/ 39 h 47"/>
                    <a:gd name="T6" fmla="*/ 24 w 47"/>
                    <a:gd name="T7" fmla="*/ 45 h 47"/>
                    <a:gd name="T8" fmla="*/ 9 w 47"/>
                    <a:gd name="T9" fmla="*/ 39 h 47"/>
                    <a:gd name="T10" fmla="*/ 3 w 47"/>
                    <a:gd name="T11" fmla="*/ 24 h 47"/>
                    <a:gd name="T12" fmla="*/ 9 w 47"/>
                    <a:gd name="T13" fmla="*/ 9 h 47"/>
                    <a:gd name="T14" fmla="*/ 24 w 47"/>
                    <a:gd name="T15" fmla="*/ 3 h 47"/>
                    <a:gd name="T16" fmla="*/ 39 w 47"/>
                    <a:gd name="T17" fmla="*/ 9 h 47"/>
                    <a:gd name="T18" fmla="*/ 45 w 47"/>
                    <a:gd name="T19" fmla="*/ 24 h 47"/>
                    <a:gd name="T20" fmla="*/ 46 w 47"/>
                    <a:gd name="T21" fmla="*/ 24 h 47"/>
                    <a:gd name="T22" fmla="*/ 47 w 47"/>
                    <a:gd name="T23" fmla="*/ 24 h 47"/>
                    <a:gd name="T24" fmla="*/ 24 w 47"/>
                    <a:gd name="T25" fmla="*/ 0 h 47"/>
                    <a:gd name="T26" fmla="*/ 0 w 47"/>
                    <a:gd name="T27" fmla="*/ 24 h 47"/>
                    <a:gd name="T28" fmla="*/ 24 w 47"/>
                    <a:gd name="T29" fmla="*/ 47 h 47"/>
                    <a:gd name="T30" fmla="*/ 47 w 47"/>
                    <a:gd name="T31" fmla="*/ 24 h 47"/>
                    <a:gd name="T32" fmla="*/ 46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4"/>
                      </a:moveTo>
                      <a:cubicBezTo>
                        <a:pt x="45" y="24"/>
                        <a:pt x="45" y="24"/>
                        <a:pt x="45" y="24"/>
                      </a:cubicBezTo>
                      <a:cubicBezTo>
                        <a:pt x="45" y="30"/>
                        <a:pt x="42"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2" y="13"/>
                        <a:pt x="45" y="18"/>
                        <a:pt x="45" y="24"/>
                      </a:cubicBezTo>
                      <a:cubicBezTo>
                        <a:pt x="46" y="24"/>
                        <a:pt x="46" y="24"/>
                        <a:pt x="46" y="24"/>
                      </a:cubicBezTo>
                      <a:cubicBezTo>
                        <a:pt x="47" y="24"/>
                        <a:pt x="47" y="24"/>
                        <a:pt x="47" y="24"/>
                      </a:cubicBezTo>
                      <a:cubicBezTo>
                        <a:pt x="47" y="11"/>
                        <a:pt x="37" y="0"/>
                        <a:pt x="24" y="0"/>
                      </a:cubicBezTo>
                      <a:cubicBezTo>
                        <a:pt x="11" y="0"/>
                        <a:pt x="0" y="11"/>
                        <a:pt x="0" y="24"/>
                      </a:cubicBezTo>
                      <a:cubicBezTo>
                        <a:pt x="0" y="37"/>
                        <a:pt x="11" y="47"/>
                        <a:pt x="24" y="47"/>
                      </a:cubicBezTo>
                      <a:cubicBezTo>
                        <a:pt x="37" y="47"/>
                        <a:pt x="47" y="37"/>
                        <a:pt x="47" y="24"/>
                      </a:cubicBez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301" name="Freeform 23">
                  <a:extLst>
                    <a:ext uri="{FF2B5EF4-FFF2-40B4-BE49-F238E27FC236}">
                      <a16:creationId xmlns:a16="http://schemas.microsoft.com/office/drawing/2014/main" id="{8CFF8267-3978-46D5-999E-649CB5156429}"/>
                    </a:ext>
                  </a:extLst>
                </p:cNvPr>
                <p:cNvSpPr>
                  <a:spLocks/>
                </p:cNvSpPr>
                <p:nvPr userDrawn="1"/>
              </p:nvSpPr>
              <p:spPr bwMode="auto">
                <a:xfrm>
                  <a:off x="6173788" y="4143375"/>
                  <a:ext cx="269875" cy="266700"/>
                </a:xfrm>
                <a:custGeom>
                  <a:avLst/>
                  <a:gdLst>
                    <a:gd name="T0" fmla="*/ 78 w 79"/>
                    <a:gd name="T1" fmla="*/ 39 h 78"/>
                    <a:gd name="T2" fmla="*/ 76 w 79"/>
                    <a:gd name="T3" fmla="*/ 39 h 78"/>
                    <a:gd name="T4" fmla="*/ 66 w 79"/>
                    <a:gd name="T5" fmla="*/ 65 h 78"/>
                    <a:gd name="T6" fmla="*/ 40 w 79"/>
                    <a:gd name="T7" fmla="*/ 75 h 78"/>
                    <a:gd name="T8" fmla="*/ 14 w 79"/>
                    <a:gd name="T9" fmla="*/ 65 h 78"/>
                    <a:gd name="T10" fmla="*/ 3 w 79"/>
                    <a:gd name="T11" fmla="*/ 39 h 78"/>
                    <a:gd name="T12" fmla="*/ 14 w 79"/>
                    <a:gd name="T13" fmla="*/ 13 h 78"/>
                    <a:gd name="T14" fmla="*/ 40 w 79"/>
                    <a:gd name="T15" fmla="*/ 2 h 78"/>
                    <a:gd name="T16" fmla="*/ 66 w 79"/>
                    <a:gd name="T17" fmla="*/ 13 h 78"/>
                    <a:gd name="T18" fmla="*/ 76 w 79"/>
                    <a:gd name="T19" fmla="*/ 39 h 78"/>
                    <a:gd name="T20" fmla="*/ 78 w 79"/>
                    <a:gd name="T21" fmla="*/ 39 h 78"/>
                    <a:gd name="T22" fmla="*/ 79 w 79"/>
                    <a:gd name="T23" fmla="*/ 39 h 78"/>
                    <a:gd name="T24" fmla="*/ 40 w 79"/>
                    <a:gd name="T25" fmla="*/ 0 h 78"/>
                    <a:gd name="T26" fmla="*/ 0 w 79"/>
                    <a:gd name="T27" fmla="*/ 39 h 78"/>
                    <a:gd name="T28" fmla="*/ 40 w 79"/>
                    <a:gd name="T29" fmla="*/ 78 h 78"/>
                    <a:gd name="T30" fmla="*/ 79 w 79"/>
                    <a:gd name="T31" fmla="*/ 39 h 78"/>
                    <a:gd name="T32" fmla="*/ 78 w 79"/>
                    <a:gd name="T33"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78">
                      <a:moveTo>
                        <a:pt x="78" y="39"/>
                      </a:moveTo>
                      <a:cubicBezTo>
                        <a:pt x="76" y="39"/>
                        <a:pt x="76" y="39"/>
                        <a:pt x="76" y="39"/>
                      </a:cubicBezTo>
                      <a:cubicBezTo>
                        <a:pt x="76" y="49"/>
                        <a:pt x="72" y="58"/>
                        <a:pt x="66" y="65"/>
                      </a:cubicBezTo>
                      <a:cubicBezTo>
                        <a:pt x="59" y="71"/>
                        <a:pt x="50" y="75"/>
                        <a:pt x="40" y="75"/>
                      </a:cubicBezTo>
                      <a:cubicBezTo>
                        <a:pt x="30" y="75"/>
                        <a:pt x="20" y="71"/>
                        <a:pt x="14" y="65"/>
                      </a:cubicBezTo>
                      <a:cubicBezTo>
                        <a:pt x="7" y="58"/>
                        <a:pt x="3" y="49"/>
                        <a:pt x="3" y="39"/>
                      </a:cubicBezTo>
                      <a:cubicBezTo>
                        <a:pt x="3" y="29"/>
                        <a:pt x="7" y="19"/>
                        <a:pt x="14" y="13"/>
                      </a:cubicBezTo>
                      <a:cubicBezTo>
                        <a:pt x="20" y="6"/>
                        <a:pt x="30" y="2"/>
                        <a:pt x="40" y="2"/>
                      </a:cubicBezTo>
                      <a:cubicBezTo>
                        <a:pt x="50" y="2"/>
                        <a:pt x="59" y="6"/>
                        <a:pt x="66" y="13"/>
                      </a:cubicBezTo>
                      <a:cubicBezTo>
                        <a:pt x="72" y="19"/>
                        <a:pt x="76" y="29"/>
                        <a:pt x="76" y="39"/>
                      </a:cubicBezTo>
                      <a:cubicBezTo>
                        <a:pt x="78" y="39"/>
                        <a:pt x="78" y="39"/>
                        <a:pt x="78" y="39"/>
                      </a:cubicBezTo>
                      <a:cubicBezTo>
                        <a:pt x="79" y="39"/>
                        <a:pt x="79" y="39"/>
                        <a:pt x="79" y="39"/>
                      </a:cubicBezTo>
                      <a:cubicBezTo>
                        <a:pt x="79" y="17"/>
                        <a:pt x="61" y="0"/>
                        <a:pt x="40" y="0"/>
                      </a:cubicBezTo>
                      <a:cubicBezTo>
                        <a:pt x="18" y="0"/>
                        <a:pt x="0" y="17"/>
                        <a:pt x="0" y="39"/>
                      </a:cubicBezTo>
                      <a:cubicBezTo>
                        <a:pt x="0" y="60"/>
                        <a:pt x="18" y="78"/>
                        <a:pt x="40" y="78"/>
                      </a:cubicBezTo>
                      <a:cubicBezTo>
                        <a:pt x="61" y="78"/>
                        <a:pt x="79" y="60"/>
                        <a:pt x="79" y="39"/>
                      </a:cubicBezTo>
                      <a:lnTo>
                        <a:pt x="7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302" name="Freeform 24">
                  <a:extLst>
                    <a:ext uri="{FF2B5EF4-FFF2-40B4-BE49-F238E27FC236}">
                      <a16:creationId xmlns:a16="http://schemas.microsoft.com/office/drawing/2014/main" id="{B5F99EC1-5D97-4A53-A7BC-41C4184CF71C}"/>
                    </a:ext>
                  </a:extLst>
                </p:cNvPr>
                <p:cNvSpPr>
                  <a:spLocks/>
                </p:cNvSpPr>
                <p:nvPr userDrawn="1"/>
              </p:nvSpPr>
              <p:spPr bwMode="auto">
                <a:xfrm rot="10217938" flipV="1">
                  <a:off x="6132702" y="4242650"/>
                  <a:ext cx="430212" cy="654050"/>
                </a:xfrm>
                <a:custGeom>
                  <a:avLst/>
                  <a:gdLst>
                    <a:gd name="T0" fmla="*/ 126 w 126"/>
                    <a:gd name="T1" fmla="*/ 134 h 192"/>
                    <a:gd name="T2" fmla="*/ 126 w 126"/>
                    <a:gd name="T3" fmla="*/ 129 h 192"/>
                    <a:gd name="T4" fmla="*/ 126 w 126"/>
                    <a:gd name="T5" fmla="*/ 129 h 192"/>
                    <a:gd name="T6" fmla="*/ 126 w 126"/>
                    <a:gd name="T7" fmla="*/ 109 h 192"/>
                    <a:gd name="T8" fmla="*/ 126 w 126"/>
                    <a:gd name="T9" fmla="*/ 82 h 192"/>
                    <a:gd name="T10" fmla="*/ 126 w 126"/>
                    <a:gd name="T11" fmla="*/ 82 h 192"/>
                    <a:gd name="T12" fmla="*/ 114 w 126"/>
                    <a:gd name="T13" fmla="*/ 70 h 192"/>
                    <a:gd name="T14" fmla="*/ 102 w 126"/>
                    <a:gd name="T15" fmla="*/ 82 h 192"/>
                    <a:gd name="T16" fmla="*/ 102 w 126"/>
                    <a:gd name="T17" fmla="*/ 76 h 192"/>
                    <a:gd name="T18" fmla="*/ 90 w 126"/>
                    <a:gd name="T19" fmla="*/ 64 h 192"/>
                    <a:gd name="T20" fmla="*/ 78 w 126"/>
                    <a:gd name="T21" fmla="*/ 76 h 192"/>
                    <a:gd name="T22" fmla="*/ 78 w 126"/>
                    <a:gd name="T23" fmla="*/ 70 h 192"/>
                    <a:gd name="T24" fmla="*/ 65 w 126"/>
                    <a:gd name="T25" fmla="*/ 58 h 192"/>
                    <a:gd name="T26" fmla="*/ 53 w 126"/>
                    <a:gd name="T27" fmla="*/ 70 h 192"/>
                    <a:gd name="T28" fmla="*/ 53 w 126"/>
                    <a:gd name="T29" fmla="*/ 12 h 192"/>
                    <a:gd name="T30" fmla="*/ 41 w 126"/>
                    <a:gd name="T31" fmla="*/ 0 h 192"/>
                    <a:gd name="T32" fmla="*/ 29 w 126"/>
                    <a:gd name="T33" fmla="*/ 12 h 192"/>
                    <a:gd name="T34" fmla="*/ 29 w 126"/>
                    <a:gd name="T35" fmla="*/ 82 h 192"/>
                    <a:gd name="T36" fmla="*/ 29 w 126"/>
                    <a:gd name="T37" fmla="*/ 116 h 192"/>
                    <a:gd name="T38" fmla="*/ 24 w 126"/>
                    <a:gd name="T39" fmla="*/ 123 h 192"/>
                    <a:gd name="T40" fmla="*/ 24 w 126"/>
                    <a:gd name="T41" fmla="*/ 93 h 192"/>
                    <a:gd name="T42" fmla="*/ 12 w 126"/>
                    <a:gd name="T43" fmla="*/ 81 h 192"/>
                    <a:gd name="T44" fmla="*/ 0 w 126"/>
                    <a:gd name="T45" fmla="*/ 81 h 192"/>
                    <a:gd name="T46" fmla="*/ 0 w 126"/>
                    <a:gd name="T47" fmla="*/ 93 h 192"/>
                    <a:gd name="T48" fmla="*/ 0 w 126"/>
                    <a:gd name="T49" fmla="*/ 129 h 192"/>
                    <a:gd name="T50" fmla="*/ 0 w 126"/>
                    <a:gd name="T51" fmla="*/ 129 h 192"/>
                    <a:gd name="T52" fmla="*/ 0 w 126"/>
                    <a:gd name="T53" fmla="*/ 129 h 192"/>
                    <a:gd name="T54" fmla="*/ 63 w 126"/>
                    <a:gd name="T55" fmla="*/ 192 h 192"/>
                    <a:gd name="T56" fmla="*/ 126 w 126"/>
                    <a:gd name="T57" fmla="*/ 136 h 192"/>
                    <a:gd name="T58" fmla="*/ 126 w 126"/>
                    <a:gd name="T59" fmla="*/ 136 h 192"/>
                    <a:gd name="T60" fmla="*/ 126 w 126"/>
                    <a:gd name="T61" fmla="*/ 1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92">
                      <a:moveTo>
                        <a:pt x="126" y="134"/>
                      </a:moveTo>
                      <a:cubicBezTo>
                        <a:pt x="126" y="132"/>
                        <a:pt x="126" y="130"/>
                        <a:pt x="126" y="129"/>
                      </a:cubicBezTo>
                      <a:cubicBezTo>
                        <a:pt x="126" y="129"/>
                        <a:pt x="126" y="129"/>
                        <a:pt x="126" y="129"/>
                      </a:cubicBezTo>
                      <a:cubicBezTo>
                        <a:pt x="126" y="109"/>
                        <a:pt x="126" y="109"/>
                        <a:pt x="126" y="109"/>
                      </a:cubicBezTo>
                      <a:cubicBezTo>
                        <a:pt x="126" y="82"/>
                        <a:pt x="126" y="82"/>
                        <a:pt x="126" y="82"/>
                      </a:cubicBezTo>
                      <a:cubicBezTo>
                        <a:pt x="126" y="82"/>
                        <a:pt x="126" y="82"/>
                        <a:pt x="126" y="82"/>
                      </a:cubicBezTo>
                      <a:cubicBezTo>
                        <a:pt x="126" y="76"/>
                        <a:pt x="120" y="70"/>
                        <a:pt x="114" y="70"/>
                      </a:cubicBezTo>
                      <a:cubicBezTo>
                        <a:pt x="107" y="70"/>
                        <a:pt x="102" y="76"/>
                        <a:pt x="102" y="82"/>
                      </a:cubicBezTo>
                      <a:cubicBezTo>
                        <a:pt x="102" y="76"/>
                        <a:pt x="102" y="76"/>
                        <a:pt x="102" y="76"/>
                      </a:cubicBezTo>
                      <a:cubicBezTo>
                        <a:pt x="102" y="69"/>
                        <a:pt x="96" y="64"/>
                        <a:pt x="90" y="64"/>
                      </a:cubicBezTo>
                      <a:cubicBezTo>
                        <a:pt x="83" y="64"/>
                        <a:pt x="78" y="69"/>
                        <a:pt x="78" y="76"/>
                      </a:cubicBezTo>
                      <a:cubicBezTo>
                        <a:pt x="78" y="70"/>
                        <a:pt x="78" y="70"/>
                        <a:pt x="78" y="70"/>
                      </a:cubicBezTo>
                      <a:cubicBezTo>
                        <a:pt x="78" y="63"/>
                        <a:pt x="72" y="58"/>
                        <a:pt x="65" y="58"/>
                      </a:cubicBezTo>
                      <a:cubicBezTo>
                        <a:pt x="59" y="58"/>
                        <a:pt x="53" y="63"/>
                        <a:pt x="53" y="70"/>
                      </a:cubicBezTo>
                      <a:cubicBezTo>
                        <a:pt x="53" y="12"/>
                        <a:pt x="53" y="12"/>
                        <a:pt x="53" y="12"/>
                      </a:cubicBezTo>
                      <a:cubicBezTo>
                        <a:pt x="53" y="5"/>
                        <a:pt x="48" y="0"/>
                        <a:pt x="41" y="0"/>
                      </a:cubicBezTo>
                      <a:cubicBezTo>
                        <a:pt x="35" y="0"/>
                        <a:pt x="29" y="5"/>
                        <a:pt x="29" y="12"/>
                      </a:cubicBezTo>
                      <a:cubicBezTo>
                        <a:pt x="29" y="82"/>
                        <a:pt x="29" y="82"/>
                        <a:pt x="29" y="82"/>
                      </a:cubicBezTo>
                      <a:cubicBezTo>
                        <a:pt x="29" y="116"/>
                        <a:pt x="29" y="116"/>
                        <a:pt x="29" y="116"/>
                      </a:cubicBezTo>
                      <a:cubicBezTo>
                        <a:pt x="29" y="119"/>
                        <a:pt x="28" y="123"/>
                        <a:pt x="24" y="123"/>
                      </a:cubicBezTo>
                      <a:cubicBezTo>
                        <a:pt x="24" y="93"/>
                        <a:pt x="24" y="93"/>
                        <a:pt x="24" y="93"/>
                      </a:cubicBezTo>
                      <a:cubicBezTo>
                        <a:pt x="24" y="87"/>
                        <a:pt x="19" y="81"/>
                        <a:pt x="12" y="81"/>
                      </a:cubicBezTo>
                      <a:cubicBezTo>
                        <a:pt x="0" y="81"/>
                        <a:pt x="0" y="81"/>
                        <a:pt x="0" y="81"/>
                      </a:cubicBezTo>
                      <a:cubicBezTo>
                        <a:pt x="0" y="93"/>
                        <a:pt x="0" y="93"/>
                        <a:pt x="0" y="93"/>
                      </a:cubicBezTo>
                      <a:cubicBezTo>
                        <a:pt x="0" y="129"/>
                        <a:pt x="0" y="129"/>
                        <a:pt x="0" y="129"/>
                      </a:cubicBezTo>
                      <a:cubicBezTo>
                        <a:pt x="0" y="129"/>
                        <a:pt x="0" y="129"/>
                        <a:pt x="0" y="129"/>
                      </a:cubicBezTo>
                      <a:cubicBezTo>
                        <a:pt x="0" y="129"/>
                        <a:pt x="0" y="129"/>
                        <a:pt x="0" y="129"/>
                      </a:cubicBezTo>
                      <a:cubicBezTo>
                        <a:pt x="0" y="164"/>
                        <a:pt x="28" y="192"/>
                        <a:pt x="63" y="192"/>
                      </a:cubicBezTo>
                      <a:cubicBezTo>
                        <a:pt x="95" y="192"/>
                        <a:pt x="122" y="167"/>
                        <a:pt x="126" y="136"/>
                      </a:cubicBezTo>
                      <a:cubicBezTo>
                        <a:pt x="126" y="136"/>
                        <a:pt x="126" y="136"/>
                        <a:pt x="126" y="136"/>
                      </a:cubicBezTo>
                      <a:lnTo>
                        <a:pt x="126" y="1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49" name="Group 1248">
                <a:extLst>
                  <a:ext uri="{FF2B5EF4-FFF2-40B4-BE49-F238E27FC236}">
                    <a16:creationId xmlns:a16="http://schemas.microsoft.com/office/drawing/2014/main" id="{B97ABD5C-5EB2-472A-B900-D62693BDA825}"/>
                  </a:ext>
                </a:extLst>
              </p:cNvPr>
              <p:cNvGrpSpPr/>
              <p:nvPr userDrawn="1"/>
            </p:nvGrpSpPr>
            <p:grpSpPr>
              <a:xfrm>
                <a:off x="6426337" y="5043957"/>
                <a:ext cx="293543" cy="465800"/>
                <a:chOff x="2073272" y="3543300"/>
                <a:chExt cx="530228" cy="841376"/>
              </a:xfrm>
            </p:grpSpPr>
            <p:sp>
              <p:nvSpPr>
                <p:cNvPr id="1292" name="Freeform 5">
                  <a:extLst>
                    <a:ext uri="{FF2B5EF4-FFF2-40B4-BE49-F238E27FC236}">
                      <a16:creationId xmlns:a16="http://schemas.microsoft.com/office/drawing/2014/main" id="{DFC2731B-EBBC-4B97-A148-C53DDCB6ADD7}"/>
                    </a:ext>
                  </a:extLst>
                </p:cNvPr>
                <p:cNvSpPr>
                  <a:spLocks/>
                </p:cNvSpPr>
                <p:nvPr userDrawn="1"/>
              </p:nvSpPr>
              <p:spPr bwMode="auto">
                <a:xfrm flipH="1">
                  <a:off x="2212975" y="3830638"/>
                  <a:ext cx="390525" cy="554038"/>
                </a:xfrm>
                <a:custGeom>
                  <a:avLst/>
                  <a:gdLst>
                    <a:gd name="T0" fmla="*/ 152 w 152"/>
                    <a:gd name="T1" fmla="*/ 198 h 217"/>
                    <a:gd name="T2" fmla="*/ 134 w 152"/>
                    <a:gd name="T3" fmla="*/ 217 h 217"/>
                    <a:gd name="T4" fmla="*/ 19 w 152"/>
                    <a:gd name="T5" fmla="*/ 217 h 217"/>
                    <a:gd name="T6" fmla="*/ 0 w 152"/>
                    <a:gd name="T7" fmla="*/ 198 h 217"/>
                    <a:gd name="T8" fmla="*/ 0 w 152"/>
                    <a:gd name="T9" fmla="*/ 19 h 217"/>
                    <a:gd name="T10" fmla="*/ 19 w 152"/>
                    <a:gd name="T11" fmla="*/ 0 h 217"/>
                    <a:gd name="T12" fmla="*/ 134 w 152"/>
                    <a:gd name="T13" fmla="*/ 0 h 217"/>
                    <a:gd name="T14" fmla="*/ 152 w 152"/>
                    <a:gd name="T15" fmla="*/ 19 h 217"/>
                    <a:gd name="T16" fmla="*/ 152 w 152"/>
                    <a:gd name="T17" fmla="*/ 1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17">
                      <a:moveTo>
                        <a:pt x="152" y="198"/>
                      </a:moveTo>
                      <a:cubicBezTo>
                        <a:pt x="152" y="208"/>
                        <a:pt x="144" y="217"/>
                        <a:pt x="134" y="217"/>
                      </a:cubicBezTo>
                      <a:cubicBezTo>
                        <a:pt x="19" y="217"/>
                        <a:pt x="19" y="217"/>
                        <a:pt x="19" y="217"/>
                      </a:cubicBezTo>
                      <a:cubicBezTo>
                        <a:pt x="9" y="217"/>
                        <a:pt x="0" y="208"/>
                        <a:pt x="0" y="198"/>
                      </a:cubicBezTo>
                      <a:cubicBezTo>
                        <a:pt x="0" y="19"/>
                        <a:pt x="0" y="19"/>
                        <a:pt x="0" y="19"/>
                      </a:cubicBezTo>
                      <a:cubicBezTo>
                        <a:pt x="0" y="8"/>
                        <a:pt x="9" y="0"/>
                        <a:pt x="19" y="0"/>
                      </a:cubicBezTo>
                      <a:cubicBezTo>
                        <a:pt x="134" y="0"/>
                        <a:pt x="134" y="0"/>
                        <a:pt x="134" y="0"/>
                      </a:cubicBezTo>
                      <a:cubicBezTo>
                        <a:pt x="144" y="0"/>
                        <a:pt x="152" y="8"/>
                        <a:pt x="152" y="19"/>
                      </a:cubicBezTo>
                      <a:lnTo>
                        <a:pt x="152" y="19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3" name="Oval 6">
                  <a:extLst>
                    <a:ext uri="{FF2B5EF4-FFF2-40B4-BE49-F238E27FC236}">
                      <a16:creationId xmlns:a16="http://schemas.microsoft.com/office/drawing/2014/main" id="{256440A7-85DA-46D8-BABD-C5E0FBEB9E2C}"/>
                    </a:ext>
                  </a:extLst>
                </p:cNvPr>
                <p:cNvSpPr>
                  <a:spLocks noChangeArrowheads="1"/>
                </p:cNvSpPr>
                <p:nvPr userDrawn="1"/>
              </p:nvSpPr>
              <p:spPr bwMode="auto">
                <a:xfrm flipH="1">
                  <a:off x="2212975" y="3808413"/>
                  <a:ext cx="390525" cy="109538"/>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4" name="Oval 7">
                  <a:extLst>
                    <a:ext uri="{FF2B5EF4-FFF2-40B4-BE49-F238E27FC236}">
                      <a16:creationId xmlns:a16="http://schemas.microsoft.com/office/drawing/2014/main" id="{78267A2B-5CB4-44BD-9862-BB8D2080FFD9}"/>
                    </a:ext>
                  </a:extLst>
                </p:cNvPr>
                <p:cNvSpPr>
                  <a:spLocks noChangeArrowheads="1"/>
                </p:cNvSpPr>
                <p:nvPr userDrawn="1"/>
              </p:nvSpPr>
              <p:spPr bwMode="auto">
                <a:xfrm flipH="1">
                  <a:off x="2239962" y="3830638"/>
                  <a:ext cx="334963" cy="635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5" name="Freeform 8">
                  <a:extLst>
                    <a:ext uri="{FF2B5EF4-FFF2-40B4-BE49-F238E27FC236}">
                      <a16:creationId xmlns:a16="http://schemas.microsoft.com/office/drawing/2014/main" id="{0D2AAA39-97A5-45D8-8722-9F66121EFCBB}"/>
                    </a:ext>
                  </a:extLst>
                </p:cNvPr>
                <p:cNvSpPr>
                  <a:spLocks/>
                </p:cNvSpPr>
                <p:nvPr userDrawn="1"/>
              </p:nvSpPr>
              <p:spPr bwMode="auto">
                <a:xfrm flipH="1">
                  <a:off x="2073272" y="3910013"/>
                  <a:ext cx="175991" cy="361055"/>
                </a:xfrm>
                <a:custGeom>
                  <a:avLst/>
                  <a:gdLst>
                    <a:gd name="T0" fmla="*/ 11 w 64"/>
                    <a:gd name="T1" fmla="*/ 126 h 126"/>
                    <a:gd name="T2" fmla="*/ 2 w 64"/>
                    <a:gd name="T3" fmla="*/ 109 h 126"/>
                    <a:gd name="T4" fmla="*/ 44 w 64"/>
                    <a:gd name="T5" fmla="*/ 45 h 126"/>
                    <a:gd name="T6" fmla="*/ 38 w 64"/>
                    <a:gd name="T7" fmla="*/ 31 h 126"/>
                    <a:gd name="T8" fmla="*/ 3 w 64"/>
                    <a:gd name="T9" fmla="*/ 25 h 126"/>
                    <a:gd name="T10" fmla="*/ 0 w 64"/>
                    <a:gd name="T11" fmla="*/ 6 h 126"/>
                    <a:gd name="T12" fmla="*/ 51 w 64"/>
                    <a:gd name="T13" fmla="*/ 16 h 126"/>
                    <a:gd name="T14" fmla="*/ 64 w 64"/>
                    <a:gd name="T15" fmla="*/ 45 h 126"/>
                    <a:gd name="T16" fmla="*/ 11 w 64"/>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6">
                      <a:moveTo>
                        <a:pt x="11" y="126"/>
                      </a:moveTo>
                      <a:cubicBezTo>
                        <a:pt x="2" y="109"/>
                        <a:pt x="2" y="109"/>
                        <a:pt x="2" y="109"/>
                      </a:cubicBezTo>
                      <a:cubicBezTo>
                        <a:pt x="24" y="97"/>
                        <a:pt x="44" y="81"/>
                        <a:pt x="44" y="45"/>
                      </a:cubicBezTo>
                      <a:cubicBezTo>
                        <a:pt x="44" y="39"/>
                        <a:pt x="42" y="34"/>
                        <a:pt x="38" y="31"/>
                      </a:cubicBezTo>
                      <a:cubicBezTo>
                        <a:pt x="29" y="23"/>
                        <a:pt x="10" y="24"/>
                        <a:pt x="3" y="25"/>
                      </a:cubicBezTo>
                      <a:cubicBezTo>
                        <a:pt x="0" y="6"/>
                        <a:pt x="0" y="6"/>
                        <a:pt x="0" y="6"/>
                      </a:cubicBezTo>
                      <a:cubicBezTo>
                        <a:pt x="3" y="5"/>
                        <a:pt x="33" y="0"/>
                        <a:pt x="51" y="16"/>
                      </a:cubicBezTo>
                      <a:cubicBezTo>
                        <a:pt x="59" y="23"/>
                        <a:pt x="64" y="33"/>
                        <a:pt x="64" y="45"/>
                      </a:cubicBezTo>
                      <a:cubicBezTo>
                        <a:pt x="64" y="92"/>
                        <a:pt x="36" y="113"/>
                        <a:pt x="11" y="126"/>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6" name="Freeform 9">
                  <a:extLst>
                    <a:ext uri="{FF2B5EF4-FFF2-40B4-BE49-F238E27FC236}">
                      <a16:creationId xmlns:a16="http://schemas.microsoft.com/office/drawing/2014/main" id="{C66AECC3-FAA3-4CFF-9432-9AE5293915C6}"/>
                    </a:ext>
                  </a:extLst>
                </p:cNvPr>
                <p:cNvSpPr>
                  <a:spLocks/>
                </p:cNvSpPr>
                <p:nvPr userDrawn="1"/>
              </p:nvSpPr>
              <p:spPr bwMode="auto">
                <a:xfrm flipH="1">
                  <a:off x="2470149" y="3876675"/>
                  <a:ext cx="46038" cy="201613"/>
                </a:xfrm>
                <a:custGeom>
                  <a:avLst/>
                  <a:gdLst>
                    <a:gd name="T0" fmla="*/ 3 w 18"/>
                    <a:gd name="T1" fmla="*/ 79 h 79"/>
                    <a:gd name="T2" fmla="*/ 1 w 18"/>
                    <a:gd name="T3" fmla="*/ 77 h 79"/>
                    <a:gd name="T4" fmla="*/ 1 w 18"/>
                    <a:gd name="T5" fmla="*/ 17 h 79"/>
                    <a:gd name="T6" fmla="*/ 4 w 18"/>
                    <a:gd name="T7" fmla="*/ 3 h 79"/>
                    <a:gd name="T8" fmla="*/ 9 w 18"/>
                    <a:gd name="T9" fmla="*/ 1 h 79"/>
                    <a:gd name="T10" fmla="*/ 9 w 18"/>
                    <a:gd name="T11" fmla="*/ 1 h 79"/>
                    <a:gd name="T12" fmla="*/ 17 w 18"/>
                    <a:gd name="T13" fmla="*/ 5 h 79"/>
                    <a:gd name="T14" fmla="*/ 16 w 18"/>
                    <a:gd name="T15" fmla="*/ 8 h 79"/>
                    <a:gd name="T16" fmla="*/ 13 w 18"/>
                    <a:gd name="T17" fmla="*/ 6 h 79"/>
                    <a:gd name="T18" fmla="*/ 9 w 18"/>
                    <a:gd name="T19" fmla="*/ 5 h 79"/>
                    <a:gd name="T20" fmla="*/ 9 w 18"/>
                    <a:gd name="T21" fmla="*/ 5 h 79"/>
                    <a:gd name="T22" fmla="*/ 9 w 18"/>
                    <a:gd name="T23" fmla="*/ 5 h 79"/>
                    <a:gd name="T24" fmla="*/ 9 w 18"/>
                    <a:gd name="T25" fmla="*/ 5 h 79"/>
                    <a:gd name="T26" fmla="*/ 7 w 18"/>
                    <a:gd name="T27" fmla="*/ 5 h 79"/>
                    <a:gd name="T28" fmla="*/ 5 w 18"/>
                    <a:gd name="T29" fmla="*/ 17 h 79"/>
                    <a:gd name="T30" fmla="*/ 5 w 18"/>
                    <a:gd name="T31" fmla="*/ 77 h 79"/>
                    <a:gd name="T32" fmla="*/ 3 w 18"/>
                    <a:gd name="T3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79">
                      <a:moveTo>
                        <a:pt x="3" y="79"/>
                      </a:moveTo>
                      <a:cubicBezTo>
                        <a:pt x="2" y="79"/>
                        <a:pt x="1" y="78"/>
                        <a:pt x="1" y="77"/>
                      </a:cubicBezTo>
                      <a:cubicBezTo>
                        <a:pt x="1" y="17"/>
                        <a:pt x="1" y="17"/>
                        <a:pt x="1" y="17"/>
                      </a:cubicBezTo>
                      <a:cubicBezTo>
                        <a:pt x="1" y="16"/>
                        <a:pt x="0" y="7"/>
                        <a:pt x="4" y="3"/>
                      </a:cubicBezTo>
                      <a:cubicBezTo>
                        <a:pt x="6" y="1"/>
                        <a:pt x="7" y="1"/>
                        <a:pt x="9" y="1"/>
                      </a:cubicBezTo>
                      <a:cubicBezTo>
                        <a:pt x="9" y="1"/>
                        <a:pt x="9" y="1"/>
                        <a:pt x="9" y="1"/>
                      </a:cubicBezTo>
                      <a:cubicBezTo>
                        <a:pt x="11" y="1"/>
                        <a:pt x="16" y="0"/>
                        <a:pt x="17" y="5"/>
                      </a:cubicBezTo>
                      <a:cubicBezTo>
                        <a:pt x="18" y="6"/>
                        <a:pt x="17" y="8"/>
                        <a:pt x="16" y="8"/>
                      </a:cubicBezTo>
                      <a:cubicBezTo>
                        <a:pt x="15" y="8"/>
                        <a:pt x="14" y="7"/>
                        <a:pt x="13" y="6"/>
                      </a:cubicBezTo>
                      <a:cubicBezTo>
                        <a:pt x="13" y="5"/>
                        <a:pt x="12" y="4"/>
                        <a:pt x="9" y="5"/>
                      </a:cubicBezTo>
                      <a:cubicBezTo>
                        <a:pt x="9" y="5"/>
                        <a:pt x="9" y="5"/>
                        <a:pt x="9" y="5"/>
                      </a:cubicBezTo>
                      <a:cubicBezTo>
                        <a:pt x="9" y="5"/>
                        <a:pt x="9" y="5"/>
                        <a:pt x="9" y="5"/>
                      </a:cubicBezTo>
                      <a:cubicBezTo>
                        <a:pt x="9" y="5"/>
                        <a:pt x="9" y="5"/>
                        <a:pt x="9" y="5"/>
                      </a:cubicBezTo>
                      <a:cubicBezTo>
                        <a:pt x="8" y="5"/>
                        <a:pt x="8" y="5"/>
                        <a:pt x="7" y="5"/>
                      </a:cubicBezTo>
                      <a:cubicBezTo>
                        <a:pt x="5" y="8"/>
                        <a:pt x="5" y="13"/>
                        <a:pt x="5" y="17"/>
                      </a:cubicBezTo>
                      <a:cubicBezTo>
                        <a:pt x="5" y="77"/>
                        <a:pt x="5" y="77"/>
                        <a:pt x="5" y="77"/>
                      </a:cubicBezTo>
                      <a:cubicBezTo>
                        <a:pt x="5" y="78"/>
                        <a:pt x="4" y="79"/>
                        <a:pt x="3" y="79"/>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7" name="Freeform 10">
                  <a:extLst>
                    <a:ext uri="{FF2B5EF4-FFF2-40B4-BE49-F238E27FC236}">
                      <a16:creationId xmlns:a16="http://schemas.microsoft.com/office/drawing/2014/main" id="{D1FF4481-18E9-4195-AC5F-2A37040F3836}"/>
                    </a:ext>
                  </a:extLst>
                </p:cNvPr>
                <p:cNvSpPr>
                  <a:spLocks/>
                </p:cNvSpPr>
                <p:nvPr userDrawn="1"/>
              </p:nvSpPr>
              <p:spPr bwMode="auto">
                <a:xfrm flipH="1">
                  <a:off x="2438400" y="4024313"/>
                  <a:ext cx="133350" cy="153988"/>
                </a:xfrm>
                <a:custGeom>
                  <a:avLst/>
                  <a:gdLst>
                    <a:gd name="T0" fmla="*/ 84 w 84"/>
                    <a:gd name="T1" fmla="*/ 79 h 97"/>
                    <a:gd name="T2" fmla="*/ 26 w 84"/>
                    <a:gd name="T3" fmla="*/ 97 h 97"/>
                    <a:gd name="T4" fmla="*/ 0 w 84"/>
                    <a:gd name="T5" fmla="*/ 18 h 97"/>
                    <a:gd name="T6" fmla="*/ 59 w 84"/>
                    <a:gd name="T7" fmla="*/ 0 h 97"/>
                    <a:gd name="T8" fmla="*/ 84 w 84"/>
                    <a:gd name="T9" fmla="*/ 79 h 97"/>
                  </a:gdLst>
                  <a:ahLst/>
                  <a:cxnLst>
                    <a:cxn ang="0">
                      <a:pos x="T0" y="T1"/>
                    </a:cxn>
                    <a:cxn ang="0">
                      <a:pos x="T2" y="T3"/>
                    </a:cxn>
                    <a:cxn ang="0">
                      <a:pos x="T4" y="T5"/>
                    </a:cxn>
                    <a:cxn ang="0">
                      <a:pos x="T6" y="T7"/>
                    </a:cxn>
                    <a:cxn ang="0">
                      <a:pos x="T8" y="T9"/>
                    </a:cxn>
                  </a:cxnLst>
                  <a:rect l="0" t="0" r="r" b="b"/>
                  <a:pathLst>
                    <a:path w="84" h="97">
                      <a:moveTo>
                        <a:pt x="84" y="79"/>
                      </a:moveTo>
                      <a:lnTo>
                        <a:pt x="26" y="97"/>
                      </a:lnTo>
                      <a:lnTo>
                        <a:pt x="0" y="18"/>
                      </a:lnTo>
                      <a:lnTo>
                        <a:pt x="59" y="0"/>
                      </a:lnTo>
                      <a:lnTo>
                        <a:pt x="84" y="79"/>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8" name="Freeform 11">
                  <a:extLst>
                    <a:ext uri="{FF2B5EF4-FFF2-40B4-BE49-F238E27FC236}">
                      <a16:creationId xmlns:a16="http://schemas.microsoft.com/office/drawing/2014/main" id="{E96B0184-FC1A-431E-8C1E-205E35A1B4CD}"/>
                    </a:ext>
                  </a:extLst>
                </p:cNvPr>
                <p:cNvSpPr>
                  <a:spLocks/>
                </p:cNvSpPr>
                <p:nvPr userDrawn="1"/>
              </p:nvSpPr>
              <p:spPr bwMode="auto">
                <a:xfrm flipH="1">
                  <a:off x="2478087" y="4024313"/>
                  <a:ext cx="93663" cy="153988"/>
                </a:xfrm>
                <a:custGeom>
                  <a:avLst/>
                  <a:gdLst>
                    <a:gd name="T0" fmla="*/ 26 w 59"/>
                    <a:gd name="T1" fmla="*/ 97 h 97"/>
                    <a:gd name="T2" fmla="*/ 0 w 59"/>
                    <a:gd name="T3" fmla="*/ 18 h 97"/>
                    <a:gd name="T4" fmla="*/ 59 w 59"/>
                    <a:gd name="T5" fmla="*/ 0 h 97"/>
                    <a:gd name="T6" fmla="*/ 26 w 59"/>
                    <a:gd name="T7" fmla="*/ 97 h 97"/>
                  </a:gdLst>
                  <a:ahLst/>
                  <a:cxnLst>
                    <a:cxn ang="0">
                      <a:pos x="T0" y="T1"/>
                    </a:cxn>
                    <a:cxn ang="0">
                      <a:pos x="T2" y="T3"/>
                    </a:cxn>
                    <a:cxn ang="0">
                      <a:pos x="T4" y="T5"/>
                    </a:cxn>
                    <a:cxn ang="0">
                      <a:pos x="T6" y="T7"/>
                    </a:cxn>
                  </a:cxnLst>
                  <a:rect l="0" t="0" r="r" b="b"/>
                  <a:pathLst>
                    <a:path w="59" h="97">
                      <a:moveTo>
                        <a:pt x="26" y="97"/>
                      </a:moveTo>
                      <a:lnTo>
                        <a:pt x="0" y="18"/>
                      </a:lnTo>
                      <a:lnTo>
                        <a:pt x="59" y="0"/>
                      </a:lnTo>
                      <a:lnTo>
                        <a:pt x="26" y="97"/>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9" name="Freeform 12">
                  <a:extLst>
                    <a:ext uri="{FF2B5EF4-FFF2-40B4-BE49-F238E27FC236}">
                      <a16:creationId xmlns:a16="http://schemas.microsoft.com/office/drawing/2014/main" id="{197C1184-3E83-48BE-A9BA-621A0F1F7F29}"/>
                    </a:ext>
                  </a:extLst>
                </p:cNvPr>
                <p:cNvSpPr>
                  <a:spLocks/>
                </p:cNvSpPr>
                <p:nvPr userDrawn="1"/>
              </p:nvSpPr>
              <p:spPr bwMode="auto">
                <a:xfrm flipH="1">
                  <a:off x="2362200" y="3543300"/>
                  <a:ext cx="66675" cy="234950"/>
                </a:xfrm>
                <a:custGeom>
                  <a:avLst/>
                  <a:gdLst>
                    <a:gd name="T0" fmla="*/ 10 w 26"/>
                    <a:gd name="T1" fmla="*/ 92 h 92"/>
                    <a:gd name="T2" fmla="*/ 0 w 26"/>
                    <a:gd name="T3" fmla="*/ 62 h 92"/>
                    <a:gd name="T4" fmla="*/ 5 w 26"/>
                    <a:gd name="T5" fmla="*/ 7 h 92"/>
                    <a:gd name="T6" fmla="*/ 14 w 26"/>
                    <a:gd name="T7" fmla="*/ 57 h 92"/>
                    <a:gd name="T8" fmla="*/ 10 w 26"/>
                    <a:gd name="T9" fmla="*/ 92 h 92"/>
                  </a:gdLst>
                  <a:ahLst/>
                  <a:cxnLst>
                    <a:cxn ang="0">
                      <a:pos x="T0" y="T1"/>
                    </a:cxn>
                    <a:cxn ang="0">
                      <a:pos x="T2" y="T3"/>
                    </a:cxn>
                    <a:cxn ang="0">
                      <a:pos x="T4" y="T5"/>
                    </a:cxn>
                    <a:cxn ang="0">
                      <a:pos x="T6" y="T7"/>
                    </a:cxn>
                    <a:cxn ang="0">
                      <a:pos x="T8" y="T9"/>
                    </a:cxn>
                  </a:cxnLst>
                  <a:rect l="0" t="0" r="r" b="b"/>
                  <a:pathLst>
                    <a:path w="26" h="92">
                      <a:moveTo>
                        <a:pt x="10" y="92"/>
                      </a:moveTo>
                      <a:cubicBezTo>
                        <a:pt x="10" y="92"/>
                        <a:pt x="0" y="78"/>
                        <a:pt x="0" y="62"/>
                      </a:cubicBezTo>
                      <a:cubicBezTo>
                        <a:pt x="1" y="46"/>
                        <a:pt x="14" y="19"/>
                        <a:pt x="5" y="7"/>
                      </a:cubicBezTo>
                      <a:cubicBezTo>
                        <a:pt x="0" y="0"/>
                        <a:pt x="26" y="26"/>
                        <a:pt x="14" y="57"/>
                      </a:cubicBezTo>
                      <a:cubicBezTo>
                        <a:pt x="4" y="82"/>
                        <a:pt x="10" y="92"/>
                        <a:pt x="10" y="92"/>
                      </a:cubicBezTo>
                      <a:close/>
                    </a:path>
                  </a:pathLst>
                </a:custGeom>
                <a:solidFill>
                  <a:srgbClr val="E3E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grpSp>
          <p:sp>
            <p:nvSpPr>
              <p:cNvPr id="1250" name="Freeform 660">
                <a:extLst>
                  <a:ext uri="{FF2B5EF4-FFF2-40B4-BE49-F238E27FC236}">
                    <a16:creationId xmlns:a16="http://schemas.microsoft.com/office/drawing/2014/main" id="{D3FDEB28-C1B8-459F-9327-BF93118F8236}"/>
                  </a:ext>
                </a:extLst>
              </p:cNvPr>
              <p:cNvSpPr>
                <a:spLocks/>
              </p:cNvSpPr>
              <p:nvPr userDrawn="1"/>
            </p:nvSpPr>
            <p:spPr bwMode="auto">
              <a:xfrm>
                <a:off x="5983387" y="4671237"/>
                <a:ext cx="829489" cy="516472"/>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1" name="Freeform 661">
                <a:extLst>
                  <a:ext uri="{FF2B5EF4-FFF2-40B4-BE49-F238E27FC236}">
                    <a16:creationId xmlns:a16="http://schemas.microsoft.com/office/drawing/2014/main" id="{43F4AD27-97FC-4E44-9B76-2E9CADDEDE1A}"/>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2" name="Freeform 662">
                <a:extLst>
                  <a:ext uri="{FF2B5EF4-FFF2-40B4-BE49-F238E27FC236}">
                    <a16:creationId xmlns:a16="http://schemas.microsoft.com/office/drawing/2014/main" id="{93A5625A-58DA-4965-B11A-B3B578F357C7}"/>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3" name="Oval 663">
                <a:extLst>
                  <a:ext uri="{FF2B5EF4-FFF2-40B4-BE49-F238E27FC236}">
                    <a16:creationId xmlns:a16="http://schemas.microsoft.com/office/drawing/2014/main" id="{A8141699-AF9C-4CCD-AB56-5F59D9075D12}"/>
                  </a:ext>
                </a:extLst>
              </p:cNvPr>
              <p:cNvSpPr>
                <a:spLocks noChangeArrowheads="1"/>
              </p:cNvSpPr>
              <p:nvPr userDrawn="1"/>
            </p:nvSpPr>
            <p:spPr bwMode="auto">
              <a:xfrm>
                <a:off x="5612987" y="3810453"/>
                <a:ext cx="313014" cy="313013"/>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4" name="Freeform 667">
                <a:extLst>
                  <a:ext uri="{FF2B5EF4-FFF2-40B4-BE49-F238E27FC236}">
                    <a16:creationId xmlns:a16="http://schemas.microsoft.com/office/drawing/2014/main" id="{EFD370DF-5761-44E9-B52A-1CF1341A13CE}"/>
                  </a:ext>
                </a:extLst>
              </p:cNvPr>
              <p:cNvSpPr>
                <a:spLocks/>
              </p:cNvSpPr>
              <p:nvPr userDrawn="1"/>
            </p:nvSpPr>
            <p:spPr bwMode="auto">
              <a:xfrm>
                <a:off x="6035556" y="5959808"/>
                <a:ext cx="104337" cy="782533"/>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5" name="Freeform 668">
                <a:extLst>
                  <a:ext uri="{FF2B5EF4-FFF2-40B4-BE49-F238E27FC236}">
                    <a16:creationId xmlns:a16="http://schemas.microsoft.com/office/drawing/2014/main" id="{D4D19899-60E2-4DD0-802F-637349AC3995}"/>
                  </a:ext>
                </a:extLst>
              </p:cNvPr>
              <p:cNvSpPr>
                <a:spLocks/>
              </p:cNvSpPr>
              <p:nvPr userDrawn="1"/>
            </p:nvSpPr>
            <p:spPr bwMode="auto">
              <a:xfrm>
                <a:off x="5743408" y="6580615"/>
                <a:ext cx="693850" cy="239977"/>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6" name="Oval 669">
                <a:extLst>
                  <a:ext uri="{FF2B5EF4-FFF2-40B4-BE49-F238E27FC236}">
                    <a16:creationId xmlns:a16="http://schemas.microsoft.com/office/drawing/2014/main" id="{2A6BA7B4-1E69-4FDF-8FA9-DB646404EA90}"/>
                  </a:ext>
                </a:extLst>
              </p:cNvPr>
              <p:cNvSpPr>
                <a:spLocks noChangeArrowheads="1"/>
              </p:cNvSpPr>
              <p:nvPr userDrawn="1"/>
            </p:nvSpPr>
            <p:spPr bwMode="auto">
              <a:xfrm>
                <a:off x="5743408"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7" name="Oval 670">
                <a:extLst>
                  <a:ext uri="{FF2B5EF4-FFF2-40B4-BE49-F238E27FC236}">
                    <a16:creationId xmlns:a16="http://schemas.microsoft.com/office/drawing/2014/main" id="{7D5C5686-6128-4A76-B219-34D27008F505}"/>
                  </a:ext>
                </a:extLst>
              </p:cNvPr>
              <p:cNvSpPr>
                <a:spLocks noChangeArrowheads="1"/>
              </p:cNvSpPr>
              <p:nvPr userDrawn="1"/>
            </p:nvSpPr>
            <p:spPr bwMode="auto">
              <a:xfrm>
                <a:off x="6322486"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8" name="Freeform 671">
                <a:extLst>
                  <a:ext uri="{FF2B5EF4-FFF2-40B4-BE49-F238E27FC236}">
                    <a16:creationId xmlns:a16="http://schemas.microsoft.com/office/drawing/2014/main" id="{48EC0A90-2BBC-4BDC-8815-379A820DFB79}"/>
                  </a:ext>
                </a:extLst>
              </p:cNvPr>
              <p:cNvSpPr>
                <a:spLocks/>
              </p:cNvSpPr>
              <p:nvPr userDrawn="1"/>
            </p:nvSpPr>
            <p:spPr bwMode="auto">
              <a:xfrm>
                <a:off x="5586903" y="5845036"/>
                <a:ext cx="1012081" cy="140855"/>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59" name="Freeform 672">
                <a:extLst>
                  <a:ext uri="{FF2B5EF4-FFF2-40B4-BE49-F238E27FC236}">
                    <a16:creationId xmlns:a16="http://schemas.microsoft.com/office/drawing/2014/main" id="{7561CE7C-2B0B-4AA3-9038-8AD2028D0B25}"/>
                  </a:ext>
                </a:extLst>
              </p:cNvPr>
              <p:cNvSpPr>
                <a:spLocks/>
              </p:cNvSpPr>
              <p:nvPr userDrawn="1"/>
            </p:nvSpPr>
            <p:spPr bwMode="auto">
              <a:xfrm>
                <a:off x="5586903" y="5845036"/>
                <a:ext cx="125206" cy="140855"/>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0" name="Freeform 673">
                <a:extLst>
                  <a:ext uri="{FF2B5EF4-FFF2-40B4-BE49-F238E27FC236}">
                    <a16:creationId xmlns:a16="http://schemas.microsoft.com/office/drawing/2014/main" id="{7E68BEE0-F7E1-4917-AED4-7358198BC5A1}"/>
                  </a:ext>
                </a:extLst>
              </p:cNvPr>
              <p:cNvSpPr>
                <a:spLocks/>
              </p:cNvSpPr>
              <p:nvPr userDrawn="1"/>
            </p:nvSpPr>
            <p:spPr bwMode="auto">
              <a:xfrm>
                <a:off x="5513865" y="4937298"/>
                <a:ext cx="620812" cy="526905"/>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1" name="Freeform 674">
                <a:extLst>
                  <a:ext uri="{FF2B5EF4-FFF2-40B4-BE49-F238E27FC236}">
                    <a16:creationId xmlns:a16="http://schemas.microsoft.com/office/drawing/2014/main" id="{97504DF9-70CD-464A-9CD9-8A820F756176}"/>
                  </a:ext>
                </a:extLst>
              </p:cNvPr>
              <p:cNvSpPr>
                <a:spLocks/>
              </p:cNvSpPr>
              <p:nvPr userDrawn="1"/>
            </p:nvSpPr>
            <p:spPr bwMode="auto">
              <a:xfrm>
                <a:off x="5513865" y="4937298"/>
                <a:ext cx="146073" cy="526905"/>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2" name="Freeform 675">
                <a:extLst>
                  <a:ext uri="{FF2B5EF4-FFF2-40B4-BE49-F238E27FC236}">
                    <a16:creationId xmlns:a16="http://schemas.microsoft.com/office/drawing/2014/main" id="{A8F6BF55-E7D9-407C-BE56-BB0A0064F33E}"/>
                  </a:ext>
                </a:extLst>
              </p:cNvPr>
              <p:cNvSpPr>
                <a:spLocks/>
              </p:cNvSpPr>
              <p:nvPr userDrawn="1"/>
            </p:nvSpPr>
            <p:spPr bwMode="auto">
              <a:xfrm>
                <a:off x="5612987" y="4655588"/>
                <a:ext cx="714717" cy="949473"/>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3" name="Freeform 676">
                <a:extLst>
                  <a:ext uri="{FF2B5EF4-FFF2-40B4-BE49-F238E27FC236}">
                    <a16:creationId xmlns:a16="http://schemas.microsoft.com/office/drawing/2014/main" id="{AFC92A14-C94E-4379-953C-4FB43D6A5E42}"/>
                  </a:ext>
                </a:extLst>
              </p:cNvPr>
              <p:cNvSpPr>
                <a:spLocks/>
              </p:cNvSpPr>
              <p:nvPr userDrawn="1"/>
            </p:nvSpPr>
            <p:spPr bwMode="auto">
              <a:xfrm>
                <a:off x="5952085" y="4655588"/>
                <a:ext cx="375618" cy="949473"/>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4" name="Freeform 677">
                <a:extLst>
                  <a:ext uri="{FF2B5EF4-FFF2-40B4-BE49-F238E27FC236}">
                    <a16:creationId xmlns:a16="http://schemas.microsoft.com/office/drawing/2014/main" id="{4FD78FE3-987D-4FD8-B2AE-391EE499EFA1}"/>
                  </a:ext>
                </a:extLst>
              </p:cNvPr>
              <p:cNvSpPr>
                <a:spLocks/>
              </p:cNvSpPr>
              <p:nvPr userDrawn="1"/>
            </p:nvSpPr>
            <p:spPr bwMode="auto">
              <a:xfrm>
                <a:off x="5936434" y="4718190"/>
                <a:ext cx="177375" cy="448652"/>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5" name="Oval 678">
                <a:extLst>
                  <a:ext uri="{FF2B5EF4-FFF2-40B4-BE49-F238E27FC236}">
                    <a16:creationId xmlns:a16="http://schemas.microsoft.com/office/drawing/2014/main" id="{7D10BB37-A002-483F-B167-AB8B1DC5A9CE}"/>
                  </a:ext>
                </a:extLst>
              </p:cNvPr>
              <p:cNvSpPr>
                <a:spLocks noChangeArrowheads="1"/>
              </p:cNvSpPr>
              <p:nvPr userDrawn="1"/>
            </p:nvSpPr>
            <p:spPr bwMode="auto">
              <a:xfrm>
                <a:off x="6056424" y="4817310"/>
                <a:ext cx="26084" cy="2608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6" name="Oval 679">
                <a:extLst>
                  <a:ext uri="{FF2B5EF4-FFF2-40B4-BE49-F238E27FC236}">
                    <a16:creationId xmlns:a16="http://schemas.microsoft.com/office/drawing/2014/main" id="{8D9718DD-3C0A-45E9-B644-B3AAC778B8AF}"/>
                  </a:ext>
                </a:extLst>
              </p:cNvPr>
              <p:cNvSpPr>
                <a:spLocks noChangeArrowheads="1"/>
              </p:cNvSpPr>
              <p:nvPr userDrawn="1"/>
            </p:nvSpPr>
            <p:spPr bwMode="auto">
              <a:xfrm>
                <a:off x="6056424" y="4885130"/>
                <a:ext cx="26084" cy="3130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7" name="Freeform 680">
                <a:extLst>
                  <a:ext uri="{FF2B5EF4-FFF2-40B4-BE49-F238E27FC236}">
                    <a16:creationId xmlns:a16="http://schemas.microsoft.com/office/drawing/2014/main" id="{639C255B-C3A0-4D2D-89BD-A2E97B10FD24}"/>
                  </a:ext>
                </a:extLst>
              </p:cNvPr>
              <p:cNvSpPr>
                <a:spLocks/>
              </p:cNvSpPr>
              <p:nvPr userDrawn="1"/>
            </p:nvSpPr>
            <p:spPr bwMode="auto">
              <a:xfrm>
                <a:off x="5602552" y="4655588"/>
                <a:ext cx="396485" cy="949473"/>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8" name="Freeform 681">
                <a:extLst>
                  <a:ext uri="{FF2B5EF4-FFF2-40B4-BE49-F238E27FC236}">
                    <a16:creationId xmlns:a16="http://schemas.microsoft.com/office/drawing/2014/main" id="{39007598-662F-46DE-B6E8-DD1710043333}"/>
                  </a:ext>
                </a:extLst>
              </p:cNvPr>
              <p:cNvSpPr>
                <a:spLocks/>
              </p:cNvSpPr>
              <p:nvPr userDrawn="1"/>
            </p:nvSpPr>
            <p:spPr bwMode="auto">
              <a:xfrm>
                <a:off x="6364221" y="5662445"/>
                <a:ext cx="599945" cy="954690"/>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69" name="Freeform 682">
                <a:extLst>
                  <a:ext uri="{FF2B5EF4-FFF2-40B4-BE49-F238E27FC236}">
                    <a16:creationId xmlns:a16="http://schemas.microsoft.com/office/drawing/2014/main" id="{AAAC2724-C742-4FC4-A10C-0E8E42C4FDE2}"/>
                  </a:ext>
                </a:extLst>
              </p:cNvPr>
              <p:cNvSpPr>
                <a:spLocks/>
              </p:cNvSpPr>
              <p:nvPr userDrawn="1"/>
            </p:nvSpPr>
            <p:spPr bwMode="auto">
              <a:xfrm>
                <a:off x="6729405" y="5662445"/>
                <a:ext cx="234761" cy="135639"/>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0" name="Freeform 683">
                <a:extLst>
                  <a:ext uri="{FF2B5EF4-FFF2-40B4-BE49-F238E27FC236}">
                    <a16:creationId xmlns:a16="http://schemas.microsoft.com/office/drawing/2014/main" id="{9ABEBBCD-E4F7-4840-9D24-080645011A85}"/>
                  </a:ext>
                </a:extLst>
              </p:cNvPr>
              <p:cNvSpPr>
                <a:spLocks/>
              </p:cNvSpPr>
              <p:nvPr userDrawn="1"/>
            </p:nvSpPr>
            <p:spPr bwMode="auto">
              <a:xfrm>
                <a:off x="6750274" y="6528447"/>
                <a:ext cx="500824" cy="245193"/>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1" name="Freeform 684">
                <a:extLst>
                  <a:ext uri="{FF2B5EF4-FFF2-40B4-BE49-F238E27FC236}">
                    <a16:creationId xmlns:a16="http://schemas.microsoft.com/office/drawing/2014/main" id="{83259FDB-AF25-45A3-BF30-45A3311B5DBB}"/>
                  </a:ext>
                </a:extLst>
              </p:cNvPr>
              <p:cNvSpPr>
                <a:spLocks/>
              </p:cNvSpPr>
              <p:nvPr userDrawn="1"/>
            </p:nvSpPr>
            <p:spPr bwMode="auto">
              <a:xfrm>
                <a:off x="5623420" y="5605060"/>
                <a:ext cx="1471170" cy="1074677"/>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2" name="Freeform 685">
                <a:extLst>
                  <a:ext uri="{FF2B5EF4-FFF2-40B4-BE49-F238E27FC236}">
                    <a16:creationId xmlns:a16="http://schemas.microsoft.com/office/drawing/2014/main" id="{872E7DD1-FF71-4467-BFD2-C1BE45D148B6}"/>
                  </a:ext>
                </a:extLst>
              </p:cNvPr>
              <p:cNvSpPr>
                <a:spLocks/>
              </p:cNvSpPr>
              <p:nvPr userDrawn="1"/>
            </p:nvSpPr>
            <p:spPr bwMode="auto">
              <a:xfrm>
                <a:off x="5732975" y="5813735"/>
                <a:ext cx="1184238" cy="866002"/>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3" name="Freeform 686">
                <a:extLst>
                  <a:ext uri="{FF2B5EF4-FFF2-40B4-BE49-F238E27FC236}">
                    <a16:creationId xmlns:a16="http://schemas.microsoft.com/office/drawing/2014/main" id="{2974737A-D1A0-470B-B880-F94CE1F884C0}"/>
                  </a:ext>
                </a:extLst>
              </p:cNvPr>
              <p:cNvSpPr>
                <a:spLocks/>
              </p:cNvSpPr>
              <p:nvPr userDrawn="1"/>
            </p:nvSpPr>
            <p:spPr bwMode="auto">
              <a:xfrm>
                <a:off x="6859829" y="6564966"/>
                <a:ext cx="506040" cy="250410"/>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4" name="Freeform 692">
                <a:extLst>
                  <a:ext uri="{FF2B5EF4-FFF2-40B4-BE49-F238E27FC236}">
                    <a16:creationId xmlns:a16="http://schemas.microsoft.com/office/drawing/2014/main" id="{35DACCDF-C340-4EC6-BCC2-EC9B5BF316D4}"/>
                  </a:ext>
                </a:extLst>
              </p:cNvPr>
              <p:cNvSpPr>
                <a:spLocks/>
              </p:cNvSpPr>
              <p:nvPr userDrawn="1"/>
            </p:nvSpPr>
            <p:spPr bwMode="auto">
              <a:xfrm>
                <a:off x="6197280" y="5250311"/>
                <a:ext cx="307798" cy="151290"/>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5" name="Freeform 693">
                <a:extLst>
                  <a:ext uri="{FF2B5EF4-FFF2-40B4-BE49-F238E27FC236}">
                    <a16:creationId xmlns:a16="http://schemas.microsoft.com/office/drawing/2014/main" id="{D850E5D3-2690-42BD-99E2-218007E65ED9}"/>
                  </a:ext>
                </a:extLst>
              </p:cNvPr>
              <p:cNvSpPr>
                <a:spLocks/>
              </p:cNvSpPr>
              <p:nvPr userDrawn="1"/>
            </p:nvSpPr>
            <p:spPr bwMode="auto">
              <a:xfrm>
                <a:off x="5665155" y="4739057"/>
                <a:ext cx="631246" cy="667760"/>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6" name="Freeform 694">
                <a:extLst>
                  <a:ext uri="{FF2B5EF4-FFF2-40B4-BE49-F238E27FC236}">
                    <a16:creationId xmlns:a16="http://schemas.microsoft.com/office/drawing/2014/main" id="{28AAB354-485F-44C0-85C7-7F6CD81D9FD5}"/>
                  </a:ext>
                </a:extLst>
              </p:cNvPr>
              <p:cNvSpPr>
                <a:spLocks/>
              </p:cNvSpPr>
              <p:nvPr userDrawn="1"/>
            </p:nvSpPr>
            <p:spPr bwMode="auto">
              <a:xfrm>
                <a:off x="5696457" y="5286830"/>
                <a:ext cx="599945" cy="119989"/>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7" name="Freeform 695">
                <a:extLst>
                  <a:ext uri="{FF2B5EF4-FFF2-40B4-BE49-F238E27FC236}">
                    <a16:creationId xmlns:a16="http://schemas.microsoft.com/office/drawing/2014/main" id="{F88A6864-D7BC-4ECD-9B63-D1215DE7E6DE}"/>
                  </a:ext>
                </a:extLst>
              </p:cNvPr>
              <p:cNvSpPr>
                <a:spLocks/>
              </p:cNvSpPr>
              <p:nvPr userDrawn="1"/>
            </p:nvSpPr>
            <p:spPr bwMode="auto">
              <a:xfrm>
                <a:off x="5665155" y="4739057"/>
                <a:ext cx="166941" cy="662544"/>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8" name="Freeform 696">
                <a:extLst>
                  <a:ext uri="{FF2B5EF4-FFF2-40B4-BE49-F238E27FC236}">
                    <a16:creationId xmlns:a16="http://schemas.microsoft.com/office/drawing/2014/main" id="{6BD842B5-6011-4867-90E1-2E38DBC46AA1}"/>
                  </a:ext>
                </a:extLst>
              </p:cNvPr>
              <p:cNvSpPr>
                <a:spLocks/>
              </p:cNvSpPr>
              <p:nvPr userDrawn="1"/>
            </p:nvSpPr>
            <p:spPr bwMode="auto">
              <a:xfrm>
                <a:off x="5936434" y="4488647"/>
                <a:ext cx="182592" cy="302579"/>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79" name="Freeform 697">
                <a:extLst>
                  <a:ext uri="{FF2B5EF4-FFF2-40B4-BE49-F238E27FC236}">
                    <a16:creationId xmlns:a16="http://schemas.microsoft.com/office/drawing/2014/main" id="{DBA1A68B-D017-4D70-AF2C-33EA82CF4707}"/>
                  </a:ext>
                </a:extLst>
              </p:cNvPr>
              <p:cNvSpPr>
                <a:spLocks/>
              </p:cNvSpPr>
              <p:nvPr userDrawn="1"/>
            </p:nvSpPr>
            <p:spPr bwMode="auto">
              <a:xfrm>
                <a:off x="5706891" y="3951308"/>
                <a:ext cx="631246" cy="626025"/>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0" name="Oval 698">
                <a:extLst>
                  <a:ext uri="{FF2B5EF4-FFF2-40B4-BE49-F238E27FC236}">
                    <a16:creationId xmlns:a16="http://schemas.microsoft.com/office/drawing/2014/main" id="{E857B485-E459-41C7-BE29-C52865838F33}"/>
                  </a:ext>
                </a:extLst>
              </p:cNvPr>
              <p:cNvSpPr>
                <a:spLocks noChangeArrowheads="1"/>
              </p:cNvSpPr>
              <p:nvPr userDrawn="1"/>
            </p:nvSpPr>
            <p:spPr bwMode="auto">
              <a:xfrm>
                <a:off x="5748626" y="4285189"/>
                <a:ext cx="119989" cy="119989"/>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1" name="Freeform 699">
                <a:extLst>
                  <a:ext uri="{FF2B5EF4-FFF2-40B4-BE49-F238E27FC236}">
                    <a16:creationId xmlns:a16="http://schemas.microsoft.com/office/drawing/2014/main" id="{FBC89C6F-60FB-48B1-A474-58270CA5DC0B}"/>
                  </a:ext>
                </a:extLst>
              </p:cNvPr>
              <p:cNvSpPr>
                <a:spLocks/>
              </p:cNvSpPr>
              <p:nvPr userDrawn="1"/>
            </p:nvSpPr>
            <p:spPr bwMode="auto">
              <a:xfrm>
                <a:off x="5748626" y="4285189"/>
                <a:ext cx="119989" cy="99120"/>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2" name="Freeform 700">
                <a:extLst>
                  <a:ext uri="{FF2B5EF4-FFF2-40B4-BE49-F238E27FC236}">
                    <a16:creationId xmlns:a16="http://schemas.microsoft.com/office/drawing/2014/main" id="{C2D95947-0725-430F-B7E6-136906DF1C45}"/>
                  </a:ext>
                </a:extLst>
              </p:cNvPr>
              <p:cNvSpPr>
                <a:spLocks/>
              </p:cNvSpPr>
              <p:nvPr userDrawn="1"/>
            </p:nvSpPr>
            <p:spPr bwMode="auto">
              <a:xfrm>
                <a:off x="5842530" y="4180852"/>
                <a:ext cx="453871" cy="474736"/>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3" name="Freeform 701">
                <a:extLst>
                  <a:ext uri="{FF2B5EF4-FFF2-40B4-BE49-F238E27FC236}">
                    <a16:creationId xmlns:a16="http://schemas.microsoft.com/office/drawing/2014/main" id="{0B6606DE-4582-4661-AEBE-E8C8C3698AA6}"/>
                  </a:ext>
                </a:extLst>
              </p:cNvPr>
              <p:cNvSpPr>
                <a:spLocks/>
              </p:cNvSpPr>
              <p:nvPr userDrawn="1"/>
            </p:nvSpPr>
            <p:spPr bwMode="auto">
              <a:xfrm>
                <a:off x="6072075" y="4212152"/>
                <a:ext cx="224328" cy="438219"/>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4" name="Freeform 702">
                <a:extLst>
                  <a:ext uri="{FF2B5EF4-FFF2-40B4-BE49-F238E27FC236}">
                    <a16:creationId xmlns:a16="http://schemas.microsoft.com/office/drawing/2014/main" id="{0B496715-DE7C-4E6B-9067-104FEAC231C8}"/>
                  </a:ext>
                </a:extLst>
              </p:cNvPr>
              <p:cNvSpPr>
                <a:spLocks/>
              </p:cNvSpPr>
              <p:nvPr userDrawn="1"/>
            </p:nvSpPr>
            <p:spPr bwMode="auto">
              <a:xfrm>
                <a:off x="6014689" y="4342574"/>
                <a:ext cx="57386" cy="46951"/>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5" name="Freeform 703">
                <a:extLst>
                  <a:ext uri="{FF2B5EF4-FFF2-40B4-BE49-F238E27FC236}">
                    <a16:creationId xmlns:a16="http://schemas.microsoft.com/office/drawing/2014/main" id="{97395851-9F39-47D3-B2A9-70B25B40BAE4}"/>
                  </a:ext>
                </a:extLst>
              </p:cNvPr>
              <p:cNvSpPr>
                <a:spLocks/>
              </p:cNvSpPr>
              <p:nvPr userDrawn="1"/>
            </p:nvSpPr>
            <p:spPr bwMode="auto">
              <a:xfrm>
                <a:off x="6181630" y="4342574"/>
                <a:ext cx="57386" cy="46951"/>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6" name="Freeform 704">
                <a:extLst>
                  <a:ext uri="{FF2B5EF4-FFF2-40B4-BE49-F238E27FC236}">
                    <a16:creationId xmlns:a16="http://schemas.microsoft.com/office/drawing/2014/main" id="{B8753396-790C-4DCE-B590-EB8B9A7E181C}"/>
                  </a:ext>
                </a:extLst>
              </p:cNvPr>
              <p:cNvSpPr>
                <a:spLocks/>
              </p:cNvSpPr>
              <p:nvPr userDrawn="1"/>
            </p:nvSpPr>
            <p:spPr bwMode="auto">
              <a:xfrm>
                <a:off x="5884265" y="4144332"/>
                <a:ext cx="427787" cy="172157"/>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7" name="Freeform 705">
                <a:extLst>
                  <a:ext uri="{FF2B5EF4-FFF2-40B4-BE49-F238E27FC236}">
                    <a16:creationId xmlns:a16="http://schemas.microsoft.com/office/drawing/2014/main" id="{93EFC983-BCF7-4F75-A7FC-9373B5FFE468}"/>
                  </a:ext>
                </a:extLst>
              </p:cNvPr>
              <p:cNvSpPr>
                <a:spLocks/>
              </p:cNvSpPr>
              <p:nvPr userDrawn="1"/>
            </p:nvSpPr>
            <p:spPr bwMode="auto">
              <a:xfrm>
                <a:off x="6056424" y="4499080"/>
                <a:ext cx="140857" cy="41736"/>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8" name="Freeform 706">
                <a:extLst>
                  <a:ext uri="{FF2B5EF4-FFF2-40B4-BE49-F238E27FC236}">
                    <a16:creationId xmlns:a16="http://schemas.microsoft.com/office/drawing/2014/main" id="{FEFC074A-CA64-41E1-8BA6-F627DC58D9BD}"/>
                  </a:ext>
                </a:extLst>
              </p:cNvPr>
              <p:cNvSpPr>
                <a:spLocks/>
              </p:cNvSpPr>
              <p:nvPr userDrawn="1"/>
            </p:nvSpPr>
            <p:spPr bwMode="auto">
              <a:xfrm>
                <a:off x="5800795" y="4149550"/>
                <a:ext cx="119989" cy="302579"/>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89" name="Freeform 742">
                <a:extLst>
                  <a:ext uri="{FF2B5EF4-FFF2-40B4-BE49-F238E27FC236}">
                    <a16:creationId xmlns:a16="http://schemas.microsoft.com/office/drawing/2014/main" id="{D4135871-2B66-4053-BA1A-CB0AA5F6A363}"/>
                  </a:ext>
                </a:extLst>
              </p:cNvPr>
              <p:cNvSpPr>
                <a:spLocks/>
              </p:cNvSpPr>
              <p:nvPr userDrawn="1"/>
            </p:nvSpPr>
            <p:spPr bwMode="auto">
              <a:xfrm>
                <a:off x="6092942" y="4347791"/>
                <a:ext cx="36518" cy="109555"/>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0" name="Freeform 743">
                <a:extLst>
                  <a:ext uri="{FF2B5EF4-FFF2-40B4-BE49-F238E27FC236}">
                    <a16:creationId xmlns:a16="http://schemas.microsoft.com/office/drawing/2014/main" id="{3A594073-68C1-4B32-913D-2F544FBCE32F}"/>
                  </a:ext>
                </a:extLst>
              </p:cNvPr>
              <p:cNvSpPr>
                <a:spLocks/>
              </p:cNvSpPr>
              <p:nvPr userDrawn="1"/>
            </p:nvSpPr>
            <p:spPr bwMode="auto">
              <a:xfrm>
                <a:off x="6092942" y="4457346"/>
                <a:ext cx="83470" cy="26084"/>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291" name="Freeform 744">
                <a:extLst>
                  <a:ext uri="{FF2B5EF4-FFF2-40B4-BE49-F238E27FC236}">
                    <a16:creationId xmlns:a16="http://schemas.microsoft.com/office/drawing/2014/main" id="{28BB1899-A6AA-4A6F-B16F-E5262E3AF02F}"/>
                  </a:ext>
                </a:extLst>
              </p:cNvPr>
              <p:cNvSpPr>
                <a:spLocks/>
              </p:cNvSpPr>
              <p:nvPr userDrawn="1"/>
            </p:nvSpPr>
            <p:spPr bwMode="auto">
              <a:xfrm>
                <a:off x="6056424" y="4499080"/>
                <a:ext cx="140857" cy="31302"/>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Times New Roman" charset="0"/>
                  <a:ea typeface="ＭＳ Ｐゴシック" charset="0"/>
                  <a:cs typeface="+mn-cs"/>
                </a:endParaRPr>
              </a:p>
            </p:txBody>
          </p:sp>
        </p:grpSp>
      </p:grpSp>
    </p:spTree>
    <p:extLst>
      <p:ext uri="{BB962C8B-B14F-4D97-AF65-F5344CB8AC3E}">
        <p14:creationId xmlns:p14="http://schemas.microsoft.com/office/powerpoint/2010/main" val="3350032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22530"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1357" name="Group 1356">
            <a:extLst>
              <a:ext uri="{FF2B5EF4-FFF2-40B4-BE49-F238E27FC236}">
                <a16:creationId xmlns:a16="http://schemas.microsoft.com/office/drawing/2014/main" id="{0EE7A172-51E1-4261-A9CC-B741062AED6A}"/>
              </a:ext>
            </a:extLst>
          </p:cNvPr>
          <p:cNvGrpSpPr/>
          <p:nvPr/>
        </p:nvGrpSpPr>
        <p:grpSpPr>
          <a:xfrm>
            <a:off x="8378095" y="4974036"/>
            <a:ext cx="3464116" cy="1730671"/>
            <a:chOff x="189879" y="2158925"/>
            <a:chExt cx="8329975" cy="4161654"/>
          </a:xfrm>
        </p:grpSpPr>
        <p:sp>
          <p:nvSpPr>
            <p:cNvPr id="1358" name="Freeform 190">
              <a:extLst>
                <a:ext uri="{FF2B5EF4-FFF2-40B4-BE49-F238E27FC236}">
                  <a16:creationId xmlns:a16="http://schemas.microsoft.com/office/drawing/2014/main" id="{5B2EBD6C-F586-4621-BF27-6E6E4593CA27}"/>
                </a:ext>
              </a:extLst>
            </p:cNvPr>
            <p:cNvSpPr>
              <a:spLocks/>
            </p:cNvSpPr>
            <p:nvPr/>
          </p:nvSpPr>
          <p:spPr bwMode="auto">
            <a:xfrm>
              <a:off x="425799" y="2646929"/>
              <a:ext cx="8005011"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59" name="TextBox 1358">
              <a:extLst>
                <a:ext uri="{FF2B5EF4-FFF2-40B4-BE49-F238E27FC236}">
                  <a16:creationId xmlns:a16="http://schemas.microsoft.com/office/drawing/2014/main" id="{AA28BC02-F078-4358-8C33-990184E04413}"/>
                </a:ext>
              </a:extLst>
            </p:cNvPr>
            <p:cNvSpPr txBox="1"/>
            <p:nvPr/>
          </p:nvSpPr>
          <p:spPr>
            <a:xfrm>
              <a:off x="189879" y="5215352"/>
              <a:ext cx="8329975" cy="1105227"/>
            </a:xfrm>
            <a:prstGeom prst="rect">
              <a:avLst/>
            </a:prstGeom>
            <a:solidFill>
              <a:schemeClr val="bg1">
                <a:lumMod val="95000"/>
              </a:schemeClr>
            </a:solidFill>
            <a:ln w="6350">
              <a:no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FFFFFF"/>
                </a:solidFill>
                <a:effectLst/>
                <a:uLnTx/>
                <a:uFillTx/>
                <a:latin typeface="Segoe UI"/>
                <a:ea typeface="+mn-ea"/>
                <a:cs typeface="+mn-cs"/>
              </a:endParaRPr>
            </a:p>
          </p:txBody>
        </p:sp>
        <p:sp>
          <p:nvSpPr>
            <p:cNvPr id="1360" name="Freeform: Shape 1359">
              <a:extLst>
                <a:ext uri="{FF2B5EF4-FFF2-40B4-BE49-F238E27FC236}">
                  <a16:creationId xmlns:a16="http://schemas.microsoft.com/office/drawing/2014/main" id="{032B7D02-97D0-422C-B7AF-B414873B6AD2}"/>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1" name="Freeform 6">
              <a:extLst>
                <a:ext uri="{FF2B5EF4-FFF2-40B4-BE49-F238E27FC236}">
                  <a16:creationId xmlns:a16="http://schemas.microsoft.com/office/drawing/2014/main" id="{85B78CCC-1ACC-4233-8452-BE8F0A3DE071}"/>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2" name="Freeform 7">
              <a:extLst>
                <a:ext uri="{FF2B5EF4-FFF2-40B4-BE49-F238E27FC236}">
                  <a16:creationId xmlns:a16="http://schemas.microsoft.com/office/drawing/2014/main" id="{9F276EC9-EAF6-4965-A27C-A9ABDF155E95}"/>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3" name="Freeform 8">
              <a:extLst>
                <a:ext uri="{FF2B5EF4-FFF2-40B4-BE49-F238E27FC236}">
                  <a16:creationId xmlns:a16="http://schemas.microsoft.com/office/drawing/2014/main" id="{E2A0F60F-3684-461B-B97C-0CE51207E9F6}"/>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4" name="Freeform 9">
              <a:extLst>
                <a:ext uri="{FF2B5EF4-FFF2-40B4-BE49-F238E27FC236}">
                  <a16:creationId xmlns:a16="http://schemas.microsoft.com/office/drawing/2014/main" id="{96407087-1276-40B8-B8DD-3FD221A6787C}"/>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5" name="Freeform 10">
              <a:extLst>
                <a:ext uri="{FF2B5EF4-FFF2-40B4-BE49-F238E27FC236}">
                  <a16:creationId xmlns:a16="http://schemas.microsoft.com/office/drawing/2014/main" id="{D6F5BAE1-B46A-4B09-AC89-F89B5A46EF8B}"/>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6" name="Freeform 11">
              <a:extLst>
                <a:ext uri="{FF2B5EF4-FFF2-40B4-BE49-F238E27FC236}">
                  <a16:creationId xmlns:a16="http://schemas.microsoft.com/office/drawing/2014/main" id="{9B330124-C39A-4E3D-B684-6A3257EEA3AC}"/>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7" name="Freeform 12">
              <a:extLst>
                <a:ext uri="{FF2B5EF4-FFF2-40B4-BE49-F238E27FC236}">
                  <a16:creationId xmlns:a16="http://schemas.microsoft.com/office/drawing/2014/main" id="{97949228-57EE-42D9-8C08-1EA29A6F752F}"/>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8" name="Freeform 13">
              <a:extLst>
                <a:ext uri="{FF2B5EF4-FFF2-40B4-BE49-F238E27FC236}">
                  <a16:creationId xmlns:a16="http://schemas.microsoft.com/office/drawing/2014/main" id="{7046E830-425F-4025-B2D7-8B8EF3F0B7D3}"/>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69" name="Freeform 14">
              <a:extLst>
                <a:ext uri="{FF2B5EF4-FFF2-40B4-BE49-F238E27FC236}">
                  <a16:creationId xmlns:a16="http://schemas.microsoft.com/office/drawing/2014/main" id="{37384ABB-69E6-4C1C-ABBC-A8F6E14AF258}"/>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0" name="Freeform 15">
              <a:extLst>
                <a:ext uri="{FF2B5EF4-FFF2-40B4-BE49-F238E27FC236}">
                  <a16:creationId xmlns:a16="http://schemas.microsoft.com/office/drawing/2014/main" id="{8CDC8D49-EF0C-4532-A90D-BC61CEEAE717}"/>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1" name="Freeform 16">
              <a:extLst>
                <a:ext uri="{FF2B5EF4-FFF2-40B4-BE49-F238E27FC236}">
                  <a16:creationId xmlns:a16="http://schemas.microsoft.com/office/drawing/2014/main" id="{85381423-5D38-42B1-9A2F-BA55D4B7FB44}"/>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2" name="Freeform 17">
              <a:extLst>
                <a:ext uri="{FF2B5EF4-FFF2-40B4-BE49-F238E27FC236}">
                  <a16:creationId xmlns:a16="http://schemas.microsoft.com/office/drawing/2014/main" id="{816276D6-C79C-492F-8D62-FEB203C5ED6E}"/>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3" name="Freeform: Shape 1372">
              <a:extLst>
                <a:ext uri="{FF2B5EF4-FFF2-40B4-BE49-F238E27FC236}">
                  <a16:creationId xmlns:a16="http://schemas.microsoft.com/office/drawing/2014/main" id="{EC382598-F5B2-4780-9BBF-AB5152F074A4}"/>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4" name="Freeform 19">
              <a:extLst>
                <a:ext uri="{FF2B5EF4-FFF2-40B4-BE49-F238E27FC236}">
                  <a16:creationId xmlns:a16="http://schemas.microsoft.com/office/drawing/2014/main" id="{D1260A08-F59B-49E8-A65D-D6E7F80B63C6}"/>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5" name="Freeform 20">
              <a:extLst>
                <a:ext uri="{FF2B5EF4-FFF2-40B4-BE49-F238E27FC236}">
                  <a16:creationId xmlns:a16="http://schemas.microsoft.com/office/drawing/2014/main" id="{97E324D5-718D-429C-90C3-81D3679DC478}"/>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6" name="Freeform 21">
              <a:extLst>
                <a:ext uri="{FF2B5EF4-FFF2-40B4-BE49-F238E27FC236}">
                  <a16:creationId xmlns:a16="http://schemas.microsoft.com/office/drawing/2014/main" id="{7412046C-99DD-40B9-86B8-A1414184B401}"/>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7" name="Freeform 23">
              <a:extLst>
                <a:ext uri="{FF2B5EF4-FFF2-40B4-BE49-F238E27FC236}">
                  <a16:creationId xmlns:a16="http://schemas.microsoft.com/office/drawing/2014/main" id="{21E4B930-91C4-493C-AB07-F206EDBB906F}"/>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8" name="Freeform 28">
              <a:extLst>
                <a:ext uri="{FF2B5EF4-FFF2-40B4-BE49-F238E27FC236}">
                  <a16:creationId xmlns:a16="http://schemas.microsoft.com/office/drawing/2014/main" id="{F0B1F636-EF18-420D-BA80-A455BCA60C92}"/>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79" name="Freeform 29">
              <a:extLst>
                <a:ext uri="{FF2B5EF4-FFF2-40B4-BE49-F238E27FC236}">
                  <a16:creationId xmlns:a16="http://schemas.microsoft.com/office/drawing/2014/main" id="{D118865F-BA0F-4A17-9250-44B829BC982A}"/>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0" name="Freeform 30">
              <a:extLst>
                <a:ext uri="{FF2B5EF4-FFF2-40B4-BE49-F238E27FC236}">
                  <a16:creationId xmlns:a16="http://schemas.microsoft.com/office/drawing/2014/main" id="{338E21CC-63FA-464D-87BA-5128B9F7C8E3}"/>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1" name="Freeform 31">
              <a:extLst>
                <a:ext uri="{FF2B5EF4-FFF2-40B4-BE49-F238E27FC236}">
                  <a16:creationId xmlns:a16="http://schemas.microsoft.com/office/drawing/2014/main" id="{D4228AC4-1951-4984-95E1-6149D2FFD61F}"/>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2" name="Freeform 22">
              <a:extLst>
                <a:ext uri="{FF2B5EF4-FFF2-40B4-BE49-F238E27FC236}">
                  <a16:creationId xmlns:a16="http://schemas.microsoft.com/office/drawing/2014/main" id="{1BB40A5D-D2C0-478C-81DD-A7D27C868074}"/>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3" name="Freeform 203">
              <a:extLst>
                <a:ext uri="{FF2B5EF4-FFF2-40B4-BE49-F238E27FC236}">
                  <a16:creationId xmlns:a16="http://schemas.microsoft.com/office/drawing/2014/main" id="{B9EE3ED5-438D-4838-98EB-F170F76A7484}"/>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4" name="Freeform 207">
              <a:extLst>
                <a:ext uri="{FF2B5EF4-FFF2-40B4-BE49-F238E27FC236}">
                  <a16:creationId xmlns:a16="http://schemas.microsoft.com/office/drawing/2014/main" id="{8D8B3047-C798-4C1E-AC06-C0059F165593}"/>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5" name="Freeform 210">
              <a:extLst>
                <a:ext uri="{FF2B5EF4-FFF2-40B4-BE49-F238E27FC236}">
                  <a16:creationId xmlns:a16="http://schemas.microsoft.com/office/drawing/2014/main" id="{65534A1B-5A6A-4F9A-87BE-EBB2BAE00A07}"/>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6" name="Oval 211">
              <a:extLst>
                <a:ext uri="{FF2B5EF4-FFF2-40B4-BE49-F238E27FC236}">
                  <a16:creationId xmlns:a16="http://schemas.microsoft.com/office/drawing/2014/main" id="{679451E9-DB31-48B0-928D-1558040BF896}"/>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7" name="Freeform 212">
              <a:extLst>
                <a:ext uri="{FF2B5EF4-FFF2-40B4-BE49-F238E27FC236}">
                  <a16:creationId xmlns:a16="http://schemas.microsoft.com/office/drawing/2014/main" id="{18EA59EA-6CF7-4B1C-BAE7-D29A7E2349E6}"/>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8" name="Freeform 213">
              <a:extLst>
                <a:ext uri="{FF2B5EF4-FFF2-40B4-BE49-F238E27FC236}">
                  <a16:creationId xmlns:a16="http://schemas.microsoft.com/office/drawing/2014/main" id="{D8B2A556-F7A5-4BEB-B365-B7B5026D963A}"/>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89" name="Freeform: Shape 1388">
              <a:extLst>
                <a:ext uri="{FF2B5EF4-FFF2-40B4-BE49-F238E27FC236}">
                  <a16:creationId xmlns:a16="http://schemas.microsoft.com/office/drawing/2014/main" id="{CC41596D-2DF7-4EE3-84E2-8837F8864482}"/>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0" name="Freeform: Shape 1389">
              <a:extLst>
                <a:ext uri="{FF2B5EF4-FFF2-40B4-BE49-F238E27FC236}">
                  <a16:creationId xmlns:a16="http://schemas.microsoft.com/office/drawing/2014/main" id="{352B9B53-37C7-4560-BDE0-052B59C4EA14}"/>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1" name="Freeform: Shape 1390">
              <a:extLst>
                <a:ext uri="{FF2B5EF4-FFF2-40B4-BE49-F238E27FC236}">
                  <a16:creationId xmlns:a16="http://schemas.microsoft.com/office/drawing/2014/main" id="{C5C75F2C-2DE7-4FB7-B6D8-B6AF63E5A681}"/>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Freeform 173">
              <a:extLst>
                <a:ext uri="{FF2B5EF4-FFF2-40B4-BE49-F238E27FC236}">
                  <a16:creationId xmlns:a16="http://schemas.microsoft.com/office/drawing/2014/main" id="{8D6464D7-7B82-47AA-8340-5C641A9C3E1A}"/>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3" name="Freeform 174">
              <a:extLst>
                <a:ext uri="{FF2B5EF4-FFF2-40B4-BE49-F238E27FC236}">
                  <a16:creationId xmlns:a16="http://schemas.microsoft.com/office/drawing/2014/main" id="{6BB30F63-BEC6-46C3-B15A-FA3B1E4CC7E0}"/>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4" name="Freeform 175">
              <a:extLst>
                <a:ext uri="{FF2B5EF4-FFF2-40B4-BE49-F238E27FC236}">
                  <a16:creationId xmlns:a16="http://schemas.microsoft.com/office/drawing/2014/main" id="{5DCF9238-A8A5-48F5-BD82-183C48C499D9}"/>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5" name="Freeform 176">
              <a:extLst>
                <a:ext uri="{FF2B5EF4-FFF2-40B4-BE49-F238E27FC236}">
                  <a16:creationId xmlns:a16="http://schemas.microsoft.com/office/drawing/2014/main" id="{4B214625-811A-4B3B-98F9-EF4C70EEF5D3}"/>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6" name="Freeform: Shape 1395">
              <a:extLst>
                <a:ext uri="{FF2B5EF4-FFF2-40B4-BE49-F238E27FC236}">
                  <a16:creationId xmlns:a16="http://schemas.microsoft.com/office/drawing/2014/main" id="{70773C85-452F-44BB-970C-3832C1FCA329}"/>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7" name="Freeform 180">
              <a:extLst>
                <a:ext uri="{FF2B5EF4-FFF2-40B4-BE49-F238E27FC236}">
                  <a16:creationId xmlns:a16="http://schemas.microsoft.com/office/drawing/2014/main" id="{89672554-E980-49A6-977E-067AE301079C}"/>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8" name="Freeform 181">
              <a:extLst>
                <a:ext uri="{FF2B5EF4-FFF2-40B4-BE49-F238E27FC236}">
                  <a16:creationId xmlns:a16="http://schemas.microsoft.com/office/drawing/2014/main" id="{9BA037F4-FFBF-4BFB-88A4-AB550227B33F}"/>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99" name="Freeform 182">
              <a:extLst>
                <a:ext uri="{FF2B5EF4-FFF2-40B4-BE49-F238E27FC236}">
                  <a16:creationId xmlns:a16="http://schemas.microsoft.com/office/drawing/2014/main" id="{019F0AA7-A888-49A6-B1A3-3E1ACDA5F628}"/>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0" name="Oval 183">
              <a:extLst>
                <a:ext uri="{FF2B5EF4-FFF2-40B4-BE49-F238E27FC236}">
                  <a16:creationId xmlns:a16="http://schemas.microsoft.com/office/drawing/2014/main" id="{7AC1B481-55DF-4FA1-A22E-58A1345CE090}"/>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1" name="Freeform 185">
              <a:extLst>
                <a:ext uri="{FF2B5EF4-FFF2-40B4-BE49-F238E27FC236}">
                  <a16:creationId xmlns:a16="http://schemas.microsoft.com/office/drawing/2014/main" id="{150C0E05-B0C1-41E2-B526-958F890CE942}"/>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2" name="Freeform 187">
              <a:extLst>
                <a:ext uri="{FF2B5EF4-FFF2-40B4-BE49-F238E27FC236}">
                  <a16:creationId xmlns:a16="http://schemas.microsoft.com/office/drawing/2014/main" id="{A020CE7F-894B-4395-8AD5-E1CDFF1E0C20}"/>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3" name="Oval 195">
              <a:extLst>
                <a:ext uri="{FF2B5EF4-FFF2-40B4-BE49-F238E27FC236}">
                  <a16:creationId xmlns:a16="http://schemas.microsoft.com/office/drawing/2014/main" id="{13D9CC61-E8C8-403D-B9B1-7A16C2B009C2}"/>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4" name="Freeform 197">
              <a:extLst>
                <a:ext uri="{FF2B5EF4-FFF2-40B4-BE49-F238E27FC236}">
                  <a16:creationId xmlns:a16="http://schemas.microsoft.com/office/drawing/2014/main" id="{36058C40-86C3-4667-AE7E-34913351BE96}"/>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5" name="Freeform 207">
              <a:extLst>
                <a:ext uri="{FF2B5EF4-FFF2-40B4-BE49-F238E27FC236}">
                  <a16:creationId xmlns:a16="http://schemas.microsoft.com/office/drawing/2014/main" id="{5C8021C2-5836-4B05-803D-0C4A6C576347}"/>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6" name="Rectangle 210">
              <a:extLst>
                <a:ext uri="{FF2B5EF4-FFF2-40B4-BE49-F238E27FC236}">
                  <a16:creationId xmlns:a16="http://schemas.microsoft.com/office/drawing/2014/main" id="{44EB4B41-A19E-4198-B3A0-5A347395D670}"/>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7" name="Oval 218">
              <a:extLst>
                <a:ext uri="{FF2B5EF4-FFF2-40B4-BE49-F238E27FC236}">
                  <a16:creationId xmlns:a16="http://schemas.microsoft.com/office/drawing/2014/main" id="{8080F272-6239-4C10-9009-F7039D1C4BD9}"/>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8" name="Freeform 222">
              <a:extLst>
                <a:ext uri="{FF2B5EF4-FFF2-40B4-BE49-F238E27FC236}">
                  <a16:creationId xmlns:a16="http://schemas.microsoft.com/office/drawing/2014/main" id="{A4C4BB47-E2AC-4A1F-AE15-EB88D1ECFA98}"/>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09" name="Freeform 223">
              <a:extLst>
                <a:ext uri="{FF2B5EF4-FFF2-40B4-BE49-F238E27FC236}">
                  <a16:creationId xmlns:a16="http://schemas.microsoft.com/office/drawing/2014/main" id="{13415237-05F9-438E-87A1-BF00A4912219}"/>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0" name="Freeform 224">
              <a:extLst>
                <a:ext uri="{FF2B5EF4-FFF2-40B4-BE49-F238E27FC236}">
                  <a16:creationId xmlns:a16="http://schemas.microsoft.com/office/drawing/2014/main" id="{DA54AC9B-13E4-400B-A5BA-F13E0CD40F7A}"/>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1" name="Freeform: Shape 1410">
              <a:extLst>
                <a:ext uri="{FF2B5EF4-FFF2-40B4-BE49-F238E27FC236}">
                  <a16:creationId xmlns:a16="http://schemas.microsoft.com/office/drawing/2014/main" id="{5C3670BF-7456-4168-A2B2-C9D49645CA5F}"/>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2" name="Freeform 227">
              <a:extLst>
                <a:ext uri="{FF2B5EF4-FFF2-40B4-BE49-F238E27FC236}">
                  <a16:creationId xmlns:a16="http://schemas.microsoft.com/office/drawing/2014/main" id="{0F76717D-75E3-43F2-9EE8-5F3FB2B9A88D}"/>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3" name="Freeform 228">
              <a:extLst>
                <a:ext uri="{FF2B5EF4-FFF2-40B4-BE49-F238E27FC236}">
                  <a16:creationId xmlns:a16="http://schemas.microsoft.com/office/drawing/2014/main" id="{B8728D49-C5E5-46F3-8B9B-FA0BF1E626C7}"/>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4" name="Freeform 154">
              <a:extLst>
                <a:ext uri="{FF2B5EF4-FFF2-40B4-BE49-F238E27FC236}">
                  <a16:creationId xmlns:a16="http://schemas.microsoft.com/office/drawing/2014/main" id="{FDF64441-7B16-4BD2-9CD2-0C131162B326}"/>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5" name="Freeform 154">
              <a:extLst>
                <a:ext uri="{FF2B5EF4-FFF2-40B4-BE49-F238E27FC236}">
                  <a16:creationId xmlns:a16="http://schemas.microsoft.com/office/drawing/2014/main" id="{E6BA03E0-A8B9-4C7F-BD55-7536412015C0}"/>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16" name="Freeform: Shape 1415">
              <a:extLst>
                <a:ext uri="{FF2B5EF4-FFF2-40B4-BE49-F238E27FC236}">
                  <a16:creationId xmlns:a16="http://schemas.microsoft.com/office/drawing/2014/main" id="{B772A988-6B1E-4D53-81CB-4A1BC4AB98BB}"/>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mn-ea"/>
                <a:cs typeface="+mn-cs"/>
              </a:endParaRPr>
            </a:p>
          </p:txBody>
        </p:sp>
        <p:sp>
          <p:nvSpPr>
            <p:cNvPr id="1417" name="Freeform: Shape 1416">
              <a:extLst>
                <a:ext uri="{FF2B5EF4-FFF2-40B4-BE49-F238E27FC236}">
                  <a16:creationId xmlns:a16="http://schemas.microsoft.com/office/drawing/2014/main" id="{A34EA26D-459F-4CB4-A8F6-ABF525A4951D}"/>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AD69776F-1538-47F8-B8E6-0CF93AFB3D90}"/>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1CD5A589-E26E-4A13-B5C0-7DE3339AB919}"/>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Freeform 205">
              <a:extLst>
                <a:ext uri="{FF2B5EF4-FFF2-40B4-BE49-F238E27FC236}">
                  <a16:creationId xmlns:a16="http://schemas.microsoft.com/office/drawing/2014/main" id="{60C22C0F-BD89-4C18-A13D-855F2772621D}"/>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21" name="Freeform 206">
              <a:extLst>
                <a:ext uri="{FF2B5EF4-FFF2-40B4-BE49-F238E27FC236}">
                  <a16:creationId xmlns:a16="http://schemas.microsoft.com/office/drawing/2014/main" id="{82715396-24AD-4C7D-8600-96CE2B6C8A6D}"/>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22" name="Freeform 208">
              <a:extLst>
                <a:ext uri="{FF2B5EF4-FFF2-40B4-BE49-F238E27FC236}">
                  <a16:creationId xmlns:a16="http://schemas.microsoft.com/office/drawing/2014/main" id="{74C917F5-8474-42FE-AFDF-61F50348ACE4}"/>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23" name="Freeform: Shape 1422">
              <a:extLst>
                <a:ext uri="{FF2B5EF4-FFF2-40B4-BE49-F238E27FC236}">
                  <a16:creationId xmlns:a16="http://schemas.microsoft.com/office/drawing/2014/main" id="{BBDCA50B-4F3B-4B91-9881-F1E5FCB59021}"/>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424" name="Group 1423">
              <a:extLst>
                <a:ext uri="{FF2B5EF4-FFF2-40B4-BE49-F238E27FC236}">
                  <a16:creationId xmlns:a16="http://schemas.microsoft.com/office/drawing/2014/main" id="{EED28B96-E4B0-41CE-A75E-6F03FF573B13}"/>
                </a:ext>
              </a:extLst>
            </p:cNvPr>
            <p:cNvGrpSpPr/>
            <p:nvPr/>
          </p:nvGrpSpPr>
          <p:grpSpPr>
            <a:xfrm>
              <a:off x="7442322" y="3486521"/>
              <a:ext cx="269875" cy="273050"/>
              <a:chOff x="10772776" y="3494088"/>
              <a:chExt cx="269875" cy="273050"/>
            </a:xfrm>
          </p:grpSpPr>
          <p:sp>
            <p:nvSpPr>
              <p:cNvPr id="1443" name="Rectangle 18">
                <a:extLst>
                  <a:ext uri="{FF2B5EF4-FFF2-40B4-BE49-F238E27FC236}">
                    <a16:creationId xmlns:a16="http://schemas.microsoft.com/office/drawing/2014/main" id="{A5E00345-21E4-4F1A-80FD-F0BD332E9AD4}"/>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4" name="Rectangle 19">
                <a:extLst>
                  <a:ext uri="{FF2B5EF4-FFF2-40B4-BE49-F238E27FC236}">
                    <a16:creationId xmlns:a16="http://schemas.microsoft.com/office/drawing/2014/main" id="{53FF1B11-4846-4AFC-9CF2-1E3CB5362CEC}"/>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5" name="Rectangle 20">
                <a:extLst>
                  <a:ext uri="{FF2B5EF4-FFF2-40B4-BE49-F238E27FC236}">
                    <a16:creationId xmlns:a16="http://schemas.microsoft.com/office/drawing/2014/main" id="{5168746D-55A4-4CDC-B155-5A7ABEA2019F}"/>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6" name="Rectangle 21">
                <a:extLst>
                  <a:ext uri="{FF2B5EF4-FFF2-40B4-BE49-F238E27FC236}">
                    <a16:creationId xmlns:a16="http://schemas.microsoft.com/office/drawing/2014/main" id="{CFCA9AE7-83F6-4715-AE5F-F9598B9FA6F4}"/>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25" name="Graphic 1424">
              <a:extLst>
                <a:ext uri="{FF2B5EF4-FFF2-40B4-BE49-F238E27FC236}">
                  <a16:creationId xmlns:a16="http://schemas.microsoft.com/office/drawing/2014/main" id="{B872BF04-5F59-444D-A1DE-C8F6768A1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6901" y="4648037"/>
              <a:ext cx="922688" cy="922688"/>
            </a:xfrm>
            <a:prstGeom prst="rect">
              <a:avLst/>
            </a:prstGeom>
          </p:spPr>
        </p:pic>
        <p:pic>
          <p:nvPicPr>
            <p:cNvPr id="1426" name="Graphic 1425">
              <a:extLst>
                <a:ext uri="{FF2B5EF4-FFF2-40B4-BE49-F238E27FC236}">
                  <a16:creationId xmlns:a16="http://schemas.microsoft.com/office/drawing/2014/main" id="{16D52A9A-6F01-4452-A6A0-138ACC4194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34706">
              <a:off x="6094495" y="4334646"/>
              <a:ext cx="922688" cy="922688"/>
            </a:xfrm>
            <a:prstGeom prst="rect">
              <a:avLst/>
            </a:prstGeom>
          </p:spPr>
        </p:pic>
        <p:pic>
          <p:nvPicPr>
            <p:cNvPr id="1427" name="Graphic 1426">
              <a:extLst>
                <a:ext uri="{FF2B5EF4-FFF2-40B4-BE49-F238E27FC236}">
                  <a16:creationId xmlns:a16="http://schemas.microsoft.com/office/drawing/2014/main" id="{BCF9E12C-70E0-42F0-844E-ABEEB9E0C9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7308" y="4541342"/>
              <a:ext cx="922688" cy="922688"/>
            </a:xfrm>
            <a:prstGeom prst="rect">
              <a:avLst/>
            </a:prstGeom>
          </p:spPr>
        </p:pic>
        <p:pic>
          <p:nvPicPr>
            <p:cNvPr id="1428" name="Graphic 1427">
              <a:extLst>
                <a:ext uri="{FF2B5EF4-FFF2-40B4-BE49-F238E27FC236}">
                  <a16:creationId xmlns:a16="http://schemas.microsoft.com/office/drawing/2014/main" id="{57F220B3-DD03-4D73-A512-59C5FF59EB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607" y="4911537"/>
              <a:ext cx="609600" cy="609600"/>
            </a:xfrm>
            <a:prstGeom prst="rect">
              <a:avLst/>
            </a:prstGeom>
          </p:spPr>
        </p:pic>
        <p:grpSp>
          <p:nvGrpSpPr>
            <p:cNvPr id="1429" name="Group 1428">
              <a:extLst>
                <a:ext uri="{FF2B5EF4-FFF2-40B4-BE49-F238E27FC236}">
                  <a16:creationId xmlns:a16="http://schemas.microsoft.com/office/drawing/2014/main" id="{5CC58F81-5C03-4F51-B0D4-1C2AE688985B}"/>
                </a:ext>
              </a:extLst>
            </p:cNvPr>
            <p:cNvGrpSpPr/>
            <p:nvPr/>
          </p:nvGrpSpPr>
          <p:grpSpPr>
            <a:xfrm>
              <a:off x="5392148" y="4436241"/>
              <a:ext cx="2132182" cy="1649883"/>
              <a:chOff x="5392148" y="4436241"/>
              <a:chExt cx="2132182" cy="1649883"/>
            </a:xfrm>
          </p:grpSpPr>
          <p:sp>
            <p:nvSpPr>
              <p:cNvPr id="1430" name="Oval 140">
                <a:extLst>
                  <a:ext uri="{FF2B5EF4-FFF2-40B4-BE49-F238E27FC236}">
                    <a16:creationId xmlns:a16="http://schemas.microsoft.com/office/drawing/2014/main" id="{B7BA8C95-FDF9-4A30-86B2-A5E9736F5619}"/>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1" name="Oval 144">
                <a:extLst>
                  <a:ext uri="{FF2B5EF4-FFF2-40B4-BE49-F238E27FC236}">
                    <a16:creationId xmlns:a16="http://schemas.microsoft.com/office/drawing/2014/main" id="{6E091C70-5819-42BE-9E83-C533AAD6E589}"/>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2" name="Oval 141">
                <a:extLst>
                  <a:ext uri="{FF2B5EF4-FFF2-40B4-BE49-F238E27FC236}">
                    <a16:creationId xmlns:a16="http://schemas.microsoft.com/office/drawing/2014/main" id="{01FF9D73-D325-484D-9CB9-E3D00FA4500D}"/>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3" name="Freeform 136">
                <a:extLst>
                  <a:ext uri="{FF2B5EF4-FFF2-40B4-BE49-F238E27FC236}">
                    <a16:creationId xmlns:a16="http://schemas.microsoft.com/office/drawing/2014/main" id="{805E52D6-D67A-4F57-887B-36464720F285}"/>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4" name="Freeform 137">
                <a:extLst>
                  <a:ext uri="{FF2B5EF4-FFF2-40B4-BE49-F238E27FC236}">
                    <a16:creationId xmlns:a16="http://schemas.microsoft.com/office/drawing/2014/main" id="{80C8574D-2561-42FB-8395-D6DFDCE6C3CA}"/>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5" name="Rectangle 138">
                <a:extLst>
                  <a:ext uri="{FF2B5EF4-FFF2-40B4-BE49-F238E27FC236}">
                    <a16:creationId xmlns:a16="http://schemas.microsoft.com/office/drawing/2014/main" id="{56435EB6-96F1-4EAC-9E54-5D4902FC9AB9}"/>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6" name="Oval 140">
                <a:extLst>
                  <a:ext uri="{FF2B5EF4-FFF2-40B4-BE49-F238E27FC236}">
                    <a16:creationId xmlns:a16="http://schemas.microsoft.com/office/drawing/2014/main" id="{ED8AF98B-7342-4C0A-806D-60B9DA3386FB}"/>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7" name="Oval 141">
                <a:extLst>
                  <a:ext uri="{FF2B5EF4-FFF2-40B4-BE49-F238E27FC236}">
                    <a16:creationId xmlns:a16="http://schemas.microsoft.com/office/drawing/2014/main" id="{69B7A3B2-2062-45F0-A2CE-B707CE7257F8}"/>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8" name="Freeform 142">
                <a:extLst>
                  <a:ext uri="{FF2B5EF4-FFF2-40B4-BE49-F238E27FC236}">
                    <a16:creationId xmlns:a16="http://schemas.microsoft.com/office/drawing/2014/main" id="{681B04C6-8798-4409-BDC4-EF6D70EF31B2}"/>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9" name="Oval 144">
                <a:extLst>
                  <a:ext uri="{FF2B5EF4-FFF2-40B4-BE49-F238E27FC236}">
                    <a16:creationId xmlns:a16="http://schemas.microsoft.com/office/drawing/2014/main" id="{98B9A99E-EA94-4C34-AE26-AE4F29F74D68}"/>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0" name="Freeform 160">
                <a:extLst>
                  <a:ext uri="{FF2B5EF4-FFF2-40B4-BE49-F238E27FC236}">
                    <a16:creationId xmlns:a16="http://schemas.microsoft.com/office/drawing/2014/main" id="{BD6B586B-EC2F-46BA-ADEC-787F2922DF19}"/>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1" name="Oval 141">
                <a:extLst>
                  <a:ext uri="{FF2B5EF4-FFF2-40B4-BE49-F238E27FC236}">
                    <a16:creationId xmlns:a16="http://schemas.microsoft.com/office/drawing/2014/main" id="{479889D3-F4C9-494F-BF97-92D01E52746D}"/>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2" name="Freeform 142">
                <a:extLst>
                  <a:ext uri="{FF2B5EF4-FFF2-40B4-BE49-F238E27FC236}">
                    <a16:creationId xmlns:a16="http://schemas.microsoft.com/office/drawing/2014/main" id="{CFD85704-7857-480D-AE3D-7DD288F601C9}"/>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739A0146-5DEE-43FF-BBB3-808EEAA5EBAD}"/>
              </a:ext>
            </a:extLst>
          </p:cNvPr>
          <p:cNvGrpSpPr/>
          <p:nvPr/>
        </p:nvGrpSpPr>
        <p:grpSpPr>
          <a:xfrm>
            <a:off x="600856" y="6329307"/>
            <a:ext cx="3125220" cy="372394"/>
            <a:chOff x="0" y="6629400"/>
            <a:chExt cx="12448048" cy="365125"/>
          </a:xfrm>
        </p:grpSpPr>
        <p:sp>
          <p:nvSpPr>
            <p:cNvPr id="592" name="Freeform: Shape 591">
              <a:extLst>
                <a:ext uri="{FF2B5EF4-FFF2-40B4-BE49-F238E27FC236}">
                  <a16:creationId xmlns:a16="http://schemas.microsoft.com/office/drawing/2014/main" id="{6047C9C0-58A0-4231-B54D-54001897CFA4}"/>
                </a:ext>
              </a:extLst>
            </p:cNvPr>
            <p:cNvSpPr/>
            <p:nvPr/>
          </p:nvSpPr>
          <p:spPr bwMode="auto">
            <a:xfrm>
              <a:off x="0" y="6629400"/>
              <a:ext cx="12436474" cy="365125"/>
            </a:xfrm>
            <a:custGeom>
              <a:avLst/>
              <a:gdLst>
                <a:gd name="connsiteX0" fmla="*/ 0 w 3909094"/>
                <a:gd name="connsiteY0" fmla="*/ 0 h 219389"/>
                <a:gd name="connsiteX1" fmla="*/ 3909094 w 3909094"/>
                <a:gd name="connsiteY1" fmla="*/ 0 h 219389"/>
                <a:gd name="connsiteX2" fmla="*/ 3909094 w 3909094"/>
                <a:gd name="connsiteY2" fmla="*/ 219389 h 219389"/>
                <a:gd name="connsiteX3" fmla="*/ 0 w 3909094"/>
                <a:gd name="connsiteY3" fmla="*/ 219389 h 219389"/>
              </a:gdLst>
              <a:ahLst/>
              <a:cxnLst>
                <a:cxn ang="0">
                  <a:pos x="connsiteX0" y="connsiteY0"/>
                </a:cxn>
                <a:cxn ang="0">
                  <a:pos x="connsiteX1" y="connsiteY1"/>
                </a:cxn>
                <a:cxn ang="0">
                  <a:pos x="connsiteX2" y="connsiteY2"/>
                </a:cxn>
                <a:cxn ang="0">
                  <a:pos x="connsiteX3" y="connsiteY3"/>
                </a:cxn>
              </a:cxnLst>
              <a:rect l="l" t="t" r="r" b="b"/>
              <a:pathLst>
                <a:path w="3909094" h="219389">
                  <a:moveTo>
                    <a:pt x="0" y="0"/>
                  </a:moveTo>
                  <a:lnTo>
                    <a:pt x="3909094" y="0"/>
                  </a:lnTo>
                  <a:lnTo>
                    <a:pt x="3909094" y="219389"/>
                  </a:lnTo>
                  <a:lnTo>
                    <a:pt x="0" y="219389"/>
                  </a:ln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3264" b="0" i="0" u="none" strike="noStrike" kern="0" cap="none" spc="0" normalizeH="0" baseline="0" noProof="0">
                <a:ln>
                  <a:noFill/>
                </a:ln>
                <a:solidFill>
                  <a:srgbClr val="000000"/>
                </a:solidFill>
                <a:effectLst/>
                <a:uLnTx/>
                <a:uFillTx/>
                <a:latin typeface="Segoe UI Light"/>
                <a:ea typeface="Segoe UI" pitchFamily="34" charset="0"/>
                <a:cs typeface="Segoe UI" pitchFamily="34" charset="0"/>
              </a:endParaRPr>
            </a:p>
          </p:txBody>
        </p:sp>
        <p:cxnSp>
          <p:nvCxnSpPr>
            <p:cNvPr id="593" name="Straight Connector 592">
              <a:extLst>
                <a:ext uri="{FF2B5EF4-FFF2-40B4-BE49-F238E27FC236}">
                  <a16:creationId xmlns:a16="http://schemas.microsoft.com/office/drawing/2014/main" id="{81077851-83C0-49E3-877B-D1A27373E3DE}"/>
                </a:ext>
              </a:extLst>
            </p:cNvPr>
            <p:cNvCxnSpPr/>
            <p:nvPr/>
          </p:nvCxnSpPr>
          <p:spPr>
            <a:xfrm>
              <a:off x="10968" y="6817489"/>
              <a:ext cx="12437080" cy="0"/>
            </a:xfrm>
            <a:prstGeom prst="line">
              <a:avLst/>
            </a:prstGeom>
            <a:noFill/>
            <a:ln w="28575" cap="flat" cmpd="sng" algn="ctr">
              <a:solidFill>
                <a:srgbClr val="FFB900"/>
              </a:solidFill>
              <a:prstDash val="lgDash"/>
              <a:headEnd type="none"/>
              <a:tailEnd type="none"/>
            </a:ln>
            <a:effectLst/>
          </p:spPr>
        </p:cxnSp>
      </p:gr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600855" y="466302"/>
            <a:ext cx="11237870" cy="439465"/>
          </a:xfrm>
        </p:spPr>
        <p:txBody>
          <a:bodyPr/>
          <a:lstStyle/>
          <a:p>
            <a:r>
              <a:rPr lang="en-US"/>
              <a:t>B. Sell New Windows Virtualization</a:t>
            </a:r>
          </a:p>
        </p:txBody>
      </p:sp>
      <p:grpSp>
        <p:nvGrpSpPr>
          <p:cNvPr id="5" name="Group 4">
            <a:extLst>
              <a:ext uri="{FF2B5EF4-FFF2-40B4-BE49-F238E27FC236}">
                <a16:creationId xmlns:a16="http://schemas.microsoft.com/office/drawing/2014/main" id="{8684E833-1DE4-4E92-AA98-33CE7A5C8531}"/>
              </a:ext>
            </a:extLst>
          </p:cNvPr>
          <p:cNvGrpSpPr/>
          <p:nvPr/>
        </p:nvGrpSpPr>
        <p:grpSpPr>
          <a:xfrm>
            <a:off x="11385720" y="239093"/>
            <a:ext cx="807518" cy="932946"/>
            <a:chOff x="10817632" y="234427"/>
            <a:chExt cx="791756" cy="914736"/>
          </a:xfrm>
        </p:grpSpPr>
        <p:grpSp>
          <p:nvGrpSpPr>
            <p:cNvPr id="423" name="Group 422">
              <a:extLst>
                <a:ext uri="{FF2B5EF4-FFF2-40B4-BE49-F238E27FC236}">
                  <a16:creationId xmlns:a16="http://schemas.microsoft.com/office/drawing/2014/main" id="{0F90FC60-9D42-489D-9D00-DEB8A7938372}"/>
                </a:ext>
              </a:extLst>
            </p:cNvPr>
            <p:cNvGrpSpPr/>
            <p:nvPr/>
          </p:nvGrpSpPr>
          <p:grpSpPr>
            <a:xfrm>
              <a:off x="10817632" y="234427"/>
              <a:ext cx="791756" cy="914736"/>
              <a:chOff x="1005387" y="1211263"/>
              <a:chExt cx="1619250" cy="1870710"/>
            </a:xfrm>
          </p:grpSpPr>
          <p:sp>
            <p:nvSpPr>
              <p:cNvPr id="424" name="Isosceles Triangle 423">
                <a:extLst>
                  <a:ext uri="{FF2B5EF4-FFF2-40B4-BE49-F238E27FC236}">
                    <a16:creationId xmlns:a16="http://schemas.microsoft.com/office/drawing/2014/main" id="{4ECCBD6E-995F-4F63-AA8E-432FFC918042}"/>
                  </a:ext>
                </a:extLst>
              </p:cNvPr>
              <p:cNvSpPr/>
              <p:nvPr/>
            </p:nvSpPr>
            <p:spPr bwMode="auto">
              <a:xfrm flipV="1">
                <a:off x="1589587" y="2764473"/>
                <a:ext cx="450850" cy="31750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5" name="Oval 424">
                <a:extLst>
                  <a:ext uri="{FF2B5EF4-FFF2-40B4-BE49-F238E27FC236}">
                    <a16:creationId xmlns:a16="http://schemas.microsoft.com/office/drawing/2014/main" id="{DF1425EC-C09B-4EA3-AB47-DEC793333B1B}"/>
                  </a:ext>
                </a:extLst>
              </p:cNvPr>
              <p:cNvSpPr/>
              <p:nvPr/>
            </p:nvSpPr>
            <p:spPr bwMode="auto">
              <a:xfrm>
                <a:off x="1005387" y="1211263"/>
                <a:ext cx="1619250" cy="1619250"/>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88" name="Mobile-first" title="Icon of two devices with an arrow connecting them">
              <a:extLst>
                <a:ext uri="{FF2B5EF4-FFF2-40B4-BE49-F238E27FC236}">
                  <a16:creationId xmlns:a16="http://schemas.microsoft.com/office/drawing/2014/main" id="{18282A81-DDC9-4F91-8D70-203B10791444}"/>
                </a:ext>
              </a:extLst>
            </p:cNvPr>
            <p:cNvSpPr>
              <a:spLocks noChangeAspect="1" noEditPoints="1"/>
            </p:cNvSpPr>
            <p:nvPr/>
          </p:nvSpPr>
          <p:spPr bwMode="auto">
            <a:xfrm>
              <a:off x="10922055" y="529450"/>
              <a:ext cx="582910" cy="233406"/>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4" name="TextBox 513">
            <a:extLst>
              <a:ext uri="{FF2B5EF4-FFF2-40B4-BE49-F238E27FC236}">
                <a16:creationId xmlns:a16="http://schemas.microsoft.com/office/drawing/2014/main" id="{06B28D34-1548-4125-8FB0-2047B171F450}"/>
              </a:ext>
            </a:extLst>
          </p:cNvPr>
          <p:cNvSpPr txBox="1"/>
          <p:nvPr/>
        </p:nvSpPr>
        <p:spPr>
          <a:xfrm>
            <a:off x="4213359" y="1960541"/>
            <a:ext cx="3666292" cy="4734450"/>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defRPr sz="1400" b="1" i="1"/>
            </a:lvl1pPr>
          </a:lstStyle>
          <a:p>
            <a:pPr marL="81926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a:ln>
                  <a:noFill/>
                </a:ln>
                <a:solidFill>
                  <a:srgbClr val="000000"/>
                </a:solidFill>
                <a:effectLst/>
                <a:uLnTx/>
                <a:uFillTx/>
                <a:latin typeface="Segoe UI"/>
                <a:ea typeface="+mn-ea"/>
                <a:cs typeface="+mn-cs"/>
              </a:rPr>
              <a:t>Best User Experience</a:t>
            </a:r>
            <a:br>
              <a:rPr kumimoji="0" lang="en-US" sz="1428" b="0" i="0" u="sng"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Optimized Office 365 </a:t>
            </a:r>
            <a:r>
              <a:rPr kumimoji="0" lang="en-US" sz="1428" b="0" i="0" u="none" strike="noStrike" kern="1200" cap="none" spc="0" normalizeH="0" baseline="0" noProof="0" err="1">
                <a:ln>
                  <a:noFill/>
                </a:ln>
                <a:solidFill>
                  <a:srgbClr val="000000"/>
                </a:solidFill>
                <a:effectLst/>
                <a:uLnTx/>
                <a:uFillTx/>
                <a:latin typeface="Segoe UI"/>
                <a:ea typeface="+mn-ea"/>
                <a:cs typeface="+mn-cs"/>
              </a:rPr>
              <a:t>ProPlus</a:t>
            </a:r>
            <a:r>
              <a:rPr kumimoji="0" lang="en-US" sz="1428" b="0" i="0" u="none" strike="noStrike" kern="1200" cap="none" spc="0" normalizeH="0" baseline="0" noProof="0">
                <a:ln>
                  <a:noFill/>
                </a:ln>
                <a:solidFill>
                  <a:srgbClr val="000000"/>
                </a:solidFill>
                <a:effectLst/>
                <a:uLnTx/>
                <a:uFillTx/>
                <a:latin typeface="Segoe UI"/>
                <a:ea typeface="+mn-ea"/>
                <a:cs typeface="+mn-cs"/>
              </a:rPr>
              <a:t> in virtual environment</a:t>
            </a:r>
            <a:endParaRPr kumimoji="0" lang="en-US" sz="1428" b="0" i="0" u="sng" strike="noStrike" kern="1200" cap="none" spc="0" normalizeH="0" baseline="0" noProof="0">
              <a:ln>
                <a:noFill/>
              </a:ln>
              <a:solidFill>
                <a:srgbClr val="000000"/>
              </a:solidFill>
              <a:effectLst/>
              <a:uLnTx/>
              <a:uFillTx/>
              <a:latin typeface="Segoe UI"/>
              <a:ea typeface="+mn-ea"/>
              <a:cs typeface="+mn-cs"/>
            </a:endParaRPr>
          </a:p>
          <a:p>
            <a:pPr marL="81926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a:ln>
                  <a:noFill/>
                </a:ln>
                <a:solidFill>
                  <a:srgbClr val="000000"/>
                </a:solidFill>
                <a:effectLst/>
                <a:uLnTx/>
                <a:uFillTx/>
                <a:latin typeface="Segoe UI"/>
                <a:ea typeface="+mn-ea"/>
                <a:cs typeface="+mn-cs"/>
              </a:rPr>
              <a:t>Superior Economics</a:t>
            </a:r>
            <a:br>
              <a:rPr kumimoji="0" lang="en-US" sz="1428" b="0" i="0" u="sng" strike="noStrike" kern="1200" cap="none" spc="0" normalizeH="0" baseline="0" noProof="0">
                <a:ln>
                  <a:noFill/>
                </a:ln>
                <a:solidFill>
                  <a:srgbClr val="000000"/>
                </a:solidFill>
                <a:effectLst/>
                <a:uLnTx/>
                <a:uFillTx/>
                <a:latin typeface="Segoe UI"/>
                <a:ea typeface="+mn-ea"/>
                <a:cs typeface="+mn-cs"/>
              </a:rPr>
            </a:br>
            <a:r>
              <a:rPr kumimoji="0" lang="en-US" sz="1428" b="0" i="0" u="none" strike="noStrike" kern="1200" cap="none" spc="0" normalizeH="0" baseline="0" noProof="0">
                <a:ln>
                  <a:noFill/>
                </a:ln>
                <a:solidFill>
                  <a:srgbClr val="000000"/>
                </a:solidFill>
                <a:effectLst/>
                <a:uLnTx/>
                <a:uFillTx/>
                <a:latin typeface="Segoe UI"/>
                <a:ea typeface="+mn-ea"/>
                <a:cs typeface="+mn-cs"/>
              </a:rPr>
              <a:t>The only way to deliver Windows 10 multi-session with native user experience and low cost</a:t>
            </a:r>
            <a:endParaRPr kumimoji="0" lang="en-US" sz="1428" b="0" i="0" u="sng" strike="noStrike" kern="1200" cap="none" spc="0" normalizeH="0" baseline="0" noProof="0">
              <a:ln>
                <a:noFill/>
              </a:ln>
              <a:solidFill>
                <a:srgbClr val="000000"/>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504" name="TextBox 503">
            <a:extLst>
              <a:ext uri="{FF2B5EF4-FFF2-40B4-BE49-F238E27FC236}">
                <a16:creationId xmlns:a16="http://schemas.microsoft.com/office/drawing/2014/main" id="{00A853A4-91EE-46CE-B2E7-2FC02316F1E5}"/>
              </a:ext>
            </a:extLst>
          </p:cNvPr>
          <p:cNvSpPr txBox="1"/>
          <p:nvPr/>
        </p:nvSpPr>
        <p:spPr>
          <a:xfrm>
            <a:off x="594264" y="1967250"/>
            <a:ext cx="3125221" cy="4734450"/>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spcAft>
                <a:spcPts val="600"/>
              </a:spcAft>
              <a:defRPr sz="1400" b="1" i="1"/>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Target customer:</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Flexible workforce, e.g. contractor &amp; partner access, short-term employees, BYOD</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Heavy users of Office 365 </a:t>
            </a:r>
            <a:r>
              <a:rPr kumimoji="0" lang="en-US" sz="1428" b="0" i="0" u="none" strike="noStrike" kern="1200" cap="none" spc="0" normalizeH="0" baseline="0" noProof="0" err="1">
                <a:ln>
                  <a:noFill/>
                </a:ln>
                <a:solidFill>
                  <a:srgbClr val="000000"/>
                </a:solidFill>
                <a:effectLst/>
                <a:uLnTx/>
                <a:uFillTx/>
                <a:latin typeface="Segoe UI"/>
                <a:ea typeface="+mn-ea"/>
                <a:cs typeface="+mn-cs"/>
              </a:rPr>
              <a:t>ProPlus</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Existing Azure customers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Triggers: </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BYOD and mobile</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Contractor and partner access</a:t>
            </a:r>
          </a:p>
          <a:p>
            <a:pPr marL="0" marR="0" lvl="0" indent="0" algn="l" defTabSz="932597" rtl="0" eaLnBrk="1" fontAlgn="auto" latinLnBrk="0" hangingPunct="1">
              <a:lnSpc>
                <a:spcPct val="100000"/>
              </a:lnSpc>
              <a:spcBef>
                <a:spcPts val="306"/>
              </a:spcBef>
              <a:spcAft>
                <a:spcPts val="408"/>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Short term employees</a:t>
            </a:r>
          </a:p>
        </p:txBody>
      </p:sp>
      <p:grpSp>
        <p:nvGrpSpPr>
          <p:cNvPr id="193" name="Group 192">
            <a:extLst>
              <a:ext uri="{FF2B5EF4-FFF2-40B4-BE49-F238E27FC236}">
                <a16:creationId xmlns:a16="http://schemas.microsoft.com/office/drawing/2014/main" id="{AAFC1E8F-38F5-4C96-9BFD-A93AECD8DB75}"/>
              </a:ext>
            </a:extLst>
          </p:cNvPr>
          <p:cNvGrpSpPr/>
          <p:nvPr/>
        </p:nvGrpSpPr>
        <p:grpSpPr>
          <a:xfrm>
            <a:off x="4319952" y="2241965"/>
            <a:ext cx="617680" cy="276686"/>
            <a:chOff x="8598308" y="5131730"/>
            <a:chExt cx="2593567" cy="965650"/>
          </a:xfrm>
        </p:grpSpPr>
        <p:grpSp>
          <p:nvGrpSpPr>
            <p:cNvPr id="194" name="Group 193">
              <a:extLst>
                <a:ext uri="{FF2B5EF4-FFF2-40B4-BE49-F238E27FC236}">
                  <a16:creationId xmlns:a16="http://schemas.microsoft.com/office/drawing/2014/main" id="{7762CB61-A321-4E0A-BEE2-5D9484A10EE2}"/>
                </a:ext>
              </a:extLst>
            </p:cNvPr>
            <p:cNvGrpSpPr>
              <a:grpSpLocks noChangeAspect="1"/>
            </p:cNvGrpSpPr>
            <p:nvPr/>
          </p:nvGrpSpPr>
          <p:grpSpPr>
            <a:xfrm>
              <a:off x="8706960" y="5131730"/>
              <a:ext cx="2361059" cy="927115"/>
              <a:chOff x="13708063" y="7653374"/>
              <a:chExt cx="17978438" cy="7059577"/>
            </a:xfrm>
          </p:grpSpPr>
          <p:sp>
            <p:nvSpPr>
              <p:cNvPr id="196" name="Freeform 5">
                <a:extLst>
                  <a:ext uri="{FF2B5EF4-FFF2-40B4-BE49-F238E27FC236}">
                    <a16:creationId xmlns:a16="http://schemas.microsoft.com/office/drawing/2014/main" id="{4CB60985-001E-4648-8864-BA26DEE429D0}"/>
                  </a:ext>
                </a:extLst>
              </p:cNvPr>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6">
                <a:extLst>
                  <a:ext uri="{FF2B5EF4-FFF2-40B4-BE49-F238E27FC236}">
                    <a16:creationId xmlns:a16="http://schemas.microsoft.com/office/drawing/2014/main" id="{76E631F6-E445-4972-8FC4-6A0CE5A87DE8}"/>
                  </a:ext>
                </a:extLst>
              </p:cNvPr>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7">
                <a:extLst>
                  <a:ext uri="{FF2B5EF4-FFF2-40B4-BE49-F238E27FC236}">
                    <a16:creationId xmlns:a16="http://schemas.microsoft.com/office/drawing/2014/main" id="{ACCB9840-167B-4C25-B099-03C86FC980F0}"/>
                  </a:ext>
                </a:extLst>
              </p:cNvPr>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8">
                <a:extLst>
                  <a:ext uri="{FF2B5EF4-FFF2-40B4-BE49-F238E27FC236}">
                    <a16:creationId xmlns:a16="http://schemas.microsoft.com/office/drawing/2014/main" id="{BAD2F2E8-2819-4D99-87E1-65792821C769}"/>
                  </a:ext>
                </a:extLst>
              </p:cNvPr>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9">
                <a:extLst>
                  <a:ext uri="{FF2B5EF4-FFF2-40B4-BE49-F238E27FC236}">
                    <a16:creationId xmlns:a16="http://schemas.microsoft.com/office/drawing/2014/main" id="{92258B5B-4954-4096-8FA0-B466AB502AFD}"/>
                  </a:ext>
                </a:extLst>
              </p:cNvPr>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0">
                <a:extLst>
                  <a:ext uri="{FF2B5EF4-FFF2-40B4-BE49-F238E27FC236}">
                    <a16:creationId xmlns:a16="http://schemas.microsoft.com/office/drawing/2014/main" id="{333CDE57-B05A-4811-B56D-6DCFBA5FC74B}"/>
                  </a:ext>
                </a:extLst>
              </p:cNvPr>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11">
                <a:extLst>
                  <a:ext uri="{FF2B5EF4-FFF2-40B4-BE49-F238E27FC236}">
                    <a16:creationId xmlns:a16="http://schemas.microsoft.com/office/drawing/2014/main" id="{C3D284A7-CEA8-46F7-97C8-D7A023F9B960}"/>
                  </a:ext>
                </a:extLst>
              </p:cNvPr>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12">
                <a:extLst>
                  <a:ext uri="{FF2B5EF4-FFF2-40B4-BE49-F238E27FC236}">
                    <a16:creationId xmlns:a16="http://schemas.microsoft.com/office/drawing/2014/main" id="{7243930E-AE29-4D52-9DEB-54E83113E88E}"/>
                  </a:ext>
                </a:extLst>
              </p:cNvPr>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13">
                <a:extLst>
                  <a:ext uri="{FF2B5EF4-FFF2-40B4-BE49-F238E27FC236}">
                    <a16:creationId xmlns:a16="http://schemas.microsoft.com/office/drawing/2014/main" id="{C03FEAAA-B0E9-4E01-BD1C-5AAECAD324C3}"/>
                  </a:ext>
                </a:extLst>
              </p:cNvPr>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14">
                <a:extLst>
                  <a:ext uri="{FF2B5EF4-FFF2-40B4-BE49-F238E27FC236}">
                    <a16:creationId xmlns:a16="http://schemas.microsoft.com/office/drawing/2014/main" id="{9F79767E-980F-4D88-85A3-7C9B073FE027}"/>
                  </a:ext>
                </a:extLst>
              </p:cNvPr>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15">
                <a:extLst>
                  <a:ext uri="{FF2B5EF4-FFF2-40B4-BE49-F238E27FC236}">
                    <a16:creationId xmlns:a16="http://schemas.microsoft.com/office/drawing/2014/main" id="{DD3F1039-F184-4447-8E41-75CDEE1D42C2}"/>
                  </a:ext>
                </a:extLst>
              </p:cNvPr>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16">
                <a:extLst>
                  <a:ext uri="{FF2B5EF4-FFF2-40B4-BE49-F238E27FC236}">
                    <a16:creationId xmlns:a16="http://schemas.microsoft.com/office/drawing/2014/main" id="{70E8A334-C939-44CA-9E66-76C6223EC7EF}"/>
                  </a:ext>
                </a:extLst>
              </p:cNvPr>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17">
                <a:extLst>
                  <a:ext uri="{FF2B5EF4-FFF2-40B4-BE49-F238E27FC236}">
                    <a16:creationId xmlns:a16="http://schemas.microsoft.com/office/drawing/2014/main" id="{4C66C2B9-2835-4825-A9D1-35790CCB1DFD}"/>
                  </a:ext>
                </a:extLst>
              </p:cNvPr>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18">
                <a:extLst>
                  <a:ext uri="{FF2B5EF4-FFF2-40B4-BE49-F238E27FC236}">
                    <a16:creationId xmlns:a16="http://schemas.microsoft.com/office/drawing/2014/main" id="{51F04A38-28CF-4AD4-A773-90629E786520}"/>
                  </a:ext>
                </a:extLst>
              </p:cNvPr>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19">
                <a:extLst>
                  <a:ext uri="{FF2B5EF4-FFF2-40B4-BE49-F238E27FC236}">
                    <a16:creationId xmlns:a16="http://schemas.microsoft.com/office/drawing/2014/main" id="{18B88D4C-7CDB-4909-B46A-098CE179F880}"/>
                  </a:ext>
                </a:extLst>
              </p:cNvPr>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20">
                <a:extLst>
                  <a:ext uri="{FF2B5EF4-FFF2-40B4-BE49-F238E27FC236}">
                    <a16:creationId xmlns:a16="http://schemas.microsoft.com/office/drawing/2014/main" id="{A03A3C83-C9BA-4EEE-8443-917D4AA7568B}"/>
                  </a:ext>
                </a:extLst>
              </p:cNvPr>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21">
                <a:extLst>
                  <a:ext uri="{FF2B5EF4-FFF2-40B4-BE49-F238E27FC236}">
                    <a16:creationId xmlns:a16="http://schemas.microsoft.com/office/drawing/2014/main" id="{0550E65E-AEDD-45DA-8A59-3C0855DFD1C0}"/>
                  </a:ext>
                </a:extLst>
              </p:cNvPr>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22">
                <a:extLst>
                  <a:ext uri="{FF2B5EF4-FFF2-40B4-BE49-F238E27FC236}">
                    <a16:creationId xmlns:a16="http://schemas.microsoft.com/office/drawing/2014/main" id="{8BD12657-AF4E-4ED6-A150-D23B603AAF6C}"/>
                  </a:ext>
                </a:extLst>
              </p:cNvPr>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23">
                <a:extLst>
                  <a:ext uri="{FF2B5EF4-FFF2-40B4-BE49-F238E27FC236}">
                    <a16:creationId xmlns:a16="http://schemas.microsoft.com/office/drawing/2014/main" id="{E01C4014-F0F2-4AFE-8604-095FDFD7A664}"/>
                  </a:ext>
                </a:extLst>
              </p:cNvPr>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24">
                <a:extLst>
                  <a:ext uri="{FF2B5EF4-FFF2-40B4-BE49-F238E27FC236}">
                    <a16:creationId xmlns:a16="http://schemas.microsoft.com/office/drawing/2014/main" id="{9BE3D23A-1852-4CD2-979A-18620DE20900}"/>
                  </a:ext>
                </a:extLst>
              </p:cNvPr>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25">
                <a:extLst>
                  <a:ext uri="{FF2B5EF4-FFF2-40B4-BE49-F238E27FC236}">
                    <a16:creationId xmlns:a16="http://schemas.microsoft.com/office/drawing/2014/main" id="{5FC314AB-0C0C-49D9-A043-444E1DEDAD45}"/>
                  </a:ext>
                </a:extLst>
              </p:cNvPr>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26">
                <a:extLst>
                  <a:ext uri="{FF2B5EF4-FFF2-40B4-BE49-F238E27FC236}">
                    <a16:creationId xmlns:a16="http://schemas.microsoft.com/office/drawing/2014/main" id="{2AD1224B-1F33-43C0-9BDB-6FCFADB1D3B4}"/>
                  </a:ext>
                </a:extLst>
              </p:cNvPr>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27">
                <a:extLst>
                  <a:ext uri="{FF2B5EF4-FFF2-40B4-BE49-F238E27FC236}">
                    <a16:creationId xmlns:a16="http://schemas.microsoft.com/office/drawing/2014/main" id="{36291222-30BC-45A9-A14D-EC7A3B844706}"/>
                  </a:ext>
                </a:extLst>
              </p:cNvPr>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28">
                <a:extLst>
                  <a:ext uri="{FF2B5EF4-FFF2-40B4-BE49-F238E27FC236}">
                    <a16:creationId xmlns:a16="http://schemas.microsoft.com/office/drawing/2014/main" id="{16A96EE7-9D19-44B2-83D1-4ADDED750A03}"/>
                  </a:ext>
                </a:extLst>
              </p:cNvPr>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30">
                <a:extLst>
                  <a:ext uri="{FF2B5EF4-FFF2-40B4-BE49-F238E27FC236}">
                    <a16:creationId xmlns:a16="http://schemas.microsoft.com/office/drawing/2014/main" id="{0592F69D-4994-4DC0-815C-14433C5127E2}"/>
                  </a:ext>
                </a:extLst>
              </p:cNvPr>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31">
                <a:extLst>
                  <a:ext uri="{FF2B5EF4-FFF2-40B4-BE49-F238E27FC236}">
                    <a16:creationId xmlns:a16="http://schemas.microsoft.com/office/drawing/2014/main" id="{74BEB3D2-B1A1-4B1A-B57F-71DC7F3D0091}"/>
                  </a:ext>
                </a:extLst>
              </p:cNvPr>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32">
                <a:extLst>
                  <a:ext uri="{FF2B5EF4-FFF2-40B4-BE49-F238E27FC236}">
                    <a16:creationId xmlns:a16="http://schemas.microsoft.com/office/drawing/2014/main" id="{A17625C9-226F-44A8-8A59-CCC4B7133D69}"/>
                  </a:ext>
                </a:extLst>
              </p:cNvPr>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33">
                <a:extLst>
                  <a:ext uri="{FF2B5EF4-FFF2-40B4-BE49-F238E27FC236}">
                    <a16:creationId xmlns:a16="http://schemas.microsoft.com/office/drawing/2014/main" id="{4202488D-356B-47D4-BFB6-AA938D3D0B2E}"/>
                  </a:ext>
                </a:extLst>
              </p:cNvPr>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37">
                <a:extLst>
                  <a:ext uri="{FF2B5EF4-FFF2-40B4-BE49-F238E27FC236}">
                    <a16:creationId xmlns:a16="http://schemas.microsoft.com/office/drawing/2014/main" id="{4C84FADC-D63F-4A96-B455-E782B407E0C1}"/>
                  </a:ext>
                </a:extLst>
              </p:cNvPr>
              <p:cNvSpPr>
                <a:spLocks/>
              </p:cNvSpPr>
              <p:nvPr/>
            </p:nvSpPr>
            <p:spPr bwMode="auto">
              <a:xfrm>
                <a:off x="17797460" y="7653374"/>
                <a:ext cx="4948236" cy="3533741"/>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38">
                <a:extLst>
                  <a:ext uri="{FF2B5EF4-FFF2-40B4-BE49-F238E27FC236}">
                    <a16:creationId xmlns:a16="http://schemas.microsoft.com/office/drawing/2014/main" id="{6352C0B7-4EC3-4E03-A0C9-789233723D45}"/>
                  </a:ext>
                </a:extLst>
              </p:cNvPr>
              <p:cNvSpPr>
                <a:spLocks noChangeArrowheads="1"/>
              </p:cNvSpPr>
              <p:nvPr/>
            </p:nvSpPr>
            <p:spPr bwMode="auto">
              <a:xfrm>
                <a:off x="17970018" y="7900981"/>
                <a:ext cx="4603121" cy="2632074"/>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39">
                <a:extLst>
                  <a:ext uri="{FF2B5EF4-FFF2-40B4-BE49-F238E27FC236}">
                    <a16:creationId xmlns:a16="http://schemas.microsoft.com/office/drawing/2014/main" id="{279D29F9-7843-4168-83C5-507AAB293D39}"/>
                  </a:ext>
                </a:extLst>
              </p:cNvPr>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40">
                <a:extLst>
                  <a:ext uri="{FF2B5EF4-FFF2-40B4-BE49-F238E27FC236}">
                    <a16:creationId xmlns:a16="http://schemas.microsoft.com/office/drawing/2014/main" id="{220DACC0-A534-4814-BA40-5E327A15D63E}"/>
                  </a:ext>
                </a:extLst>
              </p:cNvPr>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41">
                <a:extLst>
                  <a:ext uri="{FF2B5EF4-FFF2-40B4-BE49-F238E27FC236}">
                    <a16:creationId xmlns:a16="http://schemas.microsoft.com/office/drawing/2014/main" id="{36C33A57-B127-47A8-9FB6-C647BCF80CC4}"/>
                  </a:ext>
                </a:extLst>
              </p:cNvPr>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42">
                <a:extLst>
                  <a:ext uri="{FF2B5EF4-FFF2-40B4-BE49-F238E27FC236}">
                    <a16:creationId xmlns:a16="http://schemas.microsoft.com/office/drawing/2014/main" id="{4E9F239E-7428-4464-9619-6F54E630AEFC}"/>
                  </a:ext>
                </a:extLst>
              </p:cNvPr>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43">
                <a:extLst>
                  <a:ext uri="{FF2B5EF4-FFF2-40B4-BE49-F238E27FC236}">
                    <a16:creationId xmlns:a16="http://schemas.microsoft.com/office/drawing/2014/main" id="{1BDCFD8F-75CE-486D-A418-C462669C5097}"/>
                  </a:ext>
                </a:extLst>
              </p:cNvPr>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44">
                <a:extLst>
                  <a:ext uri="{FF2B5EF4-FFF2-40B4-BE49-F238E27FC236}">
                    <a16:creationId xmlns:a16="http://schemas.microsoft.com/office/drawing/2014/main" id="{5A8FC8F1-88FE-4B35-9A45-4295F46D66E3}"/>
                  </a:ext>
                </a:extLst>
              </p:cNvPr>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45">
                <a:extLst>
                  <a:ext uri="{FF2B5EF4-FFF2-40B4-BE49-F238E27FC236}">
                    <a16:creationId xmlns:a16="http://schemas.microsoft.com/office/drawing/2014/main" id="{1374EB06-3F21-4278-A58E-1A3B8C620511}"/>
                  </a:ext>
                </a:extLst>
              </p:cNvPr>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46">
                <a:extLst>
                  <a:ext uri="{FF2B5EF4-FFF2-40B4-BE49-F238E27FC236}">
                    <a16:creationId xmlns:a16="http://schemas.microsoft.com/office/drawing/2014/main" id="{2C3381E1-6E0C-4E26-9C17-46922B3C5590}"/>
                  </a:ext>
                </a:extLst>
              </p:cNvPr>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47">
                <a:extLst>
                  <a:ext uri="{FF2B5EF4-FFF2-40B4-BE49-F238E27FC236}">
                    <a16:creationId xmlns:a16="http://schemas.microsoft.com/office/drawing/2014/main" id="{E612CC18-B948-4E75-9CC0-8FF7AFA7D525}"/>
                  </a:ext>
                </a:extLst>
              </p:cNvPr>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48">
                <a:extLst>
                  <a:ext uri="{FF2B5EF4-FFF2-40B4-BE49-F238E27FC236}">
                    <a16:creationId xmlns:a16="http://schemas.microsoft.com/office/drawing/2014/main" id="{F0526E7F-95FB-42DE-A64F-D2E829AE87C3}"/>
                  </a:ext>
                </a:extLst>
              </p:cNvPr>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49">
                <a:extLst>
                  <a:ext uri="{FF2B5EF4-FFF2-40B4-BE49-F238E27FC236}">
                    <a16:creationId xmlns:a16="http://schemas.microsoft.com/office/drawing/2014/main" id="{14C9B964-83B7-4BD7-9202-503CC5F1D41C}"/>
                  </a:ext>
                </a:extLst>
              </p:cNvPr>
              <p:cNvSpPr>
                <a:spLocks/>
              </p:cNvSpPr>
              <p:nvPr/>
            </p:nvSpPr>
            <p:spPr bwMode="auto">
              <a:xfrm>
                <a:off x="27549474" y="9214216"/>
                <a:ext cx="3263892" cy="2110996"/>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50">
                <a:extLst>
                  <a:ext uri="{FF2B5EF4-FFF2-40B4-BE49-F238E27FC236}">
                    <a16:creationId xmlns:a16="http://schemas.microsoft.com/office/drawing/2014/main" id="{7B0453EE-20B7-422B-8A98-6AF4B437B8E0}"/>
                  </a:ext>
                </a:extLst>
              </p:cNvPr>
              <p:cNvSpPr>
                <a:spLocks noChangeArrowheads="1"/>
              </p:cNvSpPr>
              <p:nvPr/>
            </p:nvSpPr>
            <p:spPr bwMode="auto">
              <a:xfrm>
                <a:off x="27790339" y="9455158"/>
                <a:ext cx="2580131" cy="1674811"/>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51">
                <a:extLst>
                  <a:ext uri="{FF2B5EF4-FFF2-40B4-BE49-F238E27FC236}">
                    <a16:creationId xmlns:a16="http://schemas.microsoft.com/office/drawing/2014/main" id="{C1EB6B3F-FB85-419E-B194-E1EA39F5E655}"/>
                  </a:ext>
                </a:extLst>
              </p:cNvPr>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52">
                <a:extLst>
                  <a:ext uri="{FF2B5EF4-FFF2-40B4-BE49-F238E27FC236}">
                    <a16:creationId xmlns:a16="http://schemas.microsoft.com/office/drawing/2014/main" id="{030E9D55-C0C3-4069-8701-ECC17797B4D9}"/>
                  </a:ext>
                </a:extLst>
              </p:cNvPr>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53">
                <a:extLst>
                  <a:ext uri="{FF2B5EF4-FFF2-40B4-BE49-F238E27FC236}">
                    <a16:creationId xmlns:a16="http://schemas.microsoft.com/office/drawing/2014/main" id="{B032CC5D-9E66-4E37-BC4F-25F1CC7D2119}"/>
                  </a:ext>
                </a:extLst>
              </p:cNvPr>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54">
                <a:extLst>
                  <a:ext uri="{FF2B5EF4-FFF2-40B4-BE49-F238E27FC236}">
                    <a16:creationId xmlns:a16="http://schemas.microsoft.com/office/drawing/2014/main" id="{EC65B069-E58B-4ADB-9513-0FC89A3F25FA}"/>
                  </a:ext>
                </a:extLst>
              </p:cNvPr>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55">
                <a:extLst>
                  <a:ext uri="{FF2B5EF4-FFF2-40B4-BE49-F238E27FC236}">
                    <a16:creationId xmlns:a16="http://schemas.microsoft.com/office/drawing/2014/main" id="{BC0A22ED-3E83-457A-8010-B065D277DD0F}"/>
                  </a:ext>
                </a:extLst>
              </p:cNvPr>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56">
                <a:extLst>
                  <a:ext uri="{FF2B5EF4-FFF2-40B4-BE49-F238E27FC236}">
                    <a16:creationId xmlns:a16="http://schemas.microsoft.com/office/drawing/2014/main" id="{0DE2786B-7082-4CBB-B667-D227492EDE4C}"/>
                  </a:ext>
                </a:extLst>
              </p:cNvPr>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57">
                <a:extLst>
                  <a:ext uri="{FF2B5EF4-FFF2-40B4-BE49-F238E27FC236}">
                    <a16:creationId xmlns:a16="http://schemas.microsoft.com/office/drawing/2014/main" id="{521D089D-0CF7-45C9-A82A-3B2F54A9A2FE}"/>
                  </a:ext>
                </a:extLst>
              </p:cNvPr>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58">
                <a:extLst>
                  <a:ext uri="{FF2B5EF4-FFF2-40B4-BE49-F238E27FC236}">
                    <a16:creationId xmlns:a16="http://schemas.microsoft.com/office/drawing/2014/main" id="{FC4AF529-F680-4A85-A269-B3AF4287BC38}"/>
                  </a:ext>
                </a:extLst>
              </p:cNvPr>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59">
                <a:extLst>
                  <a:ext uri="{FF2B5EF4-FFF2-40B4-BE49-F238E27FC236}">
                    <a16:creationId xmlns:a16="http://schemas.microsoft.com/office/drawing/2014/main" id="{9FD64370-3D64-4C08-8BAE-43ADF4352477}"/>
                  </a:ext>
                </a:extLst>
              </p:cNvPr>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60">
                <a:extLst>
                  <a:ext uri="{FF2B5EF4-FFF2-40B4-BE49-F238E27FC236}">
                    <a16:creationId xmlns:a16="http://schemas.microsoft.com/office/drawing/2014/main" id="{8AEA20F9-AF34-4E64-B9F4-D1442B84009B}"/>
                  </a:ext>
                </a:extLst>
              </p:cNvPr>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61">
                <a:extLst>
                  <a:ext uri="{FF2B5EF4-FFF2-40B4-BE49-F238E27FC236}">
                    <a16:creationId xmlns:a16="http://schemas.microsoft.com/office/drawing/2014/main" id="{410D6D82-DA63-4F47-B427-EE581B14120F}"/>
                  </a:ext>
                </a:extLst>
              </p:cNvPr>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62">
                <a:extLst>
                  <a:ext uri="{FF2B5EF4-FFF2-40B4-BE49-F238E27FC236}">
                    <a16:creationId xmlns:a16="http://schemas.microsoft.com/office/drawing/2014/main" id="{B70397D8-5A86-4C64-BE12-D375AD004C38}"/>
                  </a:ext>
                </a:extLst>
              </p:cNvPr>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63">
                <a:extLst>
                  <a:ext uri="{FF2B5EF4-FFF2-40B4-BE49-F238E27FC236}">
                    <a16:creationId xmlns:a16="http://schemas.microsoft.com/office/drawing/2014/main" id="{6E3D9DFB-0FB3-43FF-B1FB-CD90D66310A3}"/>
                  </a:ext>
                </a:extLst>
              </p:cNvPr>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64">
                <a:extLst>
                  <a:ext uri="{FF2B5EF4-FFF2-40B4-BE49-F238E27FC236}">
                    <a16:creationId xmlns:a16="http://schemas.microsoft.com/office/drawing/2014/main" id="{5DD85B99-F6BC-4695-B475-CB91E64D10C1}"/>
                  </a:ext>
                </a:extLst>
              </p:cNvPr>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65">
                <a:extLst>
                  <a:ext uri="{FF2B5EF4-FFF2-40B4-BE49-F238E27FC236}">
                    <a16:creationId xmlns:a16="http://schemas.microsoft.com/office/drawing/2014/main" id="{3A909BA6-DBEA-4216-9600-6D6580E702E6}"/>
                  </a:ext>
                </a:extLst>
              </p:cNvPr>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66">
                <a:extLst>
                  <a:ext uri="{FF2B5EF4-FFF2-40B4-BE49-F238E27FC236}">
                    <a16:creationId xmlns:a16="http://schemas.microsoft.com/office/drawing/2014/main" id="{AABAC6EE-43D4-49AD-9219-347BF516C9B6}"/>
                  </a:ext>
                </a:extLst>
              </p:cNvPr>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67">
                <a:extLst>
                  <a:ext uri="{FF2B5EF4-FFF2-40B4-BE49-F238E27FC236}">
                    <a16:creationId xmlns:a16="http://schemas.microsoft.com/office/drawing/2014/main" id="{211B3269-237E-430E-B2D6-325E4A78E76E}"/>
                  </a:ext>
                </a:extLst>
              </p:cNvPr>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68">
                <a:extLst>
                  <a:ext uri="{FF2B5EF4-FFF2-40B4-BE49-F238E27FC236}">
                    <a16:creationId xmlns:a16="http://schemas.microsoft.com/office/drawing/2014/main" id="{FD3C3EBD-38B1-4531-A98F-D2B4DA524A9F}"/>
                  </a:ext>
                </a:extLst>
              </p:cNvPr>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69">
                <a:extLst>
                  <a:ext uri="{FF2B5EF4-FFF2-40B4-BE49-F238E27FC236}">
                    <a16:creationId xmlns:a16="http://schemas.microsoft.com/office/drawing/2014/main" id="{6191B87A-D679-4129-BAA5-92E715595F25}"/>
                  </a:ext>
                </a:extLst>
              </p:cNvPr>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70">
                <a:extLst>
                  <a:ext uri="{FF2B5EF4-FFF2-40B4-BE49-F238E27FC236}">
                    <a16:creationId xmlns:a16="http://schemas.microsoft.com/office/drawing/2014/main" id="{41545A41-444B-43E3-B4C7-892FFECB031B}"/>
                  </a:ext>
                </a:extLst>
              </p:cNvPr>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71">
                <a:extLst>
                  <a:ext uri="{FF2B5EF4-FFF2-40B4-BE49-F238E27FC236}">
                    <a16:creationId xmlns:a16="http://schemas.microsoft.com/office/drawing/2014/main" id="{5949990B-797E-4218-B35F-C3B203986700}"/>
                  </a:ext>
                </a:extLst>
              </p:cNvPr>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72">
                <a:extLst>
                  <a:ext uri="{FF2B5EF4-FFF2-40B4-BE49-F238E27FC236}">
                    <a16:creationId xmlns:a16="http://schemas.microsoft.com/office/drawing/2014/main" id="{F6DEE642-8069-4D32-9FA9-39BD359D027D}"/>
                  </a:ext>
                </a:extLst>
              </p:cNvPr>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73">
                <a:extLst>
                  <a:ext uri="{FF2B5EF4-FFF2-40B4-BE49-F238E27FC236}">
                    <a16:creationId xmlns:a16="http://schemas.microsoft.com/office/drawing/2014/main" id="{C7553569-0E48-40BB-8DE6-822A0AACA4BE}"/>
                  </a:ext>
                </a:extLst>
              </p:cNvPr>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74">
                <a:extLst>
                  <a:ext uri="{FF2B5EF4-FFF2-40B4-BE49-F238E27FC236}">
                    <a16:creationId xmlns:a16="http://schemas.microsoft.com/office/drawing/2014/main" id="{A5402D18-3484-476A-9974-080745627174}"/>
                  </a:ext>
                </a:extLst>
              </p:cNvPr>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75">
                <a:extLst>
                  <a:ext uri="{FF2B5EF4-FFF2-40B4-BE49-F238E27FC236}">
                    <a16:creationId xmlns:a16="http://schemas.microsoft.com/office/drawing/2014/main" id="{646189A3-ABE2-47A9-8F48-A36B8B5FB5BC}"/>
                  </a:ext>
                </a:extLst>
              </p:cNvPr>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76">
                <a:extLst>
                  <a:ext uri="{FF2B5EF4-FFF2-40B4-BE49-F238E27FC236}">
                    <a16:creationId xmlns:a16="http://schemas.microsoft.com/office/drawing/2014/main" id="{2DD6FAEA-4285-4BB0-8DE6-DD0A1CD0E566}"/>
                  </a:ext>
                </a:extLst>
              </p:cNvPr>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77">
                <a:extLst>
                  <a:ext uri="{FF2B5EF4-FFF2-40B4-BE49-F238E27FC236}">
                    <a16:creationId xmlns:a16="http://schemas.microsoft.com/office/drawing/2014/main" id="{49AB209D-8311-4FE3-BD95-C94C4BA6C149}"/>
                  </a:ext>
                </a:extLst>
              </p:cNvPr>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78">
                <a:extLst>
                  <a:ext uri="{FF2B5EF4-FFF2-40B4-BE49-F238E27FC236}">
                    <a16:creationId xmlns:a16="http://schemas.microsoft.com/office/drawing/2014/main" id="{268A57EC-A283-4281-906B-DED02DD27891}"/>
                  </a:ext>
                </a:extLst>
              </p:cNvPr>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79">
                <a:extLst>
                  <a:ext uri="{FF2B5EF4-FFF2-40B4-BE49-F238E27FC236}">
                    <a16:creationId xmlns:a16="http://schemas.microsoft.com/office/drawing/2014/main" id="{76D64B1A-5816-4FE7-B5AA-7B6E1DFD69A3}"/>
                  </a:ext>
                </a:extLst>
              </p:cNvPr>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80">
                <a:extLst>
                  <a:ext uri="{FF2B5EF4-FFF2-40B4-BE49-F238E27FC236}">
                    <a16:creationId xmlns:a16="http://schemas.microsoft.com/office/drawing/2014/main" id="{75063065-DE5F-4371-B688-3FF1B0F65F22}"/>
                  </a:ext>
                </a:extLst>
              </p:cNvPr>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81">
                <a:extLst>
                  <a:ext uri="{FF2B5EF4-FFF2-40B4-BE49-F238E27FC236}">
                    <a16:creationId xmlns:a16="http://schemas.microsoft.com/office/drawing/2014/main" id="{2F917448-17E7-463F-A72F-2367A0B2B875}"/>
                  </a:ext>
                </a:extLst>
              </p:cNvPr>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5" name="Rectangle 194">
              <a:extLst>
                <a:ext uri="{FF2B5EF4-FFF2-40B4-BE49-F238E27FC236}">
                  <a16:creationId xmlns:a16="http://schemas.microsoft.com/office/drawing/2014/main" id="{891F2CB0-9C09-44EB-88B1-695007150BEF}"/>
                </a:ext>
              </a:extLst>
            </p:cNvPr>
            <p:cNvSpPr/>
            <p:nvPr/>
          </p:nvSpPr>
          <p:spPr bwMode="auto">
            <a:xfrm>
              <a:off x="8598308" y="6051661"/>
              <a:ext cx="2593567" cy="45719"/>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CC7C905C-DFCE-445A-BD43-9FDCC15CDB9F}"/>
              </a:ext>
            </a:extLst>
          </p:cNvPr>
          <p:cNvGrpSpPr>
            <a:grpSpLocks noChangeAspect="1"/>
          </p:cNvGrpSpPr>
          <p:nvPr/>
        </p:nvGrpSpPr>
        <p:grpSpPr>
          <a:xfrm>
            <a:off x="4422556" y="3068964"/>
            <a:ext cx="481954" cy="378790"/>
            <a:chOff x="2008187" y="2241223"/>
            <a:chExt cx="1068389" cy="909679"/>
          </a:xfrm>
        </p:grpSpPr>
        <p:grpSp>
          <p:nvGrpSpPr>
            <p:cNvPr id="280" name="Group 279">
              <a:extLst>
                <a:ext uri="{FF2B5EF4-FFF2-40B4-BE49-F238E27FC236}">
                  <a16:creationId xmlns:a16="http://schemas.microsoft.com/office/drawing/2014/main" id="{C09FE71A-5ADF-4DB3-91A9-535DFADA1DEE}"/>
                </a:ext>
              </a:extLst>
            </p:cNvPr>
            <p:cNvGrpSpPr/>
            <p:nvPr/>
          </p:nvGrpSpPr>
          <p:grpSpPr>
            <a:xfrm>
              <a:off x="2064334" y="2241223"/>
              <a:ext cx="1012242" cy="811309"/>
              <a:chOff x="-1341882" y="2279901"/>
              <a:chExt cx="1941915" cy="1556440"/>
            </a:xfrm>
          </p:grpSpPr>
          <p:sp>
            <p:nvSpPr>
              <p:cNvPr id="282" name="Rectangle 70">
                <a:extLst>
                  <a:ext uri="{FF2B5EF4-FFF2-40B4-BE49-F238E27FC236}">
                    <a16:creationId xmlns:a16="http://schemas.microsoft.com/office/drawing/2014/main" id="{3BEA6521-193D-406D-AEB8-AB5EA5533678}"/>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83" name="Rectangle 71">
                <a:extLst>
                  <a:ext uri="{FF2B5EF4-FFF2-40B4-BE49-F238E27FC236}">
                    <a16:creationId xmlns:a16="http://schemas.microsoft.com/office/drawing/2014/main" id="{81296FCF-089B-4196-AF2B-7876327F6235}"/>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72">
                <a:extLst>
                  <a:ext uri="{FF2B5EF4-FFF2-40B4-BE49-F238E27FC236}">
                    <a16:creationId xmlns:a16="http://schemas.microsoft.com/office/drawing/2014/main" id="{2DA866DB-0279-41D6-887C-40C14A8B124E}"/>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85" name="Freeform 73">
                <a:extLst>
                  <a:ext uri="{FF2B5EF4-FFF2-40B4-BE49-F238E27FC236}">
                    <a16:creationId xmlns:a16="http://schemas.microsoft.com/office/drawing/2014/main" id="{4CB03DE1-BB83-45EB-8185-45658567A1D8}"/>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86" name="Freeform 74">
                <a:extLst>
                  <a:ext uri="{FF2B5EF4-FFF2-40B4-BE49-F238E27FC236}">
                    <a16:creationId xmlns:a16="http://schemas.microsoft.com/office/drawing/2014/main" id="{760E0447-9407-4D36-8912-0C5147DAC48F}"/>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87" name="Freeform 75">
                <a:extLst>
                  <a:ext uri="{FF2B5EF4-FFF2-40B4-BE49-F238E27FC236}">
                    <a16:creationId xmlns:a16="http://schemas.microsoft.com/office/drawing/2014/main" id="{49690032-85F8-4E84-8090-A0231BEDC960}"/>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76">
                <a:extLst>
                  <a:ext uri="{FF2B5EF4-FFF2-40B4-BE49-F238E27FC236}">
                    <a16:creationId xmlns:a16="http://schemas.microsoft.com/office/drawing/2014/main" id="{3420E2F7-3F15-4465-A5B5-7B0440900E87}"/>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89" name="Freeform 77">
                <a:extLst>
                  <a:ext uri="{FF2B5EF4-FFF2-40B4-BE49-F238E27FC236}">
                    <a16:creationId xmlns:a16="http://schemas.microsoft.com/office/drawing/2014/main" id="{BE786ACE-DD78-4048-B431-A79896FC00CD}"/>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90" name="Rectangle 78">
                <a:extLst>
                  <a:ext uri="{FF2B5EF4-FFF2-40B4-BE49-F238E27FC236}">
                    <a16:creationId xmlns:a16="http://schemas.microsoft.com/office/drawing/2014/main" id="{B7455FAE-1301-4B6E-971C-E46A83A63555}"/>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91" name="Rectangle 79">
                <a:extLst>
                  <a:ext uri="{FF2B5EF4-FFF2-40B4-BE49-F238E27FC236}">
                    <a16:creationId xmlns:a16="http://schemas.microsoft.com/office/drawing/2014/main" id="{33334D17-3ED1-4E65-BC0F-3F15063EFA48}"/>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80">
                <a:extLst>
                  <a:ext uri="{FF2B5EF4-FFF2-40B4-BE49-F238E27FC236}">
                    <a16:creationId xmlns:a16="http://schemas.microsoft.com/office/drawing/2014/main" id="{4D24D71F-3D4F-461D-8BB8-B041D35D875D}"/>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93" name="Freeform 81">
                <a:extLst>
                  <a:ext uri="{FF2B5EF4-FFF2-40B4-BE49-F238E27FC236}">
                    <a16:creationId xmlns:a16="http://schemas.microsoft.com/office/drawing/2014/main" id="{CB938A88-45FD-4E1B-A190-202B68085DDB}"/>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94" name="Freeform 82">
                <a:extLst>
                  <a:ext uri="{FF2B5EF4-FFF2-40B4-BE49-F238E27FC236}">
                    <a16:creationId xmlns:a16="http://schemas.microsoft.com/office/drawing/2014/main" id="{18F990F8-9CEE-4730-B2A4-E7E4281FAE3B}"/>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95" name="Freeform 83">
                <a:extLst>
                  <a:ext uri="{FF2B5EF4-FFF2-40B4-BE49-F238E27FC236}">
                    <a16:creationId xmlns:a16="http://schemas.microsoft.com/office/drawing/2014/main" id="{B76C1EBD-2530-45F8-BABB-31BEA198688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96" name="Freeform 84">
                <a:extLst>
                  <a:ext uri="{FF2B5EF4-FFF2-40B4-BE49-F238E27FC236}">
                    <a16:creationId xmlns:a16="http://schemas.microsoft.com/office/drawing/2014/main" id="{98E03A62-308D-4C1C-A12A-F7165E386D38}"/>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85">
                <a:extLst>
                  <a:ext uri="{FF2B5EF4-FFF2-40B4-BE49-F238E27FC236}">
                    <a16:creationId xmlns:a16="http://schemas.microsoft.com/office/drawing/2014/main" id="{F1A073EA-E68E-43B3-94BB-1B8FA24BC202}"/>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86">
                <a:extLst>
                  <a:ext uri="{FF2B5EF4-FFF2-40B4-BE49-F238E27FC236}">
                    <a16:creationId xmlns:a16="http://schemas.microsoft.com/office/drawing/2014/main" id="{25D3CDDC-7388-44FA-8D3D-68765AC4D9AB}"/>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87">
                <a:extLst>
                  <a:ext uri="{FF2B5EF4-FFF2-40B4-BE49-F238E27FC236}">
                    <a16:creationId xmlns:a16="http://schemas.microsoft.com/office/drawing/2014/main" id="{98178C6F-3C6D-45C9-B118-3E57F44F542E}"/>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00" name="Rectangle 88">
                <a:extLst>
                  <a:ext uri="{FF2B5EF4-FFF2-40B4-BE49-F238E27FC236}">
                    <a16:creationId xmlns:a16="http://schemas.microsoft.com/office/drawing/2014/main" id="{40479915-5FDC-4340-B062-547445C8EA85}"/>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01" name="Rectangle 89">
                <a:extLst>
                  <a:ext uri="{FF2B5EF4-FFF2-40B4-BE49-F238E27FC236}">
                    <a16:creationId xmlns:a16="http://schemas.microsoft.com/office/drawing/2014/main" id="{74B9A2C6-14D5-450B-AD48-28BEE908048E}"/>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90">
                <a:extLst>
                  <a:ext uri="{FF2B5EF4-FFF2-40B4-BE49-F238E27FC236}">
                    <a16:creationId xmlns:a16="http://schemas.microsoft.com/office/drawing/2014/main" id="{154F16CB-276E-4B5D-94E1-3C6666481D8C}"/>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03" name="Freeform 91">
                <a:extLst>
                  <a:ext uri="{FF2B5EF4-FFF2-40B4-BE49-F238E27FC236}">
                    <a16:creationId xmlns:a16="http://schemas.microsoft.com/office/drawing/2014/main" id="{83C271E0-41D7-41FD-BCDE-838EB64B7E9C}"/>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04" name="Freeform 92">
                <a:extLst>
                  <a:ext uri="{FF2B5EF4-FFF2-40B4-BE49-F238E27FC236}">
                    <a16:creationId xmlns:a16="http://schemas.microsoft.com/office/drawing/2014/main" id="{EA06CE6E-CDBF-46BB-A254-63BC3D7DA6F9}"/>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05" name="Freeform 93">
                <a:extLst>
                  <a:ext uri="{FF2B5EF4-FFF2-40B4-BE49-F238E27FC236}">
                    <a16:creationId xmlns:a16="http://schemas.microsoft.com/office/drawing/2014/main" id="{00F875C7-98D5-4A69-A92E-8A99EAA8672F}"/>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06" name="Freeform 94">
                <a:extLst>
                  <a:ext uri="{FF2B5EF4-FFF2-40B4-BE49-F238E27FC236}">
                    <a16:creationId xmlns:a16="http://schemas.microsoft.com/office/drawing/2014/main" id="{0EA5D277-3DA3-4B24-BCAB-C86B6CA5D6D7}"/>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95">
                <a:extLst>
                  <a:ext uri="{FF2B5EF4-FFF2-40B4-BE49-F238E27FC236}">
                    <a16:creationId xmlns:a16="http://schemas.microsoft.com/office/drawing/2014/main" id="{60129150-900B-451A-A8FC-3E3D52D16564}"/>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96">
                <a:extLst>
                  <a:ext uri="{FF2B5EF4-FFF2-40B4-BE49-F238E27FC236}">
                    <a16:creationId xmlns:a16="http://schemas.microsoft.com/office/drawing/2014/main" id="{ED0BD0F2-97F1-444C-890A-FD6B5A15DA7E}"/>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97">
                <a:extLst>
                  <a:ext uri="{FF2B5EF4-FFF2-40B4-BE49-F238E27FC236}">
                    <a16:creationId xmlns:a16="http://schemas.microsoft.com/office/drawing/2014/main" id="{F0215D59-BE93-431E-8E3B-0DF073A643F0}"/>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0" name="Rectangle 98">
                <a:extLst>
                  <a:ext uri="{FF2B5EF4-FFF2-40B4-BE49-F238E27FC236}">
                    <a16:creationId xmlns:a16="http://schemas.microsoft.com/office/drawing/2014/main" id="{28C4745E-1F3D-45DD-A7D1-FFB7EEC783D5}"/>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1" name="Rectangle 99">
                <a:extLst>
                  <a:ext uri="{FF2B5EF4-FFF2-40B4-BE49-F238E27FC236}">
                    <a16:creationId xmlns:a16="http://schemas.microsoft.com/office/drawing/2014/main" id="{F852D40E-DBAC-4826-8411-811FBF975EA9}"/>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100">
                <a:extLst>
                  <a:ext uri="{FF2B5EF4-FFF2-40B4-BE49-F238E27FC236}">
                    <a16:creationId xmlns:a16="http://schemas.microsoft.com/office/drawing/2014/main" id="{6FCE5441-992D-4711-9B12-1D933561955A}"/>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3" name="Freeform 101">
                <a:extLst>
                  <a:ext uri="{FF2B5EF4-FFF2-40B4-BE49-F238E27FC236}">
                    <a16:creationId xmlns:a16="http://schemas.microsoft.com/office/drawing/2014/main" id="{AC703DFF-E428-41B0-84B1-14B6D4F07594}"/>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4" name="Freeform 102">
                <a:extLst>
                  <a:ext uri="{FF2B5EF4-FFF2-40B4-BE49-F238E27FC236}">
                    <a16:creationId xmlns:a16="http://schemas.microsoft.com/office/drawing/2014/main" id="{F2948C6C-20EF-47E4-B344-5053CACE1EEB}"/>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5" name="Freeform 103">
                <a:extLst>
                  <a:ext uri="{FF2B5EF4-FFF2-40B4-BE49-F238E27FC236}">
                    <a16:creationId xmlns:a16="http://schemas.microsoft.com/office/drawing/2014/main" id="{43F43F1E-18EF-4878-82CF-2E8167F5CB63}"/>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16" name="Freeform 104">
                <a:extLst>
                  <a:ext uri="{FF2B5EF4-FFF2-40B4-BE49-F238E27FC236}">
                    <a16:creationId xmlns:a16="http://schemas.microsoft.com/office/drawing/2014/main" id="{CFA949AC-F568-4EBD-BC39-B9AE9CBDC6B5}"/>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105">
                <a:extLst>
                  <a:ext uri="{FF2B5EF4-FFF2-40B4-BE49-F238E27FC236}">
                    <a16:creationId xmlns:a16="http://schemas.microsoft.com/office/drawing/2014/main" id="{E080CFAE-4F14-4790-A28E-CE0F38230C5F}"/>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106">
                <a:extLst>
                  <a:ext uri="{FF2B5EF4-FFF2-40B4-BE49-F238E27FC236}">
                    <a16:creationId xmlns:a16="http://schemas.microsoft.com/office/drawing/2014/main" id="{1F4B1E79-387B-469F-B7E4-C5D8B1B9378C}"/>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107">
                <a:extLst>
                  <a:ext uri="{FF2B5EF4-FFF2-40B4-BE49-F238E27FC236}">
                    <a16:creationId xmlns:a16="http://schemas.microsoft.com/office/drawing/2014/main" id="{1E3C91AF-E7EB-4B6C-A37C-4F027FE56DE4}"/>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0" name="Rectangle 108">
                <a:extLst>
                  <a:ext uri="{FF2B5EF4-FFF2-40B4-BE49-F238E27FC236}">
                    <a16:creationId xmlns:a16="http://schemas.microsoft.com/office/drawing/2014/main" id="{B8D4A5B8-0CE0-43A1-A9F2-DC9DAF949EED}"/>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1" name="Rectangle 109">
                <a:extLst>
                  <a:ext uri="{FF2B5EF4-FFF2-40B4-BE49-F238E27FC236}">
                    <a16:creationId xmlns:a16="http://schemas.microsoft.com/office/drawing/2014/main" id="{5EFFAA81-DF21-4393-AEBF-2D0899955D72}"/>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10">
                <a:extLst>
                  <a:ext uri="{FF2B5EF4-FFF2-40B4-BE49-F238E27FC236}">
                    <a16:creationId xmlns:a16="http://schemas.microsoft.com/office/drawing/2014/main" id="{A710141A-6E60-4E97-9235-21E8A9E87D42}"/>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3" name="Freeform 111">
                <a:extLst>
                  <a:ext uri="{FF2B5EF4-FFF2-40B4-BE49-F238E27FC236}">
                    <a16:creationId xmlns:a16="http://schemas.microsoft.com/office/drawing/2014/main" id="{101A2FED-76B3-438D-8B2A-5A7A1BC8C9ED}"/>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4" name="Freeform 112">
                <a:extLst>
                  <a:ext uri="{FF2B5EF4-FFF2-40B4-BE49-F238E27FC236}">
                    <a16:creationId xmlns:a16="http://schemas.microsoft.com/office/drawing/2014/main" id="{85B037B4-291C-4910-974E-716D9094B631}"/>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5" name="Freeform 113">
                <a:extLst>
                  <a:ext uri="{FF2B5EF4-FFF2-40B4-BE49-F238E27FC236}">
                    <a16:creationId xmlns:a16="http://schemas.microsoft.com/office/drawing/2014/main" id="{A6CB0698-5E27-48FF-BB42-D37A2EBA3DD5}"/>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26" name="Freeform 114">
                <a:extLst>
                  <a:ext uri="{FF2B5EF4-FFF2-40B4-BE49-F238E27FC236}">
                    <a16:creationId xmlns:a16="http://schemas.microsoft.com/office/drawing/2014/main" id="{4329925F-57D9-4D3E-85A1-2CABBE0044D9}"/>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115">
                <a:extLst>
                  <a:ext uri="{FF2B5EF4-FFF2-40B4-BE49-F238E27FC236}">
                    <a16:creationId xmlns:a16="http://schemas.microsoft.com/office/drawing/2014/main" id="{96711CED-9EFE-461D-99AD-F55DF3EFB2AF}"/>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116">
                <a:extLst>
                  <a:ext uri="{FF2B5EF4-FFF2-40B4-BE49-F238E27FC236}">
                    <a16:creationId xmlns:a16="http://schemas.microsoft.com/office/drawing/2014/main" id="{42D29884-5961-4768-B7DF-D551096D40FB}"/>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117">
                <a:extLst>
                  <a:ext uri="{FF2B5EF4-FFF2-40B4-BE49-F238E27FC236}">
                    <a16:creationId xmlns:a16="http://schemas.microsoft.com/office/drawing/2014/main" id="{F0E48A83-E5B1-4CC8-9B04-FA6F96B74E56}"/>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330" name="Group 329">
                <a:extLst>
                  <a:ext uri="{FF2B5EF4-FFF2-40B4-BE49-F238E27FC236}">
                    <a16:creationId xmlns:a16="http://schemas.microsoft.com/office/drawing/2014/main" id="{9502FF41-2186-45C0-9620-3BF0B9CD703F}"/>
                  </a:ext>
                </a:extLst>
              </p:cNvPr>
              <p:cNvGrpSpPr/>
              <p:nvPr/>
            </p:nvGrpSpPr>
            <p:grpSpPr>
              <a:xfrm>
                <a:off x="-54543" y="2279901"/>
                <a:ext cx="654576" cy="588705"/>
                <a:chOff x="-54543" y="2279901"/>
                <a:chExt cx="654576" cy="588705"/>
              </a:xfrm>
            </p:grpSpPr>
            <p:sp>
              <p:nvSpPr>
                <p:cNvPr id="339" name="Freeform 68">
                  <a:extLst>
                    <a:ext uri="{FF2B5EF4-FFF2-40B4-BE49-F238E27FC236}">
                      <a16:creationId xmlns:a16="http://schemas.microsoft.com/office/drawing/2014/main" id="{6AACAD46-96AA-4AF7-8752-B70AE1060306}"/>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0" name="Freeform 118">
                  <a:extLst>
                    <a:ext uri="{FF2B5EF4-FFF2-40B4-BE49-F238E27FC236}">
                      <a16:creationId xmlns:a16="http://schemas.microsoft.com/office/drawing/2014/main" id="{C78D487F-6F10-414A-AF83-B931C62B70D1}"/>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1" name="Freeform 119">
                  <a:extLst>
                    <a:ext uri="{FF2B5EF4-FFF2-40B4-BE49-F238E27FC236}">
                      <a16:creationId xmlns:a16="http://schemas.microsoft.com/office/drawing/2014/main" id="{64C38A59-B3C9-40CC-A52A-E0ED840BD2AA}"/>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120">
                  <a:extLst>
                    <a:ext uri="{FF2B5EF4-FFF2-40B4-BE49-F238E27FC236}">
                      <a16:creationId xmlns:a16="http://schemas.microsoft.com/office/drawing/2014/main" id="{45AF667D-4118-4F5A-A7DE-94A16154505F}"/>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121">
                  <a:extLst>
                    <a:ext uri="{FF2B5EF4-FFF2-40B4-BE49-F238E27FC236}">
                      <a16:creationId xmlns:a16="http://schemas.microsoft.com/office/drawing/2014/main" id="{562181B8-798B-4FBD-B01F-9CF7D18E3617}"/>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122">
                  <a:extLst>
                    <a:ext uri="{FF2B5EF4-FFF2-40B4-BE49-F238E27FC236}">
                      <a16:creationId xmlns:a16="http://schemas.microsoft.com/office/drawing/2014/main" id="{DF66C4D9-0904-496A-B9BC-D99ED131777B}"/>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45" name="Freeform 124">
                  <a:extLst>
                    <a:ext uri="{FF2B5EF4-FFF2-40B4-BE49-F238E27FC236}">
                      <a16:creationId xmlns:a16="http://schemas.microsoft.com/office/drawing/2014/main" id="{C29B618E-B400-4FBF-88A7-3D3CDC250A83}"/>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125">
                  <a:extLst>
                    <a:ext uri="{FF2B5EF4-FFF2-40B4-BE49-F238E27FC236}">
                      <a16:creationId xmlns:a16="http://schemas.microsoft.com/office/drawing/2014/main" id="{3A7B4AB4-0621-413B-912E-6588653662B2}"/>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126">
                  <a:extLst>
                    <a:ext uri="{FF2B5EF4-FFF2-40B4-BE49-F238E27FC236}">
                      <a16:creationId xmlns:a16="http://schemas.microsoft.com/office/drawing/2014/main" id="{18A22FD6-007E-4BDC-A6A6-DA75C8330E80}"/>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127">
                  <a:extLst>
                    <a:ext uri="{FF2B5EF4-FFF2-40B4-BE49-F238E27FC236}">
                      <a16:creationId xmlns:a16="http://schemas.microsoft.com/office/drawing/2014/main" id="{7857C4A6-5166-4DFC-8091-94CD4D893385}"/>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128">
                  <a:extLst>
                    <a:ext uri="{FF2B5EF4-FFF2-40B4-BE49-F238E27FC236}">
                      <a16:creationId xmlns:a16="http://schemas.microsoft.com/office/drawing/2014/main" id="{D84D19DB-855C-4890-875B-6B6CECFF3DE0}"/>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129">
                  <a:extLst>
                    <a:ext uri="{FF2B5EF4-FFF2-40B4-BE49-F238E27FC236}">
                      <a16:creationId xmlns:a16="http://schemas.microsoft.com/office/drawing/2014/main" id="{AB412B3A-F614-415C-82BA-0755FDF75FE2}"/>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51" name="Freeform 130">
                  <a:extLst>
                    <a:ext uri="{FF2B5EF4-FFF2-40B4-BE49-F238E27FC236}">
                      <a16:creationId xmlns:a16="http://schemas.microsoft.com/office/drawing/2014/main" id="{ADE3EC5B-0ECC-42D4-9D6A-A753B7EA9914}"/>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131">
                  <a:extLst>
                    <a:ext uri="{FF2B5EF4-FFF2-40B4-BE49-F238E27FC236}">
                      <a16:creationId xmlns:a16="http://schemas.microsoft.com/office/drawing/2014/main" id="{1ED79503-B58C-43AE-9B74-1F31E73187B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132">
                  <a:extLst>
                    <a:ext uri="{FF2B5EF4-FFF2-40B4-BE49-F238E27FC236}">
                      <a16:creationId xmlns:a16="http://schemas.microsoft.com/office/drawing/2014/main" id="{FFC51124-224D-4D76-8B16-06CC22DAB874}"/>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133">
                  <a:extLst>
                    <a:ext uri="{FF2B5EF4-FFF2-40B4-BE49-F238E27FC236}">
                      <a16:creationId xmlns:a16="http://schemas.microsoft.com/office/drawing/2014/main" id="{B3CB6610-D9DC-48A6-9D8A-A98619389538}"/>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1" name="Group 330">
                <a:extLst>
                  <a:ext uri="{FF2B5EF4-FFF2-40B4-BE49-F238E27FC236}">
                    <a16:creationId xmlns:a16="http://schemas.microsoft.com/office/drawing/2014/main" id="{7F2A7177-F1D0-44C1-B266-E79BBBD7CE59}"/>
                  </a:ext>
                </a:extLst>
              </p:cNvPr>
              <p:cNvGrpSpPr/>
              <p:nvPr/>
            </p:nvGrpSpPr>
            <p:grpSpPr>
              <a:xfrm>
                <a:off x="-108104" y="2554074"/>
                <a:ext cx="132971" cy="160137"/>
                <a:chOff x="7094929" y="5488305"/>
                <a:chExt cx="132971" cy="160137"/>
              </a:xfrm>
            </p:grpSpPr>
            <p:sp>
              <p:nvSpPr>
                <p:cNvPr id="337" name="Freeform 66">
                  <a:extLst>
                    <a:ext uri="{FF2B5EF4-FFF2-40B4-BE49-F238E27FC236}">
                      <a16:creationId xmlns:a16="http://schemas.microsoft.com/office/drawing/2014/main" id="{CF5E4BC9-12DA-4452-B2D4-D1269F164AC4}"/>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338" name="Freeform 127">
                  <a:extLst>
                    <a:ext uri="{FF2B5EF4-FFF2-40B4-BE49-F238E27FC236}">
                      <a16:creationId xmlns:a16="http://schemas.microsoft.com/office/drawing/2014/main" id="{A683D89D-7121-43FA-9F04-A048972671CC}"/>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332" name="Freeform 127">
                <a:extLst>
                  <a:ext uri="{FF2B5EF4-FFF2-40B4-BE49-F238E27FC236}">
                    <a16:creationId xmlns:a16="http://schemas.microsoft.com/office/drawing/2014/main" id="{C1E6D121-917C-4979-829A-DB61371F4956}"/>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33" name="Freeform 127">
                <a:extLst>
                  <a:ext uri="{FF2B5EF4-FFF2-40B4-BE49-F238E27FC236}">
                    <a16:creationId xmlns:a16="http://schemas.microsoft.com/office/drawing/2014/main" id="{2C164299-37A1-4EBE-A5ED-67FE0155D517}"/>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34" name="Freeform 127">
                <a:extLst>
                  <a:ext uri="{FF2B5EF4-FFF2-40B4-BE49-F238E27FC236}">
                    <a16:creationId xmlns:a16="http://schemas.microsoft.com/office/drawing/2014/main" id="{DA985A32-3ED9-4208-BD3C-9F169B1B3A47}"/>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35" name="Freeform 127">
                <a:extLst>
                  <a:ext uri="{FF2B5EF4-FFF2-40B4-BE49-F238E27FC236}">
                    <a16:creationId xmlns:a16="http://schemas.microsoft.com/office/drawing/2014/main" id="{27220D9B-D736-4461-9BE5-04A81B82F26F}"/>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sp>
            <p:nvSpPr>
              <p:cNvPr id="336" name="Freeform 127">
                <a:extLst>
                  <a:ext uri="{FF2B5EF4-FFF2-40B4-BE49-F238E27FC236}">
                    <a16:creationId xmlns:a16="http://schemas.microsoft.com/office/drawing/2014/main" id="{E004E892-88EC-4F16-B651-BA0CBACB5EC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51"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281" name="Rectangle 280">
              <a:extLst>
                <a:ext uri="{FF2B5EF4-FFF2-40B4-BE49-F238E27FC236}">
                  <a16:creationId xmlns:a16="http://schemas.microsoft.com/office/drawing/2014/main" id="{0A48FF01-B80F-4F05-AD44-02BBDAFFDA69}"/>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407" name="TextBox 406">
            <a:extLst>
              <a:ext uri="{FF2B5EF4-FFF2-40B4-BE49-F238E27FC236}">
                <a16:creationId xmlns:a16="http://schemas.microsoft.com/office/drawing/2014/main" id="{32D8D6EB-17F4-481F-9FE6-0AD2098CB974}"/>
              </a:ext>
            </a:extLst>
          </p:cNvPr>
          <p:cNvSpPr txBox="1"/>
          <p:nvPr/>
        </p:nvSpPr>
        <p:spPr>
          <a:xfrm>
            <a:off x="8378096" y="1967250"/>
            <a:ext cx="3464561" cy="4727741"/>
          </a:xfrm>
          <a:prstGeom prst="rect">
            <a:avLst/>
          </a:prstGeom>
          <a:noFill/>
          <a:ln w="6350">
            <a:solidFill>
              <a:schemeClr val="bg1">
                <a:lumMod val="75000"/>
              </a:schemeClr>
            </a:solidFill>
          </a:ln>
        </p:spPr>
        <p:txBody>
          <a:bodyPr wrap="square" lIns="93260" tIns="93260" rIns="93260" bIns="46630" rtlCol="0" anchor="t">
            <a:noAutofit/>
          </a:bodyPr>
          <a:lstStyle/>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Understand customer current situation and Virtualization drivers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Map to WVD benefits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Position Multi-session for user experience and cost benefits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Use </a:t>
            </a:r>
            <a:r>
              <a:rPr kumimoji="0" lang="en-US" sz="1530" b="0" i="0" u="sng" strike="noStrike" kern="1200" cap="none" spc="0" normalizeH="0" baseline="0" noProof="0">
                <a:ln>
                  <a:noFill/>
                </a:ln>
                <a:solidFill>
                  <a:srgbClr val="000000"/>
                </a:solidFill>
                <a:effectLst/>
                <a:uLnTx/>
                <a:uFillTx/>
                <a:latin typeface="Segoe UI"/>
                <a:ea typeface="+mn-ea"/>
                <a:cs typeface="+mn-cs"/>
              </a:rPr>
              <a:t>Solution Configurator </a:t>
            </a:r>
            <a:r>
              <a:rPr kumimoji="0" lang="en-US" sz="1530" b="0" i="0" u="none" strike="noStrike" kern="1200" cap="none" spc="0" normalizeH="0" baseline="0" noProof="0">
                <a:ln>
                  <a:noFill/>
                </a:ln>
                <a:solidFill>
                  <a:srgbClr val="000000"/>
                </a:solidFill>
                <a:effectLst/>
                <a:uLnTx/>
                <a:uFillTx/>
                <a:latin typeface="Segoe UI"/>
                <a:ea typeface="+mn-ea"/>
                <a:cs typeface="+mn-cs"/>
              </a:rPr>
              <a:t>tool to estimate WVD economic benefits </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Position pilot and </a:t>
            </a:r>
            <a:r>
              <a:rPr kumimoji="0" lang="en-US" sz="1530" b="0" i="0" u="sng" strike="noStrike" kern="1200" cap="none" spc="0" normalizeH="0" baseline="0" noProof="0">
                <a:ln>
                  <a:noFill/>
                </a:ln>
                <a:solidFill>
                  <a:srgbClr val="000000"/>
                </a:solidFill>
                <a:effectLst/>
                <a:uLnTx/>
                <a:uFillTx/>
                <a:latin typeface="Segoe UI"/>
                <a:ea typeface="+mn-ea"/>
                <a:cs typeface="+mn-cs"/>
              </a:rPr>
              <a:t>Lighthouse Customer Program </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endParaRPr kumimoji="0" lang="en-US" sz="153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1" name="Group 410">
            <a:extLst>
              <a:ext uri="{FF2B5EF4-FFF2-40B4-BE49-F238E27FC236}">
                <a16:creationId xmlns:a16="http://schemas.microsoft.com/office/drawing/2014/main" id="{3A5965A6-1B22-4D97-9952-6F0111F4D050}"/>
              </a:ext>
            </a:extLst>
          </p:cNvPr>
          <p:cNvGrpSpPr/>
          <p:nvPr/>
        </p:nvGrpSpPr>
        <p:grpSpPr>
          <a:xfrm>
            <a:off x="3801320" y="2311404"/>
            <a:ext cx="334774" cy="4039434"/>
            <a:chOff x="4213213" y="1746528"/>
            <a:chExt cx="328240" cy="3960589"/>
          </a:xfrm>
        </p:grpSpPr>
        <p:cxnSp>
          <p:nvCxnSpPr>
            <p:cNvPr id="412" name="Straight Connector 411">
              <a:extLst>
                <a:ext uri="{FF2B5EF4-FFF2-40B4-BE49-F238E27FC236}">
                  <a16:creationId xmlns:a16="http://schemas.microsoft.com/office/drawing/2014/main" id="{9B8CD29A-1473-414B-80AD-C58BF02A4104}"/>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3" name="Group 412">
              <a:extLst>
                <a:ext uri="{FF2B5EF4-FFF2-40B4-BE49-F238E27FC236}">
                  <a16:creationId xmlns:a16="http://schemas.microsoft.com/office/drawing/2014/main" id="{F1FC0688-AC53-4741-97DB-EDDBE0085838}"/>
                </a:ext>
              </a:extLst>
            </p:cNvPr>
            <p:cNvGrpSpPr/>
            <p:nvPr/>
          </p:nvGrpSpPr>
          <p:grpSpPr>
            <a:xfrm>
              <a:off x="4213213" y="3562702"/>
              <a:ext cx="328240" cy="328240"/>
              <a:chOff x="4194453" y="3536025"/>
              <a:chExt cx="365760" cy="365760"/>
            </a:xfrm>
          </p:grpSpPr>
          <p:sp>
            <p:nvSpPr>
              <p:cNvPr id="414" name="Oval 413">
                <a:extLst>
                  <a:ext uri="{FF2B5EF4-FFF2-40B4-BE49-F238E27FC236}">
                    <a16:creationId xmlns:a16="http://schemas.microsoft.com/office/drawing/2014/main" id="{E07C336F-3C21-4BE0-ADAB-7FB756E0B424}"/>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5" name="Isosceles Triangle 414">
                <a:extLst>
                  <a:ext uri="{FF2B5EF4-FFF2-40B4-BE49-F238E27FC236}">
                    <a16:creationId xmlns:a16="http://schemas.microsoft.com/office/drawing/2014/main" id="{DC4A92C9-EFDB-42C4-9A4D-9A4522DC2B87}"/>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6" name="Group 415">
            <a:extLst>
              <a:ext uri="{FF2B5EF4-FFF2-40B4-BE49-F238E27FC236}">
                <a16:creationId xmlns:a16="http://schemas.microsoft.com/office/drawing/2014/main" id="{87314624-26D2-4B46-BF55-EA8303E2FCE7}"/>
              </a:ext>
            </a:extLst>
          </p:cNvPr>
          <p:cNvGrpSpPr/>
          <p:nvPr/>
        </p:nvGrpSpPr>
        <p:grpSpPr>
          <a:xfrm>
            <a:off x="7961485" y="2311404"/>
            <a:ext cx="334774" cy="4039434"/>
            <a:chOff x="4213213" y="1746528"/>
            <a:chExt cx="328240" cy="3960589"/>
          </a:xfrm>
        </p:grpSpPr>
        <p:cxnSp>
          <p:nvCxnSpPr>
            <p:cNvPr id="417" name="Straight Connector 416">
              <a:extLst>
                <a:ext uri="{FF2B5EF4-FFF2-40B4-BE49-F238E27FC236}">
                  <a16:creationId xmlns:a16="http://schemas.microsoft.com/office/drawing/2014/main" id="{FA723DA1-64EF-4751-AF81-F23BD8B6C190}"/>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8" name="Group 417">
              <a:extLst>
                <a:ext uri="{FF2B5EF4-FFF2-40B4-BE49-F238E27FC236}">
                  <a16:creationId xmlns:a16="http://schemas.microsoft.com/office/drawing/2014/main" id="{C1347357-147E-436B-87FB-B44EB1477173}"/>
                </a:ext>
              </a:extLst>
            </p:cNvPr>
            <p:cNvGrpSpPr/>
            <p:nvPr/>
          </p:nvGrpSpPr>
          <p:grpSpPr>
            <a:xfrm>
              <a:off x="4213213" y="3562702"/>
              <a:ext cx="328240" cy="328240"/>
              <a:chOff x="4194453" y="3536025"/>
              <a:chExt cx="365760" cy="365760"/>
            </a:xfrm>
          </p:grpSpPr>
          <p:sp>
            <p:nvSpPr>
              <p:cNvPr id="419" name="Oval 418">
                <a:extLst>
                  <a:ext uri="{FF2B5EF4-FFF2-40B4-BE49-F238E27FC236}">
                    <a16:creationId xmlns:a16="http://schemas.microsoft.com/office/drawing/2014/main" id="{8F47F596-6489-4486-A6E2-327558266F91}"/>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Isosceles Triangle 419">
                <a:extLst>
                  <a:ext uri="{FF2B5EF4-FFF2-40B4-BE49-F238E27FC236}">
                    <a16:creationId xmlns:a16="http://schemas.microsoft.com/office/drawing/2014/main" id="{05780E6F-4683-47CD-A044-4C4458FC7905}"/>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68" name="Rectangle: Rounded Corners 1067">
            <a:extLst>
              <a:ext uri="{FF2B5EF4-FFF2-40B4-BE49-F238E27FC236}">
                <a16:creationId xmlns:a16="http://schemas.microsoft.com/office/drawing/2014/main" id="{D432325C-B02D-4BA3-AEB6-764DD0933539}"/>
              </a:ext>
            </a:extLst>
          </p:cNvPr>
          <p:cNvSpPr/>
          <p:nvPr/>
        </p:nvSpPr>
        <p:spPr bwMode="auto">
          <a:xfrm>
            <a:off x="4759461" y="6610758"/>
            <a:ext cx="2574090" cy="84232"/>
          </a:xfrm>
          <a:prstGeom prst="roundRect">
            <a:avLst>
              <a:gd name="adj" fmla="val 50000"/>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1" i="0" u="none" strike="noStrike" kern="0" cap="none" spc="0" normalizeH="0" baseline="0" noProof="0">
              <a:ln>
                <a:noFill/>
              </a:ln>
              <a:solidFill>
                <a:srgbClr val="FFFFFF"/>
              </a:solidFill>
              <a:effectLst/>
              <a:uLnTx/>
              <a:uFillTx/>
              <a:latin typeface="Segoe UI Semilight"/>
              <a:ea typeface="+mn-ea"/>
              <a:cs typeface="Segoe UI" pitchFamily="34" charset="0"/>
            </a:endParaRPr>
          </a:p>
        </p:txBody>
      </p:sp>
      <p:sp>
        <p:nvSpPr>
          <p:cNvPr id="21" name="Arc 20">
            <a:extLst>
              <a:ext uri="{FF2B5EF4-FFF2-40B4-BE49-F238E27FC236}">
                <a16:creationId xmlns:a16="http://schemas.microsoft.com/office/drawing/2014/main" id="{79C9F273-3A32-4D77-B5C6-1943C5150A0E}"/>
              </a:ext>
            </a:extLst>
          </p:cNvPr>
          <p:cNvSpPr/>
          <p:nvPr/>
        </p:nvSpPr>
        <p:spPr bwMode="auto">
          <a:xfrm>
            <a:off x="5137898" y="4270310"/>
            <a:ext cx="1809254" cy="1809250"/>
          </a:xfrm>
          <a:prstGeom prst="arc">
            <a:avLst>
              <a:gd name="adj1" fmla="val 8833773"/>
              <a:gd name="adj2" fmla="val 1787166"/>
            </a:avLst>
          </a:prstGeom>
          <a:noFill/>
          <a:ln w="9525">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6" name="Group 965">
            <a:extLst>
              <a:ext uri="{FF2B5EF4-FFF2-40B4-BE49-F238E27FC236}">
                <a16:creationId xmlns:a16="http://schemas.microsoft.com/office/drawing/2014/main" id="{B82BF9D9-8A4F-4030-A52E-B2A14B0D9ABF}"/>
              </a:ext>
            </a:extLst>
          </p:cNvPr>
          <p:cNvGrpSpPr/>
          <p:nvPr/>
        </p:nvGrpSpPr>
        <p:grpSpPr>
          <a:xfrm>
            <a:off x="4972135" y="5106593"/>
            <a:ext cx="2030394" cy="1552724"/>
            <a:chOff x="1272457" y="4713401"/>
            <a:chExt cx="1689894" cy="1292330"/>
          </a:xfrm>
        </p:grpSpPr>
        <p:grpSp>
          <p:nvGrpSpPr>
            <p:cNvPr id="967" name="Group 966">
              <a:extLst>
                <a:ext uri="{FF2B5EF4-FFF2-40B4-BE49-F238E27FC236}">
                  <a16:creationId xmlns:a16="http://schemas.microsoft.com/office/drawing/2014/main" id="{7B8641C6-5285-49A0-BE2F-DDCCBDC12628}"/>
                </a:ext>
              </a:extLst>
            </p:cNvPr>
            <p:cNvGrpSpPr/>
            <p:nvPr/>
          </p:nvGrpSpPr>
          <p:grpSpPr>
            <a:xfrm rot="2320768">
              <a:off x="1470587" y="4713401"/>
              <a:ext cx="342123" cy="361311"/>
              <a:chOff x="1340719" y="4753193"/>
              <a:chExt cx="342123" cy="361311"/>
            </a:xfrm>
          </p:grpSpPr>
          <p:sp>
            <p:nvSpPr>
              <p:cNvPr id="1057" name="Freeform 33">
                <a:extLst>
                  <a:ext uri="{FF2B5EF4-FFF2-40B4-BE49-F238E27FC236}">
                    <a16:creationId xmlns:a16="http://schemas.microsoft.com/office/drawing/2014/main" id="{6A16BBB2-79C1-438A-A658-3F5AF598F65D}"/>
                  </a:ext>
                </a:extLst>
              </p:cNvPr>
              <p:cNvSpPr>
                <a:spLocks/>
              </p:cNvSpPr>
              <p:nvPr/>
            </p:nvSpPr>
            <p:spPr bwMode="auto">
              <a:xfrm>
                <a:off x="1496294" y="4840505"/>
                <a:ext cx="186548" cy="273999"/>
              </a:xfrm>
              <a:custGeom>
                <a:avLst/>
                <a:gdLst>
                  <a:gd name="T0" fmla="*/ 95 w 131"/>
                  <a:gd name="T1" fmla="*/ 16 h 160"/>
                  <a:gd name="T2" fmla="*/ 57 w 131"/>
                  <a:gd name="T3" fmla="*/ 4 h 160"/>
                  <a:gd name="T4" fmla="*/ 52 w 131"/>
                  <a:gd name="T5" fmla="*/ 0 h 160"/>
                  <a:gd name="T6" fmla="*/ 52 w 131"/>
                  <a:gd name="T7" fmla="*/ 0 h 160"/>
                  <a:gd name="T8" fmla="*/ 23 w 131"/>
                  <a:gd name="T9" fmla="*/ 21 h 160"/>
                  <a:gd name="T10" fmla="*/ 1 w 131"/>
                  <a:gd name="T11" fmla="*/ 21 h 160"/>
                  <a:gd name="T12" fmla="*/ 0 w 131"/>
                  <a:gd name="T13" fmla="*/ 21 h 160"/>
                  <a:gd name="T14" fmla="*/ 14 w 131"/>
                  <a:gd name="T15" fmla="*/ 34 h 160"/>
                  <a:gd name="T16" fmla="*/ 15 w 131"/>
                  <a:gd name="T17" fmla="*/ 35 h 160"/>
                  <a:gd name="T18" fmla="*/ 28 w 131"/>
                  <a:gd name="T19" fmla="*/ 48 h 160"/>
                  <a:gd name="T20" fmla="*/ 38 w 131"/>
                  <a:gd name="T21" fmla="*/ 57 h 160"/>
                  <a:gd name="T22" fmla="*/ 31 w 131"/>
                  <a:gd name="T23" fmla="*/ 64 h 160"/>
                  <a:gd name="T24" fmla="*/ 11 w 131"/>
                  <a:gd name="T25" fmla="*/ 66 h 160"/>
                  <a:gd name="T26" fmla="*/ 4 w 131"/>
                  <a:gd name="T27" fmla="*/ 75 h 160"/>
                  <a:gd name="T28" fmla="*/ 18 w 131"/>
                  <a:gd name="T29" fmla="*/ 89 h 160"/>
                  <a:gd name="T30" fmla="*/ 29 w 131"/>
                  <a:gd name="T31" fmla="*/ 95 h 160"/>
                  <a:gd name="T32" fmla="*/ 35 w 131"/>
                  <a:gd name="T33" fmla="*/ 98 h 160"/>
                  <a:gd name="T34" fmla="*/ 35 w 131"/>
                  <a:gd name="T35" fmla="*/ 98 h 160"/>
                  <a:gd name="T36" fmla="*/ 35 w 131"/>
                  <a:gd name="T37" fmla="*/ 98 h 160"/>
                  <a:gd name="T38" fmla="*/ 47 w 131"/>
                  <a:gd name="T39" fmla="*/ 128 h 160"/>
                  <a:gd name="T40" fmla="*/ 39 w 131"/>
                  <a:gd name="T41" fmla="*/ 133 h 160"/>
                  <a:gd name="T42" fmla="*/ 49 w 131"/>
                  <a:gd name="T43" fmla="*/ 160 h 160"/>
                  <a:gd name="T44" fmla="*/ 114 w 131"/>
                  <a:gd name="T45" fmla="*/ 139 h 160"/>
                  <a:gd name="T46" fmla="*/ 102 w 131"/>
                  <a:gd name="T47" fmla="*/ 107 h 160"/>
                  <a:gd name="T48" fmla="*/ 116 w 131"/>
                  <a:gd name="T49" fmla="*/ 95 h 160"/>
                  <a:gd name="T50" fmla="*/ 125 w 131"/>
                  <a:gd name="T51" fmla="*/ 77 h 160"/>
                  <a:gd name="T52" fmla="*/ 94 w 131"/>
                  <a:gd name="T53" fmla="*/ 34 h 160"/>
                  <a:gd name="T54" fmla="*/ 95 w 131"/>
                  <a:gd name="T55" fmla="*/ 16 h 160"/>
                  <a:gd name="connsiteX0" fmla="*/ 7252 w 9632"/>
                  <a:gd name="connsiteY0" fmla="*/ 1000 h 11662"/>
                  <a:gd name="connsiteX1" fmla="*/ 4351 w 9632"/>
                  <a:gd name="connsiteY1" fmla="*/ 250 h 11662"/>
                  <a:gd name="connsiteX2" fmla="*/ 3969 w 9632"/>
                  <a:gd name="connsiteY2" fmla="*/ 0 h 11662"/>
                  <a:gd name="connsiteX3" fmla="*/ 3969 w 9632"/>
                  <a:gd name="connsiteY3" fmla="*/ 0 h 11662"/>
                  <a:gd name="connsiteX4" fmla="*/ 1756 w 9632"/>
                  <a:gd name="connsiteY4" fmla="*/ 1313 h 11662"/>
                  <a:gd name="connsiteX5" fmla="*/ 76 w 9632"/>
                  <a:gd name="connsiteY5" fmla="*/ 1313 h 11662"/>
                  <a:gd name="connsiteX6" fmla="*/ 0 w 9632"/>
                  <a:gd name="connsiteY6" fmla="*/ 1313 h 11662"/>
                  <a:gd name="connsiteX7" fmla="*/ 1069 w 9632"/>
                  <a:gd name="connsiteY7" fmla="*/ 2125 h 11662"/>
                  <a:gd name="connsiteX8" fmla="*/ 1145 w 9632"/>
                  <a:gd name="connsiteY8" fmla="*/ 2188 h 11662"/>
                  <a:gd name="connsiteX9" fmla="*/ 2137 w 9632"/>
                  <a:gd name="connsiteY9" fmla="*/ 3000 h 11662"/>
                  <a:gd name="connsiteX10" fmla="*/ 2901 w 9632"/>
                  <a:gd name="connsiteY10" fmla="*/ 3563 h 11662"/>
                  <a:gd name="connsiteX11" fmla="*/ 2366 w 9632"/>
                  <a:gd name="connsiteY11" fmla="*/ 4000 h 11662"/>
                  <a:gd name="connsiteX12" fmla="*/ 840 w 9632"/>
                  <a:gd name="connsiteY12" fmla="*/ 4125 h 11662"/>
                  <a:gd name="connsiteX13" fmla="*/ 305 w 9632"/>
                  <a:gd name="connsiteY13" fmla="*/ 4688 h 11662"/>
                  <a:gd name="connsiteX14" fmla="*/ 1374 w 9632"/>
                  <a:gd name="connsiteY14" fmla="*/ 5563 h 11662"/>
                  <a:gd name="connsiteX15" fmla="*/ 2214 w 9632"/>
                  <a:gd name="connsiteY15" fmla="*/ 5938 h 11662"/>
                  <a:gd name="connsiteX16" fmla="*/ 2672 w 9632"/>
                  <a:gd name="connsiteY16" fmla="*/ 6125 h 11662"/>
                  <a:gd name="connsiteX17" fmla="*/ 2672 w 9632"/>
                  <a:gd name="connsiteY17" fmla="*/ 6125 h 11662"/>
                  <a:gd name="connsiteX18" fmla="*/ 2672 w 9632"/>
                  <a:gd name="connsiteY18" fmla="*/ 6125 h 11662"/>
                  <a:gd name="connsiteX19" fmla="*/ 3588 w 9632"/>
                  <a:gd name="connsiteY19" fmla="*/ 8000 h 11662"/>
                  <a:gd name="connsiteX20" fmla="*/ 2977 w 9632"/>
                  <a:gd name="connsiteY20" fmla="*/ 8313 h 11662"/>
                  <a:gd name="connsiteX21" fmla="*/ 3779 w 9632"/>
                  <a:gd name="connsiteY21" fmla="*/ 11662 h 11662"/>
                  <a:gd name="connsiteX22" fmla="*/ 8702 w 9632"/>
                  <a:gd name="connsiteY22" fmla="*/ 8688 h 11662"/>
                  <a:gd name="connsiteX23" fmla="*/ 7786 w 9632"/>
                  <a:gd name="connsiteY23" fmla="*/ 6688 h 11662"/>
                  <a:gd name="connsiteX24" fmla="*/ 8855 w 9632"/>
                  <a:gd name="connsiteY24" fmla="*/ 5938 h 11662"/>
                  <a:gd name="connsiteX25" fmla="*/ 9542 w 9632"/>
                  <a:gd name="connsiteY25" fmla="*/ 4813 h 11662"/>
                  <a:gd name="connsiteX26" fmla="*/ 7176 w 9632"/>
                  <a:gd name="connsiteY26" fmla="*/ 2125 h 11662"/>
                  <a:gd name="connsiteX27" fmla="*/ 7252 w 9632"/>
                  <a:gd name="connsiteY27" fmla="*/ 1000 h 1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32" h="11662">
                    <a:moveTo>
                      <a:pt x="7252" y="1000"/>
                    </a:moveTo>
                    <a:cubicBezTo>
                      <a:pt x="7023" y="938"/>
                      <a:pt x="4656" y="500"/>
                      <a:pt x="4351" y="250"/>
                    </a:cubicBezTo>
                    <a:cubicBezTo>
                      <a:pt x="4198" y="125"/>
                      <a:pt x="4046" y="63"/>
                      <a:pt x="3969" y="0"/>
                    </a:cubicBezTo>
                    <a:lnTo>
                      <a:pt x="3969" y="0"/>
                    </a:lnTo>
                    <a:cubicBezTo>
                      <a:pt x="3359" y="813"/>
                      <a:pt x="2519" y="1125"/>
                      <a:pt x="1756" y="1313"/>
                    </a:cubicBezTo>
                    <a:cubicBezTo>
                      <a:pt x="916" y="1438"/>
                      <a:pt x="153" y="1313"/>
                      <a:pt x="76" y="1313"/>
                    </a:cubicBezTo>
                    <a:lnTo>
                      <a:pt x="0" y="1313"/>
                    </a:lnTo>
                    <a:lnTo>
                      <a:pt x="1069" y="2125"/>
                    </a:lnTo>
                    <a:lnTo>
                      <a:pt x="1145" y="2188"/>
                    </a:lnTo>
                    <a:lnTo>
                      <a:pt x="2137" y="3000"/>
                    </a:lnTo>
                    <a:cubicBezTo>
                      <a:pt x="2519" y="3250"/>
                      <a:pt x="2824" y="3500"/>
                      <a:pt x="2901" y="3563"/>
                    </a:cubicBezTo>
                    <a:cubicBezTo>
                      <a:pt x="3206" y="3938"/>
                      <a:pt x="2366" y="4000"/>
                      <a:pt x="2366" y="4000"/>
                    </a:cubicBezTo>
                    <a:cubicBezTo>
                      <a:pt x="2366" y="4000"/>
                      <a:pt x="1450" y="3938"/>
                      <a:pt x="840" y="4125"/>
                    </a:cubicBezTo>
                    <a:cubicBezTo>
                      <a:pt x="458" y="4250"/>
                      <a:pt x="229" y="4438"/>
                      <a:pt x="305" y="4688"/>
                    </a:cubicBezTo>
                    <a:cubicBezTo>
                      <a:pt x="382" y="5000"/>
                      <a:pt x="840" y="5313"/>
                      <a:pt x="1374" y="5563"/>
                    </a:cubicBezTo>
                    <a:cubicBezTo>
                      <a:pt x="1679" y="5750"/>
                      <a:pt x="1985" y="5875"/>
                      <a:pt x="2214" y="5938"/>
                    </a:cubicBezTo>
                    <a:lnTo>
                      <a:pt x="2672" y="6125"/>
                    </a:lnTo>
                    <a:lnTo>
                      <a:pt x="2672" y="6125"/>
                    </a:lnTo>
                    <a:lnTo>
                      <a:pt x="2672" y="6125"/>
                    </a:lnTo>
                    <a:cubicBezTo>
                      <a:pt x="2672" y="6125"/>
                      <a:pt x="3817" y="7125"/>
                      <a:pt x="3588" y="8000"/>
                    </a:cubicBezTo>
                    <a:cubicBezTo>
                      <a:pt x="2977" y="8313"/>
                      <a:pt x="2945" y="7703"/>
                      <a:pt x="2977" y="8313"/>
                    </a:cubicBezTo>
                    <a:cubicBezTo>
                      <a:pt x="3009" y="8923"/>
                      <a:pt x="3779" y="11662"/>
                      <a:pt x="3779" y="11662"/>
                    </a:cubicBezTo>
                    <a:cubicBezTo>
                      <a:pt x="3779" y="11662"/>
                      <a:pt x="8855" y="8938"/>
                      <a:pt x="8702" y="8688"/>
                    </a:cubicBezTo>
                    <a:cubicBezTo>
                      <a:pt x="8626" y="8188"/>
                      <a:pt x="7786" y="6688"/>
                      <a:pt x="7786" y="6688"/>
                    </a:cubicBezTo>
                    <a:cubicBezTo>
                      <a:pt x="8244" y="6375"/>
                      <a:pt x="8626" y="6125"/>
                      <a:pt x="8855" y="5938"/>
                    </a:cubicBezTo>
                    <a:cubicBezTo>
                      <a:pt x="10000" y="5250"/>
                      <a:pt x="9542" y="4813"/>
                      <a:pt x="9542" y="4813"/>
                    </a:cubicBezTo>
                    <a:lnTo>
                      <a:pt x="7176" y="2125"/>
                    </a:lnTo>
                    <a:cubicBezTo>
                      <a:pt x="8244" y="1063"/>
                      <a:pt x="7481" y="1000"/>
                      <a:pt x="7252" y="100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58" name="Group 1057">
                <a:extLst>
                  <a:ext uri="{FF2B5EF4-FFF2-40B4-BE49-F238E27FC236}">
                    <a16:creationId xmlns:a16="http://schemas.microsoft.com/office/drawing/2014/main" id="{55162C05-001E-4137-A9CC-D08A346157BB}"/>
                  </a:ext>
                </a:extLst>
              </p:cNvPr>
              <p:cNvGrpSpPr/>
              <p:nvPr/>
            </p:nvGrpSpPr>
            <p:grpSpPr>
              <a:xfrm>
                <a:off x="1340719" y="4753193"/>
                <a:ext cx="320676" cy="315913"/>
                <a:chOff x="1340719" y="4753193"/>
                <a:chExt cx="320676" cy="315913"/>
              </a:xfrm>
            </p:grpSpPr>
            <p:sp>
              <p:nvSpPr>
                <p:cNvPr id="1059" name="Freeform 32">
                  <a:extLst>
                    <a:ext uri="{FF2B5EF4-FFF2-40B4-BE49-F238E27FC236}">
                      <a16:creationId xmlns:a16="http://schemas.microsoft.com/office/drawing/2014/main" id="{82DE502B-36AA-453C-A398-2B41C3331C94}"/>
                    </a:ext>
                  </a:extLst>
                </p:cNvPr>
                <p:cNvSpPr>
                  <a:spLocks/>
                </p:cNvSpPr>
                <p:nvPr/>
              </p:nvSpPr>
              <p:spPr bwMode="auto">
                <a:xfrm>
                  <a:off x="1516932" y="4889718"/>
                  <a:ext cx="1588"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0" name="Freeform 34">
                  <a:extLst>
                    <a:ext uri="{FF2B5EF4-FFF2-40B4-BE49-F238E27FC236}">
                      <a16:creationId xmlns:a16="http://schemas.microsoft.com/office/drawing/2014/main" id="{9BC4BDC4-286C-4B57-A9C1-2C508A9D211F}"/>
                    </a:ext>
                  </a:extLst>
                </p:cNvPr>
                <p:cNvSpPr>
                  <a:spLocks/>
                </p:cNvSpPr>
                <p:nvPr/>
              </p:nvSpPr>
              <p:spPr bwMode="auto">
                <a:xfrm>
                  <a:off x="1496294" y="4870668"/>
                  <a:ext cx="41275" cy="39688"/>
                </a:xfrm>
                <a:custGeom>
                  <a:avLst/>
                  <a:gdLst>
                    <a:gd name="T0" fmla="*/ 0 w 28"/>
                    <a:gd name="T1" fmla="*/ 0 h 27"/>
                    <a:gd name="T2" fmla="*/ 14 w 28"/>
                    <a:gd name="T3" fmla="*/ 13 h 27"/>
                    <a:gd name="T4" fmla="*/ 15 w 28"/>
                    <a:gd name="T5" fmla="*/ 14 h 27"/>
                    <a:gd name="T6" fmla="*/ 28 w 28"/>
                    <a:gd name="T7" fmla="*/ 27 h 27"/>
                    <a:gd name="T8" fmla="*/ 23 w 28"/>
                    <a:gd name="T9" fmla="*/ 0 h 27"/>
                    <a:gd name="T10" fmla="*/ 1 w 28"/>
                    <a:gd name="T11" fmla="*/ 0 h 27"/>
                    <a:gd name="T12" fmla="*/ 0 w 28"/>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0" y="0"/>
                      </a:moveTo>
                      <a:cubicBezTo>
                        <a:pt x="14" y="13"/>
                        <a:pt x="14" y="13"/>
                        <a:pt x="14" y="13"/>
                      </a:cubicBezTo>
                      <a:cubicBezTo>
                        <a:pt x="15" y="14"/>
                        <a:pt x="15" y="14"/>
                        <a:pt x="15" y="14"/>
                      </a:cubicBezTo>
                      <a:cubicBezTo>
                        <a:pt x="18" y="17"/>
                        <a:pt x="23" y="22"/>
                        <a:pt x="28" y="27"/>
                      </a:cubicBezTo>
                      <a:cubicBezTo>
                        <a:pt x="26" y="21"/>
                        <a:pt x="23" y="11"/>
                        <a:pt x="23" y="0"/>
                      </a:cubicBezTo>
                      <a:cubicBezTo>
                        <a:pt x="12" y="2"/>
                        <a:pt x="2" y="0"/>
                        <a:pt x="1" y="0"/>
                      </a:cubicBezTo>
                      <a:cubicBezTo>
                        <a:pt x="1" y="0"/>
                        <a:pt x="0" y="0"/>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1" name="Freeform 35">
                  <a:extLst>
                    <a:ext uri="{FF2B5EF4-FFF2-40B4-BE49-F238E27FC236}">
                      <a16:creationId xmlns:a16="http://schemas.microsoft.com/office/drawing/2014/main" id="{125F4C39-9841-4E71-9446-9D4E67FB8E3A}"/>
                    </a:ext>
                  </a:extLst>
                </p:cNvPr>
                <p:cNvSpPr>
                  <a:spLocks/>
                </p:cNvSpPr>
                <p:nvPr/>
              </p:nvSpPr>
              <p:spPr bwMode="auto">
                <a:xfrm>
                  <a:off x="1501057" y="4937343"/>
                  <a:ext cx="38100" cy="42863"/>
                </a:xfrm>
                <a:custGeom>
                  <a:avLst/>
                  <a:gdLst>
                    <a:gd name="T0" fmla="*/ 8 w 26"/>
                    <a:gd name="T1" fmla="*/ 0 h 29"/>
                    <a:gd name="T2" fmla="*/ 1 w 26"/>
                    <a:gd name="T3" fmla="*/ 9 h 29"/>
                    <a:gd name="T4" fmla="*/ 15 w 26"/>
                    <a:gd name="T5" fmla="*/ 23 h 29"/>
                    <a:gd name="T6" fmla="*/ 26 w 26"/>
                    <a:gd name="T7" fmla="*/ 29 h 29"/>
                    <a:gd name="T8" fmla="*/ 8 w 26"/>
                    <a:gd name="T9" fmla="*/ 0 h 29"/>
                  </a:gdLst>
                  <a:ahLst/>
                  <a:cxnLst>
                    <a:cxn ang="0">
                      <a:pos x="T0" y="T1"/>
                    </a:cxn>
                    <a:cxn ang="0">
                      <a:pos x="T2" y="T3"/>
                    </a:cxn>
                    <a:cxn ang="0">
                      <a:pos x="T4" y="T5"/>
                    </a:cxn>
                    <a:cxn ang="0">
                      <a:pos x="T6" y="T7"/>
                    </a:cxn>
                    <a:cxn ang="0">
                      <a:pos x="T8" y="T9"/>
                    </a:cxn>
                  </a:cxnLst>
                  <a:rect l="0" t="0" r="r" b="b"/>
                  <a:pathLst>
                    <a:path w="26" h="29">
                      <a:moveTo>
                        <a:pt x="8" y="0"/>
                      </a:moveTo>
                      <a:cubicBezTo>
                        <a:pt x="3" y="2"/>
                        <a:pt x="0" y="5"/>
                        <a:pt x="1" y="9"/>
                      </a:cubicBezTo>
                      <a:cubicBezTo>
                        <a:pt x="2" y="14"/>
                        <a:pt x="8" y="19"/>
                        <a:pt x="15" y="23"/>
                      </a:cubicBezTo>
                      <a:cubicBezTo>
                        <a:pt x="19" y="26"/>
                        <a:pt x="23" y="28"/>
                        <a:pt x="26" y="29"/>
                      </a:cubicBezTo>
                      <a:cubicBezTo>
                        <a:pt x="20" y="24"/>
                        <a:pt x="5" y="10"/>
                        <a:pt x="8"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2" name="Freeform 36">
                  <a:extLst>
                    <a:ext uri="{FF2B5EF4-FFF2-40B4-BE49-F238E27FC236}">
                      <a16:creationId xmlns:a16="http://schemas.microsoft.com/office/drawing/2014/main" id="{EE781814-FA9A-4117-93F4-E33451068DD6}"/>
                    </a:ext>
                  </a:extLst>
                </p:cNvPr>
                <p:cNvSpPr>
                  <a:spLocks/>
                </p:cNvSpPr>
                <p:nvPr/>
              </p:nvSpPr>
              <p:spPr bwMode="auto">
                <a:xfrm>
                  <a:off x="1594719" y="4997668"/>
                  <a:ext cx="57150" cy="36513"/>
                </a:xfrm>
                <a:custGeom>
                  <a:avLst/>
                  <a:gdLst>
                    <a:gd name="T0" fmla="*/ 0 w 39"/>
                    <a:gd name="T1" fmla="*/ 23 h 25"/>
                    <a:gd name="T2" fmla="*/ 39 w 39"/>
                    <a:gd name="T3" fmla="*/ 7 h 25"/>
                    <a:gd name="T4" fmla="*/ 36 w 39"/>
                    <a:gd name="T5" fmla="*/ 0 h 25"/>
                    <a:gd name="T6" fmla="*/ 0 w 39"/>
                    <a:gd name="T7" fmla="*/ 23 h 25"/>
                  </a:gdLst>
                  <a:ahLst/>
                  <a:cxnLst>
                    <a:cxn ang="0">
                      <a:pos x="T0" y="T1"/>
                    </a:cxn>
                    <a:cxn ang="0">
                      <a:pos x="T2" y="T3"/>
                    </a:cxn>
                    <a:cxn ang="0">
                      <a:pos x="T4" y="T5"/>
                    </a:cxn>
                    <a:cxn ang="0">
                      <a:pos x="T6" y="T7"/>
                    </a:cxn>
                  </a:cxnLst>
                  <a:rect l="0" t="0" r="r" b="b"/>
                  <a:pathLst>
                    <a:path w="39" h="25">
                      <a:moveTo>
                        <a:pt x="0" y="23"/>
                      </a:moveTo>
                      <a:cubicBezTo>
                        <a:pt x="7" y="25"/>
                        <a:pt x="29" y="17"/>
                        <a:pt x="39" y="7"/>
                      </a:cubicBezTo>
                      <a:cubicBezTo>
                        <a:pt x="39" y="3"/>
                        <a:pt x="37" y="1"/>
                        <a:pt x="36" y="0"/>
                      </a:cubicBezTo>
                      <a:cubicBezTo>
                        <a:pt x="26" y="8"/>
                        <a:pt x="14" y="17"/>
                        <a:pt x="0" y="2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3" name="Freeform 37">
                  <a:extLst>
                    <a:ext uri="{FF2B5EF4-FFF2-40B4-BE49-F238E27FC236}">
                      <a16:creationId xmlns:a16="http://schemas.microsoft.com/office/drawing/2014/main" id="{26117A04-CA14-421E-9B9D-92C8E03AA66C}"/>
                    </a:ext>
                  </a:extLst>
                </p:cNvPr>
                <p:cNvSpPr>
                  <a:spLocks/>
                </p:cNvSpPr>
                <p:nvPr/>
              </p:nvSpPr>
              <p:spPr bwMode="auto">
                <a:xfrm>
                  <a:off x="1637582" y="4910356"/>
                  <a:ext cx="23813" cy="14288"/>
                </a:xfrm>
                <a:custGeom>
                  <a:avLst/>
                  <a:gdLst>
                    <a:gd name="T0" fmla="*/ 10 w 16"/>
                    <a:gd name="T1" fmla="*/ 0 h 9"/>
                    <a:gd name="T2" fmla="*/ 0 w 16"/>
                    <a:gd name="T3" fmla="*/ 7 h 9"/>
                    <a:gd name="T4" fmla="*/ 16 w 16"/>
                    <a:gd name="T5" fmla="*/ 9 h 9"/>
                    <a:gd name="T6" fmla="*/ 10 w 16"/>
                    <a:gd name="T7" fmla="*/ 0 h 9"/>
                  </a:gdLst>
                  <a:ahLst/>
                  <a:cxnLst>
                    <a:cxn ang="0">
                      <a:pos x="T0" y="T1"/>
                    </a:cxn>
                    <a:cxn ang="0">
                      <a:pos x="T2" y="T3"/>
                    </a:cxn>
                    <a:cxn ang="0">
                      <a:pos x="T4" y="T5"/>
                    </a:cxn>
                    <a:cxn ang="0">
                      <a:pos x="T6" y="T7"/>
                    </a:cxn>
                  </a:cxnLst>
                  <a:rect l="0" t="0" r="r" b="b"/>
                  <a:pathLst>
                    <a:path w="16" h="9">
                      <a:moveTo>
                        <a:pt x="10" y="0"/>
                      </a:moveTo>
                      <a:cubicBezTo>
                        <a:pt x="0" y="7"/>
                        <a:pt x="0" y="7"/>
                        <a:pt x="0" y="7"/>
                      </a:cubicBezTo>
                      <a:cubicBezTo>
                        <a:pt x="1" y="8"/>
                        <a:pt x="8" y="9"/>
                        <a:pt x="16" y="9"/>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4" name="Freeform 38">
                  <a:extLst>
                    <a:ext uri="{FF2B5EF4-FFF2-40B4-BE49-F238E27FC236}">
                      <a16:creationId xmlns:a16="http://schemas.microsoft.com/office/drawing/2014/main" id="{B9FA2721-80DA-4DC2-BC7F-E41CB730F130}"/>
                    </a:ext>
                  </a:extLst>
                </p:cNvPr>
                <p:cNvSpPr>
                  <a:spLocks/>
                </p:cNvSpPr>
                <p:nvPr/>
              </p:nvSpPr>
              <p:spPr bwMode="auto">
                <a:xfrm>
                  <a:off x="1582019" y="4867493"/>
                  <a:ext cx="14288" cy="15875"/>
                </a:xfrm>
                <a:custGeom>
                  <a:avLst/>
                  <a:gdLst>
                    <a:gd name="T0" fmla="*/ 1 w 10"/>
                    <a:gd name="T1" fmla="*/ 3 h 11"/>
                    <a:gd name="T2" fmla="*/ 0 w 10"/>
                    <a:gd name="T3" fmla="*/ 4 h 11"/>
                    <a:gd name="T4" fmla="*/ 2 w 10"/>
                    <a:gd name="T5" fmla="*/ 9 h 11"/>
                    <a:gd name="T6" fmla="*/ 4 w 10"/>
                    <a:gd name="T7" fmla="*/ 10 h 11"/>
                    <a:gd name="T8" fmla="*/ 9 w 10"/>
                    <a:gd name="T9" fmla="*/ 8 h 11"/>
                    <a:gd name="T10" fmla="*/ 8 w 10"/>
                    <a:gd name="T11" fmla="*/ 2 h 11"/>
                    <a:gd name="T12" fmla="*/ 1 w 1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3"/>
                      </a:moveTo>
                      <a:cubicBezTo>
                        <a:pt x="0" y="3"/>
                        <a:pt x="0" y="4"/>
                        <a:pt x="0" y="4"/>
                      </a:cubicBezTo>
                      <a:cubicBezTo>
                        <a:pt x="0" y="6"/>
                        <a:pt x="0" y="8"/>
                        <a:pt x="2" y="9"/>
                      </a:cubicBezTo>
                      <a:cubicBezTo>
                        <a:pt x="3" y="10"/>
                        <a:pt x="3" y="10"/>
                        <a:pt x="4" y="10"/>
                      </a:cubicBezTo>
                      <a:cubicBezTo>
                        <a:pt x="6" y="11"/>
                        <a:pt x="8" y="10"/>
                        <a:pt x="9" y="8"/>
                      </a:cubicBezTo>
                      <a:cubicBezTo>
                        <a:pt x="10" y="6"/>
                        <a:pt x="10" y="3"/>
                        <a:pt x="8" y="2"/>
                      </a:cubicBezTo>
                      <a:cubicBezTo>
                        <a:pt x="6" y="0"/>
                        <a:pt x="2" y="0"/>
                        <a:pt x="1"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5" name="Freeform 39">
                  <a:extLst>
                    <a:ext uri="{FF2B5EF4-FFF2-40B4-BE49-F238E27FC236}">
                      <a16:creationId xmlns:a16="http://schemas.microsoft.com/office/drawing/2014/main" id="{69FA98CF-1D47-41FB-A4BD-7703C5BAB883}"/>
                    </a:ext>
                  </a:extLst>
                </p:cNvPr>
                <p:cNvSpPr>
                  <a:spLocks/>
                </p:cNvSpPr>
                <p:nvPr/>
              </p:nvSpPr>
              <p:spPr bwMode="auto">
                <a:xfrm>
                  <a:off x="1340719" y="4753193"/>
                  <a:ext cx="241300" cy="315913"/>
                </a:xfrm>
                <a:custGeom>
                  <a:avLst/>
                  <a:gdLst>
                    <a:gd name="T0" fmla="*/ 130 w 163"/>
                    <a:gd name="T1" fmla="*/ 0 h 214"/>
                    <a:gd name="T2" fmla="*/ 55 w 163"/>
                    <a:gd name="T3" fmla="*/ 39 h 214"/>
                    <a:gd name="T4" fmla="*/ 34 w 163"/>
                    <a:gd name="T5" fmla="*/ 57 h 214"/>
                    <a:gd name="T6" fmla="*/ 18 w 163"/>
                    <a:gd name="T7" fmla="*/ 81 h 214"/>
                    <a:gd name="T8" fmla="*/ 46 w 163"/>
                    <a:gd name="T9" fmla="*/ 189 h 214"/>
                    <a:gd name="T10" fmla="*/ 149 w 163"/>
                    <a:gd name="T11" fmla="*/ 196 h 214"/>
                    <a:gd name="T12" fmla="*/ 150 w 163"/>
                    <a:gd name="T13" fmla="*/ 195 h 214"/>
                    <a:gd name="T14" fmla="*/ 150 w 163"/>
                    <a:gd name="T15" fmla="*/ 195 h 214"/>
                    <a:gd name="T16" fmla="*/ 140 w 163"/>
                    <a:gd name="T17" fmla="*/ 157 h 214"/>
                    <a:gd name="T18" fmla="*/ 140 w 163"/>
                    <a:gd name="T19" fmla="*/ 157 h 214"/>
                    <a:gd name="T20" fmla="*/ 140 w 163"/>
                    <a:gd name="T21" fmla="*/ 157 h 214"/>
                    <a:gd name="T22" fmla="*/ 134 w 163"/>
                    <a:gd name="T23" fmla="*/ 154 h 214"/>
                    <a:gd name="T24" fmla="*/ 123 w 163"/>
                    <a:gd name="T25" fmla="*/ 148 h 214"/>
                    <a:gd name="T26" fmla="*/ 109 w 163"/>
                    <a:gd name="T27" fmla="*/ 134 h 214"/>
                    <a:gd name="T28" fmla="*/ 116 w 163"/>
                    <a:gd name="T29" fmla="*/ 125 h 214"/>
                    <a:gd name="T30" fmla="*/ 136 w 163"/>
                    <a:gd name="T31" fmla="*/ 123 h 214"/>
                    <a:gd name="T32" fmla="*/ 143 w 163"/>
                    <a:gd name="T33" fmla="*/ 116 h 214"/>
                    <a:gd name="T34" fmla="*/ 105 w 163"/>
                    <a:gd name="T35" fmla="*/ 80 h 214"/>
                    <a:gd name="T36" fmla="*/ 106 w 163"/>
                    <a:gd name="T37" fmla="*/ 80 h 214"/>
                    <a:gd name="T38" fmla="*/ 128 w 163"/>
                    <a:gd name="T39" fmla="*/ 80 h 214"/>
                    <a:gd name="T40" fmla="*/ 157 w 163"/>
                    <a:gd name="T41" fmla="*/ 59 h 214"/>
                    <a:gd name="T42" fmla="*/ 157 w 163"/>
                    <a:gd name="T43" fmla="*/ 59 h 214"/>
                    <a:gd name="T44" fmla="*/ 157 w 163"/>
                    <a:gd name="T45" fmla="*/ 58 h 214"/>
                    <a:gd name="T46" fmla="*/ 130 w 163"/>
                    <a:gd name="T4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 h="214">
                      <a:moveTo>
                        <a:pt x="130" y="0"/>
                      </a:moveTo>
                      <a:cubicBezTo>
                        <a:pt x="55" y="39"/>
                        <a:pt x="55" y="39"/>
                        <a:pt x="55" y="39"/>
                      </a:cubicBezTo>
                      <a:cubicBezTo>
                        <a:pt x="47" y="44"/>
                        <a:pt x="40" y="49"/>
                        <a:pt x="34" y="57"/>
                      </a:cubicBezTo>
                      <a:cubicBezTo>
                        <a:pt x="27" y="64"/>
                        <a:pt x="22" y="73"/>
                        <a:pt x="18" y="81"/>
                      </a:cubicBezTo>
                      <a:cubicBezTo>
                        <a:pt x="0" y="119"/>
                        <a:pt x="12" y="165"/>
                        <a:pt x="46" y="189"/>
                      </a:cubicBezTo>
                      <a:cubicBezTo>
                        <a:pt x="77" y="213"/>
                        <a:pt x="117" y="214"/>
                        <a:pt x="149" y="196"/>
                      </a:cubicBezTo>
                      <a:cubicBezTo>
                        <a:pt x="149" y="195"/>
                        <a:pt x="149" y="195"/>
                        <a:pt x="150" y="195"/>
                      </a:cubicBezTo>
                      <a:cubicBezTo>
                        <a:pt x="150" y="195"/>
                        <a:pt x="150" y="195"/>
                        <a:pt x="150" y="195"/>
                      </a:cubicBezTo>
                      <a:cubicBezTo>
                        <a:pt x="160" y="179"/>
                        <a:pt x="140" y="157"/>
                        <a:pt x="140" y="157"/>
                      </a:cubicBezTo>
                      <a:cubicBezTo>
                        <a:pt x="140" y="157"/>
                        <a:pt x="140" y="157"/>
                        <a:pt x="140" y="157"/>
                      </a:cubicBezTo>
                      <a:cubicBezTo>
                        <a:pt x="140" y="157"/>
                        <a:pt x="140" y="157"/>
                        <a:pt x="140" y="157"/>
                      </a:cubicBezTo>
                      <a:cubicBezTo>
                        <a:pt x="140" y="157"/>
                        <a:pt x="138" y="156"/>
                        <a:pt x="134" y="154"/>
                      </a:cubicBezTo>
                      <a:cubicBezTo>
                        <a:pt x="131" y="153"/>
                        <a:pt x="127" y="151"/>
                        <a:pt x="123" y="148"/>
                      </a:cubicBezTo>
                      <a:cubicBezTo>
                        <a:pt x="116" y="144"/>
                        <a:pt x="110" y="139"/>
                        <a:pt x="109" y="134"/>
                      </a:cubicBezTo>
                      <a:cubicBezTo>
                        <a:pt x="108" y="130"/>
                        <a:pt x="111" y="127"/>
                        <a:pt x="116" y="125"/>
                      </a:cubicBezTo>
                      <a:cubicBezTo>
                        <a:pt x="124" y="122"/>
                        <a:pt x="136" y="123"/>
                        <a:pt x="136" y="123"/>
                      </a:cubicBezTo>
                      <a:cubicBezTo>
                        <a:pt x="136" y="123"/>
                        <a:pt x="147" y="122"/>
                        <a:pt x="143" y="116"/>
                      </a:cubicBezTo>
                      <a:cubicBezTo>
                        <a:pt x="105" y="80"/>
                        <a:pt x="105" y="80"/>
                        <a:pt x="105" y="80"/>
                      </a:cubicBezTo>
                      <a:cubicBezTo>
                        <a:pt x="105" y="80"/>
                        <a:pt x="106" y="80"/>
                        <a:pt x="106" y="80"/>
                      </a:cubicBezTo>
                      <a:cubicBezTo>
                        <a:pt x="107" y="80"/>
                        <a:pt x="117" y="82"/>
                        <a:pt x="128" y="80"/>
                      </a:cubicBezTo>
                      <a:cubicBezTo>
                        <a:pt x="138" y="77"/>
                        <a:pt x="149" y="72"/>
                        <a:pt x="157" y="59"/>
                      </a:cubicBezTo>
                      <a:cubicBezTo>
                        <a:pt x="157" y="59"/>
                        <a:pt x="157" y="59"/>
                        <a:pt x="157" y="59"/>
                      </a:cubicBezTo>
                      <a:cubicBezTo>
                        <a:pt x="157" y="59"/>
                        <a:pt x="157" y="58"/>
                        <a:pt x="157" y="58"/>
                      </a:cubicBezTo>
                      <a:cubicBezTo>
                        <a:pt x="163" y="33"/>
                        <a:pt x="130" y="0"/>
                        <a:pt x="130"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6" name="Freeform 40">
                  <a:extLst>
                    <a:ext uri="{FF2B5EF4-FFF2-40B4-BE49-F238E27FC236}">
                      <a16:creationId xmlns:a16="http://schemas.microsoft.com/office/drawing/2014/main" id="{79C189CE-F7E6-4219-B15D-8D8DFDC30C8A}"/>
                    </a:ext>
                  </a:extLst>
                </p:cNvPr>
                <p:cNvSpPr>
                  <a:spLocks/>
                </p:cNvSpPr>
                <p:nvPr/>
              </p:nvSpPr>
              <p:spPr bwMode="auto">
                <a:xfrm>
                  <a:off x="1513757" y="4753193"/>
                  <a:ext cx="68263" cy="119063"/>
                </a:xfrm>
                <a:custGeom>
                  <a:avLst/>
                  <a:gdLst>
                    <a:gd name="T0" fmla="*/ 13 w 46"/>
                    <a:gd name="T1" fmla="*/ 0 h 81"/>
                    <a:gd name="T2" fmla="*/ 2 w 46"/>
                    <a:gd name="T3" fmla="*/ 5 h 81"/>
                    <a:gd name="T4" fmla="*/ 26 w 46"/>
                    <a:gd name="T5" fmla="*/ 60 h 81"/>
                    <a:gd name="T6" fmla="*/ 26 w 46"/>
                    <a:gd name="T7" fmla="*/ 61 h 81"/>
                    <a:gd name="T8" fmla="*/ 26 w 46"/>
                    <a:gd name="T9" fmla="*/ 61 h 81"/>
                    <a:gd name="T10" fmla="*/ 0 w 46"/>
                    <a:gd name="T11" fmla="*/ 81 h 81"/>
                    <a:gd name="T12" fmla="*/ 11 w 46"/>
                    <a:gd name="T13" fmla="*/ 80 h 81"/>
                    <a:gd name="T14" fmla="*/ 40 w 46"/>
                    <a:gd name="T15" fmla="*/ 59 h 81"/>
                    <a:gd name="T16" fmla="*/ 40 w 46"/>
                    <a:gd name="T17" fmla="*/ 59 h 81"/>
                    <a:gd name="T18" fmla="*/ 40 w 46"/>
                    <a:gd name="T19" fmla="*/ 58 h 81"/>
                    <a:gd name="T20" fmla="*/ 13 w 46"/>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81">
                      <a:moveTo>
                        <a:pt x="13" y="0"/>
                      </a:moveTo>
                      <a:cubicBezTo>
                        <a:pt x="2" y="5"/>
                        <a:pt x="2" y="5"/>
                        <a:pt x="2" y="5"/>
                      </a:cubicBezTo>
                      <a:cubicBezTo>
                        <a:pt x="11" y="15"/>
                        <a:pt x="31" y="40"/>
                        <a:pt x="26" y="60"/>
                      </a:cubicBezTo>
                      <a:cubicBezTo>
                        <a:pt x="26" y="60"/>
                        <a:pt x="26" y="61"/>
                        <a:pt x="26" y="61"/>
                      </a:cubicBezTo>
                      <a:cubicBezTo>
                        <a:pt x="26" y="61"/>
                        <a:pt x="26" y="61"/>
                        <a:pt x="26" y="61"/>
                      </a:cubicBezTo>
                      <a:cubicBezTo>
                        <a:pt x="18" y="73"/>
                        <a:pt x="9" y="78"/>
                        <a:pt x="0" y="81"/>
                      </a:cubicBezTo>
                      <a:cubicBezTo>
                        <a:pt x="3" y="81"/>
                        <a:pt x="7" y="81"/>
                        <a:pt x="11" y="80"/>
                      </a:cubicBezTo>
                      <a:cubicBezTo>
                        <a:pt x="21" y="77"/>
                        <a:pt x="32" y="72"/>
                        <a:pt x="40" y="59"/>
                      </a:cubicBezTo>
                      <a:cubicBezTo>
                        <a:pt x="40" y="59"/>
                        <a:pt x="40" y="59"/>
                        <a:pt x="40" y="59"/>
                      </a:cubicBezTo>
                      <a:cubicBezTo>
                        <a:pt x="40" y="59"/>
                        <a:pt x="40" y="58"/>
                        <a:pt x="40" y="58"/>
                      </a:cubicBezTo>
                      <a:cubicBezTo>
                        <a:pt x="46" y="33"/>
                        <a:pt x="13" y="0"/>
                        <a:pt x="13"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7" name="Freeform 41">
                  <a:extLst>
                    <a:ext uri="{FF2B5EF4-FFF2-40B4-BE49-F238E27FC236}">
                      <a16:creationId xmlns:a16="http://schemas.microsoft.com/office/drawing/2014/main" id="{D671361E-808E-4707-A021-3B01DD4E82E1}"/>
                    </a:ext>
                  </a:extLst>
                </p:cNvPr>
                <p:cNvSpPr>
                  <a:spLocks/>
                </p:cNvSpPr>
                <p:nvPr/>
              </p:nvSpPr>
              <p:spPr bwMode="auto">
                <a:xfrm>
                  <a:off x="1350244" y="4908768"/>
                  <a:ext cx="227013" cy="160338"/>
                </a:xfrm>
                <a:custGeom>
                  <a:avLst/>
                  <a:gdLst>
                    <a:gd name="T0" fmla="*/ 134 w 154"/>
                    <a:gd name="T1" fmla="*/ 52 h 109"/>
                    <a:gd name="T2" fmla="*/ 134 w 154"/>
                    <a:gd name="T3" fmla="*/ 52 h 109"/>
                    <a:gd name="T4" fmla="*/ 134 w 154"/>
                    <a:gd name="T5" fmla="*/ 52 h 109"/>
                    <a:gd name="T6" fmla="*/ 134 w 154"/>
                    <a:gd name="T7" fmla="*/ 52 h 109"/>
                    <a:gd name="T8" fmla="*/ 37 w 154"/>
                    <a:gd name="T9" fmla="*/ 43 h 109"/>
                    <a:gd name="T10" fmla="*/ 5 w 154"/>
                    <a:gd name="T11" fmla="*/ 0 h 109"/>
                    <a:gd name="T12" fmla="*/ 40 w 154"/>
                    <a:gd name="T13" fmla="*/ 84 h 109"/>
                    <a:gd name="T14" fmla="*/ 143 w 154"/>
                    <a:gd name="T15" fmla="*/ 91 h 109"/>
                    <a:gd name="T16" fmla="*/ 144 w 154"/>
                    <a:gd name="T17" fmla="*/ 90 h 109"/>
                    <a:gd name="T18" fmla="*/ 144 w 154"/>
                    <a:gd name="T19" fmla="*/ 90 h 109"/>
                    <a:gd name="T20" fmla="*/ 134 w 154"/>
                    <a:gd name="T21" fmla="*/ 5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09">
                      <a:moveTo>
                        <a:pt x="134" y="52"/>
                      </a:moveTo>
                      <a:cubicBezTo>
                        <a:pt x="134" y="52"/>
                        <a:pt x="134" y="52"/>
                        <a:pt x="134" y="52"/>
                      </a:cubicBezTo>
                      <a:cubicBezTo>
                        <a:pt x="134" y="52"/>
                        <a:pt x="134" y="52"/>
                        <a:pt x="134" y="52"/>
                      </a:cubicBezTo>
                      <a:cubicBezTo>
                        <a:pt x="134" y="52"/>
                        <a:pt x="134" y="52"/>
                        <a:pt x="134" y="52"/>
                      </a:cubicBezTo>
                      <a:cubicBezTo>
                        <a:pt x="103" y="67"/>
                        <a:pt x="65" y="65"/>
                        <a:pt x="37" y="43"/>
                      </a:cubicBezTo>
                      <a:cubicBezTo>
                        <a:pt x="21" y="32"/>
                        <a:pt x="11" y="17"/>
                        <a:pt x="5" y="0"/>
                      </a:cubicBezTo>
                      <a:cubicBezTo>
                        <a:pt x="0" y="32"/>
                        <a:pt x="13" y="65"/>
                        <a:pt x="40" y="84"/>
                      </a:cubicBezTo>
                      <a:cubicBezTo>
                        <a:pt x="70" y="108"/>
                        <a:pt x="111" y="109"/>
                        <a:pt x="143" y="91"/>
                      </a:cubicBezTo>
                      <a:cubicBezTo>
                        <a:pt x="143" y="90"/>
                        <a:pt x="143" y="90"/>
                        <a:pt x="144" y="90"/>
                      </a:cubicBezTo>
                      <a:cubicBezTo>
                        <a:pt x="144" y="90"/>
                        <a:pt x="144" y="90"/>
                        <a:pt x="144" y="90"/>
                      </a:cubicBezTo>
                      <a:cubicBezTo>
                        <a:pt x="154" y="74"/>
                        <a:pt x="134" y="52"/>
                        <a:pt x="134" y="52"/>
                      </a:cubicBezTo>
                      <a:close/>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68" name="Group 967">
              <a:extLst>
                <a:ext uri="{FF2B5EF4-FFF2-40B4-BE49-F238E27FC236}">
                  <a16:creationId xmlns:a16="http://schemas.microsoft.com/office/drawing/2014/main" id="{D4B2BA2F-F68A-4CA6-84EC-1C1DC09FFAF8}"/>
                </a:ext>
              </a:extLst>
            </p:cNvPr>
            <p:cNvGrpSpPr/>
            <p:nvPr/>
          </p:nvGrpSpPr>
          <p:grpSpPr>
            <a:xfrm>
              <a:off x="2294014" y="4720329"/>
              <a:ext cx="668337" cy="1218253"/>
              <a:chOff x="3255246" y="4723255"/>
              <a:chExt cx="668337" cy="1218253"/>
            </a:xfrm>
          </p:grpSpPr>
          <p:grpSp>
            <p:nvGrpSpPr>
              <p:cNvPr id="1011" name="Group 1010">
                <a:extLst>
                  <a:ext uri="{FF2B5EF4-FFF2-40B4-BE49-F238E27FC236}">
                    <a16:creationId xmlns:a16="http://schemas.microsoft.com/office/drawing/2014/main" id="{4A552967-7C87-490C-A5A1-621B423258C3}"/>
                  </a:ext>
                </a:extLst>
              </p:cNvPr>
              <p:cNvGrpSpPr/>
              <p:nvPr/>
            </p:nvGrpSpPr>
            <p:grpSpPr>
              <a:xfrm>
                <a:off x="3531107" y="5229443"/>
                <a:ext cx="372986" cy="712065"/>
                <a:chOff x="3119809" y="5200964"/>
                <a:chExt cx="401638" cy="766764"/>
              </a:xfrm>
            </p:grpSpPr>
            <p:grpSp>
              <p:nvGrpSpPr>
                <p:cNvPr id="1046" name="Group 1045">
                  <a:extLst>
                    <a:ext uri="{FF2B5EF4-FFF2-40B4-BE49-F238E27FC236}">
                      <a16:creationId xmlns:a16="http://schemas.microsoft.com/office/drawing/2014/main" id="{0F93394F-53E1-4DBB-9AA9-C07937D194A6}"/>
                    </a:ext>
                  </a:extLst>
                </p:cNvPr>
                <p:cNvGrpSpPr/>
                <p:nvPr/>
              </p:nvGrpSpPr>
              <p:grpSpPr>
                <a:xfrm>
                  <a:off x="3247180" y="5200964"/>
                  <a:ext cx="200026" cy="365126"/>
                  <a:chOff x="3321421" y="5200965"/>
                  <a:chExt cx="200026" cy="365126"/>
                </a:xfrm>
              </p:grpSpPr>
              <p:sp>
                <p:nvSpPr>
                  <p:cNvPr id="1053" name="Freeform 76">
                    <a:extLst>
                      <a:ext uri="{FF2B5EF4-FFF2-40B4-BE49-F238E27FC236}">
                        <a16:creationId xmlns:a16="http://schemas.microsoft.com/office/drawing/2014/main" id="{DB812FBD-0269-48A7-AAE6-E368657E9453}"/>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4" name="Freeform 73">
                    <a:extLst>
                      <a:ext uri="{FF2B5EF4-FFF2-40B4-BE49-F238E27FC236}">
                        <a16:creationId xmlns:a16="http://schemas.microsoft.com/office/drawing/2014/main" id="{93530773-E25E-4D2F-A1E5-2BAC2BED1E7D}"/>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5" name="Freeform 74">
                    <a:extLst>
                      <a:ext uri="{FF2B5EF4-FFF2-40B4-BE49-F238E27FC236}">
                        <a16:creationId xmlns:a16="http://schemas.microsoft.com/office/drawing/2014/main" id="{F2B315E7-0D81-4101-B946-85A91D116D00}"/>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6" name="Freeform 75">
                    <a:extLst>
                      <a:ext uri="{FF2B5EF4-FFF2-40B4-BE49-F238E27FC236}">
                        <a16:creationId xmlns:a16="http://schemas.microsoft.com/office/drawing/2014/main" id="{159169B1-E796-47E5-BD5A-4A2D1CF45F42}"/>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47" name="Freeform 67">
                  <a:extLst>
                    <a:ext uri="{FF2B5EF4-FFF2-40B4-BE49-F238E27FC236}">
                      <a16:creationId xmlns:a16="http://schemas.microsoft.com/office/drawing/2014/main" id="{BC9E9412-1AD5-4F2C-B017-6C3ED8265D32}"/>
                    </a:ext>
                  </a:extLst>
                </p:cNvPr>
                <p:cNvSpPr>
                  <a:spLocks/>
                </p:cNvSpPr>
                <p:nvPr/>
              </p:nvSpPr>
              <p:spPr bwMode="auto">
                <a:xfrm flipH="1">
                  <a:off x="3299196" y="5566090"/>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8" name="Freeform 68">
                  <a:extLst>
                    <a:ext uri="{FF2B5EF4-FFF2-40B4-BE49-F238E27FC236}">
                      <a16:creationId xmlns:a16="http://schemas.microsoft.com/office/drawing/2014/main" id="{D1D62BD7-4248-4B53-A9E2-17E973EB6E25}"/>
                    </a:ext>
                  </a:extLst>
                </p:cNvPr>
                <p:cNvSpPr>
                  <a:spLocks/>
                </p:cNvSpPr>
                <p:nvPr/>
              </p:nvSpPr>
              <p:spPr bwMode="auto">
                <a:xfrm flipH="1">
                  <a:off x="3119809" y="5524815"/>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9" name="Freeform 69">
                  <a:extLst>
                    <a:ext uri="{FF2B5EF4-FFF2-40B4-BE49-F238E27FC236}">
                      <a16:creationId xmlns:a16="http://schemas.microsoft.com/office/drawing/2014/main" id="{784E670B-5199-46FC-A3F1-9D10F2352245}"/>
                    </a:ext>
                  </a:extLst>
                </p:cNvPr>
                <p:cNvSpPr>
                  <a:spLocks/>
                </p:cNvSpPr>
                <p:nvPr/>
              </p:nvSpPr>
              <p:spPr bwMode="auto">
                <a:xfrm flipH="1">
                  <a:off x="3119809" y="5524815"/>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0" name="Freeform 70">
                  <a:extLst>
                    <a:ext uri="{FF2B5EF4-FFF2-40B4-BE49-F238E27FC236}">
                      <a16:creationId xmlns:a16="http://schemas.microsoft.com/office/drawing/2014/main" id="{1D41D30A-F91B-41C9-A1F5-0FCC447A34DC}"/>
                    </a:ext>
                  </a:extLst>
                </p:cNvPr>
                <p:cNvSpPr>
                  <a:spLocks/>
                </p:cNvSpPr>
                <p:nvPr/>
              </p:nvSpPr>
              <p:spPr bwMode="auto">
                <a:xfrm flipH="1">
                  <a:off x="3170609" y="5832790"/>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1" name="Oval 71">
                  <a:extLst>
                    <a:ext uri="{FF2B5EF4-FFF2-40B4-BE49-F238E27FC236}">
                      <a16:creationId xmlns:a16="http://schemas.microsoft.com/office/drawing/2014/main" id="{03D8D955-E5A3-4BCB-9C1D-AA5167BCFF4C}"/>
                    </a:ext>
                  </a:extLst>
                </p:cNvPr>
                <p:cNvSpPr>
                  <a:spLocks noChangeArrowheads="1"/>
                </p:cNvSpPr>
                <p:nvPr/>
              </p:nvSpPr>
              <p:spPr bwMode="auto">
                <a:xfrm flipH="1">
                  <a:off x="341984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2" name="Oval 72">
                  <a:extLst>
                    <a:ext uri="{FF2B5EF4-FFF2-40B4-BE49-F238E27FC236}">
                      <a16:creationId xmlns:a16="http://schemas.microsoft.com/office/drawing/2014/main" id="{4E69AF9B-D33B-4C28-A435-30DA6D69D07D}"/>
                    </a:ext>
                  </a:extLst>
                </p:cNvPr>
                <p:cNvSpPr>
                  <a:spLocks noChangeArrowheads="1"/>
                </p:cNvSpPr>
                <p:nvPr/>
              </p:nvSpPr>
              <p:spPr bwMode="auto">
                <a:xfrm flipH="1">
                  <a:off x="317219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12" name="Freeform 221">
                <a:extLst>
                  <a:ext uri="{FF2B5EF4-FFF2-40B4-BE49-F238E27FC236}">
                    <a16:creationId xmlns:a16="http://schemas.microsoft.com/office/drawing/2014/main" id="{57A3BBBB-DADE-42E5-B527-FD2C1D54D92F}"/>
                  </a:ext>
                </a:extLst>
              </p:cNvPr>
              <p:cNvSpPr>
                <a:spLocks/>
              </p:cNvSpPr>
              <p:nvPr/>
            </p:nvSpPr>
            <p:spPr bwMode="auto">
              <a:xfrm>
                <a:off x="3707876" y="4820499"/>
                <a:ext cx="180345" cy="242229"/>
              </a:xfrm>
              <a:custGeom>
                <a:avLst/>
                <a:gdLst>
                  <a:gd name="T0" fmla="*/ 122 w 122"/>
                  <a:gd name="T1" fmla="*/ 143 h 166"/>
                  <a:gd name="T2" fmla="*/ 0 w 122"/>
                  <a:gd name="T3" fmla="*/ 67 h 166"/>
                  <a:gd name="T4" fmla="*/ 0 w 122"/>
                  <a:gd name="T5" fmla="*/ 3 h 166"/>
                  <a:gd name="T6" fmla="*/ 94 w 122"/>
                  <a:gd name="T7" fmla="*/ 0 h 166"/>
                  <a:gd name="T8" fmla="*/ 95 w 122"/>
                  <a:gd name="T9" fmla="*/ 7 h 166"/>
                  <a:gd name="T10" fmla="*/ 122 w 122"/>
                  <a:gd name="T11" fmla="*/ 143 h 166"/>
                </a:gdLst>
                <a:ahLst/>
                <a:cxnLst>
                  <a:cxn ang="0">
                    <a:pos x="T0" y="T1"/>
                  </a:cxn>
                  <a:cxn ang="0">
                    <a:pos x="T2" y="T3"/>
                  </a:cxn>
                  <a:cxn ang="0">
                    <a:pos x="T4" y="T5"/>
                  </a:cxn>
                  <a:cxn ang="0">
                    <a:pos x="T6" y="T7"/>
                  </a:cxn>
                  <a:cxn ang="0">
                    <a:pos x="T8" y="T9"/>
                  </a:cxn>
                  <a:cxn ang="0">
                    <a:pos x="T10" y="T11"/>
                  </a:cxn>
                </a:cxnLst>
                <a:rect l="0" t="0" r="r" b="b"/>
                <a:pathLst>
                  <a:path w="122" h="166">
                    <a:moveTo>
                      <a:pt x="122" y="143"/>
                    </a:moveTo>
                    <a:cubicBezTo>
                      <a:pt x="49" y="166"/>
                      <a:pt x="0" y="67"/>
                      <a:pt x="0" y="67"/>
                    </a:cubicBezTo>
                    <a:cubicBezTo>
                      <a:pt x="0" y="3"/>
                      <a:pt x="0" y="3"/>
                      <a:pt x="0" y="3"/>
                    </a:cubicBezTo>
                    <a:cubicBezTo>
                      <a:pt x="94" y="0"/>
                      <a:pt x="94" y="0"/>
                      <a:pt x="94" y="0"/>
                    </a:cubicBezTo>
                    <a:cubicBezTo>
                      <a:pt x="95" y="7"/>
                      <a:pt x="95" y="7"/>
                      <a:pt x="95" y="7"/>
                    </a:cubicBezTo>
                    <a:cubicBezTo>
                      <a:pt x="95" y="83"/>
                      <a:pt x="95" y="117"/>
                      <a:pt x="122"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3" name="Freeform 222">
                <a:extLst>
                  <a:ext uri="{FF2B5EF4-FFF2-40B4-BE49-F238E27FC236}">
                    <a16:creationId xmlns:a16="http://schemas.microsoft.com/office/drawing/2014/main" id="{68DF6EF4-44B0-4623-9466-AA21BE399824}"/>
                  </a:ext>
                </a:extLst>
              </p:cNvPr>
              <p:cNvSpPr>
                <a:spLocks/>
              </p:cNvSpPr>
              <p:nvPr/>
            </p:nvSpPr>
            <p:spPr bwMode="auto">
              <a:xfrm>
                <a:off x="3255246" y="5867493"/>
                <a:ext cx="160897" cy="63651"/>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4" name="Freeform 223">
                <a:extLst>
                  <a:ext uri="{FF2B5EF4-FFF2-40B4-BE49-F238E27FC236}">
                    <a16:creationId xmlns:a16="http://schemas.microsoft.com/office/drawing/2014/main" id="{6C6A40A4-BE68-423E-8FFA-D463814BA8D8}"/>
                  </a:ext>
                </a:extLst>
              </p:cNvPr>
              <p:cNvSpPr>
                <a:spLocks/>
              </p:cNvSpPr>
              <p:nvPr/>
            </p:nvSpPr>
            <p:spPr bwMode="auto">
              <a:xfrm>
                <a:off x="3265855" y="5867493"/>
                <a:ext cx="148519" cy="44203"/>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2"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5" name="Freeform 224">
                <a:extLst>
                  <a:ext uri="{FF2B5EF4-FFF2-40B4-BE49-F238E27FC236}">
                    <a16:creationId xmlns:a16="http://schemas.microsoft.com/office/drawing/2014/main" id="{BB683D0B-1C3C-40F9-829A-876020790590}"/>
                  </a:ext>
                </a:extLst>
              </p:cNvPr>
              <p:cNvSpPr>
                <a:spLocks/>
              </p:cNvSpPr>
              <p:nvPr/>
            </p:nvSpPr>
            <p:spPr bwMode="auto">
              <a:xfrm>
                <a:off x="3340114" y="5396895"/>
                <a:ext cx="378371" cy="473679"/>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6" name="Freeform 225">
                <a:extLst>
                  <a:ext uri="{FF2B5EF4-FFF2-40B4-BE49-F238E27FC236}">
                    <a16:creationId xmlns:a16="http://schemas.microsoft.com/office/drawing/2014/main" id="{9011CD89-007F-4357-A5A4-F555336870A3}"/>
                  </a:ext>
                </a:extLst>
              </p:cNvPr>
              <p:cNvSpPr>
                <a:spLocks/>
              </p:cNvSpPr>
              <p:nvPr/>
            </p:nvSpPr>
            <p:spPr bwMode="auto">
              <a:xfrm>
                <a:off x="3463880" y="5403968"/>
                <a:ext cx="380139" cy="472366"/>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7" name="Freeform 226">
                <a:extLst>
                  <a:ext uri="{FF2B5EF4-FFF2-40B4-BE49-F238E27FC236}">
                    <a16:creationId xmlns:a16="http://schemas.microsoft.com/office/drawing/2014/main" id="{C30F0DA5-4F90-4A59-9A60-9530499CAEA9}"/>
                  </a:ext>
                </a:extLst>
              </p:cNvPr>
              <p:cNvSpPr>
                <a:spLocks/>
              </p:cNvSpPr>
              <p:nvPr/>
            </p:nvSpPr>
            <p:spPr bwMode="auto">
              <a:xfrm>
                <a:off x="3379012" y="5867493"/>
                <a:ext cx="159128" cy="63651"/>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8" name="Freeform 227">
                <a:extLst>
                  <a:ext uri="{FF2B5EF4-FFF2-40B4-BE49-F238E27FC236}">
                    <a16:creationId xmlns:a16="http://schemas.microsoft.com/office/drawing/2014/main" id="{11101DDB-2903-490E-90FB-AEE8C209A1E7}"/>
                  </a:ext>
                </a:extLst>
              </p:cNvPr>
              <p:cNvSpPr>
                <a:spLocks/>
              </p:cNvSpPr>
              <p:nvPr/>
            </p:nvSpPr>
            <p:spPr bwMode="auto">
              <a:xfrm>
                <a:off x="3389621" y="5867493"/>
                <a:ext cx="148519" cy="44203"/>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1"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9" name="Freeform 228">
                <a:extLst>
                  <a:ext uri="{FF2B5EF4-FFF2-40B4-BE49-F238E27FC236}">
                    <a16:creationId xmlns:a16="http://schemas.microsoft.com/office/drawing/2014/main" id="{8D2E3DFE-CF89-4C2F-BBA7-FE353295836A}"/>
                  </a:ext>
                </a:extLst>
              </p:cNvPr>
              <p:cNvSpPr>
                <a:spLocks/>
              </p:cNvSpPr>
              <p:nvPr/>
            </p:nvSpPr>
            <p:spPr bwMode="auto">
              <a:xfrm>
                <a:off x="3301216" y="5168813"/>
                <a:ext cx="357154" cy="221012"/>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0" name="Freeform 229">
                <a:extLst>
                  <a:ext uri="{FF2B5EF4-FFF2-40B4-BE49-F238E27FC236}">
                    <a16:creationId xmlns:a16="http://schemas.microsoft.com/office/drawing/2014/main" id="{73869568-7D37-4086-A6DB-4BFB0E10705E}"/>
                  </a:ext>
                </a:extLst>
              </p:cNvPr>
              <p:cNvSpPr>
                <a:spLocks/>
              </p:cNvSpPr>
              <p:nvPr/>
            </p:nvSpPr>
            <p:spPr bwMode="auto">
              <a:xfrm>
                <a:off x="3668978" y="4912440"/>
                <a:ext cx="166200" cy="275822"/>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1" name="Freeform 230">
                <a:extLst>
                  <a:ext uri="{FF2B5EF4-FFF2-40B4-BE49-F238E27FC236}">
                    <a16:creationId xmlns:a16="http://schemas.microsoft.com/office/drawing/2014/main" id="{0F239A1C-6610-46B3-A028-802B3E147960}"/>
                  </a:ext>
                </a:extLst>
              </p:cNvPr>
              <p:cNvSpPr>
                <a:spLocks/>
              </p:cNvSpPr>
              <p:nvPr/>
            </p:nvSpPr>
            <p:spPr bwMode="auto">
              <a:xfrm>
                <a:off x="3700804" y="4912440"/>
                <a:ext cx="86637" cy="83101"/>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2" name="Freeform 231">
                <a:extLst>
                  <a:ext uri="{FF2B5EF4-FFF2-40B4-BE49-F238E27FC236}">
                    <a16:creationId xmlns:a16="http://schemas.microsoft.com/office/drawing/2014/main" id="{4A393AE8-8294-4093-9560-AAF4DD999E23}"/>
                  </a:ext>
                </a:extLst>
              </p:cNvPr>
              <p:cNvSpPr>
                <a:spLocks/>
              </p:cNvSpPr>
              <p:nvPr/>
            </p:nvSpPr>
            <p:spPr bwMode="auto">
              <a:xfrm>
                <a:off x="3668978" y="5004380"/>
                <a:ext cx="22986" cy="146752"/>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3" name="Rectangle 232">
                <a:extLst>
                  <a:ext uri="{FF2B5EF4-FFF2-40B4-BE49-F238E27FC236}">
                    <a16:creationId xmlns:a16="http://schemas.microsoft.com/office/drawing/2014/main" id="{D6B94573-FA45-4C72-B6A6-28BC40BF5BA9}"/>
                  </a:ext>
                </a:extLst>
              </p:cNvPr>
              <p:cNvSpPr>
                <a:spLocks noChangeArrowheads="1"/>
              </p:cNvSpPr>
              <p:nvPr/>
            </p:nvSpPr>
            <p:spPr bwMode="auto">
              <a:xfrm>
                <a:off x="3596486" y="5368606"/>
                <a:ext cx="247532" cy="44203"/>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4" name="Freeform 233">
                <a:extLst>
                  <a:ext uri="{FF2B5EF4-FFF2-40B4-BE49-F238E27FC236}">
                    <a16:creationId xmlns:a16="http://schemas.microsoft.com/office/drawing/2014/main" id="{03D6A8E0-7B1C-43EA-B73E-D7E7B6034442}"/>
                  </a:ext>
                </a:extLst>
              </p:cNvPr>
              <p:cNvSpPr>
                <a:spLocks/>
              </p:cNvSpPr>
              <p:nvPr/>
            </p:nvSpPr>
            <p:spPr bwMode="auto">
              <a:xfrm>
                <a:off x="3589414" y="5396896"/>
                <a:ext cx="256373" cy="125535"/>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5" name="Freeform 234">
                <a:extLst>
                  <a:ext uri="{FF2B5EF4-FFF2-40B4-BE49-F238E27FC236}">
                    <a16:creationId xmlns:a16="http://schemas.microsoft.com/office/drawing/2014/main" id="{FF1F5BC2-D381-4B61-AF63-6E0788975C0F}"/>
                  </a:ext>
                </a:extLst>
              </p:cNvPr>
              <p:cNvSpPr>
                <a:spLocks/>
              </p:cNvSpPr>
              <p:nvPr/>
            </p:nvSpPr>
            <p:spPr bwMode="auto">
              <a:xfrm>
                <a:off x="3577038" y="5006149"/>
                <a:ext cx="346545" cy="390748"/>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69">
                    <a:moveTo>
                      <a:pt x="174" y="0"/>
                    </a:moveTo>
                    <a:cubicBezTo>
                      <a:pt x="148" y="0"/>
                      <a:pt x="148" y="0"/>
                      <a:pt x="148" y="0"/>
                    </a:cubicBezTo>
                    <a:cubicBezTo>
                      <a:pt x="127" y="37"/>
                      <a:pt x="102" y="70"/>
                      <a:pt x="69" y="94"/>
                    </a:cubicBezTo>
                    <a:cubicBezTo>
                      <a:pt x="63" y="64"/>
                      <a:pt x="66" y="33"/>
                      <a:pt x="72" y="0"/>
                    </a:cubicBezTo>
                    <a:cubicBezTo>
                      <a:pt x="67" y="0"/>
                      <a:pt x="67" y="0"/>
                      <a:pt x="67" y="0"/>
                    </a:cubicBezTo>
                    <a:cubicBezTo>
                      <a:pt x="30" y="0"/>
                      <a:pt x="0" y="30"/>
                      <a:pt x="0" y="66"/>
                    </a:cubicBezTo>
                    <a:cubicBezTo>
                      <a:pt x="0" y="112"/>
                      <a:pt x="0" y="112"/>
                      <a:pt x="0" y="112"/>
                    </a:cubicBezTo>
                    <a:cubicBezTo>
                      <a:pt x="13" y="112"/>
                      <a:pt x="13" y="112"/>
                      <a:pt x="13" y="112"/>
                    </a:cubicBezTo>
                    <a:cubicBezTo>
                      <a:pt x="13" y="210"/>
                      <a:pt x="13" y="269"/>
                      <a:pt x="13" y="269"/>
                    </a:cubicBezTo>
                    <a:cubicBezTo>
                      <a:pt x="183" y="269"/>
                      <a:pt x="183" y="269"/>
                      <a:pt x="183" y="269"/>
                    </a:cubicBezTo>
                    <a:cubicBezTo>
                      <a:pt x="183" y="112"/>
                      <a:pt x="183" y="112"/>
                      <a:pt x="183" y="112"/>
                    </a:cubicBezTo>
                    <a:cubicBezTo>
                      <a:pt x="237" y="112"/>
                      <a:pt x="237" y="112"/>
                      <a:pt x="237" y="112"/>
                    </a:cubicBezTo>
                    <a:cubicBezTo>
                      <a:pt x="237" y="62"/>
                      <a:pt x="237" y="62"/>
                      <a:pt x="237" y="62"/>
                    </a:cubicBezTo>
                    <a:cubicBezTo>
                      <a:pt x="236" y="28"/>
                      <a:pt x="208" y="0"/>
                      <a:pt x="17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6" name="Freeform 235">
                <a:extLst>
                  <a:ext uri="{FF2B5EF4-FFF2-40B4-BE49-F238E27FC236}">
                    <a16:creationId xmlns:a16="http://schemas.microsoft.com/office/drawing/2014/main" id="{B47CB2B2-096F-4157-B63F-064026863491}"/>
                  </a:ext>
                </a:extLst>
              </p:cNvPr>
              <p:cNvSpPr>
                <a:spLocks/>
              </p:cNvSpPr>
              <p:nvPr/>
            </p:nvSpPr>
            <p:spPr bwMode="auto">
              <a:xfrm>
                <a:off x="3596486" y="5168813"/>
                <a:ext cx="111390" cy="228084"/>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7" name="Freeform 236">
                <a:extLst>
                  <a:ext uri="{FF2B5EF4-FFF2-40B4-BE49-F238E27FC236}">
                    <a16:creationId xmlns:a16="http://schemas.microsoft.com/office/drawing/2014/main" id="{72B8467E-C81D-483A-AD98-DD61543F277D}"/>
                  </a:ext>
                </a:extLst>
              </p:cNvPr>
              <p:cNvSpPr>
                <a:spLocks/>
              </p:cNvSpPr>
              <p:nvPr/>
            </p:nvSpPr>
            <p:spPr bwMode="auto">
              <a:xfrm>
                <a:off x="3568197" y="5168813"/>
                <a:ext cx="355386" cy="221012"/>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8" name="Freeform 237">
                <a:extLst>
                  <a:ext uri="{FF2B5EF4-FFF2-40B4-BE49-F238E27FC236}">
                    <a16:creationId xmlns:a16="http://schemas.microsoft.com/office/drawing/2014/main" id="{DA316FF6-3C1C-4BCA-9AEF-9C7C5D6BE7EE}"/>
                  </a:ext>
                </a:extLst>
              </p:cNvPr>
              <p:cNvSpPr>
                <a:spLocks/>
              </p:cNvSpPr>
              <p:nvPr/>
            </p:nvSpPr>
            <p:spPr bwMode="auto">
              <a:xfrm>
                <a:off x="3845787" y="5168813"/>
                <a:ext cx="77796" cy="22986"/>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9" name="Freeform 238">
                <a:extLst>
                  <a:ext uri="{FF2B5EF4-FFF2-40B4-BE49-F238E27FC236}">
                    <a16:creationId xmlns:a16="http://schemas.microsoft.com/office/drawing/2014/main" id="{237DFF52-8D2C-4A41-8F19-573F13750A26}"/>
                  </a:ext>
                </a:extLst>
              </p:cNvPr>
              <p:cNvSpPr>
                <a:spLocks/>
              </p:cNvSpPr>
              <p:nvPr/>
            </p:nvSpPr>
            <p:spPr bwMode="auto">
              <a:xfrm>
                <a:off x="3265855" y="5159972"/>
                <a:ext cx="337705" cy="226315"/>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0" name="Freeform 239">
                <a:extLst>
                  <a:ext uri="{FF2B5EF4-FFF2-40B4-BE49-F238E27FC236}">
                    <a16:creationId xmlns:a16="http://schemas.microsoft.com/office/drawing/2014/main" id="{2817CE30-6CE1-4F89-93B1-79BF2724DA21}"/>
                  </a:ext>
                </a:extLst>
              </p:cNvPr>
              <p:cNvSpPr>
                <a:spLocks/>
              </p:cNvSpPr>
              <p:nvPr/>
            </p:nvSpPr>
            <p:spPr bwMode="auto">
              <a:xfrm>
                <a:off x="3301216" y="5386287"/>
                <a:ext cx="302343" cy="17681"/>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1" name="Freeform 240">
                <a:extLst>
                  <a:ext uri="{FF2B5EF4-FFF2-40B4-BE49-F238E27FC236}">
                    <a16:creationId xmlns:a16="http://schemas.microsoft.com/office/drawing/2014/main" id="{922CF23D-E35D-4343-A846-FEC474B5C382}"/>
                  </a:ext>
                </a:extLst>
              </p:cNvPr>
              <p:cNvSpPr>
                <a:spLocks/>
              </p:cNvSpPr>
              <p:nvPr/>
            </p:nvSpPr>
            <p:spPr bwMode="auto">
              <a:xfrm>
                <a:off x="3603559" y="5386287"/>
                <a:ext cx="113158" cy="17681"/>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2" name="Oval 241">
                <a:extLst>
                  <a:ext uri="{FF2B5EF4-FFF2-40B4-BE49-F238E27FC236}">
                    <a16:creationId xmlns:a16="http://schemas.microsoft.com/office/drawing/2014/main" id="{DDF6D7CD-FA92-49F6-93BE-CF1106D07703}"/>
                  </a:ext>
                </a:extLst>
              </p:cNvPr>
              <p:cNvSpPr>
                <a:spLocks noChangeArrowheads="1"/>
              </p:cNvSpPr>
              <p:nvPr/>
            </p:nvSpPr>
            <p:spPr bwMode="auto">
              <a:xfrm>
                <a:off x="3635384" y="4838180"/>
                <a:ext cx="58347" cy="5834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3" name="Oval 242">
                <a:extLst>
                  <a:ext uri="{FF2B5EF4-FFF2-40B4-BE49-F238E27FC236}">
                    <a16:creationId xmlns:a16="http://schemas.microsoft.com/office/drawing/2014/main" id="{78C41A2D-F781-4859-8AEB-B2D60D4C5037}"/>
                  </a:ext>
                </a:extLst>
              </p:cNvPr>
              <p:cNvSpPr>
                <a:spLocks noChangeArrowheads="1"/>
              </p:cNvSpPr>
              <p:nvPr/>
            </p:nvSpPr>
            <p:spPr bwMode="auto">
              <a:xfrm>
                <a:off x="3635384" y="4878847"/>
                <a:ext cx="17681" cy="17681"/>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4" name="Oval 243">
                <a:extLst>
                  <a:ext uri="{FF2B5EF4-FFF2-40B4-BE49-F238E27FC236}">
                    <a16:creationId xmlns:a16="http://schemas.microsoft.com/office/drawing/2014/main" id="{CE45690B-B53B-4729-98CD-F791DBF71A20}"/>
                  </a:ext>
                </a:extLst>
              </p:cNvPr>
              <p:cNvSpPr>
                <a:spLocks noChangeArrowheads="1"/>
              </p:cNvSpPr>
              <p:nvPr/>
            </p:nvSpPr>
            <p:spPr bwMode="auto">
              <a:xfrm>
                <a:off x="3794512" y="4838180"/>
                <a:ext cx="58347" cy="58347"/>
              </a:xfrm>
              <a:prstGeom prst="ellipse">
                <a:avLst/>
              </a:pr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5" name="Oval 244">
                <a:extLst>
                  <a:ext uri="{FF2B5EF4-FFF2-40B4-BE49-F238E27FC236}">
                    <a16:creationId xmlns:a16="http://schemas.microsoft.com/office/drawing/2014/main" id="{2372FF28-1F57-4447-A7D4-08364DA59A31}"/>
                  </a:ext>
                </a:extLst>
              </p:cNvPr>
              <p:cNvSpPr>
                <a:spLocks noChangeArrowheads="1"/>
              </p:cNvSpPr>
              <p:nvPr/>
            </p:nvSpPr>
            <p:spPr bwMode="auto">
              <a:xfrm>
                <a:off x="3836946" y="4878847"/>
                <a:ext cx="15913" cy="17681"/>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6" name="Freeform 245">
                <a:extLst>
                  <a:ext uri="{FF2B5EF4-FFF2-40B4-BE49-F238E27FC236}">
                    <a16:creationId xmlns:a16="http://schemas.microsoft.com/office/drawing/2014/main" id="{73F07E65-E6E4-4B54-B9BF-198468DA1F6D}"/>
                  </a:ext>
                </a:extLst>
              </p:cNvPr>
              <p:cNvSpPr>
                <a:spLocks/>
              </p:cNvSpPr>
              <p:nvPr/>
            </p:nvSpPr>
            <p:spPr bwMode="auto">
              <a:xfrm>
                <a:off x="3623008" y="4751544"/>
                <a:ext cx="206867" cy="231620"/>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9">
                    <a:moveTo>
                      <a:pt x="141" y="28"/>
                    </a:moveTo>
                    <a:cubicBezTo>
                      <a:pt x="127" y="11"/>
                      <a:pt x="105" y="0"/>
                      <a:pt x="83" y="1"/>
                    </a:cubicBezTo>
                    <a:cubicBezTo>
                      <a:pt x="31" y="1"/>
                      <a:pt x="0" y="58"/>
                      <a:pt x="21" y="105"/>
                    </a:cubicBezTo>
                    <a:cubicBezTo>
                      <a:pt x="27" y="120"/>
                      <a:pt x="34" y="132"/>
                      <a:pt x="46" y="142"/>
                    </a:cubicBezTo>
                    <a:cubicBezTo>
                      <a:pt x="50" y="146"/>
                      <a:pt x="55" y="150"/>
                      <a:pt x="60" y="152"/>
                    </a:cubicBezTo>
                    <a:cubicBezTo>
                      <a:pt x="77" y="159"/>
                      <a:pt x="92" y="154"/>
                      <a:pt x="106" y="146"/>
                    </a:cubicBezTo>
                    <a:cubicBezTo>
                      <a:pt x="112" y="142"/>
                      <a:pt x="118" y="137"/>
                      <a:pt x="124" y="132"/>
                    </a:cubicBezTo>
                    <a:cubicBezTo>
                      <a:pt x="133" y="125"/>
                      <a:pt x="138" y="114"/>
                      <a:pt x="138" y="103"/>
                    </a:cubicBezTo>
                    <a:lnTo>
                      <a:pt x="141" y="28"/>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7" name="Freeform 246">
                <a:extLst>
                  <a:ext uri="{FF2B5EF4-FFF2-40B4-BE49-F238E27FC236}">
                    <a16:creationId xmlns:a16="http://schemas.microsoft.com/office/drawing/2014/main" id="{C1FD23D6-8533-4A32-863A-72D96B8C30C8}"/>
                  </a:ext>
                </a:extLst>
              </p:cNvPr>
              <p:cNvSpPr>
                <a:spLocks/>
              </p:cNvSpPr>
              <p:nvPr/>
            </p:nvSpPr>
            <p:spPr bwMode="auto">
              <a:xfrm>
                <a:off x="3645993" y="4762153"/>
                <a:ext cx="53043" cy="190953"/>
              </a:xfrm>
              <a:custGeom>
                <a:avLst/>
                <a:gdLst>
                  <a:gd name="T0" fmla="*/ 17 w 36"/>
                  <a:gd name="T1" fmla="*/ 42 h 131"/>
                  <a:gd name="T2" fmla="*/ 36 w 36"/>
                  <a:gd name="T3" fmla="*/ 0 h 131"/>
                  <a:gd name="T4" fmla="*/ 0 w 36"/>
                  <a:gd name="T5" fmla="*/ 66 h 131"/>
                  <a:gd name="T6" fmla="*/ 27 w 36"/>
                  <a:gd name="T7" fmla="*/ 131 h 131"/>
                  <a:gd name="T8" fmla="*/ 17 w 36"/>
                  <a:gd name="T9" fmla="*/ 42 h 131"/>
                </a:gdLst>
                <a:ahLst/>
                <a:cxnLst>
                  <a:cxn ang="0">
                    <a:pos x="T0" y="T1"/>
                  </a:cxn>
                  <a:cxn ang="0">
                    <a:pos x="T2" y="T3"/>
                  </a:cxn>
                  <a:cxn ang="0">
                    <a:pos x="T4" y="T5"/>
                  </a:cxn>
                  <a:cxn ang="0">
                    <a:pos x="T6" y="T7"/>
                  </a:cxn>
                  <a:cxn ang="0">
                    <a:pos x="T8" y="T9"/>
                  </a:cxn>
                </a:cxnLst>
                <a:rect l="0" t="0" r="r" b="b"/>
                <a:pathLst>
                  <a:path w="36" h="131">
                    <a:moveTo>
                      <a:pt x="17" y="42"/>
                    </a:moveTo>
                    <a:cubicBezTo>
                      <a:pt x="20" y="26"/>
                      <a:pt x="28" y="12"/>
                      <a:pt x="36" y="0"/>
                    </a:cubicBezTo>
                    <a:cubicBezTo>
                      <a:pt x="12" y="12"/>
                      <a:pt x="0" y="37"/>
                      <a:pt x="0" y="66"/>
                    </a:cubicBezTo>
                    <a:cubicBezTo>
                      <a:pt x="0" y="92"/>
                      <a:pt x="6" y="110"/>
                      <a:pt x="27" y="131"/>
                    </a:cubicBezTo>
                    <a:cubicBezTo>
                      <a:pt x="13" y="106"/>
                      <a:pt x="11" y="68"/>
                      <a:pt x="17" y="42"/>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8" name="Freeform 247">
                <a:extLst>
                  <a:ext uri="{FF2B5EF4-FFF2-40B4-BE49-F238E27FC236}">
                    <a16:creationId xmlns:a16="http://schemas.microsoft.com/office/drawing/2014/main" id="{E041E132-038C-4217-81EA-F3887D377C89}"/>
                  </a:ext>
                </a:extLst>
              </p:cNvPr>
              <p:cNvSpPr>
                <a:spLocks/>
              </p:cNvSpPr>
              <p:nvPr/>
            </p:nvSpPr>
            <p:spPr bwMode="auto">
              <a:xfrm>
                <a:off x="3640689" y="4723255"/>
                <a:ext cx="206867" cy="118462"/>
              </a:xfrm>
              <a:custGeom>
                <a:avLst/>
                <a:gdLst>
                  <a:gd name="T0" fmla="*/ 72 w 141"/>
                  <a:gd name="T1" fmla="*/ 0 h 82"/>
                  <a:gd name="T2" fmla="*/ 0 w 141"/>
                  <a:gd name="T3" fmla="*/ 75 h 82"/>
                  <a:gd name="T4" fmla="*/ 23 w 141"/>
                  <a:gd name="T5" fmla="*/ 81 h 82"/>
                  <a:gd name="T6" fmla="*/ 92 w 141"/>
                  <a:gd name="T7" fmla="*/ 28 h 82"/>
                  <a:gd name="T8" fmla="*/ 132 w 141"/>
                  <a:gd name="T9" fmla="*/ 80 h 82"/>
                  <a:gd name="T10" fmla="*/ 141 w 141"/>
                  <a:gd name="T11" fmla="*/ 74 h 82"/>
                  <a:gd name="T12" fmla="*/ 72 w 141"/>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1" h="82">
                    <a:moveTo>
                      <a:pt x="72" y="0"/>
                    </a:moveTo>
                    <a:cubicBezTo>
                      <a:pt x="33" y="0"/>
                      <a:pt x="1" y="33"/>
                      <a:pt x="0" y="75"/>
                    </a:cubicBezTo>
                    <a:cubicBezTo>
                      <a:pt x="9" y="79"/>
                      <a:pt x="13" y="81"/>
                      <a:pt x="23" y="81"/>
                    </a:cubicBezTo>
                    <a:cubicBezTo>
                      <a:pt x="55" y="81"/>
                      <a:pt x="82" y="59"/>
                      <a:pt x="92" y="28"/>
                    </a:cubicBezTo>
                    <a:cubicBezTo>
                      <a:pt x="99" y="48"/>
                      <a:pt x="107" y="70"/>
                      <a:pt x="132" y="80"/>
                    </a:cubicBezTo>
                    <a:cubicBezTo>
                      <a:pt x="135" y="82"/>
                      <a:pt x="138" y="73"/>
                      <a:pt x="141" y="74"/>
                    </a:cubicBezTo>
                    <a:cubicBezTo>
                      <a:pt x="139" y="33"/>
                      <a:pt x="112" y="0"/>
                      <a:pt x="7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9" name="Freeform 248">
                <a:extLst>
                  <a:ext uri="{FF2B5EF4-FFF2-40B4-BE49-F238E27FC236}">
                    <a16:creationId xmlns:a16="http://schemas.microsoft.com/office/drawing/2014/main" id="{86FA687B-4EA2-48D8-9986-09A61B2DCF49}"/>
                  </a:ext>
                </a:extLst>
              </p:cNvPr>
              <p:cNvSpPr>
                <a:spLocks/>
              </p:cNvSpPr>
              <p:nvPr/>
            </p:nvSpPr>
            <p:spPr bwMode="auto">
              <a:xfrm>
                <a:off x="3711413" y="4855861"/>
                <a:ext cx="12377" cy="45970"/>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0" name="Freeform 249">
                <a:extLst>
                  <a:ext uri="{FF2B5EF4-FFF2-40B4-BE49-F238E27FC236}">
                    <a16:creationId xmlns:a16="http://schemas.microsoft.com/office/drawing/2014/main" id="{758AE09C-0361-4D5A-8E36-129B4AB7579C}"/>
                  </a:ext>
                </a:extLst>
              </p:cNvPr>
              <p:cNvSpPr>
                <a:spLocks/>
              </p:cNvSpPr>
              <p:nvPr/>
            </p:nvSpPr>
            <p:spPr bwMode="auto">
              <a:xfrm>
                <a:off x="3711413" y="4901831"/>
                <a:ext cx="35362" cy="8841"/>
              </a:xfrm>
              <a:custGeom>
                <a:avLst/>
                <a:gdLst>
                  <a:gd name="T0" fmla="*/ 0 w 24"/>
                  <a:gd name="T1" fmla="*/ 0 h 6"/>
                  <a:gd name="T2" fmla="*/ 12 w 24"/>
                  <a:gd name="T3" fmla="*/ 6 h 6"/>
                  <a:gd name="T4" fmla="*/ 24 w 24"/>
                  <a:gd name="T5" fmla="*/ 0 h 6"/>
                  <a:gd name="T6" fmla="*/ 0 w 24"/>
                  <a:gd name="T7" fmla="*/ 0 h 6"/>
                </a:gdLst>
                <a:ahLst/>
                <a:cxnLst>
                  <a:cxn ang="0">
                    <a:pos x="T0" y="T1"/>
                  </a:cxn>
                  <a:cxn ang="0">
                    <a:pos x="T2" y="T3"/>
                  </a:cxn>
                  <a:cxn ang="0">
                    <a:pos x="T4" y="T5"/>
                  </a:cxn>
                  <a:cxn ang="0">
                    <a:pos x="T6" y="T7"/>
                  </a:cxn>
                </a:cxnLst>
                <a:rect l="0" t="0" r="r" b="b"/>
                <a:pathLst>
                  <a:path w="24" h="6">
                    <a:moveTo>
                      <a:pt x="0" y="0"/>
                    </a:moveTo>
                    <a:cubicBezTo>
                      <a:pt x="3" y="4"/>
                      <a:pt x="7" y="6"/>
                      <a:pt x="12" y="6"/>
                    </a:cubicBezTo>
                    <a:cubicBezTo>
                      <a:pt x="17" y="6"/>
                      <a:pt x="22" y="4"/>
                      <a:pt x="24"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1" name="Freeform 250">
                <a:extLst>
                  <a:ext uri="{FF2B5EF4-FFF2-40B4-BE49-F238E27FC236}">
                    <a16:creationId xmlns:a16="http://schemas.microsoft.com/office/drawing/2014/main" id="{7A4CE3B1-C75A-4833-B640-FD0E98AD4FC0}"/>
                  </a:ext>
                </a:extLst>
              </p:cNvPr>
              <p:cNvSpPr>
                <a:spLocks/>
              </p:cNvSpPr>
              <p:nvPr/>
            </p:nvSpPr>
            <p:spPr bwMode="auto">
              <a:xfrm>
                <a:off x="3695499" y="4917745"/>
                <a:ext cx="67187" cy="38898"/>
              </a:xfrm>
              <a:custGeom>
                <a:avLst/>
                <a:gdLst>
                  <a:gd name="T0" fmla="*/ 27 w 46"/>
                  <a:gd name="T1" fmla="*/ 0 h 26"/>
                  <a:gd name="T2" fmla="*/ 23 w 46"/>
                  <a:gd name="T3" fmla="*/ 4 h 26"/>
                  <a:gd name="T4" fmla="*/ 19 w 46"/>
                  <a:gd name="T5" fmla="*/ 0 h 26"/>
                  <a:gd name="T6" fmla="*/ 0 w 46"/>
                  <a:gd name="T7" fmla="*/ 4 h 26"/>
                  <a:gd name="T8" fmla="*/ 23 w 46"/>
                  <a:gd name="T9" fmla="*/ 26 h 26"/>
                  <a:gd name="T10" fmla="*/ 46 w 46"/>
                  <a:gd name="T11" fmla="*/ 4 h 26"/>
                  <a:gd name="T12" fmla="*/ 27 w 4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6" h="26">
                    <a:moveTo>
                      <a:pt x="27" y="0"/>
                    </a:moveTo>
                    <a:cubicBezTo>
                      <a:pt x="25" y="0"/>
                      <a:pt x="23" y="2"/>
                      <a:pt x="23" y="4"/>
                    </a:cubicBezTo>
                    <a:cubicBezTo>
                      <a:pt x="22" y="2"/>
                      <a:pt x="20" y="0"/>
                      <a:pt x="19" y="0"/>
                    </a:cubicBezTo>
                    <a:cubicBezTo>
                      <a:pt x="8" y="0"/>
                      <a:pt x="0" y="4"/>
                      <a:pt x="0" y="4"/>
                    </a:cubicBezTo>
                    <a:cubicBezTo>
                      <a:pt x="3" y="17"/>
                      <a:pt x="12" y="26"/>
                      <a:pt x="23" y="26"/>
                    </a:cubicBezTo>
                    <a:cubicBezTo>
                      <a:pt x="34" y="26"/>
                      <a:pt x="43" y="17"/>
                      <a:pt x="46" y="4"/>
                    </a:cubicBezTo>
                    <a:cubicBezTo>
                      <a:pt x="46" y="4"/>
                      <a:pt x="38" y="0"/>
                      <a:pt x="27" y="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2" name="Freeform 251">
                <a:extLst>
                  <a:ext uri="{FF2B5EF4-FFF2-40B4-BE49-F238E27FC236}">
                    <a16:creationId xmlns:a16="http://schemas.microsoft.com/office/drawing/2014/main" id="{13609815-C845-48AD-93CE-C65117EE697C}"/>
                  </a:ext>
                </a:extLst>
              </p:cNvPr>
              <p:cNvSpPr>
                <a:spLocks/>
              </p:cNvSpPr>
              <p:nvPr/>
            </p:nvSpPr>
            <p:spPr bwMode="auto">
              <a:xfrm>
                <a:off x="3695499" y="4924817"/>
                <a:ext cx="67187" cy="24753"/>
              </a:xfrm>
              <a:custGeom>
                <a:avLst/>
                <a:gdLst>
                  <a:gd name="T0" fmla="*/ 0 w 46"/>
                  <a:gd name="T1" fmla="*/ 0 h 17"/>
                  <a:gd name="T2" fmla="*/ 23 w 46"/>
                  <a:gd name="T3" fmla="*/ 17 h 17"/>
                  <a:gd name="T4" fmla="*/ 46 w 46"/>
                  <a:gd name="T5" fmla="*/ 0 h 17"/>
                  <a:gd name="T6" fmla="*/ 0 w 46"/>
                  <a:gd name="T7" fmla="*/ 0 h 17"/>
                </a:gdLst>
                <a:ahLst/>
                <a:cxnLst>
                  <a:cxn ang="0">
                    <a:pos x="T0" y="T1"/>
                  </a:cxn>
                  <a:cxn ang="0">
                    <a:pos x="T2" y="T3"/>
                  </a:cxn>
                  <a:cxn ang="0">
                    <a:pos x="T4" y="T5"/>
                  </a:cxn>
                  <a:cxn ang="0">
                    <a:pos x="T6" y="T7"/>
                  </a:cxn>
                </a:cxnLst>
                <a:rect l="0" t="0" r="r" b="b"/>
                <a:pathLst>
                  <a:path w="46" h="17">
                    <a:moveTo>
                      <a:pt x="0" y="0"/>
                    </a:moveTo>
                    <a:cubicBezTo>
                      <a:pt x="3" y="10"/>
                      <a:pt x="12" y="17"/>
                      <a:pt x="23" y="17"/>
                    </a:cubicBezTo>
                    <a:cubicBezTo>
                      <a:pt x="34" y="17"/>
                      <a:pt x="43" y="10"/>
                      <a:pt x="46"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3" name="Freeform 252">
                <a:extLst>
                  <a:ext uri="{FF2B5EF4-FFF2-40B4-BE49-F238E27FC236}">
                    <a16:creationId xmlns:a16="http://schemas.microsoft.com/office/drawing/2014/main" id="{7EBA1D50-E2EB-4639-A43D-24E75DA47364}"/>
                  </a:ext>
                </a:extLst>
              </p:cNvPr>
              <p:cNvSpPr>
                <a:spLocks/>
              </p:cNvSpPr>
              <p:nvPr/>
            </p:nvSpPr>
            <p:spPr bwMode="auto">
              <a:xfrm>
                <a:off x="3695499" y="4924817"/>
                <a:ext cx="67187" cy="17681"/>
              </a:xfrm>
              <a:custGeom>
                <a:avLst/>
                <a:gdLst>
                  <a:gd name="T0" fmla="*/ 0 w 46"/>
                  <a:gd name="T1" fmla="*/ 0 h 12"/>
                  <a:gd name="T2" fmla="*/ 23 w 46"/>
                  <a:gd name="T3" fmla="*/ 12 h 12"/>
                  <a:gd name="T4" fmla="*/ 46 w 46"/>
                  <a:gd name="T5" fmla="*/ 0 h 12"/>
                  <a:gd name="T6" fmla="*/ 0 w 46"/>
                  <a:gd name="T7" fmla="*/ 0 h 12"/>
                </a:gdLst>
                <a:ahLst/>
                <a:cxnLst>
                  <a:cxn ang="0">
                    <a:pos x="T0" y="T1"/>
                  </a:cxn>
                  <a:cxn ang="0">
                    <a:pos x="T2" y="T3"/>
                  </a:cxn>
                  <a:cxn ang="0">
                    <a:pos x="T4" y="T5"/>
                  </a:cxn>
                  <a:cxn ang="0">
                    <a:pos x="T6" y="T7"/>
                  </a:cxn>
                </a:cxnLst>
                <a:rect l="0" t="0" r="r" b="b"/>
                <a:pathLst>
                  <a:path w="46" h="12">
                    <a:moveTo>
                      <a:pt x="0" y="0"/>
                    </a:moveTo>
                    <a:cubicBezTo>
                      <a:pt x="3" y="7"/>
                      <a:pt x="12" y="12"/>
                      <a:pt x="23" y="12"/>
                    </a:cubicBezTo>
                    <a:cubicBezTo>
                      <a:pt x="34" y="12"/>
                      <a:pt x="43" y="7"/>
                      <a:pt x="4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4" name="Oval 253">
                <a:extLst>
                  <a:ext uri="{FF2B5EF4-FFF2-40B4-BE49-F238E27FC236}">
                    <a16:creationId xmlns:a16="http://schemas.microsoft.com/office/drawing/2014/main" id="{60BFEBC4-5852-4E7A-8596-F4543B712ED1}"/>
                  </a:ext>
                </a:extLst>
              </p:cNvPr>
              <p:cNvSpPr>
                <a:spLocks noChangeArrowheads="1"/>
              </p:cNvSpPr>
              <p:nvPr/>
            </p:nvSpPr>
            <p:spPr bwMode="auto">
              <a:xfrm>
                <a:off x="3674282" y="4850557"/>
                <a:ext cx="17681" cy="15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5" name="Oval 254">
                <a:extLst>
                  <a:ext uri="{FF2B5EF4-FFF2-40B4-BE49-F238E27FC236}">
                    <a16:creationId xmlns:a16="http://schemas.microsoft.com/office/drawing/2014/main" id="{B445FD86-E99F-4892-B5B5-16E973A7C0B9}"/>
                  </a:ext>
                </a:extLst>
              </p:cNvPr>
              <p:cNvSpPr>
                <a:spLocks noChangeArrowheads="1"/>
              </p:cNvSpPr>
              <p:nvPr/>
            </p:nvSpPr>
            <p:spPr bwMode="auto">
              <a:xfrm>
                <a:off x="3760919" y="4850557"/>
                <a:ext cx="17681" cy="15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9" name="Freeform 7">
              <a:extLst>
                <a:ext uri="{FF2B5EF4-FFF2-40B4-BE49-F238E27FC236}">
                  <a16:creationId xmlns:a16="http://schemas.microsoft.com/office/drawing/2014/main" id="{38F961B8-8A9D-4022-8CED-3C3B03A280FB}"/>
                </a:ext>
              </a:extLst>
            </p:cNvPr>
            <p:cNvSpPr>
              <a:spLocks noEditPoints="1"/>
            </p:cNvSpPr>
            <p:nvPr/>
          </p:nvSpPr>
          <p:spPr bwMode="auto">
            <a:xfrm>
              <a:off x="2353544" y="5337393"/>
              <a:ext cx="242888" cy="646113"/>
            </a:xfrm>
            <a:custGeom>
              <a:avLst/>
              <a:gdLst>
                <a:gd name="T0" fmla="*/ 152 w 164"/>
                <a:gd name="T1" fmla="*/ 438 h 438"/>
                <a:gd name="T2" fmla="*/ 144 w 164"/>
                <a:gd name="T3" fmla="*/ 436 h 438"/>
                <a:gd name="T4" fmla="*/ 123 w 164"/>
                <a:gd name="T5" fmla="*/ 415 h 438"/>
                <a:gd name="T6" fmla="*/ 0 w 164"/>
                <a:gd name="T7" fmla="*/ 5 h 438"/>
                <a:gd name="T8" fmla="*/ 1 w 164"/>
                <a:gd name="T9" fmla="*/ 1 h 438"/>
                <a:gd name="T10" fmla="*/ 4 w 164"/>
                <a:gd name="T11" fmla="*/ 0 h 438"/>
                <a:gd name="T12" fmla="*/ 91 w 164"/>
                <a:gd name="T13" fmla="*/ 0 h 438"/>
                <a:gd name="T14" fmla="*/ 95 w 164"/>
                <a:gd name="T15" fmla="*/ 3 h 438"/>
                <a:gd name="T16" fmla="*/ 163 w 164"/>
                <a:gd name="T17" fmla="*/ 432 h 438"/>
                <a:gd name="T18" fmla="*/ 161 w 164"/>
                <a:gd name="T19" fmla="*/ 436 h 438"/>
                <a:gd name="T20" fmla="*/ 152 w 164"/>
                <a:gd name="T21" fmla="*/ 438 h 438"/>
                <a:gd name="T22" fmla="*/ 9 w 164"/>
                <a:gd name="T23" fmla="*/ 8 h 438"/>
                <a:gd name="T24" fmla="*/ 131 w 164"/>
                <a:gd name="T25" fmla="*/ 412 h 438"/>
                <a:gd name="T26" fmla="*/ 146 w 164"/>
                <a:gd name="T27" fmla="*/ 429 h 438"/>
                <a:gd name="T28" fmla="*/ 155 w 164"/>
                <a:gd name="T29" fmla="*/ 430 h 438"/>
                <a:gd name="T30" fmla="*/ 87 w 164"/>
                <a:gd name="T31" fmla="*/ 8 h 438"/>
                <a:gd name="T32" fmla="*/ 9 w 164"/>
                <a:gd name="T33" fmla="*/ 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438">
                  <a:moveTo>
                    <a:pt x="152" y="438"/>
                  </a:moveTo>
                  <a:cubicBezTo>
                    <a:pt x="150" y="438"/>
                    <a:pt x="147" y="438"/>
                    <a:pt x="144" y="436"/>
                  </a:cubicBezTo>
                  <a:cubicBezTo>
                    <a:pt x="135" y="433"/>
                    <a:pt x="128" y="426"/>
                    <a:pt x="123" y="415"/>
                  </a:cubicBezTo>
                  <a:cubicBezTo>
                    <a:pt x="110" y="387"/>
                    <a:pt x="5" y="20"/>
                    <a:pt x="0" y="5"/>
                  </a:cubicBezTo>
                  <a:cubicBezTo>
                    <a:pt x="0" y="4"/>
                    <a:pt x="0" y="2"/>
                    <a:pt x="1" y="1"/>
                  </a:cubicBezTo>
                  <a:cubicBezTo>
                    <a:pt x="1" y="0"/>
                    <a:pt x="3" y="0"/>
                    <a:pt x="4" y="0"/>
                  </a:cubicBezTo>
                  <a:cubicBezTo>
                    <a:pt x="91" y="0"/>
                    <a:pt x="91" y="0"/>
                    <a:pt x="91" y="0"/>
                  </a:cubicBezTo>
                  <a:cubicBezTo>
                    <a:pt x="93" y="0"/>
                    <a:pt x="94" y="1"/>
                    <a:pt x="95" y="3"/>
                  </a:cubicBezTo>
                  <a:cubicBezTo>
                    <a:pt x="163" y="432"/>
                    <a:pt x="163" y="432"/>
                    <a:pt x="163" y="432"/>
                  </a:cubicBezTo>
                  <a:cubicBezTo>
                    <a:pt x="164" y="434"/>
                    <a:pt x="163" y="435"/>
                    <a:pt x="161" y="436"/>
                  </a:cubicBezTo>
                  <a:cubicBezTo>
                    <a:pt x="161" y="436"/>
                    <a:pt x="157" y="438"/>
                    <a:pt x="152" y="438"/>
                  </a:cubicBezTo>
                  <a:close/>
                  <a:moveTo>
                    <a:pt x="9" y="8"/>
                  </a:moveTo>
                  <a:cubicBezTo>
                    <a:pt x="22" y="53"/>
                    <a:pt x="119" y="386"/>
                    <a:pt x="131" y="412"/>
                  </a:cubicBezTo>
                  <a:cubicBezTo>
                    <a:pt x="135" y="421"/>
                    <a:pt x="140" y="427"/>
                    <a:pt x="146" y="429"/>
                  </a:cubicBezTo>
                  <a:cubicBezTo>
                    <a:pt x="150" y="430"/>
                    <a:pt x="153" y="430"/>
                    <a:pt x="155" y="430"/>
                  </a:cubicBezTo>
                  <a:cubicBezTo>
                    <a:pt x="87" y="8"/>
                    <a:pt x="87" y="8"/>
                    <a:pt x="87" y="8"/>
                  </a:cubicBezTo>
                  <a:lnTo>
                    <a:pt x="9" y="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0" name="Freeform 8">
              <a:extLst>
                <a:ext uri="{FF2B5EF4-FFF2-40B4-BE49-F238E27FC236}">
                  <a16:creationId xmlns:a16="http://schemas.microsoft.com/office/drawing/2014/main" id="{5BC80EFC-C369-41C9-A112-F7A3B3F6F549}"/>
                </a:ext>
              </a:extLst>
            </p:cNvPr>
            <p:cNvSpPr>
              <a:spLocks noEditPoints="1"/>
            </p:cNvSpPr>
            <p:nvPr/>
          </p:nvSpPr>
          <p:spPr bwMode="auto">
            <a:xfrm>
              <a:off x="1312144" y="5337393"/>
              <a:ext cx="244475" cy="646113"/>
            </a:xfrm>
            <a:custGeom>
              <a:avLst/>
              <a:gdLst>
                <a:gd name="T0" fmla="*/ 12 w 165"/>
                <a:gd name="T1" fmla="*/ 438 h 438"/>
                <a:gd name="T2" fmla="*/ 3 w 165"/>
                <a:gd name="T3" fmla="*/ 436 h 438"/>
                <a:gd name="T4" fmla="*/ 1 w 165"/>
                <a:gd name="T5" fmla="*/ 432 h 438"/>
                <a:gd name="T6" fmla="*/ 70 w 165"/>
                <a:gd name="T7" fmla="*/ 3 h 438"/>
                <a:gd name="T8" fmla="*/ 73 w 165"/>
                <a:gd name="T9" fmla="*/ 0 h 438"/>
                <a:gd name="T10" fmla="*/ 160 w 165"/>
                <a:gd name="T11" fmla="*/ 0 h 438"/>
                <a:gd name="T12" fmla="*/ 164 w 165"/>
                <a:gd name="T13" fmla="*/ 1 h 438"/>
                <a:gd name="T14" fmla="*/ 164 w 165"/>
                <a:gd name="T15" fmla="*/ 5 h 438"/>
                <a:gd name="T16" fmla="*/ 41 w 165"/>
                <a:gd name="T17" fmla="*/ 415 h 438"/>
                <a:gd name="T18" fmla="*/ 21 w 165"/>
                <a:gd name="T19" fmla="*/ 436 h 438"/>
                <a:gd name="T20" fmla="*/ 12 w 165"/>
                <a:gd name="T21" fmla="*/ 438 h 438"/>
                <a:gd name="T22" fmla="*/ 9 w 165"/>
                <a:gd name="T23" fmla="*/ 430 h 438"/>
                <a:gd name="T24" fmla="*/ 34 w 165"/>
                <a:gd name="T25" fmla="*/ 412 h 438"/>
                <a:gd name="T26" fmla="*/ 155 w 165"/>
                <a:gd name="T27" fmla="*/ 8 h 438"/>
                <a:gd name="T28" fmla="*/ 77 w 165"/>
                <a:gd name="T29" fmla="*/ 8 h 438"/>
                <a:gd name="T30" fmla="*/ 9 w 165"/>
                <a:gd name="T31" fmla="*/ 43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438">
                  <a:moveTo>
                    <a:pt x="12" y="438"/>
                  </a:moveTo>
                  <a:cubicBezTo>
                    <a:pt x="7" y="438"/>
                    <a:pt x="3" y="436"/>
                    <a:pt x="3" y="436"/>
                  </a:cubicBezTo>
                  <a:cubicBezTo>
                    <a:pt x="1" y="435"/>
                    <a:pt x="0" y="434"/>
                    <a:pt x="1" y="432"/>
                  </a:cubicBezTo>
                  <a:cubicBezTo>
                    <a:pt x="70" y="3"/>
                    <a:pt x="70" y="3"/>
                    <a:pt x="70" y="3"/>
                  </a:cubicBezTo>
                  <a:cubicBezTo>
                    <a:pt x="70" y="1"/>
                    <a:pt x="72" y="0"/>
                    <a:pt x="73" y="0"/>
                  </a:cubicBezTo>
                  <a:cubicBezTo>
                    <a:pt x="160" y="0"/>
                    <a:pt x="160" y="0"/>
                    <a:pt x="160" y="0"/>
                  </a:cubicBezTo>
                  <a:cubicBezTo>
                    <a:pt x="162" y="0"/>
                    <a:pt x="163" y="0"/>
                    <a:pt x="164" y="1"/>
                  </a:cubicBezTo>
                  <a:cubicBezTo>
                    <a:pt x="164" y="2"/>
                    <a:pt x="165" y="4"/>
                    <a:pt x="164" y="5"/>
                  </a:cubicBezTo>
                  <a:cubicBezTo>
                    <a:pt x="160" y="20"/>
                    <a:pt x="54" y="387"/>
                    <a:pt x="41" y="415"/>
                  </a:cubicBezTo>
                  <a:cubicBezTo>
                    <a:pt x="36" y="426"/>
                    <a:pt x="29" y="433"/>
                    <a:pt x="21" y="436"/>
                  </a:cubicBezTo>
                  <a:cubicBezTo>
                    <a:pt x="18" y="438"/>
                    <a:pt x="15" y="438"/>
                    <a:pt x="12" y="438"/>
                  </a:cubicBezTo>
                  <a:close/>
                  <a:moveTo>
                    <a:pt x="9" y="430"/>
                  </a:moveTo>
                  <a:cubicBezTo>
                    <a:pt x="14" y="431"/>
                    <a:pt x="25" y="430"/>
                    <a:pt x="34" y="412"/>
                  </a:cubicBezTo>
                  <a:cubicBezTo>
                    <a:pt x="46" y="386"/>
                    <a:pt x="142" y="53"/>
                    <a:pt x="155" y="8"/>
                  </a:cubicBezTo>
                  <a:cubicBezTo>
                    <a:pt x="77" y="8"/>
                    <a:pt x="77" y="8"/>
                    <a:pt x="77" y="8"/>
                  </a:cubicBezTo>
                  <a:lnTo>
                    <a:pt x="9" y="43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1" name="Freeform 9">
              <a:extLst>
                <a:ext uri="{FF2B5EF4-FFF2-40B4-BE49-F238E27FC236}">
                  <a16:creationId xmlns:a16="http://schemas.microsoft.com/office/drawing/2014/main" id="{6BF4139C-FF7A-4C41-8372-25D9B0DD1B0F}"/>
                </a:ext>
              </a:extLst>
            </p:cNvPr>
            <p:cNvSpPr>
              <a:spLocks/>
            </p:cNvSpPr>
            <p:nvPr/>
          </p:nvSpPr>
          <p:spPr bwMode="auto">
            <a:xfrm>
              <a:off x="1272457" y="5337393"/>
              <a:ext cx="1363663" cy="85725"/>
            </a:xfrm>
            <a:custGeom>
              <a:avLst/>
              <a:gdLst>
                <a:gd name="T0" fmla="*/ 461 w 921"/>
                <a:gd name="T1" fmla="*/ 30 h 58"/>
                <a:gd name="T2" fmla="*/ 10 w 921"/>
                <a:gd name="T3" fmla="*/ 0 h 58"/>
                <a:gd name="T4" fmla="*/ 0 w 921"/>
                <a:gd name="T5" fmla="*/ 0 h 58"/>
                <a:gd name="T6" fmla="*/ 0 w 921"/>
                <a:gd name="T7" fmla="*/ 20 h 58"/>
                <a:gd name="T8" fmla="*/ 461 w 921"/>
                <a:gd name="T9" fmla="*/ 58 h 58"/>
                <a:gd name="T10" fmla="*/ 921 w 921"/>
                <a:gd name="T11" fmla="*/ 20 h 58"/>
                <a:gd name="T12" fmla="*/ 921 w 921"/>
                <a:gd name="T13" fmla="*/ 0 h 58"/>
                <a:gd name="T14" fmla="*/ 911 w 921"/>
                <a:gd name="T15" fmla="*/ 0 h 58"/>
                <a:gd name="T16" fmla="*/ 461 w 921"/>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1" h="58">
                  <a:moveTo>
                    <a:pt x="461" y="30"/>
                  </a:moveTo>
                  <a:cubicBezTo>
                    <a:pt x="239" y="30"/>
                    <a:pt x="55" y="17"/>
                    <a:pt x="10" y="0"/>
                  </a:cubicBezTo>
                  <a:cubicBezTo>
                    <a:pt x="0" y="0"/>
                    <a:pt x="0" y="0"/>
                    <a:pt x="0" y="0"/>
                  </a:cubicBezTo>
                  <a:cubicBezTo>
                    <a:pt x="0" y="20"/>
                    <a:pt x="0" y="20"/>
                    <a:pt x="0" y="20"/>
                  </a:cubicBezTo>
                  <a:cubicBezTo>
                    <a:pt x="0" y="41"/>
                    <a:pt x="206" y="58"/>
                    <a:pt x="461" y="58"/>
                  </a:cubicBezTo>
                  <a:cubicBezTo>
                    <a:pt x="715" y="58"/>
                    <a:pt x="921" y="41"/>
                    <a:pt x="921" y="20"/>
                  </a:cubicBezTo>
                  <a:cubicBezTo>
                    <a:pt x="921" y="0"/>
                    <a:pt x="921" y="0"/>
                    <a:pt x="921" y="0"/>
                  </a:cubicBezTo>
                  <a:cubicBezTo>
                    <a:pt x="911" y="0"/>
                    <a:pt x="911" y="0"/>
                    <a:pt x="911" y="0"/>
                  </a:cubicBezTo>
                  <a:cubicBezTo>
                    <a:pt x="867" y="17"/>
                    <a:pt x="682" y="30"/>
                    <a:pt x="461" y="3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2" name="Oval 971">
              <a:extLst>
                <a:ext uri="{FF2B5EF4-FFF2-40B4-BE49-F238E27FC236}">
                  <a16:creationId xmlns:a16="http://schemas.microsoft.com/office/drawing/2014/main" id="{CDAF9538-B78F-41F6-9078-7ABE57D98FCE}"/>
                </a:ext>
              </a:extLst>
            </p:cNvPr>
            <p:cNvSpPr>
              <a:spLocks noChangeArrowheads="1"/>
            </p:cNvSpPr>
            <p:nvPr/>
          </p:nvSpPr>
          <p:spPr bwMode="auto">
            <a:xfrm>
              <a:off x="1272457" y="5281831"/>
              <a:ext cx="1363663" cy="112713"/>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3" name="Rectangle 972">
              <a:extLst>
                <a:ext uri="{FF2B5EF4-FFF2-40B4-BE49-F238E27FC236}">
                  <a16:creationId xmlns:a16="http://schemas.microsoft.com/office/drawing/2014/main" id="{5BC78B82-998C-4BBE-8BB2-B68D05F06FE6}"/>
                </a:ext>
              </a:extLst>
            </p:cNvPr>
            <p:cNvSpPr>
              <a:spLocks noChangeArrowheads="1"/>
            </p:cNvSpPr>
            <p:nvPr/>
          </p:nvSpPr>
          <p:spPr bwMode="auto">
            <a:xfrm>
              <a:off x="1885232" y="5329456"/>
              <a:ext cx="9525" cy="95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4" name="Freeform 12">
              <a:extLst>
                <a:ext uri="{FF2B5EF4-FFF2-40B4-BE49-F238E27FC236}">
                  <a16:creationId xmlns:a16="http://schemas.microsoft.com/office/drawing/2014/main" id="{CCBD370E-0174-4EDD-B70E-075B105CA6CA}"/>
                </a:ext>
              </a:extLst>
            </p:cNvPr>
            <p:cNvSpPr>
              <a:spLocks/>
            </p:cNvSpPr>
            <p:nvPr/>
          </p:nvSpPr>
          <p:spPr bwMode="auto">
            <a:xfrm>
              <a:off x="1597894" y="5337393"/>
              <a:ext cx="298450" cy="26988"/>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1"/>
                    <a:pt x="200" y="0"/>
                    <a:pt x="199" y="0"/>
                  </a:cubicBezTo>
                  <a:cubicBezTo>
                    <a:pt x="19" y="0"/>
                    <a:pt x="19" y="0"/>
                    <a:pt x="19" y="0"/>
                  </a:cubicBezTo>
                  <a:cubicBezTo>
                    <a:pt x="17" y="0"/>
                    <a:pt x="15" y="1"/>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5" name="Freeform 13">
              <a:extLst>
                <a:ext uri="{FF2B5EF4-FFF2-40B4-BE49-F238E27FC236}">
                  <a16:creationId xmlns:a16="http://schemas.microsoft.com/office/drawing/2014/main" id="{CE6721DF-4BA7-4FA6-BB5A-64DA9123C67E}"/>
                </a:ext>
              </a:extLst>
            </p:cNvPr>
            <p:cNvSpPr>
              <a:spLocks/>
            </p:cNvSpPr>
            <p:nvPr/>
          </p:nvSpPr>
          <p:spPr bwMode="auto">
            <a:xfrm>
              <a:off x="1597894" y="5329456"/>
              <a:ext cx="298450" cy="26988"/>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0"/>
                    <a:pt x="200" y="0"/>
                    <a:pt x="199" y="0"/>
                  </a:cubicBezTo>
                  <a:cubicBezTo>
                    <a:pt x="19" y="0"/>
                    <a:pt x="19" y="0"/>
                    <a:pt x="19" y="0"/>
                  </a:cubicBezTo>
                  <a:cubicBezTo>
                    <a:pt x="17" y="0"/>
                    <a:pt x="15" y="0"/>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6" name="Rectangle 43">
              <a:extLst>
                <a:ext uri="{FF2B5EF4-FFF2-40B4-BE49-F238E27FC236}">
                  <a16:creationId xmlns:a16="http://schemas.microsoft.com/office/drawing/2014/main" id="{B40A9DEE-BB8B-4DEF-B476-5EF0D36CA9AA}"/>
                </a:ext>
              </a:extLst>
            </p:cNvPr>
            <p:cNvSpPr>
              <a:spLocks noChangeArrowheads="1"/>
            </p:cNvSpPr>
            <p:nvPr/>
          </p:nvSpPr>
          <p:spPr bwMode="auto">
            <a:xfrm>
              <a:off x="1609007" y="5526306"/>
              <a:ext cx="85725" cy="317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7" name="Freeform 44">
              <a:extLst>
                <a:ext uri="{FF2B5EF4-FFF2-40B4-BE49-F238E27FC236}">
                  <a16:creationId xmlns:a16="http://schemas.microsoft.com/office/drawing/2014/main" id="{EA314432-6B69-4C3B-A642-2501849BC0E4}"/>
                </a:ext>
              </a:extLst>
            </p:cNvPr>
            <p:cNvSpPr>
              <a:spLocks/>
            </p:cNvSpPr>
            <p:nvPr/>
          </p:nvSpPr>
          <p:spPr bwMode="auto">
            <a:xfrm>
              <a:off x="1442319" y="5105618"/>
              <a:ext cx="109538" cy="220663"/>
            </a:xfrm>
            <a:custGeom>
              <a:avLst/>
              <a:gdLst>
                <a:gd name="T0" fmla="*/ 54 w 75"/>
                <a:gd name="T1" fmla="*/ 0 h 150"/>
                <a:gd name="T2" fmla="*/ 0 w 75"/>
                <a:gd name="T3" fmla="*/ 150 h 150"/>
                <a:gd name="T4" fmla="*/ 60 w 75"/>
                <a:gd name="T5" fmla="*/ 150 h 150"/>
              </a:gdLst>
              <a:ahLst/>
              <a:cxnLst>
                <a:cxn ang="0">
                  <a:pos x="T0" y="T1"/>
                </a:cxn>
                <a:cxn ang="0">
                  <a:pos x="T2" y="T3"/>
                </a:cxn>
                <a:cxn ang="0">
                  <a:pos x="T4" y="T5"/>
                </a:cxn>
              </a:cxnLst>
              <a:rect l="0" t="0" r="r" b="b"/>
              <a:pathLst>
                <a:path w="75" h="150">
                  <a:moveTo>
                    <a:pt x="54" y="0"/>
                  </a:moveTo>
                  <a:cubicBezTo>
                    <a:pt x="54" y="0"/>
                    <a:pt x="9" y="45"/>
                    <a:pt x="0" y="150"/>
                  </a:cubicBezTo>
                  <a:cubicBezTo>
                    <a:pt x="75" y="150"/>
                    <a:pt x="60" y="150"/>
                    <a:pt x="60" y="15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8" name="Freeform 45">
              <a:extLst>
                <a:ext uri="{FF2B5EF4-FFF2-40B4-BE49-F238E27FC236}">
                  <a16:creationId xmlns:a16="http://schemas.microsoft.com/office/drawing/2014/main" id="{69817E08-725B-44F4-915A-5FD2374B891B}"/>
                </a:ext>
              </a:extLst>
            </p:cNvPr>
            <p:cNvSpPr>
              <a:spLocks/>
            </p:cNvSpPr>
            <p:nvPr/>
          </p:nvSpPr>
          <p:spPr bwMode="auto">
            <a:xfrm>
              <a:off x="1605832" y="5419943"/>
              <a:ext cx="331788" cy="538163"/>
            </a:xfrm>
            <a:custGeom>
              <a:avLst/>
              <a:gdLst>
                <a:gd name="T0" fmla="*/ 177 w 224"/>
                <a:gd name="T1" fmla="*/ 365 h 365"/>
                <a:gd name="T2" fmla="*/ 124 w 224"/>
                <a:gd name="T3" fmla="*/ 93 h 365"/>
                <a:gd name="T4" fmla="*/ 0 w 224"/>
                <a:gd name="T5" fmla="*/ 75 h 365"/>
                <a:gd name="T6" fmla="*/ 11 w 224"/>
                <a:gd name="T7" fmla="*/ 0 h 365"/>
                <a:gd name="T8" fmla="*/ 164 w 224"/>
                <a:gd name="T9" fmla="*/ 23 h 365"/>
                <a:gd name="T10" fmla="*/ 196 w 224"/>
                <a:gd name="T11" fmla="*/ 56 h 365"/>
                <a:gd name="T12" fmla="*/ 224 w 224"/>
                <a:gd name="T13" fmla="*/ 365 h 365"/>
                <a:gd name="T14" fmla="*/ 177 w 22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365">
                  <a:moveTo>
                    <a:pt x="177" y="365"/>
                  </a:moveTo>
                  <a:cubicBezTo>
                    <a:pt x="124" y="93"/>
                    <a:pt x="124" y="93"/>
                    <a:pt x="124" y="93"/>
                  </a:cubicBezTo>
                  <a:cubicBezTo>
                    <a:pt x="0" y="75"/>
                    <a:pt x="0" y="75"/>
                    <a:pt x="0" y="75"/>
                  </a:cubicBezTo>
                  <a:cubicBezTo>
                    <a:pt x="11" y="0"/>
                    <a:pt x="11" y="0"/>
                    <a:pt x="11" y="0"/>
                  </a:cubicBezTo>
                  <a:cubicBezTo>
                    <a:pt x="164" y="23"/>
                    <a:pt x="164" y="23"/>
                    <a:pt x="164" y="23"/>
                  </a:cubicBezTo>
                  <a:cubicBezTo>
                    <a:pt x="180" y="26"/>
                    <a:pt x="194" y="39"/>
                    <a:pt x="196" y="56"/>
                  </a:cubicBezTo>
                  <a:cubicBezTo>
                    <a:pt x="224" y="365"/>
                    <a:pt x="224" y="365"/>
                    <a:pt x="224" y="365"/>
                  </a:cubicBezTo>
                  <a:lnTo>
                    <a:pt x="177" y="36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9" name="Freeform 46">
              <a:extLst>
                <a:ext uri="{FF2B5EF4-FFF2-40B4-BE49-F238E27FC236}">
                  <a16:creationId xmlns:a16="http://schemas.microsoft.com/office/drawing/2014/main" id="{72A4E5A3-B5F1-44AC-83F7-934387567530}"/>
                </a:ext>
              </a:extLst>
            </p:cNvPr>
            <p:cNvSpPr>
              <a:spLocks/>
            </p:cNvSpPr>
            <p:nvPr/>
          </p:nvSpPr>
          <p:spPr bwMode="auto">
            <a:xfrm>
              <a:off x="1605832" y="5419943"/>
              <a:ext cx="274638" cy="538163"/>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 name="T16" fmla="*/ 138 w 173"/>
                <a:gd name="T17" fmla="*/ 8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39">
                  <a:moveTo>
                    <a:pt x="138" y="80"/>
                  </a:moveTo>
                  <a:lnTo>
                    <a:pt x="21" y="64"/>
                  </a:lnTo>
                  <a:lnTo>
                    <a:pt x="30" y="3"/>
                  </a:lnTo>
                  <a:lnTo>
                    <a:pt x="10" y="0"/>
                  </a:lnTo>
                  <a:lnTo>
                    <a:pt x="0" y="70"/>
                  </a:lnTo>
                  <a:lnTo>
                    <a:pt x="116" y="87"/>
                  </a:lnTo>
                  <a:lnTo>
                    <a:pt x="165" y="339"/>
                  </a:lnTo>
                  <a:lnTo>
                    <a:pt x="173" y="333"/>
                  </a:lnTo>
                  <a:lnTo>
                    <a:pt x="138" y="8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0" name="Freeform 47">
              <a:extLst>
                <a:ext uri="{FF2B5EF4-FFF2-40B4-BE49-F238E27FC236}">
                  <a16:creationId xmlns:a16="http://schemas.microsoft.com/office/drawing/2014/main" id="{FB73C8D3-1850-4D79-BBE1-4265742551F2}"/>
                </a:ext>
              </a:extLst>
            </p:cNvPr>
            <p:cNvSpPr>
              <a:spLocks/>
            </p:cNvSpPr>
            <p:nvPr/>
          </p:nvSpPr>
          <p:spPr bwMode="auto">
            <a:xfrm>
              <a:off x="1605832" y="5419943"/>
              <a:ext cx="274638" cy="538163"/>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39">
                  <a:moveTo>
                    <a:pt x="138" y="80"/>
                  </a:moveTo>
                  <a:lnTo>
                    <a:pt x="21" y="64"/>
                  </a:lnTo>
                  <a:lnTo>
                    <a:pt x="30" y="3"/>
                  </a:lnTo>
                  <a:lnTo>
                    <a:pt x="10" y="0"/>
                  </a:lnTo>
                  <a:lnTo>
                    <a:pt x="0" y="70"/>
                  </a:lnTo>
                  <a:lnTo>
                    <a:pt x="116" y="87"/>
                  </a:lnTo>
                  <a:lnTo>
                    <a:pt x="165" y="339"/>
                  </a:lnTo>
                  <a:lnTo>
                    <a:pt x="173" y="3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1" name="Freeform 48">
              <a:extLst>
                <a:ext uri="{FF2B5EF4-FFF2-40B4-BE49-F238E27FC236}">
                  <a16:creationId xmlns:a16="http://schemas.microsoft.com/office/drawing/2014/main" id="{562EC965-4842-4BA4-BFF2-9FD3318B4CAF}"/>
                </a:ext>
              </a:extLst>
            </p:cNvPr>
            <p:cNvSpPr>
              <a:spLocks/>
            </p:cNvSpPr>
            <p:nvPr/>
          </p:nvSpPr>
          <p:spPr bwMode="auto">
            <a:xfrm>
              <a:off x="1597894" y="5435818"/>
              <a:ext cx="530225" cy="528638"/>
            </a:xfrm>
            <a:custGeom>
              <a:avLst/>
              <a:gdLst>
                <a:gd name="T0" fmla="*/ 304 w 358"/>
                <a:gd name="T1" fmla="*/ 360 h 360"/>
                <a:gd name="T2" fmla="*/ 215 w 358"/>
                <a:gd name="T3" fmla="*/ 99 h 360"/>
                <a:gd name="T4" fmla="*/ 0 w 358"/>
                <a:gd name="T5" fmla="*/ 76 h 360"/>
                <a:gd name="T6" fmla="*/ 8 w 358"/>
                <a:gd name="T7" fmla="*/ 0 h 360"/>
                <a:gd name="T8" fmla="*/ 250 w 358"/>
                <a:gd name="T9" fmla="*/ 27 h 360"/>
                <a:gd name="T10" fmla="*/ 282 w 358"/>
                <a:gd name="T11" fmla="*/ 55 h 360"/>
                <a:gd name="T12" fmla="*/ 358 w 358"/>
                <a:gd name="T13" fmla="*/ 360 h 360"/>
                <a:gd name="T14" fmla="*/ 304 w 358"/>
                <a:gd name="T15" fmla="*/ 36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8" h="360">
                  <a:moveTo>
                    <a:pt x="304" y="360"/>
                  </a:moveTo>
                  <a:cubicBezTo>
                    <a:pt x="215" y="99"/>
                    <a:pt x="215" y="99"/>
                    <a:pt x="215" y="99"/>
                  </a:cubicBezTo>
                  <a:cubicBezTo>
                    <a:pt x="0" y="76"/>
                    <a:pt x="0" y="76"/>
                    <a:pt x="0" y="76"/>
                  </a:cubicBezTo>
                  <a:cubicBezTo>
                    <a:pt x="8" y="0"/>
                    <a:pt x="8" y="0"/>
                    <a:pt x="8" y="0"/>
                  </a:cubicBezTo>
                  <a:cubicBezTo>
                    <a:pt x="250" y="27"/>
                    <a:pt x="250" y="27"/>
                    <a:pt x="250" y="27"/>
                  </a:cubicBezTo>
                  <a:cubicBezTo>
                    <a:pt x="265" y="29"/>
                    <a:pt x="278" y="40"/>
                    <a:pt x="282" y="55"/>
                  </a:cubicBezTo>
                  <a:cubicBezTo>
                    <a:pt x="358" y="360"/>
                    <a:pt x="358" y="360"/>
                    <a:pt x="358" y="360"/>
                  </a:cubicBezTo>
                  <a:lnTo>
                    <a:pt x="304" y="36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2" name="Freeform 49">
              <a:extLst>
                <a:ext uri="{FF2B5EF4-FFF2-40B4-BE49-F238E27FC236}">
                  <a16:creationId xmlns:a16="http://schemas.microsoft.com/office/drawing/2014/main" id="{B8A030E4-24DB-412F-BEEB-8D991D41F384}"/>
                </a:ext>
              </a:extLst>
            </p:cNvPr>
            <p:cNvSpPr>
              <a:spLocks/>
            </p:cNvSpPr>
            <p:nvPr/>
          </p:nvSpPr>
          <p:spPr bwMode="auto">
            <a:xfrm>
              <a:off x="1597894" y="5518368"/>
              <a:ext cx="461963" cy="446088"/>
            </a:xfrm>
            <a:custGeom>
              <a:avLst/>
              <a:gdLst>
                <a:gd name="T0" fmla="*/ 304 w 312"/>
                <a:gd name="T1" fmla="*/ 303 h 303"/>
                <a:gd name="T2" fmla="*/ 312 w 312"/>
                <a:gd name="T3" fmla="*/ 303 h 303"/>
                <a:gd name="T4" fmla="*/ 240 w 312"/>
                <a:gd name="T5" fmla="*/ 51 h 303"/>
                <a:gd name="T6" fmla="*/ 208 w 312"/>
                <a:gd name="T7" fmla="*/ 23 h 303"/>
                <a:gd name="T8" fmla="*/ 2 w 312"/>
                <a:gd name="T9" fmla="*/ 0 h 303"/>
                <a:gd name="T10" fmla="*/ 0 w 312"/>
                <a:gd name="T11" fmla="*/ 19 h 303"/>
                <a:gd name="T12" fmla="*/ 215 w 312"/>
                <a:gd name="T13" fmla="*/ 42 h 303"/>
                <a:gd name="T14" fmla="*/ 304 w 312"/>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303">
                  <a:moveTo>
                    <a:pt x="304" y="303"/>
                  </a:moveTo>
                  <a:cubicBezTo>
                    <a:pt x="312" y="303"/>
                    <a:pt x="312" y="303"/>
                    <a:pt x="312" y="303"/>
                  </a:cubicBezTo>
                  <a:cubicBezTo>
                    <a:pt x="240" y="51"/>
                    <a:pt x="240" y="51"/>
                    <a:pt x="240" y="51"/>
                  </a:cubicBezTo>
                  <a:cubicBezTo>
                    <a:pt x="236" y="36"/>
                    <a:pt x="223" y="25"/>
                    <a:pt x="208" y="23"/>
                  </a:cubicBezTo>
                  <a:cubicBezTo>
                    <a:pt x="2" y="0"/>
                    <a:pt x="2" y="0"/>
                    <a:pt x="2" y="0"/>
                  </a:cubicBezTo>
                  <a:cubicBezTo>
                    <a:pt x="0" y="19"/>
                    <a:pt x="0" y="19"/>
                    <a:pt x="0" y="19"/>
                  </a:cubicBezTo>
                  <a:cubicBezTo>
                    <a:pt x="215" y="42"/>
                    <a:pt x="215" y="42"/>
                    <a:pt x="215" y="42"/>
                  </a:cubicBezTo>
                  <a:lnTo>
                    <a:pt x="304" y="30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3" name="Freeform 50">
              <a:extLst>
                <a:ext uri="{FF2B5EF4-FFF2-40B4-BE49-F238E27FC236}">
                  <a16:creationId xmlns:a16="http://schemas.microsoft.com/office/drawing/2014/main" id="{73E1C0DC-3443-4243-B0C0-9F8D586B64E7}"/>
                </a:ext>
              </a:extLst>
            </p:cNvPr>
            <p:cNvSpPr>
              <a:spLocks/>
            </p:cNvSpPr>
            <p:nvPr/>
          </p:nvSpPr>
          <p:spPr bwMode="auto">
            <a:xfrm>
              <a:off x="1724894" y="5448518"/>
              <a:ext cx="287338" cy="55563"/>
            </a:xfrm>
            <a:custGeom>
              <a:avLst/>
              <a:gdLst>
                <a:gd name="T0" fmla="*/ 165 w 194"/>
                <a:gd name="T1" fmla="*/ 18 h 38"/>
                <a:gd name="T2" fmla="*/ 2 w 194"/>
                <a:gd name="T3" fmla="*/ 0 h 38"/>
                <a:gd name="T4" fmla="*/ 0 w 194"/>
                <a:gd name="T5" fmla="*/ 17 h 38"/>
                <a:gd name="T6" fmla="*/ 194 w 194"/>
                <a:gd name="T7" fmla="*/ 38 h 38"/>
                <a:gd name="T8" fmla="*/ 165 w 194"/>
                <a:gd name="T9" fmla="*/ 18 h 38"/>
              </a:gdLst>
              <a:ahLst/>
              <a:cxnLst>
                <a:cxn ang="0">
                  <a:pos x="T0" y="T1"/>
                </a:cxn>
                <a:cxn ang="0">
                  <a:pos x="T2" y="T3"/>
                </a:cxn>
                <a:cxn ang="0">
                  <a:pos x="T4" y="T5"/>
                </a:cxn>
                <a:cxn ang="0">
                  <a:pos x="T6" y="T7"/>
                </a:cxn>
                <a:cxn ang="0">
                  <a:pos x="T8" y="T9"/>
                </a:cxn>
              </a:cxnLst>
              <a:rect l="0" t="0" r="r" b="b"/>
              <a:pathLst>
                <a:path w="194" h="38">
                  <a:moveTo>
                    <a:pt x="165" y="18"/>
                  </a:moveTo>
                  <a:cubicBezTo>
                    <a:pt x="2" y="0"/>
                    <a:pt x="2" y="0"/>
                    <a:pt x="2" y="0"/>
                  </a:cubicBezTo>
                  <a:cubicBezTo>
                    <a:pt x="0" y="17"/>
                    <a:pt x="0" y="17"/>
                    <a:pt x="0" y="17"/>
                  </a:cubicBezTo>
                  <a:cubicBezTo>
                    <a:pt x="194" y="38"/>
                    <a:pt x="194" y="38"/>
                    <a:pt x="194" y="38"/>
                  </a:cubicBezTo>
                  <a:cubicBezTo>
                    <a:pt x="188" y="27"/>
                    <a:pt x="177" y="20"/>
                    <a:pt x="165" y="18"/>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4" name="Freeform 51">
              <a:extLst>
                <a:ext uri="{FF2B5EF4-FFF2-40B4-BE49-F238E27FC236}">
                  <a16:creationId xmlns:a16="http://schemas.microsoft.com/office/drawing/2014/main" id="{8DED0A4B-C8D5-4C62-87A9-C5A836186233}"/>
                </a:ext>
              </a:extLst>
            </p:cNvPr>
            <p:cNvSpPr>
              <a:spLocks/>
            </p:cNvSpPr>
            <p:nvPr/>
          </p:nvSpPr>
          <p:spPr bwMode="auto">
            <a:xfrm>
              <a:off x="1486769" y="5065931"/>
              <a:ext cx="296863" cy="512763"/>
            </a:xfrm>
            <a:custGeom>
              <a:avLst/>
              <a:gdLst>
                <a:gd name="T0" fmla="*/ 161 w 201"/>
                <a:gd name="T1" fmla="*/ 33 h 349"/>
                <a:gd name="T2" fmla="*/ 112 w 201"/>
                <a:gd name="T3" fmla="*/ 0 h 349"/>
                <a:gd name="T4" fmla="*/ 60 w 201"/>
                <a:gd name="T5" fmla="*/ 0 h 349"/>
                <a:gd name="T6" fmla="*/ 17 w 201"/>
                <a:gd name="T7" fmla="*/ 43 h 349"/>
                <a:gd name="T8" fmla="*/ 1 w 201"/>
                <a:gd name="T9" fmla="*/ 249 h 349"/>
                <a:gd name="T10" fmla="*/ 30 w 201"/>
                <a:gd name="T11" fmla="*/ 331 h 349"/>
                <a:gd name="T12" fmla="*/ 92 w 201"/>
                <a:gd name="T13" fmla="*/ 331 h 349"/>
                <a:gd name="T14" fmla="*/ 201 w 201"/>
                <a:gd name="T15" fmla="*/ 298 h 349"/>
                <a:gd name="T16" fmla="*/ 161 w 201"/>
                <a:gd name="T17"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349">
                  <a:moveTo>
                    <a:pt x="161" y="33"/>
                  </a:moveTo>
                  <a:cubicBezTo>
                    <a:pt x="155" y="26"/>
                    <a:pt x="147" y="0"/>
                    <a:pt x="112" y="0"/>
                  </a:cubicBezTo>
                  <a:cubicBezTo>
                    <a:pt x="104" y="0"/>
                    <a:pt x="68" y="0"/>
                    <a:pt x="60" y="0"/>
                  </a:cubicBezTo>
                  <a:cubicBezTo>
                    <a:pt x="25" y="0"/>
                    <a:pt x="20" y="36"/>
                    <a:pt x="17" y="43"/>
                  </a:cubicBezTo>
                  <a:cubicBezTo>
                    <a:pt x="6" y="72"/>
                    <a:pt x="1" y="197"/>
                    <a:pt x="1" y="249"/>
                  </a:cubicBezTo>
                  <a:cubicBezTo>
                    <a:pt x="1" y="300"/>
                    <a:pt x="0" y="331"/>
                    <a:pt x="30" y="331"/>
                  </a:cubicBezTo>
                  <a:cubicBezTo>
                    <a:pt x="92" y="331"/>
                    <a:pt x="92" y="331"/>
                    <a:pt x="92" y="331"/>
                  </a:cubicBezTo>
                  <a:cubicBezTo>
                    <a:pt x="122" y="331"/>
                    <a:pt x="201" y="349"/>
                    <a:pt x="201" y="298"/>
                  </a:cubicBezTo>
                  <a:cubicBezTo>
                    <a:pt x="201" y="247"/>
                    <a:pt x="177" y="53"/>
                    <a:pt x="16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5" name="Freeform 52">
              <a:extLst>
                <a:ext uri="{FF2B5EF4-FFF2-40B4-BE49-F238E27FC236}">
                  <a16:creationId xmlns:a16="http://schemas.microsoft.com/office/drawing/2014/main" id="{08C1D4C9-437D-4DCF-A0FA-085F0239527B}"/>
                </a:ext>
              </a:extLst>
            </p:cNvPr>
            <p:cNvSpPr>
              <a:spLocks/>
            </p:cNvSpPr>
            <p:nvPr/>
          </p:nvSpPr>
          <p:spPr bwMode="auto">
            <a:xfrm>
              <a:off x="1515344" y="5027627"/>
              <a:ext cx="168275" cy="89103"/>
            </a:xfrm>
            <a:custGeom>
              <a:avLst/>
              <a:gdLst>
                <a:gd name="T0" fmla="*/ 113 w 113"/>
                <a:gd name="T1" fmla="*/ 4 h 35"/>
                <a:gd name="T2" fmla="*/ 93 w 113"/>
                <a:gd name="T3" fmla="*/ 0 h 35"/>
                <a:gd name="T4" fmla="*/ 40 w 113"/>
                <a:gd name="T5" fmla="*/ 0 h 35"/>
                <a:gd name="T6" fmla="*/ 0 w 113"/>
                <a:gd name="T7" fmla="*/ 35 h 35"/>
                <a:gd name="T8" fmla="*/ 28 w 113"/>
                <a:gd name="T9" fmla="*/ 11 h 35"/>
                <a:gd name="T10" fmla="*/ 90 w 113"/>
                <a:gd name="T11" fmla="*/ 6 h 35"/>
                <a:gd name="T12" fmla="*/ 112 w 113"/>
                <a:gd name="T13" fmla="*/ 6 h 35"/>
                <a:gd name="T14" fmla="*/ 113 w 113"/>
                <a:gd name="T15" fmla="*/ 4 h 35"/>
                <a:gd name="connsiteX0" fmla="*/ 10000 w 10000"/>
                <a:gd name="connsiteY0" fmla="*/ 8643 h 17500"/>
                <a:gd name="connsiteX1" fmla="*/ 8230 w 10000"/>
                <a:gd name="connsiteY1" fmla="*/ 7500 h 17500"/>
                <a:gd name="connsiteX2" fmla="*/ 3540 w 10000"/>
                <a:gd name="connsiteY2" fmla="*/ 0 h 17500"/>
                <a:gd name="connsiteX3" fmla="*/ 0 w 10000"/>
                <a:gd name="connsiteY3" fmla="*/ 17500 h 17500"/>
                <a:gd name="connsiteX4" fmla="*/ 2478 w 10000"/>
                <a:gd name="connsiteY4" fmla="*/ 10643 h 17500"/>
                <a:gd name="connsiteX5" fmla="*/ 7965 w 10000"/>
                <a:gd name="connsiteY5" fmla="*/ 9214 h 17500"/>
                <a:gd name="connsiteX6" fmla="*/ 9912 w 10000"/>
                <a:gd name="connsiteY6" fmla="*/ 9214 h 17500"/>
                <a:gd name="connsiteX7" fmla="*/ 10000 w 10000"/>
                <a:gd name="connsiteY7" fmla="*/ 8643 h 17500"/>
                <a:gd name="connsiteX0" fmla="*/ 10000 w 10000"/>
                <a:gd name="connsiteY0" fmla="*/ 8683 h 17540"/>
                <a:gd name="connsiteX1" fmla="*/ 8230 w 10000"/>
                <a:gd name="connsiteY1" fmla="*/ 7540 h 17540"/>
                <a:gd name="connsiteX2" fmla="*/ 3540 w 10000"/>
                <a:gd name="connsiteY2" fmla="*/ 40 h 17540"/>
                <a:gd name="connsiteX3" fmla="*/ 0 w 10000"/>
                <a:gd name="connsiteY3" fmla="*/ 17540 h 17540"/>
                <a:gd name="connsiteX4" fmla="*/ 2478 w 10000"/>
                <a:gd name="connsiteY4" fmla="*/ 10683 h 17540"/>
                <a:gd name="connsiteX5" fmla="*/ 7965 w 10000"/>
                <a:gd name="connsiteY5" fmla="*/ 9254 h 17540"/>
                <a:gd name="connsiteX6" fmla="*/ 9912 w 10000"/>
                <a:gd name="connsiteY6" fmla="*/ 9254 h 17540"/>
                <a:gd name="connsiteX7" fmla="*/ 10000 w 10000"/>
                <a:gd name="connsiteY7" fmla="*/ 8683 h 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7540">
                  <a:moveTo>
                    <a:pt x="10000" y="8683"/>
                  </a:moveTo>
                  <a:cubicBezTo>
                    <a:pt x="9558" y="7826"/>
                    <a:pt x="9307" y="8980"/>
                    <a:pt x="8230" y="7540"/>
                  </a:cubicBezTo>
                  <a:cubicBezTo>
                    <a:pt x="7153" y="6100"/>
                    <a:pt x="3875" y="-584"/>
                    <a:pt x="3540" y="40"/>
                  </a:cubicBezTo>
                  <a:cubicBezTo>
                    <a:pt x="2282" y="2384"/>
                    <a:pt x="354" y="13540"/>
                    <a:pt x="0" y="17540"/>
                  </a:cubicBezTo>
                  <a:cubicBezTo>
                    <a:pt x="531" y="14969"/>
                    <a:pt x="1150" y="11540"/>
                    <a:pt x="2478" y="10683"/>
                  </a:cubicBezTo>
                  <a:cubicBezTo>
                    <a:pt x="3363" y="10397"/>
                    <a:pt x="7080" y="9540"/>
                    <a:pt x="7965" y="9254"/>
                  </a:cubicBezTo>
                  <a:cubicBezTo>
                    <a:pt x="8673" y="8683"/>
                    <a:pt x="9292" y="8969"/>
                    <a:pt x="9912" y="9254"/>
                  </a:cubicBezTo>
                  <a:cubicBezTo>
                    <a:pt x="9941" y="9064"/>
                    <a:pt x="9971" y="8873"/>
                    <a:pt x="10000" y="8683"/>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6" name="Freeform 53">
              <a:extLst>
                <a:ext uri="{FF2B5EF4-FFF2-40B4-BE49-F238E27FC236}">
                  <a16:creationId xmlns:a16="http://schemas.microsoft.com/office/drawing/2014/main" id="{3A277830-E39F-43CB-BA3E-5E22484CD3BC}"/>
                </a:ext>
              </a:extLst>
            </p:cNvPr>
            <p:cNvSpPr>
              <a:spLocks/>
            </p:cNvSpPr>
            <p:nvPr/>
          </p:nvSpPr>
          <p:spPr bwMode="auto">
            <a:xfrm>
              <a:off x="1859832" y="5915243"/>
              <a:ext cx="180975" cy="90488"/>
            </a:xfrm>
            <a:custGeom>
              <a:avLst/>
              <a:gdLst>
                <a:gd name="T0" fmla="*/ 113 w 123"/>
                <a:gd name="T1" fmla="*/ 26 h 61"/>
                <a:gd name="T2" fmla="*/ 55 w 123"/>
                <a:gd name="T3" fmla="*/ 1 h 61"/>
                <a:gd name="T4" fmla="*/ 55 w 123"/>
                <a:gd name="T5" fmla="*/ 1 h 61"/>
                <a:gd name="T6" fmla="*/ 52 w 123"/>
                <a:gd name="T7" fmla="*/ 0 h 61"/>
                <a:gd name="T8" fmla="*/ 45 w 123"/>
                <a:gd name="T9" fmla="*/ 6 h 61"/>
                <a:gd name="T10" fmla="*/ 45 w 123"/>
                <a:gd name="T11" fmla="*/ 6 h 61"/>
                <a:gd name="T12" fmla="*/ 23 w 123"/>
                <a:gd name="T13" fmla="*/ 21 h 61"/>
                <a:gd name="T14" fmla="*/ 2 w 123"/>
                <a:gd name="T15" fmla="*/ 8 h 61"/>
                <a:gd name="T16" fmla="*/ 1 w 123"/>
                <a:gd name="T17" fmla="*/ 52 h 61"/>
                <a:gd name="T18" fmla="*/ 10 w 123"/>
                <a:gd name="T19" fmla="*/ 61 h 61"/>
                <a:gd name="T20" fmla="*/ 114 w 123"/>
                <a:gd name="T21" fmla="*/ 58 h 61"/>
                <a:gd name="T22" fmla="*/ 121 w 123"/>
                <a:gd name="T23" fmla="*/ 51 h 61"/>
                <a:gd name="T24" fmla="*/ 122 w 123"/>
                <a:gd name="T25" fmla="*/ 37 h 61"/>
                <a:gd name="T26" fmla="*/ 113 w 123"/>
                <a:gd name="T2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61">
                  <a:moveTo>
                    <a:pt x="113" y="26"/>
                  </a:moveTo>
                  <a:cubicBezTo>
                    <a:pt x="103" y="21"/>
                    <a:pt x="55" y="1"/>
                    <a:pt x="55" y="1"/>
                  </a:cubicBezTo>
                  <a:cubicBezTo>
                    <a:pt x="55" y="1"/>
                    <a:pt x="55" y="1"/>
                    <a:pt x="55" y="1"/>
                  </a:cubicBezTo>
                  <a:cubicBezTo>
                    <a:pt x="54" y="0"/>
                    <a:pt x="53" y="0"/>
                    <a:pt x="52" y="0"/>
                  </a:cubicBezTo>
                  <a:cubicBezTo>
                    <a:pt x="49" y="0"/>
                    <a:pt x="46" y="2"/>
                    <a:pt x="45" y="6"/>
                  </a:cubicBezTo>
                  <a:cubicBezTo>
                    <a:pt x="45" y="6"/>
                    <a:pt x="45" y="6"/>
                    <a:pt x="45" y="6"/>
                  </a:cubicBezTo>
                  <a:cubicBezTo>
                    <a:pt x="44" y="11"/>
                    <a:pt x="38" y="22"/>
                    <a:pt x="23" y="21"/>
                  </a:cubicBezTo>
                  <a:cubicBezTo>
                    <a:pt x="2" y="8"/>
                    <a:pt x="2" y="8"/>
                    <a:pt x="2" y="8"/>
                  </a:cubicBezTo>
                  <a:cubicBezTo>
                    <a:pt x="1" y="52"/>
                    <a:pt x="1" y="52"/>
                    <a:pt x="1" y="52"/>
                  </a:cubicBezTo>
                  <a:cubicBezTo>
                    <a:pt x="1" y="52"/>
                    <a:pt x="0" y="61"/>
                    <a:pt x="10" y="61"/>
                  </a:cubicBezTo>
                  <a:cubicBezTo>
                    <a:pt x="114" y="58"/>
                    <a:pt x="114" y="58"/>
                    <a:pt x="114" y="58"/>
                  </a:cubicBezTo>
                  <a:cubicBezTo>
                    <a:pt x="114" y="58"/>
                    <a:pt x="121" y="59"/>
                    <a:pt x="121" y="51"/>
                  </a:cubicBezTo>
                  <a:cubicBezTo>
                    <a:pt x="122" y="37"/>
                    <a:pt x="122" y="37"/>
                    <a:pt x="122" y="37"/>
                  </a:cubicBezTo>
                  <a:cubicBezTo>
                    <a:pt x="122" y="37"/>
                    <a:pt x="123" y="31"/>
                    <a:pt x="113"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7" name="Freeform 54">
              <a:extLst>
                <a:ext uri="{FF2B5EF4-FFF2-40B4-BE49-F238E27FC236}">
                  <a16:creationId xmlns:a16="http://schemas.microsoft.com/office/drawing/2014/main" id="{49DE8D95-E711-4483-AA0B-26B1C3F3031B}"/>
                </a:ext>
              </a:extLst>
            </p:cNvPr>
            <p:cNvSpPr>
              <a:spLocks/>
            </p:cNvSpPr>
            <p:nvPr/>
          </p:nvSpPr>
          <p:spPr bwMode="auto">
            <a:xfrm>
              <a:off x="2036044" y="5912068"/>
              <a:ext cx="196850" cy="93663"/>
            </a:xfrm>
            <a:custGeom>
              <a:avLst/>
              <a:gdLst>
                <a:gd name="T0" fmla="*/ 123 w 133"/>
                <a:gd name="T1" fmla="*/ 27 h 63"/>
                <a:gd name="T2" fmla="*/ 58 w 133"/>
                <a:gd name="T3" fmla="*/ 0 h 63"/>
                <a:gd name="T4" fmla="*/ 57 w 133"/>
                <a:gd name="T5" fmla="*/ 0 h 63"/>
                <a:gd name="T6" fmla="*/ 54 w 133"/>
                <a:gd name="T7" fmla="*/ 0 h 63"/>
                <a:gd name="T8" fmla="*/ 48 w 133"/>
                <a:gd name="T9" fmla="*/ 5 h 63"/>
                <a:gd name="T10" fmla="*/ 47 w 133"/>
                <a:gd name="T11" fmla="*/ 6 h 63"/>
                <a:gd name="T12" fmla="*/ 24 w 133"/>
                <a:gd name="T13" fmla="*/ 22 h 63"/>
                <a:gd name="T14" fmla="*/ 2 w 133"/>
                <a:gd name="T15" fmla="*/ 8 h 63"/>
                <a:gd name="T16" fmla="*/ 1 w 133"/>
                <a:gd name="T17" fmla="*/ 54 h 63"/>
                <a:gd name="T18" fmla="*/ 10 w 133"/>
                <a:gd name="T19" fmla="*/ 63 h 63"/>
                <a:gd name="T20" fmla="*/ 124 w 133"/>
                <a:gd name="T21" fmla="*/ 60 h 63"/>
                <a:gd name="T22" fmla="*/ 131 w 133"/>
                <a:gd name="T23" fmla="*/ 53 h 63"/>
                <a:gd name="T24" fmla="*/ 131 w 133"/>
                <a:gd name="T25" fmla="*/ 38 h 63"/>
                <a:gd name="T26" fmla="*/ 123 w 133"/>
                <a:gd name="T2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3">
                  <a:moveTo>
                    <a:pt x="123" y="27"/>
                  </a:moveTo>
                  <a:cubicBezTo>
                    <a:pt x="112" y="21"/>
                    <a:pt x="58" y="0"/>
                    <a:pt x="58" y="0"/>
                  </a:cubicBezTo>
                  <a:cubicBezTo>
                    <a:pt x="58" y="0"/>
                    <a:pt x="58" y="0"/>
                    <a:pt x="57" y="0"/>
                  </a:cubicBezTo>
                  <a:cubicBezTo>
                    <a:pt x="57" y="0"/>
                    <a:pt x="56" y="0"/>
                    <a:pt x="54" y="0"/>
                  </a:cubicBezTo>
                  <a:cubicBezTo>
                    <a:pt x="51" y="0"/>
                    <a:pt x="48" y="2"/>
                    <a:pt x="48" y="5"/>
                  </a:cubicBezTo>
                  <a:cubicBezTo>
                    <a:pt x="48" y="5"/>
                    <a:pt x="48" y="6"/>
                    <a:pt x="47" y="6"/>
                  </a:cubicBezTo>
                  <a:cubicBezTo>
                    <a:pt x="47" y="11"/>
                    <a:pt x="40" y="22"/>
                    <a:pt x="24" y="22"/>
                  </a:cubicBezTo>
                  <a:cubicBezTo>
                    <a:pt x="2" y="8"/>
                    <a:pt x="2" y="8"/>
                    <a:pt x="2" y="8"/>
                  </a:cubicBezTo>
                  <a:cubicBezTo>
                    <a:pt x="1" y="54"/>
                    <a:pt x="1" y="54"/>
                    <a:pt x="1" y="54"/>
                  </a:cubicBezTo>
                  <a:cubicBezTo>
                    <a:pt x="1" y="54"/>
                    <a:pt x="0" y="63"/>
                    <a:pt x="10" y="63"/>
                  </a:cubicBezTo>
                  <a:cubicBezTo>
                    <a:pt x="124" y="60"/>
                    <a:pt x="124" y="60"/>
                    <a:pt x="124" y="60"/>
                  </a:cubicBezTo>
                  <a:cubicBezTo>
                    <a:pt x="124" y="60"/>
                    <a:pt x="131" y="62"/>
                    <a:pt x="131" y="53"/>
                  </a:cubicBezTo>
                  <a:cubicBezTo>
                    <a:pt x="131" y="38"/>
                    <a:pt x="131" y="38"/>
                    <a:pt x="131" y="38"/>
                  </a:cubicBezTo>
                  <a:cubicBezTo>
                    <a:pt x="131" y="38"/>
                    <a:pt x="133" y="33"/>
                    <a:pt x="123" y="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88" name="Group 987">
              <a:extLst>
                <a:ext uri="{FF2B5EF4-FFF2-40B4-BE49-F238E27FC236}">
                  <a16:creationId xmlns:a16="http://schemas.microsoft.com/office/drawing/2014/main" id="{98D64D0D-F569-4F43-8C7F-4FC9CC16C145}"/>
                </a:ext>
              </a:extLst>
            </p:cNvPr>
            <p:cNvGrpSpPr/>
            <p:nvPr/>
          </p:nvGrpSpPr>
          <p:grpSpPr>
            <a:xfrm rot="2008726">
              <a:off x="1913561" y="4899847"/>
              <a:ext cx="280988" cy="304800"/>
              <a:chOff x="1980482" y="4056281"/>
              <a:chExt cx="280988" cy="304800"/>
            </a:xfrm>
          </p:grpSpPr>
          <p:sp>
            <p:nvSpPr>
              <p:cNvPr id="1002" name="Freeform 56">
                <a:extLst>
                  <a:ext uri="{FF2B5EF4-FFF2-40B4-BE49-F238E27FC236}">
                    <a16:creationId xmlns:a16="http://schemas.microsoft.com/office/drawing/2014/main" id="{396854E2-360A-4C70-8532-D96763A275D1}"/>
                  </a:ext>
                </a:extLst>
              </p:cNvPr>
              <p:cNvSpPr>
                <a:spLocks/>
              </p:cNvSpPr>
              <p:nvPr/>
            </p:nvSpPr>
            <p:spPr bwMode="auto">
              <a:xfrm>
                <a:off x="1980482" y="4056281"/>
                <a:ext cx="269875" cy="269875"/>
              </a:xfrm>
              <a:custGeom>
                <a:avLst/>
                <a:gdLst>
                  <a:gd name="T0" fmla="*/ 175 w 182"/>
                  <a:gd name="T1" fmla="*/ 83 h 184"/>
                  <a:gd name="T2" fmla="*/ 120 w 182"/>
                  <a:gd name="T3" fmla="*/ 43 h 184"/>
                  <a:gd name="T4" fmla="*/ 124 w 182"/>
                  <a:gd name="T5" fmla="*/ 37 h 184"/>
                  <a:gd name="T6" fmla="*/ 122 w 182"/>
                  <a:gd name="T7" fmla="*/ 27 h 184"/>
                  <a:gd name="T8" fmla="*/ 88 w 182"/>
                  <a:gd name="T9" fmla="*/ 2 h 184"/>
                  <a:gd name="T10" fmla="*/ 78 w 182"/>
                  <a:gd name="T11" fmla="*/ 4 h 184"/>
                  <a:gd name="T12" fmla="*/ 74 w 182"/>
                  <a:gd name="T13" fmla="*/ 10 h 184"/>
                  <a:gd name="T14" fmla="*/ 58 w 182"/>
                  <a:gd name="T15" fmla="*/ 15 h 184"/>
                  <a:gd name="T16" fmla="*/ 4 w 182"/>
                  <a:gd name="T17" fmla="*/ 88 h 184"/>
                  <a:gd name="T18" fmla="*/ 7 w 182"/>
                  <a:gd name="T19" fmla="*/ 108 h 184"/>
                  <a:gd name="T20" fmla="*/ 104 w 182"/>
                  <a:gd name="T21" fmla="*/ 179 h 184"/>
                  <a:gd name="T22" fmla="*/ 124 w 182"/>
                  <a:gd name="T23" fmla="*/ 176 h 184"/>
                  <a:gd name="T24" fmla="*/ 178 w 182"/>
                  <a:gd name="T25" fmla="*/ 103 h 184"/>
                  <a:gd name="T26" fmla="*/ 175 w 182"/>
                  <a:gd name="T27" fmla="*/ 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84">
                    <a:moveTo>
                      <a:pt x="175" y="83"/>
                    </a:moveTo>
                    <a:cubicBezTo>
                      <a:pt x="120" y="43"/>
                      <a:pt x="120" y="43"/>
                      <a:pt x="120" y="43"/>
                    </a:cubicBezTo>
                    <a:cubicBezTo>
                      <a:pt x="124" y="37"/>
                      <a:pt x="124" y="37"/>
                      <a:pt x="124" y="37"/>
                    </a:cubicBezTo>
                    <a:cubicBezTo>
                      <a:pt x="126" y="34"/>
                      <a:pt x="126" y="30"/>
                      <a:pt x="122" y="27"/>
                    </a:cubicBezTo>
                    <a:cubicBezTo>
                      <a:pt x="88" y="2"/>
                      <a:pt x="88" y="2"/>
                      <a:pt x="88" y="2"/>
                    </a:cubicBezTo>
                    <a:cubicBezTo>
                      <a:pt x="85" y="0"/>
                      <a:pt x="81" y="1"/>
                      <a:pt x="78" y="4"/>
                    </a:cubicBezTo>
                    <a:cubicBezTo>
                      <a:pt x="74" y="10"/>
                      <a:pt x="74" y="10"/>
                      <a:pt x="74" y="10"/>
                    </a:cubicBezTo>
                    <a:cubicBezTo>
                      <a:pt x="68" y="8"/>
                      <a:pt x="62" y="10"/>
                      <a:pt x="58" y="15"/>
                    </a:cubicBezTo>
                    <a:cubicBezTo>
                      <a:pt x="4" y="88"/>
                      <a:pt x="4" y="88"/>
                      <a:pt x="4" y="88"/>
                    </a:cubicBezTo>
                    <a:cubicBezTo>
                      <a:pt x="0" y="95"/>
                      <a:pt x="1" y="103"/>
                      <a:pt x="7" y="108"/>
                    </a:cubicBezTo>
                    <a:cubicBezTo>
                      <a:pt x="104" y="179"/>
                      <a:pt x="104" y="179"/>
                      <a:pt x="104" y="179"/>
                    </a:cubicBezTo>
                    <a:cubicBezTo>
                      <a:pt x="110" y="184"/>
                      <a:pt x="119" y="182"/>
                      <a:pt x="124" y="176"/>
                    </a:cubicBezTo>
                    <a:cubicBezTo>
                      <a:pt x="178" y="103"/>
                      <a:pt x="178" y="103"/>
                      <a:pt x="178" y="103"/>
                    </a:cubicBezTo>
                    <a:cubicBezTo>
                      <a:pt x="182" y="96"/>
                      <a:pt x="181" y="88"/>
                      <a:pt x="175" y="83"/>
                    </a:cubicBez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3" name="Freeform 57">
                <a:extLst>
                  <a:ext uri="{FF2B5EF4-FFF2-40B4-BE49-F238E27FC236}">
                    <a16:creationId xmlns:a16="http://schemas.microsoft.com/office/drawing/2014/main" id="{351C93C9-7ED1-48B3-A4BF-0E6018FC7B91}"/>
                  </a:ext>
                </a:extLst>
              </p:cNvPr>
              <p:cNvSpPr>
                <a:spLocks/>
              </p:cNvSpPr>
              <p:nvPr/>
            </p:nvSpPr>
            <p:spPr bwMode="auto">
              <a:xfrm>
                <a:off x="1980482" y="4103906"/>
                <a:ext cx="280988" cy="220663"/>
              </a:xfrm>
              <a:custGeom>
                <a:avLst/>
                <a:gdLst>
                  <a:gd name="T0" fmla="*/ 126 w 190"/>
                  <a:gd name="T1" fmla="*/ 145 h 150"/>
                  <a:gd name="T2" fmla="*/ 104 w 190"/>
                  <a:gd name="T3" fmla="*/ 146 h 150"/>
                  <a:gd name="T4" fmla="*/ 7 w 190"/>
                  <a:gd name="T5" fmla="*/ 75 h 150"/>
                  <a:gd name="T6" fmla="*/ 6 w 190"/>
                  <a:gd name="T7" fmla="*/ 57 h 150"/>
                  <a:gd name="T8" fmla="*/ 64 w 190"/>
                  <a:gd name="T9" fmla="*/ 6 h 150"/>
                  <a:gd name="T10" fmla="*/ 86 w 190"/>
                  <a:gd name="T11" fmla="*/ 5 h 150"/>
                  <a:gd name="T12" fmla="*/ 183 w 190"/>
                  <a:gd name="T13" fmla="*/ 76 h 150"/>
                  <a:gd name="T14" fmla="*/ 184 w 190"/>
                  <a:gd name="T15" fmla="*/ 94 h 150"/>
                  <a:gd name="T16" fmla="*/ 126 w 190"/>
                  <a:gd name="T17"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0">
                    <a:moveTo>
                      <a:pt x="126" y="145"/>
                    </a:moveTo>
                    <a:cubicBezTo>
                      <a:pt x="120" y="150"/>
                      <a:pt x="110" y="150"/>
                      <a:pt x="104" y="146"/>
                    </a:cubicBezTo>
                    <a:cubicBezTo>
                      <a:pt x="7" y="75"/>
                      <a:pt x="7" y="75"/>
                      <a:pt x="7" y="75"/>
                    </a:cubicBezTo>
                    <a:cubicBezTo>
                      <a:pt x="0" y="70"/>
                      <a:pt x="0" y="62"/>
                      <a:pt x="6" y="57"/>
                    </a:cubicBezTo>
                    <a:cubicBezTo>
                      <a:pt x="64" y="6"/>
                      <a:pt x="64" y="6"/>
                      <a:pt x="64" y="6"/>
                    </a:cubicBezTo>
                    <a:cubicBezTo>
                      <a:pt x="70" y="1"/>
                      <a:pt x="80" y="0"/>
                      <a:pt x="86" y="5"/>
                    </a:cubicBezTo>
                    <a:cubicBezTo>
                      <a:pt x="183" y="76"/>
                      <a:pt x="183" y="76"/>
                      <a:pt x="183" y="76"/>
                    </a:cubicBezTo>
                    <a:cubicBezTo>
                      <a:pt x="190" y="81"/>
                      <a:pt x="190" y="89"/>
                      <a:pt x="184" y="94"/>
                    </a:cubicBezTo>
                    <a:lnTo>
                      <a:pt x="126" y="14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4" name="Freeform 58">
                <a:extLst>
                  <a:ext uri="{FF2B5EF4-FFF2-40B4-BE49-F238E27FC236}">
                    <a16:creationId xmlns:a16="http://schemas.microsoft.com/office/drawing/2014/main" id="{76709969-2BE6-45BA-886B-A00BCA8EF1BA}"/>
                  </a:ext>
                </a:extLst>
              </p:cNvPr>
              <p:cNvSpPr>
                <a:spLocks/>
              </p:cNvSpPr>
              <p:nvPr/>
            </p:nvSpPr>
            <p:spPr bwMode="auto">
              <a:xfrm>
                <a:off x="2121769" y="4238843"/>
                <a:ext cx="23813" cy="82550"/>
              </a:xfrm>
              <a:custGeom>
                <a:avLst/>
                <a:gdLst>
                  <a:gd name="T0" fmla="*/ 7 w 17"/>
                  <a:gd name="T1" fmla="*/ 57 h 57"/>
                  <a:gd name="T2" fmla="*/ 0 w 17"/>
                  <a:gd name="T3" fmla="*/ 50 h 57"/>
                  <a:gd name="T4" fmla="*/ 2 w 17"/>
                  <a:gd name="T5" fmla="*/ 7 h 57"/>
                  <a:gd name="T6" fmla="*/ 10 w 17"/>
                  <a:gd name="T7" fmla="*/ 0 h 57"/>
                  <a:gd name="T8" fmla="*/ 17 w 17"/>
                  <a:gd name="T9" fmla="*/ 8 h 57"/>
                  <a:gd name="T10" fmla="*/ 14 w 17"/>
                  <a:gd name="T11" fmla="*/ 50 h 57"/>
                  <a:gd name="T12" fmla="*/ 7 w 1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7" y="57"/>
                    </a:moveTo>
                    <a:cubicBezTo>
                      <a:pt x="3" y="57"/>
                      <a:pt x="0" y="54"/>
                      <a:pt x="0" y="50"/>
                    </a:cubicBezTo>
                    <a:cubicBezTo>
                      <a:pt x="2" y="7"/>
                      <a:pt x="2" y="7"/>
                      <a:pt x="2" y="7"/>
                    </a:cubicBezTo>
                    <a:cubicBezTo>
                      <a:pt x="3" y="3"/>
                      <a:pt x="6" y="0"/>
                      <a:pt x="10" y="0"/>
                    </a:cubicBezTo>
                    <a:cubicBezTo>
                      <a:pt x="14" y="0"/>
                      <a:pt x="17" y="4"/>
                      <a:pt x="17" y="8"/>
                    </a:cubicBezTo>
                    <a:cubicBezTo>
                      <a:pt x="14" y="50"/>
                      <a:pt x="14" y="50"/>
                      <a:pt x="14" y="50"/>
                    </a:cubicBezTo>
                    <a:cubicBezTo>
                      <a:pt x="14" y="54"/>
                      <a:pt x="11" y="57"/>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5" name="Freeform 59">
                <a:extLst>
                  <a:ext uri="{FF2B5EF4-FFF2-40B4-BE49-F238E27FC236}">
                    <a16:creationId xmlns:a16="http://schemas.microsoft.com/office/drawing/2014/main" id="{58B8783F-E99A-4E89-A823-6C8424C5048E}"/>
                  </a:ext>
                </a:extLst>
              </p:cNvPr>
              <p:cNvSpPr>
                <a:spLocks/>
              </p:cNvSpPr>
              <p:nvPr/>
            </p:nvSpPr>
            <p:spPr bwMode="auto">
              <a:xfrm>
                <a:off x="2155107" y="4254718"/>
                <a:ext cx="25400" cy="85725"/>
              </a:xfrm>
              <a:custGeom>
                <a:avLst/>
                <a:gdLst>
                  <a:gd name="T0" fmla="*/ 7 w 17"/>
                  <a:gd name="T1" fmla="*/ 57 h 58"/>
                  <a:gd name="T2" fmla="*/ 0 w 17"/>
                  <a:gd name="T3" fmla="*/ 50 h 58"/>
                  <a:gd name="T4" fmla="*/ 2 w 17"/>
                  <a:gd name="T5" fmla="*/ 7 h 58"/>
                  <a:gd name="T6" fmla="*/ 10 w 17"/>
                  <a:gd name="T7" fmla="*/ 1 h 58"/>
                  <a:gd name="T8" fmla="*/ 16 w 17"/>
                  <a:gd name="T9" fmla="*/ 8 h 58"/>
                  <a:gd name="T10" fmla="*/ 14 w 17"/>
                  <a:gd name="T11" fmla="*/ 51 h 58"/>
                  <a:gd name="T12" fmla="*/ 7 w 17"/>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17" h="58">
                    <a:moveTo>
                      <a:pt x="7" y="57"/>
                    </a:moveTo>
                    <a:cubicBezTo>
                      <a:pt x="3" y="57"/>
                      <a:pt x="0" y="54"/>
                      <a:pt x="0" y="50"/>
                    </a:cubicBezTo>
                    <a:cubicBezTo>
                      <a:pt x="2" y="7"/>
                      <a:pt x="2" y="7"/>
                      <a:pt x="2" y="7"/>
                    </a:cubicBezTo>
                    <a:cubicBezTo>
                      <a:pt x="2" y="3"/>
                      <a:pt x="6" y="0"/>
                      <a:pt x="10" y="1"/>
                    </a:cubicBezTo>
                    <a:cubicBezTo>
                      <a:pt x="14" y="1"/>
                      <a:pt x="17" y="4"/>
                      <a:pt x="16" y="8"/>
                    </a:cubicBezTo>
                    <a:cubicBezTo>
                      <a:pt x="14" y="51"/>
                      <a:pt x="14" y="51"/>
                      <a:pt x="14" y="51"/>
                    </a:cubicBezTo>
                    <a:cubicBezTo>
                      <a:pt x="14" y="55"/>
                      <a:pt x="11" y="58"/>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6" name="Freeform 60">
                <a:extLst>
                  <a:ext uri="{FF2B5EF4-FFF2-40B4-BE49-F238E27FC236}">
                    <a16:creationId xmlns:a16="http://schemas.microsoft.com/office/drawing/2014/main" id="{6A39B1C3-BDB0-415A-9B62-8E3C7426C1B8}"/>
                  </a:ext>
                </a:extLst>
              </p:cNvPr>
              <p:cNvSpPr>
                <a:spLocks/>
              </p:cNvSpPr>
              <p:nvPr/>
            </p:nvSpPr>
            <p:spPr bwMode="auto">
              <a:xfrm>
                <a:off x="2170982" y="4267418"/>
                <a:ext cx="25400" cy="74613"/>
              </a:xfrm>
              <a:custGeom>
                <a:avLst/>
                <a:gdLst>
                  <a:gd name="T0" fmla="*/ 7 w 17"/>
                  <a:gd name="T1" fmla="*/ 51 h 51"/>
                  <a:gd name="T2" fmla="*/ 1 w 17"/>
                  <a:gd name="T3" fmla="*/ 44 h 51"/>
                  <a:gd name="T4" fmla="*/ 2 w 17"/>
                  <a:gd name="T5" fmla="*/ 7 h 51"/>
                  <a:gd name="T6" fmla="*/ 10 w 17"/>
                  <a:gd name="T7" fmla="*/ 0 h 51"/>
                  <a:gd name="T8" fmla="*/ 17 w 17"/>
                  <a:gd name="T9" fmla="*/ 8 h 51"/>
                  <a:gd name="T10" fmla="*/ 15 w 17"/>
                  <a:gd name="T11" fmla="*/ 44 h 51"/>
                  <a:gd name="T12" fmla="*/ 7 w 1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7" y="51"/>
                    </a:moveTo>
                    <a:cubicBezTo>
                      <a:pt x="3" y="51"/>
                      <a:pt x="0" y="48"/>
                      <a:pt x="1" y="44"/>
                    </a:cubicBezTo>
                    <a:cubicBezTo>
                      <a:pt x="2" y="7"/>
                      <a:pt x="2" y="7"/>
                      <a:pt x="2" y="7"/>
                    </a:cubicBezTo>
                    <a:cubicBezTo>
                      <a:pt x="3" y="3"/>
                      <a:pt x="6" y="0"/>
                      <a:pt x="10" y="0"/>
                    </a:cubicBezTo>
                    <a:cubicBezTo>
                      <a:pt x="14" y="1"/>
                      <a:pt x="17" y="4"/>
                      <a:pt x="17" y="8"/>
                    </a:cubicBezTo>
                    <a:cubicBezTo>
                      <a:pt x="15" y="44"/>
                      <a:pt x="15" y="44"/>
                      <a:pt x="15" y="44"/>
                    </a:cubicBezTo>
                    <a:cubicBezTo>
                      <a:pt x="14" y="48"/>
                      <a:pt x="11" y="51"/>
                      <a:pt x="7" y="5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7" name="Freeform 61">
                <a:extLst>
                  <a:ext uri="{FF2B5EF4-FFF2-40B4-BE49-F238E27FC236}">
                    <a16:creationId xmlns:a16="http://schemas.microsoft.com/office/drawing/2014/main" id="{8B4F44CF-2C52-4B2A-9C29-37EB198673C7}"/>
                  </a:ext>
                </a:extLst>
              </p:cNvPr>
              <p:cNvSpPr>
                <a:spLocks/>
              </p:cNvSpPr>
              <p:nvPr/>
            </p:nvSpPr>
            <p:spPr bwMode="auto">
              <a:xfrm>
                <a:off x="2137644" y="4248368"/>
                <a:ext cx="25400" cy="90488"/>
              </a:xfrm>
              <a:custGeom>
                <a:avLst/>
                <a:gdLst>
                  <a:gd name="T0" fmla="*/ 7 w 17"/>
                  <a:gd name="T1" fmla="*/ 61 h 61"/>
                  <a:gd name="T2" fmla="*/ 0 w 17"/>
                  <a:gd name="T3" fmla="*/ 53 h 61"/>
                  <a:gd name="T4" fmla="*/ 3 w 17"/>
                  <a:gd name="T5" fmla="*/ 7 h 61"/>
                  <a:gd name="T6" fmla="*/ 10 w 17"/>
                  <a:gd name="T7" fmla="*/ 0 h 61"/>
                  <a:gd name="T8" fmla="*/ 17 w 17"/>
                  <a:gd name="T9" fmla="*/ 8 h 61"/>
                  <a:gd name="T10" fmla="*/ 15 w 17"/>
                  <a:gd name="T11" fmla="*/ 54 h 61"/>
                  <a:gd name="T12" fmla="*/ 7 w 17"/>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 h="61">
                    <a:moveTo>
                      <a:pt x="7" y="61"/>
                    </a:moveTo>
                    <a:cubicBezTo>
                      <a:pt x="3" y="61"/>
                      <a:pt x="0" y="57"/>
                      <a:pt x="0" y="53"/>
                    </a:cubicBezTo>
                    <a:cubicBezTo>
                      <a:pt x="3" y="7"/>
                      <a:pt x="3" y="7"/>
                      <a:pt x="3" y="7"/>
                    </a:cubicBezTo>
                    <a:cubicBezTo>
                      <a:pt x="3" y="3"/>
                      <a:pt x="6" y="0"/>
                      <a:pt x="10" y="0"/>
                    </a:cubicBezTo>
                    <a:cubicBezTo>
                      <a:pt x="14" y="1"/>
                      <a:pt x="17" y="4"/>
                      <a:pt x="17" y="8"/>
                    </a:cubicBezTo>
                    <a:cubicBezTo>
                      <a:pt x="15" y="54"/>
                      <a:pt x="15" y="54"/>
                      <a:pt x="15" y="54"/>
                    </a:cubicBezTo>
                    <a:cubicBezTo>
                      <a:pt x="14" y="58"/>
                      <a:pt x="11" y="61"/>
                      <a:pt x="7"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8" name="Freeform 62">
                <a:extLst>
                  <a:ext uri="{FF2B5EF4-FFF2-40B4-BE49-F238E27FC236}">
                    <a16:creationId xmlns:a16="http://schemas.microsoft.com/office/drawing/2014/main" id="{3A5DB4A5-0264-4FEE-9C83-687B4BF3B581}"/>
                  </a:ext>
                </a:extLst>
              </p:cNvPr>
              <p:cNvSpPr>
                <a:spLocks/>
              </p:cNvSpPr>
              <p:nvPr/>
            </p:nvSpPr>
            <p:spPr bwMode="auto">
              <a:xfrm>
                <a:off x="2121769" y="4315043"/>
                <a:ext cx="76200" cy="31750"/>
              </a:xfrm>
              <a:custGeom>
                <a:avLst/>
                <a:gdLst>
                  <a:gd name="T0" fmla="*/ 38 w 52"/>
                  <a:gd name="T1" fmla="*/ 22 h 22"/>
                  <a:gd name="T2" fmla="*/ 0 w 52"/>
                  <a:gd name="T3" fmla="*/ 21 h 22"/>
                  <a:gd name="T4" fmla="*/ 0 w 52"/>
                  <a:gd name="T5" fmla="*/ 0 h 22"/>
                  <a:gd name="T6" fmla="*/ 49 w 52"/>
                  <a:gd name="T7" fmla="*/ 3 h 22"/>
                  <a:gd name="T8" fmla="*/ 38 w 52"/>
                  <a:gd name="T9" fmla="*/ 22 h 22"/>
                </a:gdLst>
                <a:ahLst/>
                <a:cxnLst>
                  <a:cxn ang="0">
                    <a:pos x="T0" y="T1"/>
                  </a:cxn>
                  <a:cxn ang="0">
                    <a:pos x="T2" y="T3"/>
                  </a:cxn>
                  <a:cxn ang="0">
                    <a:pos x="T4" y="T5"/>
                  </a:cxn>
                  <a:cxn ang="0">
                    <a:pos x="T6" y="T7"/>
                  </a:cxn>
                  <a:cxn ang="0">
                    <a:pos x="T8" y="T9"/>
                  </a:cxn>
                </a:cxnLst>
                <a:rect l="0" t="0" r="r" b="b"/>
                <a:pathLst>
                  <a:path w="52" h="22">
                    <a:moveTo>
                      <a:pt x="38" y="22"/>
                    </a:moveTo>
                    <a:cubicBezTo>
                      <a:pt x="23" y="22"/>
                      <a:pt x="0" y="21"/>
                      <a:pt x="0" y="21"/>
                    </a:cubicBezTo>
                    <a:cubicBezTo>
                      <a:pt x="0" y="0"/>
                      <a:pt x="0" y="0"/>
                      <a:pt x="0" y="0"/>
                    </a:cubicBezTo>
                    <a:cubicBezTo>
                      <a:pt x="49" y="3"/>
                      <a:pt x="49" y="3"/>
                      <a:pt x="49" y="3"/>
                    </a:cubicBezTo>
                    <a:cubicBezTo>
                      <a:pt x="49" y="3"/>
                      <a:pt x="52" y="22"/>
                      <a:pt x="38" y="2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9" name="Rectangle 63">
                <a:extLst>
                  <a:ext uri="{FF2B5EF4-FFF2-40B4-BE49-F238E27FC236}">
                    <a16:creationId xmlns:a16="http://schemas.microsoft.com/office/drawing/2014/main" id="{148A2213-182A-4A46-BC4B-A1C982ABCE6B}"/>
                  </a:ext>
                </a:extLst>
              </p:cNvPr>
              <p:cNvSpPr>
                <a:spLocks noChangeArrowheads="1"/>
              </p:cNvSpPr>
              <p:nvPr/>
            </p:nvSpPr>
            <p:spPr bwMode="auto">
              <a:xfrm>
                <a:off x="2110657" y="4346793"/>
                <a:ext cx="841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0" name="Freeform 66">
                <a:extLst>
                  <a:ext uri="{FF2B5EF4-FFF2-40B4-BE49-F238E27FC236}">
                    <a16:creationId xmlns:a16="http://schemas.microsoft.com/office/drawing/2014/main" id="{1D34BBE5-616C-47C6-BC47-66069CBC698F}"/>
                  </a:ext>
                </a:extLst>
              </p:cNvPr>
              <p:cNvSpPr>
                <a:spLocks/>
              </p:cNvSpPr>
              <p:nvPr/>
            </p:nvSpPr>
            <p:spPr bwMode="auto">
              <a:xfrm>
                <a:off x="2110657" y="4310281"/>
                <a:ext cx="26988" cy="34925"/>
              </a:xfrm>
              <a:custGeom>
                <a:avLst/>
                <a:gdLst>
                  <a:gd name="T0" fmla="*/ 7 w 18"/>
                  <a:gd name="T1" fmla="*/ 0 h 24"/>
                  <a:gd name="T2" fmla="*/ 5 w 18"/>
                  <a:gd name="T3" fmla="*/ 24 h 24"/>
                  <a:gd name="T4" fmla="*/ 18 w 18"/>
                  <a:gd name="T5" fmla="*/ 24 h 24"/>
                </a:gdLst>
                <a:ahLst/>
                <a:cxnLst>
                  <a:cxn ang="0">
                    <a:pos x="T0" y="T1"/>
                  </a:cxn>
                  <a:cxn ang="0">
                    <a:pos x="T2" y="T3"/>
                  </a:cxn>
                  <a:cxn ang="0">
                    <a:pos x="T4" y="T5"/>
                  </a:cxn>
                </a:cxnLst>
                <a:rect l="0" t="0" r="r" b="b"/>
                <a:pathLst>
                  <a:path w="18" h="24">
                    <a:moveTo>
                      <a:pt x="7" y="0"/>
                    </a:moveTo>
                    <a:cubicBezTo>
                      <a:pt x="7" y="0"/>
                      <a:pt x="0" y="12"/>
                      <a:pt x="5" y="24"/>
                    </a:cubicBezTo>
                    <a:cubicBezTo>
                      <a:pt x="15" y="24"/>
                      <a:pt x="18" y="24"/>
                      <a:pt x="18" y="24"/>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89" name="Freeform 67">
              <a:extLst>
                <a:ext uri="{FF2B5EF4-FFF2-40B4-BE49-F238E27FC236}">
                  <a16:creationId xmlns:a16="http://schemas.microsoft.com/office/drawing/2014/main" id="{A26D6C0F-2148-4E28-8A66-56361792B4AD}"/>
                </a:ext>
              </a:extLst>
            </p:cNvPr>
            <p:cNvSpPr>
              <a:spLocks/>
            </p:cNvSpPr>
            <p:nvPr/>
          </p:nvSpPr>
          <p:spPr bwMode="auto">
            <a:xfrm>
              <a:off x="1621707" y="5594568"/>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0" name="Freeform 68">
              <a:extLst>
                <a:ext uri="{FF2B5EF4-FFF2-40B4-BE49-F238E27FC236}">
                  <a16:creationId xmlns:a16="http://schemas.microsoft.com/office/drawing/2014/main" id="{121A9BA5-0B23-4178-88C6-FDB00DD85D67}"/>
                </a:ext>
              </a:extLst>
            </p:cNvPr>
            <p:cNvSpPr>
              <a:spLocks/>
            </p:cNvSpPr>
            <p:nvPr/>
          </p:nvSpPr>
          <p:spPr bwMode="auto">
            <a:xfrm>
              <a:off x="1442319" y="5553293"/>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1" name="Freeform 69">
              <a:extLst>
                <a:ext uri="{FF2B5EF4-FFF2-40B4-BE49-F238E27FC236}">
                  <a16:creationId xmlns:a16="http://schemas.microsoft.com/office/drawing/2014/main" id="{956691FC-069B-40D9-8655-E34E41709F79}"/>
                </a:ext>
              </a:extLst>
            </p:cNvPr>
            <p:cNvSpPr>
              <a:spLocks/>
            </p:cNvSpPr>
            <p:nvPr/>
          </p:nvSpPr>
          <p:spPr bwMode="auto">
            <a:xfrm>
              <a:off x="1483594" y="5553293"/>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2" name="Freeform 70">
              <a:extLst>
                <a:ext uri="{FF2B5EF4-FFF2-40B4-BE49-F238E27FC236}">
                  <a16:creationId xmlns:a16="http://schemas.microsoft.com/office/drawing/2014/main" id="{3F7484E5-50A3-421C-B030-076AD044F2B5}"/>
                </a:ext>
              </a:extLst>
            </p:cNvPr>
            <p:cNvSpPr>
              <a:spLocks/>
            </p:cNvSpPr>
            <p:nvPr/>
          </p:nvSpPr>
          <p:spPr bwMode="auto">
            <a:xfrm>
              <a:off x="1494707" y="5861268"/>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3" name="Oval 71">
              <a:extLst>
                <a:ext uri="{FF2B5EF4-FFF2-40B4-BE49-F238E27FC236}">
                  <a16:creationId xmlns:a16="http://schemas.microsoft.com/office/drawing/2014/main" id="{6464ADEB-05DD-44F5-BE3B-3F890C28AA24}"/>
                </a:ext>
              </a:extLst>
            </p:cNvPr>
            <p:cNvSpPr>
              <a:spLocks noChangeArrowheads="1"/>
            </p:cNvSpPr>
            <p:nvPr/>
          </p:nvSpPr>
          <p:spPr bwMode="auto">
            <a:xfrm>
              <a:off x="1496294" y="5946993"/>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4" name="Oval 72">
              <a:extLst>
                <a:ext uri="{FF2B5EF4-FFF2-40B4-BE49-F238E27FC236}">
                  <a16:creationId xmlns:a16="http://schemas.microsoft.com/office/drawing/2014/main" id="{5FC89189-9F0D-4D7E-9F8B-D9C5845CFE90}"/>
                </a:ext>
              </a:extLst>
            </p:cNvPr>
            <p:cNvSpPr>
              <a:spLocks noChangeArrowheads="1"/>
            </p:cNvSpPr>
            <p:nvPr/>
          </p:nvSpPr>
          <p:spPr bwMode="auto">
            <a:xfrm>
              <a:off x="1743944" y="5946993"/>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5" name="Freeform 73">
              <a:extLst>
                <a:ext uri="{FF2B5EF4-FFF2-40B4-BE49-F238E27FC236}">
                  <a16:creationId xmlns:a16="http://schemas.microsoft.com/office/drawing/2014/main" id="{8F254127-C1CF-4F89-8F88-5E84F718AE17}"/>
                </a:ext>
              </a:extLst>
            </p:cNvPr>
            <p:cNvSpPr>
              <a:spLocks/>
            </p:cNvSpPr>
            <p:nvPr/>
          </p:nvSpPr>
          <p:spPr bwMode="auto">
            <a:xfrm>
              <a:off x="1570907" y="5229443"/>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6" name="Freeform 74">
              <a:extLst>
                <a:ext uri="{FF2B5EF4-FFF2-40B4-BE49-F238E27FC236}">
                  <a16:creationId xmlns:a16="http://schemas.microsoft.com/office/drawing/2014/main" id="{CDB1EB6B-7A56-471C-A156-C27723EC4C03}"/>
                </a:ext>
              </a:extLst>
            </p:cNvPr>
            <p:cNvSpPr>
              <a:spLocks/>
            </p:cNvSpPr>
            <p:nvPr/>
          </p:nvSpPr>
          <p:spPr bwMode="auto">
            <a:xfrm>
              <a:off x="1442319" y="5229443"/>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7" name="Freeform 75">
              <a:extLst>
                <a:ext uri="{FF2B5EF4-FFF2-40B4-BE49-F238E27FC236}">
                  <a16:creationId xmlns:a16="http://schemas.microsoft.com/office/drawing/2014/main" id="{3EAC722B-3C39-4ED0-BF64-201A5AAE4BA8}"/>
                </a:ext>
              </a:extLst>
            </p:cNvPr>
            <p:cNvSpPr>
              <a:spLocks/>
            </p:cNvSpPr>
            <p:nvPr/>
          </p:nvSpPr>
          <p:spPr bwMode="auto">
            <a:xfrm>
              <a:off x="1555032" y="5229443"/>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8" name="Freeform 76">
              <a:extLst>
                <a:ext uri="{FF2B5EF4-FFF2-40B4-BE49-F238E27FC236}">
                  <a16:creationId xmlns:a16="http://schemas.microsoft.com/office/drawing/2014/main" id="{E9C291B3-B68B-480B-8CF8-8278A5CC4F38}"/>
                </a:ext>
              </a:extLst>
            </p:cNvPr>
            <p:cNvSpPr>
              <a:spLocks/>
            </p:cNvSpPr>
            <p:nvPr/>
          </p:nvSpPr>
          <p:spPr bwMode="auto">
            <a:xfrm>
              <a:off x="1489944" y="5326281"/>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9" name="Rectangle: Rounded Corners 430">
              <a:extLst>
                <a:ext uri="{FF2B5EF4-FFF2-40B4-BE49-F238E27FC236}">
                  <a16:creationId xmlns:a16="http://schemas.microsoft.com/office/drawing/2014/main" id="{926BF79B-C48D-4C4E-90E8-2699312966F3}"/>
                </a:ext>
              </a:extLst>
            </p:cNvPr>
            <p:cNvSpPr/>
            <p:nvPr/>
          </p:nvSpPr>
          <p:spPr bwMode="auto">
            <a:xfrm rot="3465276">
              <a:off x="1559056" y="5201949"/>
              <a:ext cx="331108" cy="73742"/>
            </a:xfrm>
            <a:custGeom>
              <a:avLst/>
              <a:gdLst>
                <a:gd name="connsiteX0" fmla="*/ 0 w 307975"/>
                <a:gd name="connsiteY0" fmla="*/ 12291 h 73742"/>
                <a:gd name="connsiteX1" fmla="*/ 12291 w 307975"/>
                <a:gd name="connsiteY1" fmla="*/ 0 h 73742"/>
                <a:gd name="connsiteX2" fmla="*/ 295684 w 307975"/>
                <a:gd name="connsiteY2" fmla="*/ 0 h 73742"/>
                <a:gd name="connsiteX3" fmla="*/ 307975 w 307975"/>
                <a:gd name="connsiteY3" fmla="*/ 12291 h 73742"/>
                <a:gd name="connsiteX4" fmla="*/ 307975 w 307975"/>
                <a:gd name="connsiteY4" fmla="*/ 61451 h 73742"/>
                <a:gd name="connsiteX5" fmla="*/ 295684 w 307975"/>
                <a:gd name="connsiteY5" fmla="*/ 73742 h 73742"/>
                <a:gd name="connsiteX6" fmla="*/ 12291 w 307975"/>
                <a:gd name="connsiteY6" fmla="*/ 73742 h 73742"/>
                <a:gd name="connsiteX7" fmla="*/ 0 w 307975"/>
                <a:gd name="connsiteY7" fmla="*/ 61451 h 73742"/>
                <a:gd name="connsiteX8" fmla="*/ 0 w 307975"/>
                <a:gd name="connsiteY8" fmla="*/ 12291 h 73742"/>
                <a:gd name="connsiteX0" fmla="*/ 11540 w 319515"/>
                <a:gd name="connsiteY0" fmla="*/ 12291 h 73742"/>
                <a:gd name="connsiteX1" fmla="*/ 23831 w 319515"/>
                <a:gd name="connsiteY1" fmla="*/ 0 h 73742"/>
                <a:gd name="connsiteX2" fmla="*/ 307224 w 319515"/>
                <a:gd name="connsiteY2" fmla="*/ 0 h 73742"/>
                <a:gd name="connsiteX3" fmla="*/ 319515 w 319515"/>
                <a:gd name="connsiteY3" fmla="*/ 12291 h 73742"/>
                <a:gd name="connsiteX4" fmla="*/ 319515 w 319515"/>
                <a:gd name="connsiteY4" fmla="*/ 61451 h 73742"/>
                <a:gd name="connsiteX5" fmla="*/ 307224 w 319515"/>
                <a:gd name="connsiteY5" fmla="*/ 73742 h 73742"/>
                <a:gd name="connsiteX6" fmla="*/ 23831 w 319515"/>
                <a:gd name="connsiteY6" fmla="*/ 73742 h 73742"/>
                <a:gd name="connsiteX7" fmla="*/ 11540 w 319515"/>
                <a:gd name="connsiteY7" fmla="*/ 61451 h 73742"/>
                <a:gd name="connsiteX8" fmla="*/ 11540 w 319515"/>
                <a:gd name="connsiteY8" fmla="*/ 12291 h 73742"/>
                <a:gd name="connsiteX0" fmla="*/ 13324 w 321299"/>
                <a:gd name="connsiteY0" fmla="*/ 12291 h 73742"/>
                <a:gd name="connsiteX1" fmla="*/ 25615 w 321299"/>
                <a:gd name="connsiteY1" fmla="*/ 0 h 73742"/>
                <a:gd name="connsiteX2" fmla="*/ 309008 w 321299"/>
                <a:gd name="connsiteY2" fmla="*/ 0 h 73742"/>
                <a:gd name="connsiteX3" fmla="*/ 321299 w 321299"/>
                <a:gd name="connsiteY3" fmla="*/ 12291 h 73742"/>
                <a:gd name="connsiteX4" fmla="*/ 321299 w 321299"/>
                <a:gd name="connsiteY4" fmla="*/ 61451 h 73742"/>
                <a:gd name="connsiteX5" fmla="*/ 309008 w 321299"/>
                <a:gd name="connsiteY5" fmla="*/ 73742 h 73742"/>
                <a:gd name="connsiteX6" fmla="*/ 25615 w 321299"/>
                <a:gd name="connsiteY6" fmla="*/ 73742 h 73742"/>
                <a:gd name="connsiteX7" fmla="*/ 13324 w 321299"/>
                <a:gd name="connsiteY7" fmla="*/ 12291 h 73742"/>
                <a:gd name="connsiteX0" fmla="*/ 35424 w 331108"/>
                <a:gd name="connsiteY0" fmla="*/ 73742 h 73742"/>
                <a:gd name="connsiteX1" fmla="*/ 35424 w 331108"/>
                <a:gd name="connsiteY1" fmla="*/ 0 h 73742"/>
                <a:gd name="connsiteX2" fmla="*/ 318817 w 331108"/>
                <a:gd name="connsiteY2" fmla="*/ 0 h 73742"/>
                <a:gd name="connsiteX3" fmla="*/ 331108 w 331108"/>
                <a:gd name="connsiteY3" fmla="*/ 12291 h 73742"/>
                <a:gd name="connsiteX4" fmla="*/ 331108 w 331108"/>
                <a:gd name="connsiteY4" fmla="*/ 61451 h 73742"/>
                <a:gd name="connsiteX5" fmla="*/ 318817 w 331108"/>
                <a:gd name="connsiteY5" fmla="*/ 73742 h 73742"/>
                <a:gd name="connsiteX6" fmla="*/ 35424 w 331108"/>
                <a:gd name="connsiteY6" fmla="*/ 73742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108" h="73742">
                  <a:moveTo>
                    <a:pt x="35424" y="73742"/>
                  </a:moveTo>
                  <a:cubicBezTo>
                    <a:pt x="-11808" y="61452"/>
                    <a:pt x="-11808" y="12290"/>
                    <a:pt x="35424" y="0"/>
                  </a:cubicBezTo>
                  <a:lnTo>
                    <a:pt x="318817" y="0"/>
                  </a:lnTo>
                  <a:cubicBezTo>
                    <a:pt x="325605" y="0"/>
                    <a:pt x="331108" y="5503"/>
                    <a:pt x="331108" y="12291"/>
                  </a:cubicBezTo>
                  <a:lnTo>
                    <a:pt x="331108" y="61451"/>
                  </a:lnTo>
                  <a:cubicBezTo>
                    <a:pt x="331108" y="68239"/>
                    <a:pt x="325605" y="73742"/>
                    <a:pt x="318817" y="73742"/>
                  </a:cubicBezTo>
                  <a:lnTo>
                    <a:pt x="35424" y="7374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0" name="Rectangle: Rounded Corners 999">
              <a:extLst>
                <a:ext uri="{FF2B5EF4-FFF2-40B4-BE49-F238E27FC236}">
                  <a16:creationId xmlns:a16="http://schemas.microsoft.com/office/drawing/2014/main" id="{6BBCB8BD-6071-4C7D-BE45-8AD9FE38B77E}"/>
                </a:ext>
              </a:extLst>
            </p:cNvPr>
            <p:cNvSpPr/>
            <p:nvPr/>
          </p:nvSpPr>
          <p:spPr bwMode="auto">
            <a:xfrm rot="19290484">
              <a:off x="1740152" y="5232972"/>
              <a:ext cx="307975" cy="7374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1" name="Rectangle: Rounded Corners 435">
              <a:extLst>
                <a:ext uri="{FF2B5EF4-FFF2-40B4-BE49-F238E27FC236}">
                  <a16:creationId xmlns:a16="http://schemas.microsoft.com/office/drawing/2014/main" id="{AA18ED7A-AC45-4DE3-AC58-622BB83D3E71}"/>
                </a:ext>
              </a:extLst>
            </p:cNvPr>
            <p:cNvSpPr/>
            <p:nvPr/>
          </p:nvSpPr>
          <p:spPr bwMode="auto">
            <a:xfrm rot="3465276">
              <a:off x="1551597" y="5225857"/>
              <a:ext cx="325379" cy="45719"/>
            </a:xfrm>
            <a:custGeom>
              <a:avLst/>
              <a:gdLst>
                <a:gd name="connsiteX0" fmla="*/ 0 w 307975"/>
                <a:gd name="connsiteY0" fmla="*/ 7620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8" fmla="*/ 0 w 307975"/>
                <a:gd name="connsiteY8" fmla="*/ 7620 h 45719"/>
                <a:gd name="connsiteX0" fmla="*/ 0 w 307975"/>
                <a:gd name="connsiteY0" fmla="*/ 38099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0" fmla="*/ 36591 w 336946"/>
                <a:gd name="connsiteY0" fmla="*/ 45719 h 45719"/>
                <a:gd name="connsiteX1" fmla="*/ 36591 w 336946"/>
                <a:gd name="connsiteY1" fmla="*/ 0 h 45719"/>
                <a:gd name="connsiteX2" fmla="*/ 329326 w 336946"/>
                <a:gd name="connsiteY2" fmla="*/ 0 h 45719"/>
                <a:gd name="connsiteX3" fmla="*/ 336946 w 336946"/>
                <a:gd name="connsiteY3" fmla="*/ 7620 h 45719"/>
                <a:gd name="connsiteX4" fmla="*/ 336946 w 336946"/>
                <a:gd name="connsiteY4" fmla="*/ 38099 h 45719"/>
                <a:gd name="connsiteX5" fmla="*/ 329326 w 336946"/>
                <a:gd name="connsiteY5" fmla="*/ 45719 h 45719"/>
                <a:gd name="connsiteX6" fmla="*/ 36591 w 336946"/>
                <a:gd name="connsiteY6" fmla="*/ 45719 h 45719"/>
                <a:gd name="connsiteX0" fmla="*/ 29827 w 330182"/>
                <a:gd name="connsiteY0" fmla="*/ 45719 h 45719"/>
                <a:gd name="connsiteX1" fmla="*/ 29827 w 330182"/>
                <a:gd name="connsiteY1" fmla="*/ 0 h 45719"/>
                <a:gd name="connsiteX2" fmla="*/ 322562 w 330182"/>
                <a:gd name="connsiteY2" fmla="*/ 0 h 45719"/>
                <a:gd name="connsiteX3" fmla="*/ 330182 w 330182"/>
                <a:gd name="connsiteY3" fmla="*/ 7620 h 45719"/>
                <a:gd name="connsiteX4" fmla="*/ 330182 w 330182"/>
                <a:gd name="connsiteY4" fmla="*/ 38099 h 45719"/>
                <a:gd name="connsiteX5" fmla="*/ 322562 w 330182"/>
                <a:gd name="connsiteY5" fmla="*/ 45719 h 45719"/>
                <a:gd name="connsiteX6" fmla="*/ 29827 w 330182"/>
                <a:gd name="connsiteY6" fmla="*/ 45719 h 45719"/>
                <a:gd name="connsiteX0" fmla="*/ 28476 w 328831"/>
                <a:gd name="connsiteY0" fmla="*/ 45719 h 45719"/>
                <a:gd name="connsiteX1" fmla="*/ 28476 w 328831"/>
                <a:gd name="connsiteY1" fmla="*/ 0 h 45719"/>
                <a:gd name="connsiteX2" fmla="*/ 321211 w 328831"/>
                <a:gd name="connsiteY2" fmla="*/ 0 h 45719"/>
                <a:gd name="connsiteX3" fmla="*/ 328831 w 328831"/>
                <a:gd name="connsiteY3" fmla="*/ 7620 h 45719"/>
                <a:gd name="connsiteX4" fmla="*/ 328831 w 328831"/>
                <a:gd name="connsiteY4" fmla="*/ 38099 h 45719"/>
                <a:gd name="connsiteX5" fmla="*/ 321211 w 328831"/>
                <a:gd name="connsiteY5" fmla="*/ 45719 h 45719"/>
                <a:gd name="connsiteX6" fmla="*/ 28476 w 328831"/>
                <a:gd name="connsiteY6" fmla="*/ 45719 h 45719"/>
                <a:gd name="connsiteX0" fmla="*/ 25024 w 325379"/>
                <a:gd name="connsiteY0" fmla="*/ 45719 h 45719"/>
                <a:gd name="connsiteX1" fmla="*/ 25024 w 325379"/>
                <a:gd name="connsiteY1" fmla="*/ 0 h 45719"/>
                <a:gd name="connsiteX2" fmla="*/ 317759 w 325379"/>
                <a:gd name="connsiteY2" fmla="*/ 0 h 45719"/>
                <a:gd name="connsiteX3" fmla="*/ 325379 w 325379"/>
                <a:gd name="connsiteY3" fmla="*/ 7620 h 45719"/>
                <a:gd name="connsiteX4" fmla="*/ 325379 w 325379"/>
                <a:gd name="connsiteY4" fmla="*/ 38099 h 45719"/>
                <a:gd name="connsiteX5" fmla="*/ 317759 w 325379"/>
                <a:gd name="connsiteY5" fmla="*/ 45719 h 45719"/>
                <a:gd name="connsiteX6" fmla="*/ 25024 w 325379"/>
                <a:gd name="connsiteY6"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79" h="45719">
                  <a:moveTo>
                    <a:pt x="25024" y="45719"/>
                  </a:moveTo>
                  <a:cubicBezTo>
                    <a:pt x="-11897" y="37137"/>
                    <a:pt x="-4585" y="8458"/>
                    <a:pt x="25024" y="0"/>
                  </a:cubicBezTo>
                  <a:lnTo>
                    <a:pt x="317759" y="0"/>
                  </a:lnTo>
                  <a:cubicBezTo>
                    <a:pt x="321967" y="0"/>
                    <a:pt x="325379" y="3412"/>
                    <a:pt x="325379" y="7620"/>
                  </a:cubicBezTo>
                  <a:lnTo>
                    <a:pt x="325379" y="38099"/>
                  </a:lnTo>
                  <a:cubicBezTo>
                    <a:pt x="325379" y="42307"/>
                    <a:pt x="321967" y="45719"/>
                    <a:pt x="317759" y="45719"/>
                  </a:cubicBezTo>
                  <a:lnTo>
                    <a:pt x="25024" y="45719"/>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err="1">
                <a:ln>
                  <a:noFill/>
                </a:ln>
                <a:solidFill>
                  <a:srgbClr val="505050"/>
                </a:solidFill>
                <a:effectLst/>
                <a:uLnTx/>
                <a:uFillTx/>
                <a:latin typeface="Segoe UI"/>
                <a:ea typeface="+mn-ea"/>
                <a:cs typeface="+mn-cs"/>
              </a:endParaRPr>
            </a:p>
          </p:txBody>
        </p:sp>
      </p:grpSp>
      <p:sp>
        <p:nvSpPr>
          <p:cNvPr id="1082" name="Freeform 342">
            <a:extLst>
              <a:ext uri="{FF2B5EF4-FFF2-40B4-BE49-F238E27FC236}">
                <a16:creationId xmlns:a16="http://schemas.microsoft.com/office/drawing/2014/main" id="{3BFE8D8C-66EB-4C03-83FD-52D4E4742D73}"/>
              </a:ext>
            </a:extLst>
          </p:cNvPr>
          <p:cNvSpPr>
            <a:spLocks/>
          </p:cNvSpPr>
          <p:nvPr/>
        </p:nvSpPr>
        <p:spPr bwMode="auto">
          <a:xfrm>
            <a:off x="6699138" y="4652697"/>
            <a:ext cx="184537" cy="294473"/>
          </a:xfrm>
          <a:custGeom>
            <a:avLst/>
            <a:gdLst>
              <a:gd name="T0" fmla="*/ 151 w 151"/>
              <a:gd name="T1" fmla="*/ 0 h 242"/>
              <a:gd name="T2" fmla="*/ 121 w 151"/>
              <a:gd name="T3" fmla="*/ 0 h 242"/>
              <a:gd name="T4" fmla="*/ 0 w 151"/>
              <a:gd name="T5" fmla="*/ 121 h 242"/>
              <a:gd name="T6" fmla="*/ 121 w 151"/>
              <a:gd name="T7" fmla="*/ 242 h 242"/>
              <a:gd name="T8" fmla="*/ 151 w 151"/>
              <a:gd name="T9" fmla="*/ 242 h 242"/>
              <a:gd name="T10" fmla="*/ 151 w 151"/>
              <a:gd name="T11" fmla="*/ 0 h 242"/>
            </a:gdLst>
            <a:ahLst/>
            <a:cxnLst>
              <a:cxn ang="0">
                <a:pos x="T0" y="T1"/>
              </a:cxn>
              <a:cxn ang="0">
                <a:pos x="T2" y="T3"/>
              </a:cxn>
              <a:cxn ang="0">
                <a:pos x="T4" y="T5"/>
              </a:cxn>
              <a:cxn ang="0">
                <a:pos x="T6" y="T7"/>
              </a:cxn>
              <a:cxn ang="0">
                <a:pos x="T8" y="T9"/>
              </a:cxn>
              <a:cxn ang="0">
                <a:pos x="T10" y="T11"/>
              </a:cxn>
            </a:cxnLst>
            <a:rect l="0" t="0" r="r" b="b"/>
            <a:pathLst>
              <a:path w="151" h="242">
                <a:moveTo>
                  <a:pt x="151" y="0"/>
                </a:moveTo>
                <a:cubicBezTo>
                  <a:pt x="121" y="0"/>
                  <a:pt x="121" y="0"/>
                  <a:pt x="121" y="0"/>
                </a:cubicBezTo>
                <a:cubicBezTo>
                  <a:pt x="54" y="0"/>
                  <a:pt x="0" y="54"/>
                  <a:pt x="0" y="121"/>
                </a:cubicBezTo>
                <a:cubicBezTo>
                  <a:pt x="0" y="188"/>
                  <a:pt x="54" y="242"/>
                  <a:pt x="121" y="242"/>
                </a:cubicBezTo>
                <a:cubicBezTo>
                  <a:pt x="151" y="242"/>
                  <a:pt x="151" y="242"/>
                  <a:pt x="151" y="242"/>
                </a:cubicBezTo>
                <a:lnTo>
                  <a:pt x="151" y="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83" name="Freeform 343">
            <a:extLst>
              <a:ext uri="{FF2B5EF4-FFF2-40B4-BE49-F238E27FC236}">
                <a16:creationId xmlns:a16="http://schemas.microsoft.com/office/drawing/2014/main" id="{1BB922B9-8EC7-49A3-B59B-D959B0736FD2}"/>
              </a:ext>
            </a:extLst>
          </p:cNvPr>
          <p:cNvSpPr>
            <a:spLocks/>
          </p:cNvSpPr>
          <p:nvPr/>
        </p:nvSpPr>
        <p:spPr bwMode="auto">
          <a:xfrm>
            <a:off x="6726622" y="4650079"/>
            <a:ext cx="311487" cy="306252"/>
          </a:xfrm>
          <a:custGeom>
            <a:avLst/>
            <a:gdLst>
              <a:gd name="T0" fmla="*/ 206 w 255"/>
              <a:gd name="T1" fmla="*/ 36 h 252"/>
              <a:gd name="T2" fmla="*/ 197 w 255"/>
              <a:gd name="T3" fmla="*/ 28 h 252"/>
              <a:gd name="T4" fmla="*/ 127 w 255"/>
              <a:gd name="T5" fmla="*/ 2 h 252"/>
              <a:gd name="T6" fmla="*/ 1 w 255"/>
              <a:gd name="T7" fmla="*/ 119 h 252"/>
              <a:gd name="T8" fmla="*/ 16 w 255"/>
              <a:gd name="T9" fmla="*/ 182 h 252"/>
              <a:gd name="T10" fmla="*/ 63 w 255"/>
              <a:gd name="T11" fmla="*/ 229 h 252"/>
              <a:gd name="T12" fmla="*/ 92 w 255"/>
              <a:gd name="T13" fmla="*/ 241 h 252"/>
              <a:gd name="T14" fmla="*/ 209 w 255"/>
              <a:gd name="T15" fmla="*/ 208 h 252"/>
              <a:gd name="T16" fmla="*/ 206 w 255"/>
              <a:gd name="T17" fmla="*/ 3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2">
                <a:moveTo>
                  <a:pt x="206" y="36"/>
                </a:moveTo>
                <a:cubicBezTo>
                  <a:pt x="203" y="33"/>
                  <a:pt x="200" y="31"/>
                  <a:pt x="197" y="28"/>
                </a:cubicBezTo>
                <a:cubicBezTo>
                  <a:pt x="176" y="12"/>
                  <a:pt x="153" y="3"/>
                  <a:pt x="127" y="2"/>
                </a:cubicBezTo>
                <a:cubicBezTo>
                  <a:pt x="60" y="0"/>
                  <a:pt x="4" y="52"/>
                  <a:pt x="1" y="119"/>
                </a:cubicBezTo>
                <a:cubicBezTo>
                  <a:pt x="0" y="142"/>
                  <a:pt x="5" y="161"/>
                  <a:pt x="16" y="182"/>
                </a:cubicBezTo>
                <a:cubicBezTo>
                  <a:pt x="28" y="202"/>
                  <a:pt x="42" y="217"/>
                  <a:pt x="63" y="229"/>
                </a:cubicBezTo>
                <a:cubicBezTo>
                  <a:pt x="72" y="234"/>
                  <a:pt x="82" y="238"/>
                  <a:pt x="92" y="241"/>
                </a:cubicBezTo>
                <a:cubicBezTo>
                  <a:pt x="136" y="252"/>
                  <a:pt x="178" y="240"/>
                  <a:pt x="209" y="208"/>
                </a:cubicBezTo>
                <a:cubicBezTo>
                  <a:pt x="255" y="160"/>
                  <a:pt x="254" y="83"/>
                  <a:pt x="206" y="36"/>
                </a:cubicBezTo>
                <a:close/>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84" name="Freeform 344">
            <a:extLst>
              <a:ext uri="{FF2B5EF4-FFF2-40B4-BE49-F238E27FC236}">
                <a16:creationId xmlns:a16="http://schemas.microsoft.com/office/drawing/2014/main" id="{C2BBE335-D6FA-4D8D-92E6-0FAFAAFD5A83}"/>
              </a:ext>
            </a:extLst>
          </p:cNvPr>
          <p:cNvSpPr>
            <a:spLocks/>
          </p:cNvSpPr>
          <p:nvPr/>
        </p:nvSpPr>
        <p:spPr bwMode="auto">
          <a:xfrm>
            <a:off x="6726622" y="4650080"/>
            <a:ext cx="240813" cy="293164"/>
          </a:xfrm>
          <a:custGeom>
            <a:avLst/>
            <a:gdLst>
              <a:gd name="T0" fmla="*/ 127 w 197"/>
              <a:gd name="T1" fmla="*/ 2 h 241"/>
              <a:gd name="T2" fmla="*/ 1 w 197"/>
              <a:gd name="T3" fmla="*/ 119 h 241"/>
              <a:gd name="T4" fmla="*/ 16 w 197"/>
              <a:gd name="T5" fmla="*/ 182 h 241"/>
              <a:gd name="T6" fmla="*/ 63 w 197"/>
              <a:gd name="T7" fmla="*/ 229 h 241"/>
              <a:gd name="T8" fmla="*/ 92 w 197"/>
              <a:gd name="T9" fmla="*/ 241 h 241"/>
              <a:gd name="T10" fmla="*/ 122 w 197"/>
              <a:gd name="T11" fmla="*/ 123 h 241"/>
              <a:gd name="T12" fmla="*/ 197 w 197"/>
              <a:gd name="T13" fmla="*/ 28 h 241"/>
              <a:gd name="T14" fmla="*/ 127 w 197"/>
              <a:gd name="T15" fmla="*/ 2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241">
                <a:moveTo>
                  <a:pt x="127" y="2"/>
                </a:moveTo>
                <a:cubicBezTo>
                  <a:pt x="60" y="0"/>
                  <a:pt x="4" y="52"/>
                  <a:pt x="1" y="119"/>
                </a:cubicBezTo>
                <a:cubicBezTo>
                  <a:pt x="0" y="142"/>
                  <a:pt x="5" y="161"/>
                  <a:pt x="16" y="182"/>
                </a:cubicBezTo>
                <a:cubicBezTo>
                  <a:pt x="28" y="202"/>
                  <a:pt x="42" y="217"/>
                  <a:pt x="63" y="229"/>
                </a:cubicBezTo>
                <a:cubicBezTo>
                  <a:pt x="72" y="234"/>
                  <a:pt x="82" y="238"/>
                  <a:pt x="92" y="241"/>
                </a:cubicBezTo>
                <a:cubicBezTo>
                  <a:pt x="122" y="123"/>
                  <a:pt x="122" y="123"/>
                  <a:pt x="122" y="123"/>
                </a:cubicBezTo>
                <a:cubicBezTo>
                  <a:pt x="197" y="28"/>
                  <a:pt x="197" y="28"/>
                  <a:pt x="197" y="28"/>
                </a:cubicBezTo>
                <a:cubicBezTo>
                  <a:pt x="176" y="12"/>
                  <a:pt x="153" y="3"/>
                  <a:pt x="127" y="2"/>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85" name="Freeform 345">
            <a:extLst>
              <a:ext uri="{FF2B5EF4-FFF2-40B4-BE49-F238E27FC236}">
                <a16:creationId xmlns:a16="http://schemas.microsoft.com/office/drawing/2014/main" id="{333170D5-8495-4B4E-B208-773B279BA72F}"/>
              </a:ext>
            </a:extLst>
          </p:cNvPr>
          <p:cNvSpPr>
            <a:spLocks/>
          </p:cNvSpPr>
          <p:nvPr/>
        </p:nvSpPr>
        <p:spPr bwMode="auto">
          <a:xfrm>
            <a:off x="6839175" y="4799280"/>
            <a:ext cx="142656" cy="157052"/>
          </a:xfrm>
          <a:custGeom>
            <a:avLst/>
            <a:gdLst>
              <a:gd name="T0" fmla="*/ 30 w 117"/>
              <a:gd name="T1" fmla="*/ 0 h 129"/>
              <a:gd name="T2" fmla="*/ 0 w 117"/>
              <a:gd name="T3" fmla="*/ 118 h 129"/>
              <a:gd name="T4" fmla="*/ 117 w 117"/>
              <a:gd name="T5" fmla="*/ 85 h 129"/>
              <a:gd name="T6" fmla="*/ 30 w 117"/>
              <a:gd name="T7" fmla="*/ 0 h 129"/>
            </a:gdLst>
            <a:ahLst/>
            <a:cxnLst>
              <a:cxn ang="0">
                <a:pos x="T0" y="T1"/>
              </a:cxn>
              <a:cxn ang="0">
                <a:pos x="T2" y="T3"/>
              </a:cxn>
              <a:cxn ang="0">
                <a:pos x="T4" y="T5"/>
              </a:cxn>
              <a:cxn ang="0">
                <a:pos x="T6" y="T7"/>
              </a:cxn>
            </a:cxnLst>
            <a:rect l="0" t="0" r="r" b="b"/>
            <a:pathLst>
              <a:path w="117" h="129">
                <a:moveTo>
                  <a:pt x="30" y="0"/>
                </a:moveTo>
                <a:cubicBezTo>
                  <a:pt x="0" y="118"/>
                  <a:pt x="0" y="118"/>
                  <a:pt x="0" y="118"/>
                </a:cubicBezTo>
                <a:cubicBezTo>
                  <a:pt x="44" y="129"/>
                  <a:pt x="86" y="117"/>
                  <a:pt x="117" y="85"/>
                </a:cubicBezTo>
                <a:lnTo>
                  <a:pt x="30" y="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86" name="Freeform 346">
            <a:extLst>
              <a:ext uri="{FF2B5EF4-FFF2-40B4-BE49-F238E27FC236}">
                <a16:creationId xmlns:a16="http://schemas.microsoft.com/office/drawing/2014/main" id="{E8A633FF-77B1-45F7-99F1-DE09DC54F97D}"/>
              </a:ext>
            </a:extLst>
          </p:cNvPr>
          <p:cNvSpPr>
            <a:spLocks/>
          </p:cNvSpPr>
          <p:nvPr/>
        </p:nvSpPr>
        <p:spPr bwMode="auto">
          <a:xfrm>
            <a:off x="6875821" y="4652697"/>
            <a:ext cx="91614" cy="146582"/>
          </a:xfrm>
          <a:custGeom>
            <a:avLst/>
            <a:gdLst>
              <a:gd name="T0" fmla="*/ 0 w 75"/>
              <a:gd name="T1" fmla="*/ 121 h 121"/>
              <a:gd name="T2" fmla="*/ 75 w 75"/>
              <a:gd name="T3" fmla="*/ 26 h 121"/>
              <a:gd name="T4" fmla="*/ 5 w 75"/>
              <a:gd name="T5" fmla="*/ 0 h 121"/>
              <a:gd name="T6" fmla="*/ 0 w 75"/>
              <a:gd name="T7" fmla="*/ 121 h 121"/>
            </a:gdLst>
            <a:ahLst/>
            <a:cxnLst>
              <a:cxn ang="0">
                <a:pos x="T0" y="T1"/>
              </a:cxn>
              <a:cxn ang="0">
                <a:pos x="T2" y="T3"/>
              </a:cxn>
              <a:cxn ang="0">
                <a:pos x="T4" y="T5"/>
              </a:cxn>
              <a:cxn ang="0">
                <a:pos x="T6" y="T7"/>
              </a:cxn>
            </a:cxnLst>
            <a:rect l="0" t="0" r="r" b="b"/>
            <a:pathLst>
              <a:path w="75" h="121">
                <a:moveTo>
                  <a:pt x="0" y="121"/>
                </a:moveTo>
                <a:cubicBezTo>
                  <a:pt x="75" y="26"/>
                  <a:pt x="75" y="26"/>
                  <a:pt x="75" y="26"/>
                </a:cubicBezTo>
                <a:cubicBezTo>
                  <a:pt x="54" y="10"/>
                  <a:pt x="31" y="1"/>
                  <a:pt x="5" y="0"/>
                </a:cubicBezTo>
                <a:lnTo>
                  <a:pt x="0" y="121"/>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185" name="Group 1184">
            <a:extLst>
              <a:ext uri="{FF2B5EF4-FFF2-40B4-BE49-F238E27FC236}">
                <a16:creationId xmlns:a16="http://schemas.microsoft.com/office/drawing/2014/main" id="{D0FDF53E-B957-49AC-8290-EC4C3EBD7838}"/>
              </a:ext>
            </a:extLst>
          </p:cNvPr>
          <p:cNvGrpSpPr/>
          <p:nvPr/>
        </p:nvGrpSpPr>
        <p:grpSpPr>
          <a:xfrm>
            <a:off x="5771354" y="4106342"/>
            <a:ext cx="411792" cy="313655"/>
            <a:chOff x="5314940" y="4130966"/>
            <a:chExt cx="403754" cy="307533"/>
          </a:xfrm>
        </p:grpSpPr>
        <p:grpSp>
          <p:nvGrpSpPr>
            <p:cNvPr id="1102" name="Group 1101">
              <a:extLst>
                <a:ext uri="{FF2B5EF4-FFF2-40B4-BE49-F238E27FC236}">
                  <a16:creationId xmlns:a16="http://schemas.microsoft.com/office/drawing/2014/main" id="{0BC9BB62-70E1-4B0C-BDF6-D3815163EA08}"/>
                </a:ext>
              </a:extLst>
            </p:cNvPr>
            <p:cNvGrpSpPr/>
            <p:nvPr/>
          </p:nvGrpSpPr>
          <p:grpSpPr>
            <a:xfrm rot="870650">
              <a:off x="5505565" y="4130966"/>
              <a:ext cx="213129" cy="281834"/>
              <a:chOff x="4560888" y="4398963"/>
              <a:chExt cx="723900" cy="957262"/>
            </a:xfrm>
          </p:grpSpPr>
          <p:sp>
            <p:nvSpPr>
              <p:cNvPr id="1120" name="Freeform 24">
                <a:extLst>
                  <a:ext uri="{FF2B5EF4-FFF2-40B4-BE49-F238E27FC236}">
                    <a16:creationId xmlns:a16="http://schemas.microsoft.com/office/drawing/2014/main" id="{29F4854D-3ED5-4E31-B125-4FE6189D9D60}"/>
                  </a:ext>
                </a:extLst>
              </p:cNvPr>
              <p:cNvSpPr>
                <a:spLocks/>
              </p:cNvSpPr>
              <p:nvPr/>
            </p:nvSpPr>
            <p:spPr bwMode="auto">
              <a:xfrm>
                <a:off x="4560888" y="4398963"/>
                <a:ext cx="723900" cy="957262"/>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1" name="Freeform 25">
                <a:extLst>
                  <a:ext uri="{FF2B5EF4-FFF2-40B4-BE49-F238E27FC236}">
                    <a16:creationId xmlns:a16="http://schemas.microsoft.com/office/drawing/2014/main" id="{2A117714-71C2-478A-BE3C-F7B640E6AB05}"/>
                  </a:ext>
                </a:extLst>
              </p:cNvPr>
              <p:cNvSpPr>
                <a:spLocks/>
              </p:cNvSpPr>
              <p:nvPr/>
            </p:nvSpPr>
            <p:spPr bwMode="auto">
              <a:xfrm>
                <a:off x="4560888" y="4398963"/>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2" name="Freeform 26">
                <a:extLst>
                  <a:ext uri="{FF2B5EF4-FFF2-40B4-BE49-F238E27FC236}">
                    <a16:creationId xmlns:a16="http://schemas.microsoft.com/office/drawing/2014/main" id="{8EB04D0C-5A29-44C6-8B73-D665936E13B8}"/>
                  </a:ext>
                </a:extLst>
              </p:cNvPr>
              <p:cNvSpPr>
                <a:spLocks/>
              </p:cNvSpPr>
              <p:nvPr/>
            </p:nvSpPr>
            <p:spPr bwMode="auto">
              <a:xfrm>
                <a:off x="4637088" y="4660900"/>
                <a:ext cx="242888"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3" name="Freeform 27">
                <a:extLst>
                  <a:ext uri="{FF2B5EF4-FFF2-40B4-BE49-F238E27FC236}">
                    <a16:creationId xmlns:a16="http://schemas.microsoft.com/office/drawing/2014/main" id="{E5BB6A27-F0E6-4D28-B9CC-E5ACF2989BF6}"/>
                  </a:ext>
                </a:extLst>
              </p:cNvPr>
              <p:cNvSpPr>
                <a:spLocks/>
              </p:cNvSpPr>
              <p:nvPr/>
            </p:nvSpPr>
            <p:spPr bwMode="auto">
              <a:xfrm>
                <a:off x="4637088" y="4740275"/>
                <a:ext cx="242888"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4" name="Freeform 28">
                <a:extLst>
                  <a:ext uri="{FF2B5EF4-FFF2-40B4-BE49-F238E27FC236}">
                    <a16:creationId xmlns:a16="http://schemas.microsoft.com/office/drawing/2014/main" id="{3FD8B7C5-66AF-49FF-8895-69E50FDBA778}"/>
                  </a:ext>
                </a:extLst>
              </p:cNvPr>
              <p:cNvSpPr>
                <a:spLocks/>
              </p:cNvSpPr>
              <p:nvPr/>
            </p:nvSpPr>
            <p:spPr bwMode="auto">
              <a:xfrm>
                <a:off x="4637088" y="4816475"/>
                <a:ext cx="242888"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5" name="Freeform 29">
                <a:extLst>
                  <a:ext uri="{FF2B5EF4-FFF2-40B4-BE49-F238E27FC236}">
                    <a16:creationId xmlns:a16="http://schemas.microsoft.com/office/drawing/2014/main" id="{39AAB844-1C48-405B-AE01-47A264676B8E}"/>
                  </a:ext>
                </a:extLst>
              </p:cNvPr>
              <p:cNvSpPr>
                <a:spLocks/>
              </p:cNvSpPr>
              <p:nvPr/>
            </p:nvSpPr>
            <p:spPr bwMode="auto">
              <a:xfrm>
                <a:off x="4637088" y="4897438"/>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6" name="Freeform 30">
                <a:extLst>
                  <a:ext uri="{FF2B5EF4-FFF2-40B4-BE49-F238E27FC236}">
                    <a16:creationId xmlns:a16="http://schemas.microsoft.com/office/drawing/2014/main" id="{66A6F984-18D8-4AFF-A4C3-F4020948B133}"/>
                  </a:ext>
                </a:extLst>
              </p:cNvPr>
              <p:cNvSpPr>
                <a:spLocks/>
              </p:cNvSpPr>
              <p:nvPr/>
            </p:nvSpPr>
            <p:spPr bwMode="auto">
              <a:xfrm>
                <a:off x="4637088" y="5129213"/>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7" name="Freeform 31">
                <a:extLst>
                  <a:ext uri="{FF2B5EF4-FFF2-40B4-BE49-F238E27FC236}">
                    <a16:creationId xmlns:a16="http://schemas.microsoft.com/office/drawing/2014/main" id="{1CC01631-59D0-4CB4-936D-6BC96D9AC83A}"/>
                  </a:ext>
                </a:extLst>
              </p:cNvPr>
              <p:cNvSpPr>
                <a:spLocks/>
              </p:cNvSpPr>
              <p:nvPr/>
            </p:nvSpPr>
            <p:spPr bwMode="auto">
              <a:xfrm>
                <a:off x="4637088" y="5208588"/>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8" name="Freeform 32">
                <a:extLst>
                  <a:ext uri="{FF2B5EF4-FFF2-40B4-BE49-F238E27FC236}">
                    <a16:creationId xmlns:a16="http://schemas.microsoft.com/office/drawing/2014/main" id="{9C26D468-8812-4C63-AA18-936A1046C4DF}"/>
                  </a:ext>
                </a:extLst>
              </p:cNvPr>
              <p:cNvSpPr>
                <a:spLocks/>
              </p:cNvSpPr>
              <p:nvPr/>
            </p:nvSpPr>
            <p:spPr bwMode="auto">
              <a:xfrm>
                <a:off x="4972051" y="45847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9" name="Freeform 33">
                <a:extLst>
                  <a:ext uri="{FF2B5EF4-FFF2-40B4-BE49-F238E27FC236}">
                    <a16:creationId xmlns:a16="http://schemas.microsoft.com/office/drawing/2014/main" id="{4DD96173-B7E1-4839-88D2-1610F4D9059E}"/>
                  </a:ext>
                </a:extLst>
              </p:cNvPr>
              <p:cNvSpPr>
                <a:spLocks/>
              </p:cNvSpPr>
              <p:nvPr/>
            </p:nvSpPr>
            <p:spPr bwMode="auto">
              <a:xfrm>
                <a:off x="4972051" y="45085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0" name="Freeform 34">
                <a:extLst>
                  <a:ext uri="{FF2B5EF4-FFF2-40B4-BE49-F238E27FC236}">
                    <a16:creationId xmlns:a16="http://schemas.microsoft.com/office/drawing/2014/main" id="{38552AA2-BD10-4D68-B87A-E30467A22098}"/>
                  </a:ext>
                </a:extLst>
              </p:cNvPr>
              <p:cNvSpPr>
                <a:spLocks/>
              </p:cNvSpPr>
              <p:nvPr/>
            </p:nvSpPr>
            <p:spPr bwMode="auto">
              <a:xfrm>
                <a:off x="4972051" y="48974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1" name="Freeform 35">
                <a:extLst>
                  <a:ext uri="{FF2B5EF4-FFF2-40B4-BE49-F238E27FC236}">
                    <a16:creationId xmlns:a16="http://schemas.microsoft.com/office/drawing/2014/main" id="{3E526DA7-E3A5-45AB-B2B8-DD8EF4C74114}"/>
                  </a:ext>
                </a:extLst>
              </p:cNvPr>
              <p:cNvSpPr>
                <a:spLocks/>
              </p:cNvSpPr>
              <p:nvPr/>
            </p:nvSpPr>
            <p:spPr bwMode="auto">
              <a:xfrm>
                <a:off x="4972051" y="497205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2" name="Freeform 36">
                <a:extLst>
                  <a:ext uri="{FF2B5EF4-FFF2-40B4-BE49-F238E27FC236}">
                    <a16:creationId xmlns:a16="http://schemas.microsoft.com/office/drawing/2014/main" id="{876C3F52-B0AC-492F-91A1-6E50C127D3C9}"/>
                  </a:ext>
                </a:extLst>
              </p:cNvPr>
              <p:cNvSpPr>
                <a:spLocks/>
              </p:cNvSpPr>
              <p:nvPr/>
            </p:nvSpPr>
            <p:spPr bwMode="auto">
              <a:xfrm>
                <a:off x="4972051" y="50530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3" name="Freeform 37">
                <a:extLst>
                  <a:ext uri="{FF2B5EF4-FFF2-40B4-BE49-F238E27FC236}">
                    <a16:creationId xmlns:a16="http://schemas.microsoft.com/office/drawing/2014/main" id="{A4E5BB74-3B3F-4E4B-878C-DCC036AEE751}"/>
                  </a:ext>
                </a:extLst>
              </p:cNvPr>
              <p:cNvSpPr>
                <a:spLocks/>
              </p:cNvSpPr>
              <p:nvPr/>
            </p:nvSpPr>
            <p:spPr bwMode="auto">
              <a:xfrm>
                <a:off x="4972051" y="51292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4" name="Freeform 38">
                <a:extLst>
                  <a:ext uri="{FF2B5EF4-FFF2-40B4-BE49-F238E27FC236}">
                    <a16:creationId xmlns:a16="http://schemas.microsoft.com/office/drawing/2014/main" id="{09D16BA0-563C-44A1-8B53-04BBC8DD9B38}"/>
                  </a:ext>
                </a:extLst>
              </p:cNvPr>
              <p:cNvSpPr>
                <a:spLocks/>
              </p:cNvSpPr>
              <p:nvPr/>
            </p:nvSpPr>
            <p:spPr bwMode="auto">
              <a:xfrm>
                <a:off x="4972051" y="52085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5" name="Rectangle 1134">
                <a:extLst>
                  <a:ext uri="{FF2B5EF4-FFF2-40B4-BE49-F238E27FC236}">
                    <a16:creationId xmlns:a16="http://schemas.microsoft.com/office/drawing/2014/main" id="{692CD006-3FD4-4ACE-8AFB-21076329980C}"/>
                  </a:ext>
                </a:extLst>
              </p:cNvPr>
              <p:cNvSpPr>
                <a:spLocks noChangeArrowheads="1"/>
              </p:cNvSpPr>
              <p:nvPr/>
            </p:nvSpPr>
            <p:spPr bwMode="auto">
              <a:xfrm>
                <a:off x="4979988" y="4630738"/>
                <a:ext cx="228600" cy="2349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6" name="Rectangle 1135">
                <a:extLst>
                  <a:ext uri="{FF2B5EF4-FFF2-40B4-BE49-F238E27FC236}">
                    <a16:creationId xmlns:a16="http://schemas.microsoft.com/office/drawing/2014/main" id="{0C60F072-DA25-4A0A-9654-6FB3E31E5EC7}"/>
                  </a:ext>
                </a:extLst>
              </p:cNvPr>
              <p:cNvSpPr>
                <a:spLocks noChangeArrowheads="1"/>
              </p:cNvSpPr>
              <p:nvPr/>
            </p:nvSpPr>
            <p:spPr bwMode="auto">
              <a:xfrm>
                <a:off x="4637088" y="4941888"/>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3" name="Group 1102">
              <a:extLst>
                <a:ext uri="{FF2B5EF4-FFF2-40B4-BE49-F238E27FC236}">
                  <a16:creationId xmlns:a16="http://schemas.microsoft.com/office/drawing/2014/main" id="{B6958A9D-0306-4372-AF72-9BF7A68995A5}"/>
                </a:ext>
              </a:extLst>
            </p:cNvPr>
            <p:cNvGrpSpPr/>
            <p:nvPr/>
          </p:nvGrpSpPr>
          <p:grpSpPr>
            <a:xfrm rot="19647510">
              <a:off x="5314940" y="4229784"/>
              <a:ext cx="184114" cy="208715"/>
              <a:chOff x="5461001" y="3341688"/>
              <a:chExt cx="712787" cy="808037"/>
            </a:xfrm>
          </p:grpSpPr>
          <p:sp>
            <p:nvSpPr>
              <p:cNvPr id="1104" name="Rectangle 1103">
                <a:extLst>
                  <a:ext uri="{FF2B5EF4-FFF2-40B4-BE49-F238E27FC236}">
                    <a16:creationId xmlns:a16="http://schemas.microsoft.com/office/drawing/2014/main" id="{E759F1D9-AFC7-4024-B491-D6B63E61593A}"/>
                  </a:ext>
                </a:extLst>
              </p:cNvPr>
              <p:cNvSpPr>
                <a:spLocks noChangeArrowheads="1"/>
              </p:cNvSpPr>
              <p:nvPr/>
            </p:nvSpPr>
            <p:spPr bwMode="auto">
              <a:xfrm>
                <a:off x="5461001" y="3444875"/>
                <a:ext cx="579437" cy="704850"/>
              </a:xfrm>
              <a:prstGeom prst="rect">
                <a:avLst/>
              </a:prstGeom>
              <a:solidFill>
                <a:srgbClr val="50505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5" name="Freeform 6">
                <a:extLst>
                  <a:ext uri="{FF2B5EF4-FFF2-40B4-BE49-F238E27FC236}">
                    <a16:creationId xmlns:a16="http://schemas.microsoft.com/office/drawing/2014/main" id="{CDC299C7-E44A-4EBE-B0C5-B3A17FC52D55}"/>
                  </a:ext>
                </a:extLst>
              </p:cNvPr>
              <p:cNvSpPr>
                <a:spLocks/>
              </p:cNvSpPr>
              <p:nvPr/>
            </p:nvSpPr>
            <p:spPr bwMode="auto">
              <a:xfrm>
                <a:off x="5526088" y="3341688"/>
                <a:ext cx="609600" cy="750887"/>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6" name="Freeform 7">
                <a:extLst>
                  <a:ext uri="{FF2B5EF4-FFF2-40B4-BE49-F238E27FC236}">
                    <a16:creationId xmlns:a16="http://schemas.microsoft.com/office/drawing/2014/main" id="{E2663786-AA82-41AC-A32E-8B9B9039D702}"/>
                  </a:ext>
                </a:extLst>
              </p:cNvPr>
              <p:cNvSpPr>
                <a:spLocks/>
              </p:cNvSpPr>
              <p:nvPr/>
            </p:nvSpPr>
            <p:spPr bwMode="auto">
              <a:xfrm>
                <a:off x="6097588" y="402907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7" name="Freeform 8">
                <a:extLst>
                  <a:ext uri="{FF2B5EF4-FFF2-40B4-BE49-F238E27FC236}">
                    <a16:creationId xmlns:a16="http://schemas.microsoft.com/office/drawing/2014/main" id="{AE5DC8F8-219D-4C10-9562-0AE1A0EF34CF}"/>
                  </a:ext>
                </a:extLst>
              </p:cNvPr>
              <p:cNvSpPr>
                <a:spLocks/>
              </p:cNvSpPr>
              <p:nvPr/>
            </p:nvSpPr>
            <p:spPr bwMode="auto">
              <a:xfrm>
                <a:off x="6097588" y="3979863"/>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8" name="Freeform 9">
                <a:extLst>
                  <a:ext uri="{FF2B5EF4-FFF2-40B4-BE49-F238E27FC236}">
                    <a16:creationId xmlns:a16="http://schemas.microsoft.com/office/drawing/2014/main" id="{B2026F5C-D7C7-4004-8E97-DE83FFB4C8F0}"/>
                  </a:ext>
                </a:extLst>
              </p:cNvPr>
              <p:cNvSpPr>
                <a:spLocks/>
              </p:cNvSpPr>
              <p:nvPr/>
            </p:nvSpPr>
            <p:spPr bwMode="auto">
              <a:xfrm>
                <a:off x="6097588" y="3930650"/>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9" name="Freeform 10">
                <a:extLst>
                  <a:ext uri="{FF2B5EF4-FFF2-40B4-BE49-F238E27FC236}">
                    <a16:creationId xmlns:a16="http://schemas.microsoft.com/office/drawing/2014/main" id="{219EB440-1A59-4D38-95D8-B3480309E578}"/>
                  </a:ext>
                </a:extLst>
              </p:cNvPr>
              <p:cNvSpPr>
                <a:spLocks/>
              </p:cNvSpPr>
              <p:nvPr/>
            </p:nvSpPr>
            <p:spPr bwMode="auto">
              <a:xfrm>
                <a:off x="6097588" y="3881438"/>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0" name="Freeform 11">
                <a:extLst>
                  <a:ext uri="{FF2B5EF4-FFF2-40B4-BE49-F238E27FC236}">
                    <a16:creationId xmlns:a16="http://schemas.microsoft.com/office/drawing/2014/main" id="{812987AC-9643-4212-8F35-F279546A6EF8}"/>
                  </a:ext>
                </a:extLst>
              </p:cNvPr>
              <p:cNvSpPr>
                <a:spLocks/>
              </p:cNvSpPr>
              <p:nvPr/>
            </p:nvSpPr>
            <p:spPr bwMode="auto">
              <a:xfrm>
                <a:off x="6097588" y="3830638"/>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1" name="Freeform 12">
                <a:extLst>
                  <a:ext uri="{FF2B5EF4-FFF2-40B4-BE49-F238E27FC236}">
                    <a16:creationId xmlns:a16="http://schemas.microsoft.com/office/drawing/2014/main" id="{6C8C4F66-D7AD-4472-A3C6-AE81642EF968}"/>
                  </a:ext>
                </a:extLst>
              </p:cNvPr>
              <p:cNvSpPr>
                <a:spLocks/>
              </p:cNvSpPr>
              <p:nvPr/>
            </p:nvSpPr>
            <p:spPr bwMode="auto">
              <a:xfrm>
                <a:off x="6097588" y="378142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2" name="Freeform 13">
                <a:extLst>
                  <a:ext uri="{FF2B5EF4-FFF2-40B4-BE49-F238E27FC236}">
                    <a16:creationId xmlns:a16="http://schemas.microsoft.com/office/drawing/2014/main" id="{CE64A521-1BA6-4037-85C5-C8A9C9A33B5E}"/>
                  </a:ext>
                </a:extLst>
              </p:cNvPr>
              <p:cNvSpPr>
                <a:spLocks/>
              </p:cNvSpPr>
              <p:nvPr/>
            </p:nvSpPr>
            <p:spPr bwMode="auto">
              <a:xfrm>
                <a:off x="6097588" y="3733800"/>
                <a:ext cx="76200" cy="15875"/>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3" name="Freeform 14">
                <a:extLst>
                  <a:ext uri="{FF2B5EF4-FFF2-40B4-BE49-F238E27FC236}">
                    <a16:creationId xmlns:a16="http://schemas.microsoft.com/office/drawing/2014/main" id="{4D53E908-30DE-4D0E-9129-B9C0C7F2C8DD}"/>
                  </a:ext>
                </a:extLst>
              </p:cNvPr>
              <p:cNvSpPr>
                <a:spLocks/>
              </p:cNvSpPr>
              <p:nvPr/>
            </p:nvSpPr>
            <p:spPr bwMode="auto">
              <a:xfrm>
                <a:off x="6097588" y="3684588"/>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4" name="Freeform 15">
                <a:extLst>
                  <a:ext uri="{FF2B5EF4-FFF2-40B4-BE49-F238E27FC236}">
                    <a16:creationId xmlns:a16="http://schemas.microsoft.com/office/drawing/2014/main" id="{BBCDA462-0DC7-4B04-A132-56EF8F41E3EA}"/>
                  </a:ext>
                </a:extLst>
              </p:cNvPr>
              <p:cNvSpPr>
                <a:spLocks/>
              </p:cNvSpPr>
              <p:nvPr/>
            </p:nvSpPr>
            <p:spPr bwMode="auto">
              <a:xfrm>
                <a:off x="6097588" y="3635375"/>
                <a:ext cx="76200" cy="158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5" name="Freeform 16">
                <a:extLst>
                  <a:ext uri="{FF2B5EF4-FFF2-40B4-BE49-F238E27FC236}">
                    <a16:creationId xmlns:a16="http://schemas.microsoft.com/office/drawing/2014/main" id="{DB1DB5D8-DF13-4214-B7E8-76E9C34C1D6A}"/>
                  </a:ext>
                </a:extLst>
              </p:cNvPr>
              <p:cNvSpPr>
                <a:spLocks/>
              </p:cNvSpPr>
              <p:nvPr/>
            </p:nvSpPr>
            <p:spPr bwMode="auto">
              <a:xfrm>
                <a:off x="6097588" y="358457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6" name="Freeform 17">
                <a:extLst>
                  <a:ext uri="{FF2B5EF4-FFF2-40B4-BE49-F238E27FC236}">
                    <a16:creationId xmlns:a16="http://schemas.microsoft.com/office/drawing/2014/main" id="{68BEA95B-4AB6-4BF2-898F-195448566212}"/>
                  </a:ext>
                </a:extLst>
              </p:cNvPr>
              <p:cNvSpPr>
                <a:spLocks/>
              </p:cNvSpPr>
              <p:nvPr/>
            </p:nvSpPr>
            <p:spPr bwMode="auto">
              <a:xfrm>
                <a:off x="6097588" y="3535363"/>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7" name="Freeform 18">
                <a:extLst>
                  <a:ext uri="{FF2B5EF4-FFF2-40B4-BE49-F238E27FC236}">
                    <a16:creationId xmlns:a16="http://schemas.microsoft.com/office/drawing/2014/main" id="{80E468D6-3272-4600-ABCD-BF1ACEFA02EA}"/>
                  </a:ext>
                </a:extLst>
              </p:cNvPr>
              <p:cNvSpPr>
                <a:spLocks/>
              </p:cNvSpPr>
              <p:nvPr/>
            </p:nvSpPr>
            <p:spPr bwMode="auto">
              <a:xfrm>
                <a:off x="6097588" y="3486150"/>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8" name="Freeform 19">
                <a:extLst>
                  <a:ext uri="{FF2B5EF4-FFF2-40B4-BE49-F238E27FC236}">
                    <a16:creationId xmlns:a16="http://schemas.microsoft.com/office/drawing/2014/main" id="{37986992-EFD6-4EB2-84E5-EFA59F765E80}"/>
                  </a:ext>
                </a:extLst>
              </p:cNvPr>
              <p:cNvSpPr>
                <a:spLocks/>
              </p:cNvSpPr>
              <p:nvPr/>
            </p:nvSpPr>
            <p:spPr bwMode="auto">
              <a:xfrm>
                <a:off x="6097588" y="3436938"/>
                <a:ext cx="76200" cy="158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9" name="Freeform 20">
                <a:extLst>
                  <a:ext uri="{FF2B5EF4-FFF2-40B4-BE49-F238E27FC236}">
                    <a16:creationId xmlns:a16="http://schemas.microsoft.com/office/drawing/2014/main" id="{460428DD-F1B9-4CBF-97AD-CE5A5EF52580}"/>
                  </a:ext>
                </a:extLst>
              </p:cNvPr>
              <p:cNvSpPr>
                <a:spLocks/>
              </p:cNvSpPr>
              <p:nvPr/>
            </p:nvSpPr>
            <p:spPr bwMode="auto">
              <a:xfrm>
                <a:off x="6097588" y="3386138"/>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86" name="Group 1185">
            <a:extLst>
              <a:ext uri="{FF2B5EF4-FFF2-40B4-BE49-F238E27FC236}">
                <a16:creationId xmlns:a16="http://schemas.microsoft.com/office/drawing/2014/main" id="{5E12380A-EF1A-45FF-BEE7-D21BFCF3811B}"/>
              </a:ext>
            </a:extLst>
          </p:cNvPr>
          <p:cNvGrpSpPr/>
          <p:nvPr/>
        </p:nvGrpSpPr>
        <p:grpSpPr>
          <a:xfrm>
            <a:off x="4984805" y="4594362"/>
            <a:ext cx="288747" cy="491215"/>
            <a:chOff x="4867593" y="4580885"/>
            <a:chExt cx="283111" cy="481627"/>
          </a:xfrm>
        </p:grpSpPr>
        <p:sp>
          <p:nvSpPr>
            <p:cNvPr id="1088" name="Freeform 347">
              <a:extLst>
                <a:ext uri="{FF2B5EF4-FFF2-40B4-BE49-F238E27FC236}">
                  <a16:creationId xmlns:a16="http://schemas.microsoft.com/office/drawing/2014/main" id="{B2F43F0B-B065-4F4F-A4C8-93C0622511D1}"/>
                </a:ext>
              </a:extLst>
            </p:cNvPr>
            <p:cNvSpPr>
              <a:spLocks/>
            </p:cNvSpPr>
            <p:nvPr/>
          </p:nvSpPr>
          <p:spPr bwMode="auto">
            <a:xfrm>
              <a:off x="4867593" y="4847051"/>
              <a:ext cx="85184" cy="215461"/>
            </a:xfrm>
            <a:custGeom>
              <a:avLst/>
              <a:gdLst>
                <a:gd name="T0" fmla="*/ 73 w 73"/>
                <a:gd name="T1" fmla="*/ 172 h 185"/>
                <a:gd name="T2" fmla="*/ 73 w 73"/>
                <a:gd name="T3" fmla="*/ 12 h 185"/>
                <a:gd name="T4" fmla="*/ 61 w 73"/>
                <a:gd name="T5" fmla="*/ 0 h 185"/>
                <a:gd name="T6" fmla="*/ 52 w 73"/>
                <a:gd name="T7" fmla="*/ 0 h 185"/>
                <a:gd name="T8" fmla="*/ 13 w 73"/>
                <a:gd name="T9" fmla="*/ 0 h 185"/>
                <a:gd name="T10" fmla="*/ 1 w 73"/>
                <a:gd name="T11" fmla="*/ 12 h 185"/>
                <a:gd name="T12" fmla="*/ 0 w 73"/>
                <a:gd name="T13" fmla="*/ 172 h 185"/>
                <a:gd name="T14" fmla="*/ 13 w 73"/>
                <a:gd name="T15" fmla="*/ 185 h 185"/>
                <a:gd name="T16" fmla="*/ 52 w 73"/>
                <a:gd name="T17" fmla="*/ 185 h 185"/>
                <a:gd name="T18" fmla="*/ 61 w 73"/>
                <a:gd name="T19" fmla="*/ 185 h 185"/>
                <a:gd name="T20" fmla="*/ 73 w 73"/>
                <a:gd name="T21" fmla="*/ 1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85">
                  <a:moveTo>
                    <a:pt x="73" y="172"/>
                  </a:moveTo>
                  <a:cubicBezTo>
                    <a:pt x="73" y="12"/>
                    <a:pt x="73" y="12"/>
                    <a:pt x="73" y="12"/>
                  </a:cubicBezTo>
                  <a:cubicBezTo>
                    <a:pt x="73" y="5"/>
                    <a:pt x="68" y="0"/>
                    <a:pt x="61" y="0"/>
                  </a:cubicBezTo>
                  <a:cubicBezTo>
                    <a:pt x="52" y="0"/>
                    <a:pt x="52" y="0"/>
                    <a:pt x="52" y="0"/>
                  </a:cubicBezTo>
                  <a:cubicBezTo>
                    <a:pt x="13" y="0"/>
                    <a:pt x="13" y="0"/>
                    <a:pt x="13" y="0"/>
                  </a:cubicBezTo>
                  <a:cubicBezTo>
                    <a:pt x="6" y="0"/>
                    <a:pt x="1" y="5"/>
                    <a:pt x="1" y="12"/>
                  </a:cubicBezTo>
                  <a:cubicBezTo>
                    <a:pt x="0" y="172"/>
                    <a:pt x="0" y="172"/>
                    <a:pt x="0" y="172"/>
                  </a:cubicBezTo>
                  <a:cubicBezTo>
                    <a:pt x="0" y="179"/>
                    <a:pt x="6" y="185"/>
                    <a:pt x="13" y="185"/>
                  </a:cubicBezTo>
                  <a:cubicBezTo>
                    <a:pt x="52" y="185"/>
                    <a:pt x="52" y="185"/>
                    <a:pt x="52" y="185"/>
                  </a:cubicBezTo>
                  <a:cubicBezTo>
                    <a:pt x="61" y="185"/>
                    <a:pt x="61" y="185"/>
                    <a:pt x="61" y="185"/>
                  </a:cubicBezTo>
                  <a:cubicBezTo>
                    <a:pt x="68" y="185"/>
                    <a:pt x="73" y="179"/>
                    <a:pt x="73" y="17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89" name="Freeform 348">
              <a:extLst>
                <a:ext uri="{FF2B5EF4-FFF2-40B4-BE49-F238E27FC236}">
                  <a16:creationId xmlns:a16="http://schemas.microsoft.com/office/drawing/2014/main" id="{56615CE0-3C6A-4E89-973A-86C449C83566}"/>
                </a:ext>
              </a:extLst>
            </p:cNvPr>
            <p:cNvSpPr>
              <a:spLocks noEditPoints="1"/>
            </p:cNvSpPr>
            <p:nvPr/>
          </p:nvSpPr>
          <p:spPr bwMode="auto">
            <a:xfrm>
              <a:off x="4867593" y="4854567"/>
              <a:ext cx="25054" cy="207945"/>
            </a:xfrm>
            <a:custGeom>
              <a:avLst/>
              <a:gdLst>
                <a:gd name="T0" fmla="*/ 0 w 22"/>
                <a:gd name="T1" fmla="*/ 165 h 178"/>
                <a:gd name="T2" fmla="*/ 0 w 22"/>
                <a:gd name="T3" fmla="*/ 165 h 178"/>
                <a:gd name="T4" fmla="*/ 13 w 22"/>
                <a:gd name="T5" fmla="*/ 178 h 178"/>
                <a:gd name="T6" fmla="*/ 13 w 22"/>
                <a:gd name="T7" fmla="*/ 178 h 178"/>
                <a:gd name="T8" fmla="*/ 22 w 22"/>
                <a:gd name="T9" fmla="*/ 178 h 178"/>
                <a:gd name="T10" fmla="*/ 22 w 22"/>
                <a:gd name="T11" fmla="*/ 178 h 178"/>
                <a:gd name="T12" fmla="*/ 13 w 22"/>
                <a:gd name="T13" fmla="*/ 178 h 178"/>
                <a:gd name="T14" fmla="*/ 0 w 22"/>
                <a:gd name="T15" fmla="*/ 165 h 178"/>
                <a:gd name="T16" fmla="*/ 2 w 22"/>
                <a:gd name="T17" fmla="*/ 0 h 178"/>
                <a:gd name="T18" fmla="*/ 1 w 22"/>
                <a:gd name="T19" fmla="*/ 5 h 178"/>
                <a:gd name="T20" fmla="*/ 0 w 22"/>
                <a:gd name="T21" fmla="*/ 165 h 178"/>
                <a:gd name="T22" fmla="*/ 1 w 22"/>
                <a:gd name="T23" fmla="*/ 5 h 178"/>
                <a:gd name="T24" fmla="*/ 2 w 22"/>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8">
                  <a:moveTo>
                    <a:pt x="0" y="165"/>
                  </a:moveTo>
                  <a:cubicBezTo>
                    <a:pt x="0" y="165"/>
                    <a:pt x="0" y="165"/>
                    <a:pt x="0" y="165"/>
                  </a:cubicBezTo>
                  <a:cubicBezTo>
                    <a:pt x="0" y="172"/>
                    <a:pt x="6" y="178"/>
                    <a:pt x="13" y="178"/>
                  </a:cubicBezTo>
                  <a:cubicBezTo>
                    <a:pt x="13" y="178"/>
                    <a:pt x="13" y="178"/>
                    <a:pt x="13" y="178"/>
                  </a:cubicBezTo>
                  <a:cubicBezTo>
                    <a:pt x="22" y="178"/>
                    <a:pt x="22" y="178"/>
                    <a:pt x="22" y="178"/>
                  </a:cubicBezTo>
                  <a:cubicBezTo>
                    <a:pt x="22" y="178"/>
                    <a:pt x="22" y="178"/>
                    <a:pt x="22" y="178"/>
                  </a:cubicBezTo>
                  <a:cubicBezTo>
                    <a:pt x="13" y="178"/>
                    <a:pt x="13" y="178"/>
                    <a:pt x="13" y="178"/>
                  </a:cubicBezTo>
                  <a:cubicBezTo>
                    <a:pt x="6" y="178"/>
                    <a:pt x="0" y="172"/>
                    <a:pt x="0" y="165"/>
                  </a:cubicBezTo>
                  <a:moveTo>
                    <a:pt x="2" y="0"/>
                  </a:moveTo>
                  <a:cubicBezTo>
                    <a:pt x="1" y="2"/>
                    <a:pt x="1" y="3"/>
                    <a:pt x="1" y="5"/>
                  </a:cubicBezTo>
                  <a:cubicBezTo>
                    <a:pt x="0" y="165"/>
                    <a:pt x="0" y="165"/>
                    <a:pt x="0" y="165"/>
                  </a:cubicBezTo>
                  <a:cubicBezTo>
                    <a:pt x="1" y="5"/>
                    <a:pt x="1" y="5"/>
                    <a:pt x="1" y="5"/>
                  </a:cubicBezTo>
                  <a:cubicBezTo>
                    <a:pt x="1" y="3"/>
                    <a:pt x="1" y="2"/>
                    <a:pt x="2"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0" name="Freeform 349">
              <a:extLst>
                <a:ext uri="{FF2B5EF4-FFF2-40B4-BE49-F238E27FC236}">
                  <a16:creationId xmlns:a16="http://schemas.microsoft.com/office/drawing/2014/main" id="{06A545BF-51A4-4DC0-B538-422F9A922570}"/>
                </a:ext>
              </a:extLst>
            </p:cNvPr>
            <p:cNvSpPr>
              <a:spLocks/>
            </p:cNvSpPr>
            <p:nvPr/>
          </p:nvSpPr>
          <p:spPr bwMode="auto">
            <a:xfrm>
              <a:off x="4867593" y="4847051"/>
              <a:ext cx="25054" cy="215461"/>
            </a:xfrm>
            <a:custGeom>
              <a:avLst/>
              <a:gdLst>
                <a:gd name="T0" fmla="*/ 22 w 22"/>
                <a:gd name="T1" fmla="*/ 0 h 185"/>
                <a:gd name="T2" fmla="*/ 13 w 22"/>
                <a:gd name="T3" fmla="*/ 0 h 185"/>
                <a:gd name="T4" fmla="*/ 2 w 22"/>
                <a:gd name="T5" fmla="*/ 7 h 185"/>
                <a:gd name="T6" fmla="*/ 1 w 22"/>
                <a:gd name="T7" fmla="*/ 12 h 185"/>
                <a:gd name="T8" fmla="*/ 0 w 22"/>
                <a:gd name="T9" fmla="*/ 172 h 185"/>
                <a:gd name="T10" fmla="*/ 0 w 22"/>
                <a:gd name="T11" fmla="*/ 172 h 185"/>
                <a:gd name="T12" fmla="*/ 13 w 22"/>
                <a:gd name="T13" fmla="*/ 185 h 185"/>
                <a:gd name="T14" fmla="*/ 22 w 22"/>
                <a:gd name="T15" fmla="*/ 185 h 185"/>
                <a:gd name="T16" fmla="*/ 22 w 22"/>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5">
                  <a:moveTo>
                    <a:pt x="22" y="0"/>
                  </a:moveTo>
                  <a:cubicBezTo>
                    <a:pt x="13" y="0"/>
                    <a:pt x="13" y="0"/>
                    <a:pt x="13" y="0"/>
                  </a:cubicBezTo>
                  <a:cubicBezTo>
                    <a:pt x="8" y="0"/>
                    <a:pt x="4" y="3"/>
                    <a:pt x="2" y="7"/>
                  </a:cubicBezTo>
                  <a:cubicBezTo>
                    <a:pt x="1" y="9"/>
                    <a:pt x="1" y="10"/>
                    <a:pt x="1" y="12"/>
                  </a:cubicBezTo>
                  <a:cubicBezTo>
                    <a:pt x="0" y="172"/>
                    <a:pt x="0" y="172"/>
                    <a:pt x="0" y="172"/>
                  </a:cubicBezTo>
                  <a:cubicBezTo>
                    <a:pt x="0" y="172"/>
                    <a:pt x="0" y="172"/>
                    <a:pt x="0" y="172"/>
                  </a:cubicBezTo>
                  <a:cubicBezTo>
                    <a:pt x="0" y="179"/>
                    <a:pt x="6" y="185"/>
                    <a:pt x="13" y="185"/>
                  </a:cubicBezTo>
                  <a:cubicBezTo>
                    <a:pt x="22" y="185"/>
                    <a:pt x="22" y="185"/>
                    <a:pt x="22" y="185"/>
                  </a:cubicBezTo>
                  <a:cubicBezTo>
                    <a:pt x="22" y="0"/>
                    <a:pt x="22" y="0"/>
                    <a:pt x="22"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1" name="Freeform 350">
              <a:extLst>
                <a:ext uri="{FF2B5EF4-FFF2-40B4-BE49-F238E27FC236}">
                  <a16:creationId xmlns:a16="http://schemas.microsoft.com/office/drawing/2014/main" id="{87A52A5C-845C-41D4-A427-21AD9EAA2E5A}"/>
                </a:ext>
              </a:extLst>
            </p:cNvPr>
            <p:cNvSpPr>
              <a:spLocks/>
            </p:cNvSpPr>
            <p:nvPr/>
          </p:nvSpPr>
          <p:spPr bwMode="auto">
            <a:xfrm>
              <a:off x="4965304" y="4811976"/>
              <a:ext cx="83932" cy="250536"/>
            </a:xfrm>
            <a:custGeom>
              <a:avLst/>
              <a:gdLst>
                <a:gd name="T0" fmla="*/ 72 w 72"/>
                <a:gd name="T1" fmla="*/ 202 h 215"/>
                <a:gd name="T2" fmla="*/ 72 w 72"/>
                <a:gd name="T3" fmla="*/ 13 h 215"/>
                <a:gd name="T4" fmla="*/ 60 w 72"/>
                <a:gd name="T5" fmla="*/ 0 h 215"/>
                <a:gd name="T6" fmla="*/ 51 w 72"/>
                <a:gd name="T7" fmla="*/ 0 h 215"/>
                <a:gd name="T8" fmla="*/ 12 w 72"/>
                <a:gd name="T9" fmla="*/ 0 h 215"/>
                <a:gd name="T10" fmla="*/ 0 w 72"/>
                <a:gd name="T11" fmla="*/ 12 h 215"/>
                <a:gd name="T12" fmla="*/ 0 w 72"/>
                <a:gd name="T13" fmla="*/ 202 h 215"/>
                <a:gd name="T14" fmla="*/ 12 w 72"/>
                <a:gd name="T15" fmla="*/ 215 h 215"/>
                <a:gd name="T16" fmla="*/ 51 w 72"/>
                <a:gd name="T17" fmla="*/ 215 h 215"/>
                <a:gd name="T18" fmla="*/ 60 w 72"/>
                <a:gd name="T19" fmla="*/ 215 h 215"/>
                <a:gd name="T20" fmla="*/ 72 w 72"/>
                <a:gd name="T21"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215">
                  <a:moveTo>
                    <a:pt x="72" y="202"/>
                  </a:moveTo>
                  <a:cubicBezTo>
                    <a:pt x="72" y="13"/>
                    <a:pt x="72" y="13"/>
                    <a:pt x="72" y="13"/>
                  </a:cubicBezTo>
                  <a:cubicBezTo>
                    <a:pt x="72" y="6"/>
                    <a:pt x="67" y="0"/>
                    <a:pt x="60" y="0"/>
                  </a:cubicBezTo>
                  <a:cubicBezTo>
                    <a:pt x="51" y="0"/>
                    <a:pt x="51" y="0"/>
                    <a:pt x="51" y="0"/>
                  </a:cubicBezTo>
                  <a:cubicBezTo>
                    <a:pt x="12" y="0"/>
                    <a:pt x="12" y="0"/>
                    <a:pt x="12" y="0"/>
                  </a:cubicBezTo>
                  <a:cubicBezTo>
                    <a:pt x="5" y="0"/>
                    <a:pt x="0" y="6"/>
                    <a:pt x="0" y="12"/>
                  </a:cubicBezTo>
                  <a:cubicBezTo>
                    <a:pt x="0" y="202"/>
                    <a:pt x="0" y="202"/>
                    <a:pt x="0" y="202"/>
                  </a:cubicBezTo>
                  <a:cubicBezTo>
                    <a:pt x="0" y="209"/>
                    <a:pt x="5" y="215"/>
                    <a:pt x="12" y="215"/>
                  </a:cubicBezTo>
                  <a:cubicBezTo>
                    <a:pt x="51" y="215"/>
                    <a:pt x="51" y="215"/>
                    <a:pt x="51" y="215"/>
                  </a:cubicBezTo>
                  <a:cubicBezTo>
                    <a:pt x="60" y="215"/>
                    <a:pt x="60" y="215"/>
                    <a:pt x="60" y="215"/>
                  </a:cubicBezTo>
                  <a:cubicBezTo>
                    <a:pt x="67" y="215"/>
                    <a:pt x="72" y="209"/>
                    <a:pt x="72" y="20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2" name="Freeform 351">
              <a:extLst>
                <a:ext uri="{FF2B5EF4-FFF2-40B4-BE49-F238E27FC236}">
                  <a16:creationId xmlns:a16="http://schemas.microsoft.com/office/drawing/2014/main" id="{A0B53B83-2A91-49E3-8593-BC828D489FE3}"/>
                </a:ext>
              </a:extLst>
            </p:cNvPr>
            <p:cNvSpPr>
              <a:spLocks/>
            </p:cNvSpPr>
            <p:nvPr/>
          </p:nvSpPr>
          <p:spPr bwMode="auto">
            <a:xfrm>
              <a:off x="4965304" y="5046227"/>
              <a:ext cx="25054" cy="16285"/>
            </a:xfrm>
            <a:custGeom>
              <a:avLst/>
              <a:gdLst>
                <a:gd name="T0" fmla="*/ 0 w 21"/>
                <a:gd name="T1" fmla="*/ 0 h 13"/>
                <a:gd name="T2" fmla="*/ 0 w 21"/>
                <a:gd name="T3" fmla="*/ 0 h 13"/>
                <a:gd name="T4" fmla="*/ 12 w 21"/>
                <a:gd name="T5" fmla="*/ 13 h 13"/>
                <a:gd name="T6" fmla="*/ 21 w 21"/>
                <a:gd name="T7" fmla="*/ 13 h 13"/>
                <a:gd name="T8" fmla="*/ 21 w 21"/>
                <a:gd name="T9" fmla="*/ 13 h 13"/>
                <a:gd name="T10" fmla="*/ 12 w 21"/>
                <a:gd name="T11" fmla="*/ 13 h 13"/>
                <a:gd name="T12" fmla="*/ 0 w 2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0"/>
                  </a:moveTo>
                  <a:cubicBezTo>
                    <a:pt x="0" y="0"/>
                    <a:pt x="0" y="0"/>
                    <a:pt x="0" y="0"/>
                  </a:cubicBezTo>
                  <a:cubicBezTo>
                    <a:pt x="0" y="7"/>
                    <a:pt x="5" y="13"/>
                    <a:pt x="12" y="13"/>
                  </a:cubicBezTo>
                  <a:cubicBezTo>
                    <a:pt x="21" y="13"/>
                    <a:pt x="21" y="13"/>
                    <a:pt x="21" y="13"/>
                  </a:cubicBezTo>
                  <a:cubicBezTo>
                    <a:pt x="21" y="13"/>
                    <a:pt x="21" y="13"/>
                    <a:pt x="21" y="13"/>
                  </a:cubicBezTo>
                  <a:cubicBezTo>
                    <a:pt x="12" y="13"/>
                    <a:pt x="12" y="13"/>
                    <a:pt x="12" y="13"/>
                  </a:cubicBezTo>
                  <a:cubicBezTo>
                    <a:pt x="5" y="13"/>
                    <a:pt x="0" y="7"/>
                    <a:pt x="0"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3" name="Freeform 352">
              <a:extLst>
                <a:ext uri="{FF2B5EF4-FFF2-40B4-BE49-F238E27FC236}">
                  <a16:creationId xmlns:a16="http://schemas.microsoft.com/office/drawing/2014/main" id="{BAD6752E-A852-40A3-AD7A-7421AE663E39}"/>
                </a:ext>
              </a:extLst>
            </p:cNvPr>
            <p:cNvSpPr>
              <a:spLocks/>
            </p:cNvSpPr>
            <p:nvPr/>
          </p:nvSpPr>
          <p:spPr bwMode="auto">
            <a:xfrm>
              <a:off x="4965304" y="4811976"/>
              <a:ext cx="25054" cy="250536"/>
            </a:xfrm>
            <a:custGeom>
              <a:avLst/>
              <a:gdLst>
                <a:gd name="T0" fmla="*/ 21 w 21"/>
                <a:gd name="T1" fmla="*/ 0 h 215"/>
                <a:gd name="T2" fmla="*/ 12 w 21"/>
                <a:gd name="T3" fmla="*/ 0 h 215"/>
                <a:gd name="T4" fmla="*/ 0 w 21"/>
                <a:gd name="T5" fmla="*/ 13 h 215"/>
                <a:gd name="T6" fmla="*/ 0 w 21"/>
                <a:gd name="T7" fmla="*/ 202 h 215"/>
                <a:gd name="T8" fmla="*/ 12 w 21"/>
                <a:gd name="T9" fmla="*/ 215 h 215"/>
                <a:gd name="T10" fmla="*/ 21 w 21"/>
                <a:gd name="T11" fmla="*/ 215 h 215"/>
                <a:gd name="T12" fmla="*/ 21 w 2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21" h="215">
                  <a:moveTo>
                    <a:pt x="21" y="0"/>
                  </a:moveTo>
                  <a:cubicBezTo>
                    <a:pt x="12" y="0"/>
                    <a:pt x="12" y="0"/>
                    <a:pt x="12" y="0"/>
                  </a:cubicBezTo>
                  <a:cubicBezTo>
                    <a:pt x="5" y="0"/>
                    <a:pt x="0" y="6"/>
                    <a:pt x="0" y="13"/>
                  </a:cubicBezTo>
                  <a:cubicBezTo>
                    <a:pt x="0" y="202"/>
                    <a:pt x="0" y="202"/>
                    <a:pt x="0" y="202"/>
                  </a:cubicBezTo>
                  <a:cubicBezTo>
                    <a:pt x="0" y="209"/>
                    <a:pt x="5" y="215"/>
                    <a:pt x="12" y="215"/>
                  </a:cubicBezTo>
                  <a:cubicBezTo>
                    <a:pt x="21" y="215"/>
                    <a:pt x="21" y="215"/>
                    <a:pt x="21" y="215"/>
                  </a:cubicBezTo>
                  <a:cubicBezTo>
                    <a:pt x="21" y="0"/>
                    <a:pt x="21" y="0"/>
                    <a:pt x="21"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4" name="Freeform 353">
              <a:extLst>
                <a:ext uri="{FF2B5EF4-FFF2-40B4-BE49-F238E27FC236}">
                  <a16:creationId xmlns:a16="http://schemas.microsoft.com/office/drawing/2014/main" id="{3A9E7F2E-EF6C-4C31-883D-13D0937FADB0}"/>
                </a:ext>
              </a:extLst>
            </p:cNvPr>
            <p:cNvSpPr>
              <a:spLocks/>
            </p:cNvSpPr>
            <p:nvPr/>
          </p:nvSpPr>
          <p:spPr bwMode="auto">
            <a:xfrm>
              <a:off x="5065520" y="4748088"/>
              <a:ext cx="85184" cy="314424"/>
            </a:xfrm>
            <a:custGeom>
              <a:avLst/>
              <a:gdLst>
                <a:gd name="T0" fmla="*/ 72 w 73"/>
                <a:gd name="T1" fmla="*/ 257 h 270"/>
                <a:gd name="T2" fmla="*/ 73 w 73"/>
                <a:gd name="T3" fmla="*/ 12 h 270"/>
                <a:gd name="T4" fmla="*/ 60 w 73"/>
                <a:gd name="T5" fmla="*/ 0 h 270"/>
                <a:gd name="T6" fmla="*/ 51 w 73"/>
                <a:gd name="T7" fmla="*/ 0 h 270"/>
                <a:gd name="T8" fmla="*/ 12 w 73"/>
                <a:gd name="T9" fmla="*/ 0 h 270"/>
                <a:gd name="T10" fmla="*/ 0 w 73"/>
                <a:gd name="T11" fmla="*/ 12 h 270"/>
                <a:gd name="T12" fmla="*/ 0 w 73"/>
                <a:gd name="T13" fmla="*/ 257 h 270"/>
                <a:gd name="T14" fmla="*/ 12 w 73"/>
                <a:gd name="T15" fmla="*/ 270 h 270"/>
                <a:gd name="T16" fmla="*/ 51 w 73"/>
                <a:gd name="T17" fmla="*/ 270 h 270"/>
                <a:gd name="T18" fmla="*/ 60 w 73"/>
                <a:gd name="T19" fmla="*/ 270 h 270"/>
                <a:gd name="T20" fmla="*/ 72 w 73"/>
                <a:gd name="T21" fmla="*/ 2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70">
                  <a:moveTo>
                    <a:pt x="72" y="257"/>
                  </a:moveTo>
                  <a:cubicBezTo>
                    <a:pt x="73" y="12"/>
                    <a:pt x="73" y="12"/>
                    <a:pt x="73" y="12"/>
                  </a:cubicBezTo>
                  <a:cubicBezTo>
                    <a:pt x="73" y="5"/>
                    <a:pt x="67" y="0"/>
                    <a:pt x="60" y="0"/>
                  </a:cubicBezTo>
                  <a:cubicBezTo>
                    <a:pt x="51" y="0"/>
                    <a:pt x="51" y="0"/>
                    <a:pt x="51" y="0"/>
                  </a:cubicBezTo>
                  <a:cubicBezTo>
                    <a:pt x="12" y="0"/>
                    <a:pt x="12" y="0"/>
                    <a:pt x="12" y="0"/>
                  </a:cubicBezTo>
                  <a:cubicBezTo>
                    <a:pt x="5" y="0"/>
                    <a:pt x="0" y="5"/>
                    <a:pt x="0" y="12"/>
                  </a:cubicBezTo>
                  <a:cubicBezTo>
                    <a:pt x="0" y="257"/>
                    <a:pt x="0" y="257"/>
                    <a:pt x="0" y="257"/>
                  </a:cubicBezTo>
                  <a:cubicBezTo>
                    <a:pt x="0" y="264"/>
                    <a:pt x="5" y="270"/>
                    <a:pt x="12" y="270"/>
                  </a:cubicBezTo>
                  <a:cubicBezTo>
                    <a:pt x="51" y="270"/>
                    <a:pt x="51" y="270"/>
                    <a:pt x="51" y="270"/>
                  </a:cubicBezTo>
                  <a:cubicBezTo>
                    <a:pt x="60" y="270"/>
                    <a:pt x="60" y="270"/>
                    <a:pt x="60" y="270"/>
                  </a:cubicBezTo>
                  <a:cubicBezTo>
                    <a:pt x="67" y="270"/>
                    <a:pt x="72" y="264"/>
                    <a:pt x="72" y="257"/>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5" name="Freeform 354">
              <a:extLst>
                <a:ext uri="{FF2B5EF4-FFF2-40B4-BE49-F238E27FC236}">
                  <a16:creationId xmlns:a16="http://schemas.microsoft.com/office/drawing/2014/main" id="{1FC358A9-A951-4C45-8590-38B1EB9A55C7}"/>
                </a:ext>
              </a:extLst>
            </p:cNvPr>
            <p:cNvSpPr>
              <a:spLocks/>
            </p:cNvSpPr>
            <p:nvPr/>
          </p:nvSpPr>
          <p:spPr bwMode="auto">
            <a:xfrm>
              <a:off x="5065520" y="5046227"/>
              <a:ext cx="25054" cy="16285"/>
            </a:xfrm>
            <a:custGeom>
              <a:avLst/>
              <a:gdLst>
                <a:gd name="T0" fmla="*/ 0 w 21"/>
                <a:gd name="T1" fmla="*/ 0 h 13"/>
                <a:gd name="T2" fmla="*/ 0 w 21"/>
                <a:gd name="T3" fmla="*/ 0 h 13"/>
                <a:gd name="T4" fmla="*/ 12 w 21"/>
                <a:gd name="T5" fmla="*/ 13 h 13"/>
                <a:gd name="T6" fmla="*/ 21 w 21"/>
                <a:gd name="T7" fmla="*/ 13 h 13"/>
                <a:gd name="T8" fmla="*/ 21 w 21"/>
                <a:gd name="T9" fmla="*/ 13 h 13"/>
                <a:gd name="T10" fmla="*/ 12 w 21"/>
                <a:gd name="T11" fmla="*/ 13 h 13"/>
                <a:gd name="T12" fmla="*/ 0 w 2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0"/>
                  </a:moveTo>
                  <a:cubicBezTo>
                    <a:pt x="0" y="0"/>
                    <a:pt x="0" y="0"/>
                    <a:pt x="0" y="0"/>
                  </a:cubicBezTo>
                  <a:cubicBezTo>
                    <a:pt x="0" y="7"/>
                    <a:pt x="5" y="13"/>
                    <a:pt x="12" y="13"/>
                  </a:cubicBezTo>
                  <a:cubicBezTo>
                    <a:pt x="21" y="13"/>
                    <a:pt x="21" y="13"/>
                    <a:pt x="21" y="13"/>
                  </a:cubicBezTo>
                  <a:cubicBezTo>
                    <a:pt x="21" y="13"/>
                    <a:pt x="21" y="13"/>
                    <a:pt x="21" y="13"/>
                  </a:cubicBezTo>
                  <a:cubicBezTo>
                    <a:pt x="12" y="13"/>
                    <a:pt x="12" y="13"/>
                    <a:pt x="12" y="13"/>
                  </a:cubicBezTo>
                  <a:cubicBezTo>
                    <a:pt x="5" y="13"/>
                    <a:pt x="0" y="7"/>
                    <a:pt x="0"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6" name="Freeform 355">
              <a:extLst>
                <a:ext uri="{FF2B5EF4-FFF2-40B4-BE49-F238E27FC236}">
                  <a16:creationId xmlns:a16="http://schemas.microsoft.com/office/drawing/2014/main" id="{F0FBA060-38FE-4B67-A069-90F670ADC83B}"/>
                </a:ext>
              </a:extLst>
            </p:cNvPr>
            <p:cNvSpPr>
              <a:spLocks/>
            </p:cNvSpPr>
            <p:nvPr/>
          </p:nvSpPr>
          <p:spPr bwMode="auto">
            <a:xfrm>
              <a:off x="5065520" y="4748088"/>
              <a:ext cx="25054" cy="314424"/>
            </a:xfrm>
            <a:custGeom>
              <a:avLst/>
              <a:gdLst>
                <a:gd name="T0" fmla="*/ 21 w 21"/>
                <a:gd name="T1" fmla="*/ 0 h 270"/>
                <a:gd name="T2" fmla="*/ 12 w 21"/>
                <a:gd name="T3" fmla="*/ 0 h 270"/>
                <a:gd name="T4" fmla="*/ 0 w 21"/>
                <a:gd name="T5" fmla="*/ 12 h 270"/>
                <a:gd name="T6" fmla="*/ 0 w 21"/>
                <a:gd name="T7" fmla="*/ 257 h 270"/>
                <a:gd name="T8" fmla="*/ 12 w 21"/>
                <a:gd name="T9" fmla="*/ 270 h 270"/>
                <a:gd name="T10" fmla="*/ 21 w 21"/>
                <a:gd name="T11" fmla="*/ 270 h 270"/>
                <a:gd name="T12" fmla="*/ 21 w 21"/>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1" h="270">
                  <a:moveTo>
                    <a:pt x="21" y="0"/>
                  </a:moveTo>
                  <a:cubicBezTo>
                    <a:pt x="12" y="0"/>
                    <a:pt x="12" y="0"/>
                    <a:pt x="12" y="0"/>
                  </a:cubicBezTo>
                  <a:cubicBezTo>
                    <a:pt x="5" y="0"/>
                    <a:pt x="0" y="5"/>
                    <a:pt x="0" y="12"/>
                  </a:cubicBezTo>
                  <a:cubicBezTo>
                    <a:pt x="0" y="257"/>
                    <a:pt x="0" y="257"/>
                    <a:pt x="0" y="257"/>
                  </a:cubicBezTo>
                  <a:cubicBezTo>
                    <a:pt x="0" y="264"/>
                    <a:pt x="5" y="270"/>
                    <a:pt x="12" y="270"/>
                  </a:cubicBezTo>
                  <a:cubicBezTo>
                    <a:pt x="21" y="270"/>
                    <a:pt x="21" y="270"/>
                    <a:pt x="21" y="270"/>
                  </a:cubicBezTo>
                  <a:cubicBezTo>
                    <a:pt x="21" y="0"/>
                    <a:pt x="21" y="0"/>
                    <a:pt x="21"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7" name="Freeform 356">
              <a:extLst>
                <a:ext uri="{FF2B5EF4-FFF2-40B4-BE49-F238E27FC236}">
                  <a16:creationId xmlns:a16="http://schemas.microsoft.com/office/drawing/2014/main" id="{5AE8B799-78A0-4B08-B003-431CC47632DD}"/>
                </a:ext>
              </a:extLst>
            </p:cNvPr>
            <p:cNvSpPr>
              <a:spLocks/>
            </p:cNvSpPr>
            <p:nvPr/>
          </p:nvSpPr>
          <p:spPr bwMode="auto">
            <a:xfrm>
              <a:off x="4911438" y="4684202"/>
              <a:ext cx="199180" cy="132784"/>
            </a:xfrm>
            <a:custGeom>
              <a:avLst/>
              <a:gdLst>
                <a:gd name="T0" fmla="*/ 79 w 159"/>
                <a:gd name="T1" fmla="*/ 75 h 106"/>
                <a:gd name="T2" fmla="*/ 2 w 159"/>
                <a:gd name="T3" fmla="*/ 106 h 106"/>
                <a:gd name="T4" fmla="*/ 0 w 159"/>
                <a:gd name="T5" fmla="*/ 102 h 106"/>
                <a:gd name="T6" fmla="*/ 78 w 159"/>
                <a:gd name="T7" fmla="*/ 70 h 106"/>
                <a:gd name="T8" fmla="*/ 156 w 159"/>
                <a:gd name="T9" fmla="*/ 0 h 106"/>
                <a:gd name="T10" fmla="*/ 159 w 159"/>
                <a:gd name="T11" fmla="*/ 3 h 106"/>
                <a:gd name="T12" fmla="*/ 79 w 159"/>
                <a:gd name="T13" fmla="*/ 75 h 106"/>
              </a:gdLst>
              <a:ahLst/>
              <a:cxnLst>
                <a:cxn ang="0">
                  <a:pos x="T0" y="T1"/>
                </a:cxn>
                <a:cxn ang="0">
                  <a:pos x="T2" y="T3"/>
                </a:cxn>
                <a:cxn ang="0">
                  <a:pos x="T4" y="T5"/>
                </a:cxn>
                <a:cxn ang="0">
                  <a:pos x="T6" y="T7"/>
                </a:cxn>
                <a:cxn ang="0">
                  <a:pos x="T8" y="T9"/>
                </a:cxn>
                <a:cxn ang="0">
                  <a:pos x="T10" y="T11"/>
                </a:cxn>
                <a:cxn ang="0">
                  <a:pos x="T12" y="T13"/>
                </a:cxn>
              </a:cxnLst>
              <a:rect l="0" t="0" r="r" b="b"/>
              <a:pathLst>
                <a:path w="159" h="106">
                  <a:moveTo>
                    <a:pt x="79" y="75"/>
                  </a:moveTo>
                  <a:lnTo>
                    <a:pt x="2" y="106"/>
                  </a:lnTo>
                  <a:lnTo>
                    <a:pt x="0" y="102"/>
                  </a:lnTo>
                  <a:lnTo>
                    <a:pt x="78" y="70"/>
                  </a:lnTo>
                  <a:lnTo>
                    <a:pt x="156" y="0"/>
                  </a:lnTo>
                  <a:lnTo>
                    <a:pt x="159" y="3"/>
                  </a:lnTo>
                  <a:lnTo>
                    <a:pt x="79" y="75"/>
                  </a:ln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8" name="Freeform 357">
              <a:extLst>
                <a:ext uri="{FF2B5EF4-FFF2-40B4-BE49-F238E27FC236}">
                  <a16:creationId xmlns:a16="http://schemas.microsoft.com/office/drawing/2014/main" id="{7517FEDA-59E7-483F-91AA-8F17AC6D906A}"/>
                </a:ext>
              </a:extLst>
            </p:cNvPr>
            <p:cNvSpPr>
              <a:spLocks/>
            </p:cNvSpPr>
            <p:nvPr/>
          </p:nvSpPr>
          <p:spPr bwMode="auto">
            <a:xfrm>
              <a:off x="4895152" y="4795690"/>
              <a:ext cx="35076" cy="36328"/>
            </a:xfrm>
            <a:custGeom>
              <a:avLst/>
              <a:gdLst>
                <a:gd name="T0" fmla="*/ 25 w 30"/>
                <a:gd name="T1" fmla="*/ 6 h 31"/>
                <a:gd name="T2" fmla="*/ 24 w 30"/>
                <a:gd name="T3" fmla="*/ 26 h 31"/>
                <a:gd name="T4" fmla="*/ 5 w 30"/>
                <a:gd name="T5" fmla="*/ 25 h 31"/>
                <a:gd name="T6" fmla="*/ 5 w 30"/>
                <a:gd name="T7" fmla="*/ 6 h 31"/>
                <a:gd name="T8" fmla="*/ 25 w 30"/>
                <a:gd name="T9" fmla="*/ 6 h 31"/>
              </a:gdLst>
              <a:ahLst/>
              <a:cxnLst>
                <a:cxn ang="0">
                  <a:pos x="T0" y="T1"/>
                </a:cxn>
                <a:cxn ang="0">
                  <a:pos x="T2" y="T3"/>
                </a:cxn>
                <a:cxn ang="0">
                  <a:pos x="T4" y="T5"/>
                </a:cxn>
                <a:cxn ang="0">
                  <a:pos x="T6" y="T7"/>
                </a:cxn>
                <a:cxn ang="0">
                  <a:pos x="T8" y="T9"/>
                </a:cxn>
              </a:cxnLst>
              <a:rect l="0" t="0" r="r" b="b"/>
              <a:pathLst>
                <a:path w="30" h="31">
                  <a:moveTo>
                    <a:pt x="25" y="6"/>
                  </a:moveTo>
                  <a:cubicBezTo>
                    <a:pt x="30" y="12"/>
                    <a:pt x="30" y="20"/>
                    <a:pt x="24" y="26"/>
                  </a:cubicBezTo>
                  <a:cubicBezTo>
                    <a:pt x="19" y="31"/>
                    <a:pt x="10" y="31"/>
                    <a:pt x="5" y="25"/>
                  </a:cubicBezTo>
                  <a:cubicBezTo>
                    <a:pt x="0" y="20"/>
                    <a:pt x="0" y="11"/>
                    <a:pt x="5" y="6"/>
                  </a:cubicBezTo>
                  <a:cubicBezTo>
                    <a:pt x="11" y="0"/>
                    <a:pt x="19" y="1"/>
                    <a:pt x="25" y="6"/>
                  </a:cubicBez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99" name="Freeform 358">
              <a:extLst>
                <a:ext uri="{FF2B5EF4-FFF2-40B4-BE49-F238E27FC236}">
                  <a16:creationId xmlns:a16="http://schemas.microsoft.com/office/drawing/2014/main" id="{8A5160D0-2DCA-4EC6-9B1E-7BA972FF07E0}"/>
                </a:ext>
              </a:extLst>
            </p:cNvPr>
            <p:cNvSpPr>
              <a:spLocks/>
            </p:cNvSpPr>
            <p:nvPr/>
          </p:nvSpPr>
          <p:spPr bwMode="auto">
            <a:xfrm>
              <a:off x="4992863" y="4759363"/>
              <a:ext cx="32570" cy="31317"/>
            </a:xfrm>
            <a:custGeom>
              <a:avLst/>
              <a:gdLst>
                <a:gd name="T0" fmla="*/ 27 w 27"/>
                <a:gd name="T1" fmla="*/ 14 h 27"/>
                <a:gd name="T2" fmla="*/ 14 w 27"/>
                <a:gd name="T3" fmla="*/ 27 h 27"/>
                <a:gd name="T4" fmla="*/ 0 w 27"/>
                <a:gd name="T5" fmla="*/ 13 h 27"/>
                <a:gd name="T6" fmla="*/ 14 w 27"/>
                <a:gd name="T7" fmla="*/ 0 h 27"/>
                <a:gd name="T8" fmla="*/ 27 w 27"/>
                <a:gd name="T9" fmla="*/ 14 h 27"/>
              </a:gdLst>
              <a:ahLst/>
              <a:cxnLst>
                <a:cxn ang="0">
                  <a:pos x="T0" y="T1"/>
                </a:cxn>
                <a:cxn ang="0">
                  <a:pos x="T2" y="T3"/>
                </a:cxn>
                <a:cxn ang="0">
                  <a:pos x="T4" y="T5"/>
                </a:cxn>
                <a:cxn ang="0">
                  <a:pos x="T6" y="T7"/>
                </a:cxn>
                <a:cxn ang="0">
                  <a:pos x="T8" y="T9"/>
                </a:cxn>
              </a:cxnLst>
              <a:rect l="0" t="0" r="r" b="b"/>
              <a:pathLst>
                <a:path w="27" h="27">
                  <a:moveTo>
                    <a:pt x="27" y="14"/>
                  </a:moveTo>
                  <a:cubicBezTo>
                    <a:pt x="27" y="21"/>
                    <a:pt x="21" y="27"/>
                    <a:pt x="14" y="27"/>
                  </a:cubicBezTo>
                  <a:cubicBezTo>
                    <a:pt x="6" y="27"/>
                    <a:pt x="0" y="21"/>
                    <a:pt x="0" y="13"/>
                  </a:cubicBezTo>
                  <a:cubicBezTo>
                    <a:pt x="0" y="6"/>
                    <a:pt x="6" y="0"/>
                    <a:pt x="14" y="0"/>
                  </a:cubicBezTo>
                  <a:cubicBezTo>
                    <a:pt x="21" y="0"/>
                    <a:pt x="27" y="6"/>
                    <a:pt x="27" y="14"/>
                  </a:cubicBez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100" name="Oval 1099">
              <a:extLst>
                <a:ext uri="{FF2B5EF4-FFF2-40B4-BE49-F238E27FC236}">
                  <a16:creationId xmlns:a16="http://schemas.microsoft.com/office/drawing/2014/main" id="{DFAEF622-8738-41CD-AC6E-127B43724E54}"/>
                </a:ext>
              </a:extLst>
            </p:cNvPr>
            <p:cNvSpPr>
              <a:spLocks noChangeArrowheads="1"/>
            </p:cNvSpPr>
            <p:nvPr/>
          </p:nvSpPr>
          <p:spPr bwMode="auto">
            <a:xfrm>
              <a:off x="5091827" y="4670422"/>
              <a:ext cx="32570" cy="32570"/>
            </a:xfrm>
            <a:prstGeom prst="ellipse">
              <a:avLst/>
            </a:pr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base" latinLnBrk="0" hangingPunct="1">
                <a:lnSpc>
                  <a:spcPct val="100000"/>
                </a:lnSpc>
                <a:spcBef>
                  <a:spcPct val="0"/>
                </a:spcBef>
                <a:spcAft>
                  <a:spcPct val="0"/>
                </a:spcAft>
                <a:buClrTx/>
                <a:buSzTx/>
                <a:buFontTx/>
                <a:buNone/>
                <a:tabLst/>
                <a:defRPr/>
              </a:pPr>
              <a:endParaRPr kumimoji="0" lang="en-IN" sz="1836" b="0" i="0" u="none" strike="noStrike" kern="1200" cap="none" spc="0" normalizeH="0" baseline="0" noProof="0">
                <a:ln>
                  <a:noFill/>
                </a:ln>
                <a:solidFill>
                  <a:srgbClr val="505050"/>
                </a:solidFill>
                <a:effectLst/>
                <a:uLnTx/>
                <a:uFillTx/>
                <a:latin typeface="Segoe UI"/>
                <a:ea typeface="+mn-ea"/>
                <a:cs typeface="+mn-cs"/>
              </a:endParaRPr>
            </a:p>
          </p:txBody>
        </p:sp>
        <p:sp>
          <p:nvSpPr>
            <p:cNvPr id="1156" name="Freeform: Shape 1155">
              <a:extLst>
                <a:ext uri="{FF2B5EF4-FFF2-40B4-BE49-F238E27FC236}">
                  <a16:creationId xmlns:a16="http://schemas.microsoft.com/office/drawing/2014/main" id="{794FE9E3-402D-46B1-BA7C-FE1686A573E6}"/>
                </a:ext>
              </a:extLst>
            </p:cNvPr>
            <p:cNvSpPr/>
            <p:nvPr/>
          </p:nvSpPr>
          <p:spPr>
            <a:xfrm>
              <a:off x="4953903" y="4580885"/>
              <a:ext cx="65434" cy="129372"/>
            </a:xfrm>
            <a:custGeom>
              <a:avLst/>
              <a:gdLst>
                <a:gd name="connsiteX0" fmla="*/ 100689 w 224752"/>
                <a:gd name="connsiteY0" fmla="*/ 0 h 444369"/>
                <a:gd name="connsiteX1" fmla="*/ 138065 w 224752"/>
                <a:gd name="connsiteY1" fmla="*/ 0 h 444369"/>
                <a:gd name="connsiteX2" fmla="*/ 138065 w 224752"/>
                <a:gd name="connsiteY2" fmla="*/ 51387 h 444369"/>
                <a:gd name="connsiteX3" fmla="*/ 200940 w 224752"/>
                <a:gd name="connsiteY3" fmla="*/ 85858 h 444369"/>
                <a:gd name="connsiteX4" fmla="*/ 223133 w 224752"/>
                <a:gd name="connsiteY4" fmla="*/ 160277 h 444369"/>
                <a:gd name="connsiteX5" fmla="*/ 166573 w 224752"/>
                <a:gd name="connsiteY5" fmla="*/ 160277 h 444369"/>
                <a:gd name="connsiteX6" fmla="*/ 153381 w 224752"/>
                <a:gd name="connsiteY6" fmla="*/ 113890 h 444369"/>
                <a:gd name="connsiteX7" fmla="*/ 117510 w 224752"/>
                <a:gd name="connsiteY7" fmla="*/ 96945 h 444369"/>
                <a:gd name="connsiteX8" fmla="*/ 82458 w 224752"/>
                <a:gd name="connsiteY8" fmla="*/ 109099 h 444369"/>
                <a:gd name="connsiteX9" fmla="*/ 69866 w 224752"/>
                <a:gd name="connsiteY9" fmla="*/ 143922 h 444369"/>
                <a:gd name="connsiteX10" fmla="*/ 82353 w 224752"/>
                <a:gd name="connsiteY10" fmla="*/ 176536 h 444369"/>
                <a:gd name="connsiteX11" fmla="*/ 124749 w 224752"/>
                <a:gd name="connsiteY11" fmla="*/ 199758 h 444369"/>
                <a:gd name="connsiteX12" fmla="*/ 171726 w 224752"/>
                <a:gd name="connsiteY12" fmla="*/ 220084 h 444369"/>
                <a:gd name="connsiteX13" fmla="*/ 200482 w 224752"/>
                <a:gd name="connsiteY13" fmla="*/ 241449 h 444369"/>
                <a:gd name="connsiteX14" fmla="*/ 218428 w 224752"/>
                <a:gd name="connsiteY14" fmla="*/ 269119 h 444369"/>
                <a:gd name="connsiteX15" fmla="*/ 224752 w 224752"/>
                <a:gd name="connsiteY15" fmla="*/ 305819 h 444369"/>
                <a:gd name="connsiteX16" fmla="*/ 200568 w 224752"/>
                <a:gd name="connsiteY16" fmla="*/ 369836 h 444369"/>
                <a:gd name="connsiteX17" fmla="*/ 133169 w 224752"/>
                <a:gd name="connsiteY17" fmla="*/ 398802 h 444369"/>
                <a:gd name="connsiteX18" fmla="*/ 133169 w 224752"/>
                <a:gd name="connsiteY18" fmla="*/ 444369 h 444369"/>
                <a:gd name="connsiteX19" fmla="*/ 96031 w 224752"/>
                <a:gd name="connsiteY19" fmla="*/ 444369 h 444369"/>
                <a:gd name="connsiteX20" fmla="*/ 96031 w 224752"/>
                <a:gd name="connsiteY20" fmla="*/ 399040 h 444369"/>
                <a:gd name="connsiteX21" fmla="*/ 24880 w 224752"/>
                <a:gd name="connsiteY21" fmla="*/ 365874 h 444369"/>
                <a:gd name="connsiteX22" fmla="*/ 0 w 224752"/>
                <a:gd name="connsiteY22" fmla="*/ 291579 h 444369"/>
                <a:gd name="connsiteX23" fmla="*/ 56779 w 224752"/>
                <a:gd name="connsiteY23" fmla="*/ 291579 h 444369"/>
                <a:gd name="connsiteX24" fmla="*/ 71609 w 224752"/>
                <a:gd name="connsiteY24" fmla="*/ 337146 h 444369"/>
                <a:gd name="connsiteX25" fmla="*/ 113538 w 224752"/>
                <a:gd name="connsiteY25" fmla="*/ 353263 h 444369"/>
                <a:gd name="connsiteX26" fmla="*/ 154096 w 224752"/>
                <a:gd name="connsiteY26" fmla="*/ 340404 h 444369"/>
                <a:gd name="connsiteX27" fmla="*/ 167993 w 224752"/>
                <a:gd name="connsiteY27" fmla="*/ 306276 h 444369"/>
                <a:gd name="connsiteX28" fmla="*/ 155344 w 224752"/>
                <a:gd name="connsiteY28" fmla="*/ 273462 h 444369"/>
                <a:gd name="connsiteX29" fmla="*/ 113300 w 224752"/>
                <a:gd name="connsiteY29" fmla="*/ 250097 h 444369"/>
                <a:gd name="connsiteX30" fmla="*/ 67513 w 224752"/>
                <a:gd name="connsiteY30" fmla="*/ 230828 h 444369"/>
                <a:gd name="connsiteX31" fmla="*/ 13078 w 224752"/>
                <a:gd name="connsiteY31" fmla="*/ 144380 h 444369"/>
                <a:gd name="connsiteX32" fmla="*/ 36672 w 224752"/>
                <a:gd name="connsiteY32" fmla="*/ 80591 h 444369"/>
                <a:gd name="connsiteX33" fmla="*/ 100689 w 224752"/>
                <a:gd name="connsiteY33" fmla="*/ 50920 h 444369"/>
                <a:gd name="connsiteX34" fmla="*/ 100689 w 224752"/>
                <a:gd name="connsiteY34" fmla="*/ 0 h 44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752" h="444369">
                  <a:moveTo>
                    <a:pt x="100689" y="0"/>
                  </a:moveTo>
                  <a:lnTo>
                    <a:pt x="138065" y="0"/>
                  </a:lnTo>
                  <a:lnTo>
                    <a:pt x="138065" y="51387"/>
                  </a:lnTo>
                  <a:cubicBezTo>
                    <a:pt x="165183" y="55292"/>
                    <a:pt x="186147" y="66779"/>
                    <a:pt x="200940" y="85858"/>
                  </a:cubicBezTo>
                  <a:cubicBezTo>
                    <a:pt x="215732" y="104936"/>
                    <a:pt x="223133" y="129740"/>
                    <a:pt x="223133" y="160277"/>
                  </a:cubicBezTo>
                  <a:lnTo>
                    <a:pt x="166573" y="160277"/>
                  </a:lnTo>
                  <a:cubicBezTo>
                    <a:pt x="166573" y="140646"/>
                    <a:pt x="162163" y="125187"/>
                    <a:pt x="153381" y="113890"/>
                  </a:cubicBezTo>
                  <a:cubicBezTo>
                    <a:pt x="144580" y="102603"/>
                    <a:pt x="132617" y="96945"/>
                    <a:pt x="117510" y="96945"/>
                  </a:cubicBezTo>
                  <a:cubicBezTo>
                    <a:pt x="102556" y="96964"/>
                    <a:pt x="90869" y="100993"/>
                    <a:pt x="82458" y="109099"/>
                  </a:cubicBezTo>
                  <a:cubicBezTo>
                    <a:pt x="74038" y="117214"/>
                    <a:pt x="69866" y="128816"/>
                    <a:pt x="69866" y="143922"/>
                  </a:cubicBezTo>
                  <a:cubicBezTo>
                    <a:pt x="69857" y="157486"/>
                    <a:pt x="74019" y="168325"/>
                    <a:pt x="82353" y="176536"/>
                  </a:cubicBezTo>
                  <a:cubicBezTo>
                    <a:pt x="90688" y="184670"/>
                    <a:pt x="104804" y="192414"/>
                    <a:pt x="124749" y="199758"/>
                  </a:cubicBezTo>
                  <a:cubicBezTo>
                    <a:pt x="144695" y="207073"/>
                    <a:pt x="160344" y="213855"/>
                    <a:pt x="171726" y="220084"/>
                  </a:cubicBezTo>
                  <a:cubicBezTo>
                    <a:pt x="183090" y="226304"/>
                    <a:pt x="192691" y="233448"/>
                    <a:pt x="200482" y="241449"/>
                  </a:cubicBezTo>
                  <a:cubicBezTo>
                    <a:pt x="208264" y="249478"/>
                    <a:pt x="214275" y="258708"/>
                    <a:pt x="218428" y="269119"/>
                  </a:cubicBezTo>
                  <a:cubicBezTo>
                    <a:pt x="222638" y="279568"/>
                    <a:pt x="224752" y="291788"/>
                    <a:pt x="224752" y="305819"/>
                  </a:cubicBezTo>
                  <a:cubicBezTo>
                    <a:pt x="224752" y="332136"/>
                    <a:pt x="216665" y="353482"/>
                    <a:pt x="200568" y="369836"/>
                  </a:cubicBezTo>
                  <a:cubicBezTo>
                    <a:pt x="184442" y="386191"/>
                    <a:pt x="161954" y="395840"/>
                    <a:pt x="133169" y="398802"/>
                  </a:cubicBezTo>
                  <a:lnTo>
                    <a:pt x="133169" y="444369"/>
                  </a:lnTo>
                  <a:lnTo>
                    <a:pt x="96031" y="444369"/>
                  </a:lnTo>
                  <a:lnTo>
                    <a:pt x="96031" y="399040"/>
                  </a:lnTo>
                  <a:cubicBezTo>
                    <a:pt x="65161" y="395639"/>
                    <a:pt x="41453" y="384562"/>
                    <a:pt x="24880" y="365874"/>
                  </a:cubicBezTo>
                  <a:cubicBezTo>
                    <a:pt x="8297" y="347186"/>
                    <a:pt x="0" y="322430"/>
                    <a:pt x="0" y="291579"/>
                  </a:cubicBezTo>
                  <a:lnTo>
                    <a:pt x="56779" y="291579"/>
                  </a:lnTo>
                  <a:cubicBezTo>
                    <a:pt x="56779" y="311200"/>
                    <a:pt x="61713" y="326374"/>
                    <a:pt x="71609" y="337146"/>
                  </a:cubicBezTo>
                  <a:cubicBezTo>
                    <a:pt x="81506" y="347881"/>
                    <a:pt x="95479" y="353263"/>
                    <a:pt x="113538" y="353263"/>
                  </a:cubicBezTo>
                  <a:cubicBezTo>
                    <a:pt x="131293" y="353253"/>
                    <a:pt x="144799" y="348948"/>
                    <a:pt x="154096" y="340404"/>
                  </a:cubicBezTo>
                  <a:cubicBezTo>
                    <a:pt x="163345" y="331851"/>
                    <a:pt x="167993" y="320449"/>
                    <a:pt x="167993" y="306276"/>
                  </a:cubicBezTo>
                  <a:cubicBezTo>
                    <a:pt x="167993" y="293046"/>
                    <a:pt x="163792" y="282111"/>
                    <a:pt x="155344" y="273462"/>
                  </a:cubicBezTo>
                  <a:cubicBezTo>
                    <a:pt x="146942" y="264814"/>
                    <a:pt x="132931" y="257041"/>
                    <a:pt x="113300" y="250097"/>
                  </a:cubicBezTo>
                  <a:cubicBezTo>
                    <a:pt x="93688" y="243163"/>
                    <a:pt x="78401" y="236724"/>
                    <a:pt x="67513" y="230828"/>
                  </a:cubicBezTo>
                  <a:cubicBezTo>
                    <a:pt x="31204" y="211369"/>
                    <a:pt x="13078" y="182556"/>
                    <a:pt x="13078" y="144380"/>
                  </a:cubicBezTo>
                  <a:cubicBezTo>
                    <a:pt x="13078" y="118510"/>
                    <a:pt x="20936" y="97278"/>
                    <a:pt x="36672" y="80591"/>
                  </a:cubicBezTo>
                  <a:cubicBezTo>
                    <a:pt x="52416" y="63931"/>
                    <a:pt x="73733" y="54025"/>
                    <a:pt x="100689" y="50920"/>
                  </a:cubicBezTo>
                  <a:lnTo>
                    <a:pt x="100689" y="0"/>
                  </a:lnTo>
                  <a:close/>
                </a:path>
              </a:pathLst>
            </a:custGeom>
            <a:solidFill>
              <a:schemeClr val="accent5">
                <a:lumMod val="7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4" name="Group 1183">
            <a:extLst>
              <a:ext uri="{FF2B5EF4-FFF2-40B4-BE49-F238E27FC236}">
                <a16:creationId xmlns:a16="http://schemas.microsoft.com/office/drawing/2014/main" id="{8EE7E22D-7F9B-4AC1-B68E-BC77C8D7EF78}"/>
              </a:ext>
            </a:extLst>
          </p:cNvPr>
          <p:cNvGrpSpPr/>
          <p:nvPr/>
        </p:nvGrpSpPr>
        <p:grpSpPr>
          <a:xfrm>
            <a:off x="5884736" y="4451979"/>
            <a:ext cx="508365" cy="830604"/>
            <a:chOff x="6118057" y="3886200"/>
            <a:chExt cx="316039" cy="516371"/>
          </a:xfrm>
        </p:grpSpPr>
        <p:sp>
          <p:nvSpPr>
            <p:cNvPr id="14" name="Freeform: Shape 13">
              <a:extLst>
                <a:ext uri="{FF2B5EF4-FFF2-40B4-BE49-F238E27FC236}">
                  <a16:creationId xmlns:a16="http://schemas.microsoft.com/office/drawing/2014/main" id="{F157B4E6-93AA-4859-9A4A-67700CDB3C51}"/>
                </a:ext>
              </a:extLst>
            </p:cNvPr>
            <p:cNvSpPr/>
            <p:nvPr/>
          </p:nvSpPr>
          <p:spPr>
            <a:xfrm>
              <a:off x="6118057" y="4182079"/>
              <a:ext cx="316039" cy="220492"/>
            </a:xfrm>
            <a:custGeom>
              <a:avLst/>
              <a:gdLst>
                <a:gd name="connsiteX0" fmla="*/ 852785 w 853281"/>
                <a:gd name="connsiteY0" fmla="*/ 226666 h 595312"/>
                <a:gd name="connsiteX1" fmla="*/ 841395 w 853281"/>
                <a:gd name="connsiteY1" fmla="*/ 230734 h 595312"/>
                <a:gd name="connsiteX2" fmla="*/ 838835 w 853281"/>
                <a:gd name="connsiteY2" fmla="*/ 232718 h 595312"/>
                <a:gd name="connsiteX3" fmla="*/ 765314 w 853281"/>
                <a:gd name="connsiteY3" fmla="*/ 221486 h 595312"/>
                <a:gd name="connsiteX4" fmla="*/ 708104 w 853281"/>
                <a:gd name="connsiteY4" fmla="*/ 147807 h 595312"/>
                <a:gd name="connsiteX5" fmla="*/ 760690 w 853281"/>
                <a:gd name="connsiteY5" fmla="*/ 36324 h 595312"/>
                <a:gd name="connsiteX6" fmla="*/ 757396 w 853281"/>
                <a:gd name="connsiteY6" fmla="*/ 5269 h 595312"/>
                <a:gd name="connsiteX7" fmla="*/ 745034 w 853281"/>
                <a:gd name="connsiteY7" fmla="*/ 447 h 595312"/>
                <a:gd name="connsiteX8" fmla="*/ 581005 w 853281"/>
                <a:gd name="connsiteY8" fmla="*/ 78453 h 595312"/>
                <a:gd name="connsiteX9" fmla="*/ 459502 w 853281"/>
                <a:gd name="connsiteY9" fmla="*/ 60573 h 595312"/>
                <a:gd name="connsiteX10" fmla="*/ 159683 w 853281"/>
                <a:gd name="connsiteY10" fmla="*/ 209719 h 595312"/>
                <a:gd name="connsiteX11" fmla="*/ 157936 w 853281"/>
                <a:gd name="connsiteY11" fmla="*/ 213172 h 595312"/>
                <a:gd name="connsiteX12" fmla="*/ 149483 w 853281"/>
                <a:gd name="connsiteY12" fmla="*/ 210533 h 595312"/>
                <a:gd name="connsiteX13" fmla="*/ 106541 w 853281"/>
                <a:gd name="connsiteY13" fmla="*/ 171698 h 595312"/>
                <a:gd name="connsiteX14" fmla="*/ 147737 w 853281"/>
                <a:gd name="connsiteY14" fmla="*/ 155506 h 595312"/>
                <a:gd name="connsiteX15" fmla="*/ 163116 w 853281"/>
                <a:gd name="connsiteY15" fmla="*/ 143223 h 595312"/>
                <a:gd name="connsiteX16" fmla="*/ 178038 w 853281"/>
                <a:gd name="connsiteY16" fmla="*/ 109032 h 595312"/>
                <a:gd name="connsiteX17" fmla="*/ 164386 w 853281"/>
                <a:gd name="connsiteY17" fmla="*/ 74345 h 595312"/>
                <a:gd name="connsiteX18" fmla="*/ 130195 w 853281"/>
                <a:gd name="connsiteY18" fmla="*/ 59462 h 595312"/>
                <a:gd name="connsiteX19" fmla="*/ 95508 w 853281"/>
                <a:gd name="connsiteY19" fmla="*/ 73075 h 595312"/>
                <a:gd name="connsiteX20" fmla="*/ 84336 w 853281"/>
                <a:gd name="connsiteY20" fmla="*/ 89426 h 595312"/>
                <a:gd name="connsiteX21" fmla="*/ 78522 w 853281"/>
                <a:gd name="connsiteY21" fmla="*/ 152529 h 595312"/>
                <a:gd name="connsiteX22" fmla="*/ 16589 w 853281"/>
                <a:gd name="connsiteY22" fmla="*/ 114152 h 595312"/>
                <a:gd name="connsiteX23" fmla="*/ 0 w 853281"/>
                <a:gd name="connsiteY23" fmla="*/ 125006 h 595312"/>
                <a:gd name="connsiteX24" fmla="*/ 67548 w 853281"/>
                <a:gd name="connsiteY24" fmla="*/ 170805 h 595312"/>
                <a:gd name="connsiteX25" fmla="*/ 85110 w 853281"/>
                <a:gd name="connsiteY25" fmla="*/ 172968 h 595312"/>
                <a:gd name="connsiteX26" fmla="*/ 141803 w 853281"/>
                <a:gd name="connsiteY26" fmla="*/ 228809 h 595312"/>
                <a:gd name="connsiteX27" fmla="*/ 149007 w 853281"/>
                <a:gd name="connsiteY27" fmla="*/ 231011 h 595312"/>
                <a:gd name="connsiteX28" fmla="*/ 139978 w 853281"/>
                <a:gd name="connsiteY28" fmla="*/ 362933 h 595312"/>
                <a:gd name="connsiteX29" fmla="*/ 263386 w 853281"/>
                <a:gd name="connsiteY29" fmla="*/ 508625 h 595312"/>
                <a:gd name="connsiteX30" fmla="*/ 218500 w 853281"/>
                <a:gd name="connsiteY30" fmla="*/ 583238 h 595312"/>
                <a:gd name="connsiteX31" fmla="*/ 216297 w 853281"/>
                <a:gd name="connsiteY31" fmla="*/ 597764 h 595312"/>
                <a:gd name="connsiteX32" fmla="*/ 225048 w 853281"/>
                <a:gd name="connsiteY32" fmla="*/ 609551 h 595312"/>
                <a:gd name="connsiteX33" fmla="*/ 234851 w 853281"/>
                <a:gd name="connsiteY33" fmla="*/ 612269 h 595312"/>
                <a:gd name="connsiteX34" fmla="*/ 337800 w 853281"/>
                <a:gd name="connsiteY34" fmla="*/ 612269 h 595312"/>
                <a:gd name="connsiteX35" fmla="*/ 354191 w 853281"/>
                <a:gd name="connsiteY35" fmla="*/ 603002 h 595312"/>
                <a:gd name="connsiteX36" fmla="*/ 385088 w 853281"/>
                <a:gd name="connsiteY36" fmla="*/ 551607 h 595312"/>
                <a:gd name="connsiteX37" fmla="*/ 533499 w 853281"/>
                <a:gd name="connsiteY37" fmla="*/ 551607 h 595312"/>
                <a:gd name="connsiteX38" fmla="*/ 564396 w 853281"/>
                <a:gd name="connsiteY38" fmla="*/ 602963 h 595312"/>
                <a:gd name="connsiteX39" fmla="*/ 580787 w 853281"/>
                <a:gd name="connsiteY39" fmla="*/ 612269 h 595312"/>
                <a:gd name="connsiteX40" fmla="*/ 683736 w 853281"/>
                <a:gd name="connsiteY40" fmla="*/ 612269 h 595312"/>
                <a:gd name="connsiteX41" fmla="*/ 702846 w 853281"/>
                <a:gd name="connsiteY41" fmla="*/ 593120 h 595312"/>
                <a:gd name="connsiteX42" fmla="*/ 700107 w 853281"/>
                <a:gd name="connsiteY42" fmla="*/ 583278 h 595312"/>
                <a:gd name="connsiteX43" fmla="*/ 655181 w 853281"/>
                <a:gd name="connsiteY43" fmla="*/ 508586 h 595312"/>
                <a:gd name="connsiteX44" fmla="*/ 767735 w 853281"/>
                <a:gd name="connsiteY44" fmla="*/ 391964 h 595312"/>
                <a:gd name="connsiteX45" fmla="*/ 830044 w 853281"/>
                <a:gd name="connsiteY45" fmla="*/ 354995 h 595312"/>
                <a:gd name="connsiteX46" fmla="*/ 850563 w 853281"/>
                <a:gd name="connsiteY46" fmla="*/ 330964 h 595312"/>
                <a:gd name="connsiteX47" fmla="*/ 871518 w 853281"/>
                <a:gd name="connsiteY47" fmla="*/ 244882 h 595312"/>
                <a:gd name="connsiteX48" fmla="*/ 852785 w 853281"/>
                <a:gd name="connsiteY48" fmla="*/ 226666 h 595312"/>
                <a:gd name="connsiteX49" fmla="*/ 102711 w 853281"/>
                <a:gd name="connsiteY49" fmla="*/ 96927 h 595312"/>
                <a:gd name="connsiteX50" fmla="*/ 109299 w 853281"/>
                <a:gd name="connsiteY50" fmla="*/ 87283 h 595312"/>
                <a:gd name="connsiteX51" fmla="*/ 129342 w 853281"/>
                <a:gd name="connsiteY51" fmla="*/ 79227 h 595312"/>
                <a:gd name="connsiteX52" fmla="*/ 129877 w 853281"/>
                <a:gd name="connsiteY52" fmla="*/ 79227 h 595312"/>
                <a:gd name="connsiteX53" fmla="*/ 150138 w 853281"/>
                <a:gd name="connsiteY53" fmla="*/ 88017 h 595312"/>
                <a:gd name="connsiteX54" fmla="*/ 158194 w 853281"/>
                <a:gd name="connsiteY54" fmla="*/ 108595 h 595312"/>
                <a:gd name="connsiteX55" fmla="*/ 149364 w 853281"/>
                <a:gd name="connsiteY55" fmla="*/ 128836 h 595312"/>
                <a:gd name="connsiteX56" fmla="*/ 136843 w 853281"/>
                <a:gd name="connsiteY56" fmla="*/ 138837 h 595312"/>
                <a:gd name="connsiteX57" fmla="*/ 98981 w 853281"/>
                <a:gd name="connsiteY57" fmla="*/ 152529 h 595312"/>
                <a:gd name="connsiteX58" fmla="*/ 102711 w 853281"/>
                <a:gd name="connsiteY58" fmla="*/ 96927 h 595312"/>
                <a:gd name="connsiteX59" fmla="*/ 505599 w 853281"/>
                <a:gd name="connsiteY59" fmla="*/ 135801 h 595312"/>
                <a:gd name="connsiteX60" fmla="*/ 314464 w 853281"/>
                <a:gd name="connsiteY60" fmla="*/ 164793 h 595312"/>
                <a:gd name="connsiteX61" fmla="*/ 306050 w 853281"/>
                <a:gd name="connsiteY61" fmla="*/ 146814 h 595312"/>
                <a:gd name="connsiteX62" fmla="*/ 508278 w 853281"/>
                <a:gd name="connsiteY62" fmla="*/ 116156 h 595312"/>
                <a:gd name="connsiteX63" fmla="*/ 505599 w 853281"/>
                <a:gd name="connsiteY63" fmla="*/ 135801 h 595312"/>
                <a:gd name="connsiteX64" fmla="*/ 627241 w 853281"/>
                <a:gd name="connsiteY64" fmla="*/ 230218 h 595312"/>
                <a:gd name="connsiteX65" fmla="*/ 599500 w 853281"/>
                <a:gd name="connsiteY65" fmla="*/ 202476 h 595312"/>
                <a:gd name="connsiteX66" fmla="*/ 627241 w 853281"/>
                <a:gd name="connsiteY66" fmla="*/ 174734 h 595312"/>
                <a:gd name="connsiteX67" fmla="*/ 655003 w 853281"/>
                <a:gd name="connsiteY67" fmla="*/ 202476 h 595312"/>
                <a:gd name="connsiteX68" fmla="*/ 627241 w 853281"/>
                <a:gd name="connsiteY68" fmla="*/ 230218 h 59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53281" h="595312">
                  <a:moveTo>
                    <a:pt x="852785" y="226666"/>
                  </a:moveTo>
                  <a:cubicBezTo>
                    <a:pt x="848678" y="226705"/>
                    <a:pt x="844610" y="228134"/>
                    <a:pt x="841395" y="230734"/>
                  </a:cubicBezTo>
                  <a:cubicBezTo>
                    <a:pt x="840581" y="231388"/>
                    <a:pt x="839728" y="232004"/>
                    <a:pt x="838835" y="232718"/>
                  </a:cubicBezTo>
                  <a:cubicBezTo>
                    <a:pt x="815697" y="249188"/>
                    <a:pt x="780415" y="242362"/>
                    <a:pt x="765314" y="221486"/>
                  </a:cubicBezTo>
                  <a:cubicBezTo>
                    <a:pt x="751900" y="194479"/>
                    <a:pt x="732671" y="169714"/>
                    <a:pt x="708104" y="147807"/>
                  </a:cubicBezTo>
                  <a:cubicBezTo>
                    <a:pt x="716478" y="107127"/>
                    <a:pt x="734576" y="68689"/>
                    <a:pt x="760690" y="36324"/>
                  </a:cubicBezTo>
                  <a:cubicBezTo>
                    <a:pt x="768370" y="26859"/>
                    <a:pt x="766862" y="12948"/>
                    <a:pt x="757396" y="5269"/>
                  </a:cubicBezTo>
                  <a:cubicBezTo>
                    <a:pt x="753824" y="2411"/>
                    <a:pt x="749558" y="725"/>
                    <a:pt x="745034" y="447"/>
                  </a:cubicBezTo>
                  <a:cubicBezTo>
                    <a:pt x="679569" y="-4058"/>
                    <a:pt x="618113" y="25748"/>
                    <a:pt x="581005" y="78453"/>
                  </a:cubicBezTo>
                  <a:cubicBezTo>
                    <a:pt x="542092" y="66566"/>
                    <a:pt x="501213" y="60573"/>
                    <a:pt x="459502" y="60573"/>
                  </a:cubicBezTo>
                  <a:cubicBezTo>
                    <a:pt x="329347" y="60573"/>
                    <a:pt x="211653" y="119112"/>
                    <a:pt x="159683" y="209719"/>
                  </a:cubicBezTo>
                  <a:cubicBezTo>
                    <a:pt x="159068" y="210850"/>
                    <a:pt x="158552" y="212001"/>
                    <a:pt x="157936" y="213172"/>
                  </a:cubicBezTo>
                  <a:cubicBezTo>
                    <a:pt x="155099" y="212319"/>
                    <a:pt x="152202" y="211664"/>
                    <a:pt x="149483" y="210533"/>
                  </a:cubicBezTo>
                  <a:cubicBezTo>
                    <a:pt x="130413" y="202595"/>
                    <a:pt x="115649" y="188605"/>
                    <a:pt x="106541" y="171698"/>
                  </a:cubicBezTo>
                  <a:cubicBezTo>
                    <a:pt x="121067" y="169297"/>
                    <a:pt x="135076" y="163840"/>
                    <a:pt x="147737" y="155506"/>
                  </a:cubicBezTo>
                  <a:cubicBezTo>
                    <a:pt x="153194" y="151934"/>
                    <a:pt x="158393" y="147787"/>
                    <a:pt x="163116" y="143223"/>
                  </a:cubicBezTo>
                  <a:cubicBezTo>
                    <a:pt x="172502" y="134194"/>
                    <a:pt x="177800" y="122069"/>
                    <a:pt x="178038" y="109032"/>
                  </a:cubicBezTo>
                  <a:cubicBezTo>
                    <a:pt x="178276" y="95994"/>
                    <a:pt x="173434" y="83731"/>
                    <a:pt x="164386" y="74345"/>
                  </a:cubicBezTo>
                  <a:cubicBezTo>
                    <a:pt x="155337" y="64959"/>
                    <a:pt x="143232" y="59700"/>
                    <a:pt x="130195" y="59462"/>
                  </a:cubicBezTo>
                  <a:cubicBezTo>
                    <a:pt x="117257" y="59383"/>
                    <a:pt x="104894" y="64026"/>
                    <a:pt x="95508" y="73075"/>
                  </a:cubicBezTo>
                  <a:cubicBezTo>
                    <a:pt x="90666" y="77758"/>
                    <a:pt x="86896" y="83275"/>
                    <a:pt x="84336" y="89426"/>
                  </a:cubicBezTo>
                  <a:cubicBezTo>
                    <a:pt x="75724" y="110163"/>
                    <a:pt x="74136" y="132051"/>
                    <a:pt x="78522" y="152529"/>
                  </a:cubicBezTo>
                  <a:cubicBezTo>
                    <a:pt x="54114" y="149513"/>
                    <a:pt x="31115" y="136257"/>
                    <a:pt x="16589" y="114152"/>
                  </a:cubicBezTo>
                  <a:lnTo>
                    <a:pt x="0" y="125006"/>
                  </a:lnTo>
                  <a:cubicBezTo>
                    <a:pt x="15657" y="148799"/>
                    <a:pt x="39648" y="165090"/>
                    <a:pt x="67548" y="170805"/>
                  </a:cubicBezTo>
                  <a:cubicBezTo>
                    <a:pt x="73402" y="172036"/>
                    <a:pt x="79256" y="172770"/>
                    <a:pt x="85110" y="172968"/>
                  </a:cubicBezTo>
                  <a:cubicBezTo>
                    <a:pt x="95726" y="197376"/>
                    <a:pt x="115372" y="217795"/>
                    <a:pt x="141803" y="228809"/>
                  </a:cubicBezTo>
                  <a:cubicBezTo>
                    <a:pt x="144125" y="229781"/>
                    <a:pt x="146606" y="230237"/>
                    <a:pt x="149007" y="231011"/>
                  </a:cubicBezTo>
                  <a:cubicBezTo>
                    <a:pt x="130393" y="273537"/>
                    <a:pt x="127139" y="318681"/>
                    <a:pt x="139978" y="362933"/>
                  </a:cubicBezTo>
                  <a:cubicBezTo>
                    <a:pt x="156924" y="421492"/>
                    <a:pt x="200600" y="472927"/>
                    <a:pt x="263386" y="508625"/>
                  </a:cubicBezTo>
                  <a:lnTo>
                    <a:pt x="218500" y="583238"/>
                  </a:lnTo>
                  <a:cubicBezTo>
                    <a:pt x="215821" y="587623"/>
                    <a:pt x="215047" y="592763"/>
                    <a:pt x="216297" y="597764"/>
                  </a:cubicBezTo>
                  <a:cubicBezTo>
                    <a:pt x="217547" y="602725"/>
                    <a:pt x="220643" y="606912"/>
                    <a:pt x="225048" y="609551"/>
                  </a:cubicBezTo>
                  <a:cubicBezTo>
                    <a:pt x="228025" y="611337"/>
                    <a:pt x="231398" y="612269"/>
                    <a:pt x="234851" y="612269"/>
                  </a:cubicBezTo>
                  <a:lnTo>
                    <a:pt x="337800" y="612269"/>
                  </a:lnTo>
                  <a:cubicBezTo>
                    <a:pt x="344507" y="612269"/>
                    <a:pt x="350778" y="608697"/>
                    <a:pt x="354191" y="603002"/>
                  </a:cubicBezTo>
                  <a:lnTo>
                    <a:pt x="385088" y="551607"/>
                  </a:lnTo>
                  <a:cubicBezTo>
                    <a:pt x="433725" y="560219"/>
                    <a:pt x="484902" y="560219"/>
                    <a:pt x="533499" y="551607"/>
                  </a:cubicBezTo>
                  <a:lnTo>
                    <a:pt x="564396" y="602963"/>
                  </a:lnTo>
                  <a:cubicBezTo>
                    <a:pt x="567809" y="608697"/>
                    <a:pt x="574119" y="612269"/>
                    <a:pt x="580787" y="612269"/>
                  </a:cubicBezTo>
                  <a:lnTo>
                    <a:pt x="683736" y="612269"/>
                  </a:lnTo>
                  <a:cubicBezTo>
                    <a:pt x="694253" y="612269"/>
                    <a:pt x="702846" y="603697"/>
                    <a:pt x="702846" y="593120"/>
                  </a:cubicBezTo>
                  <a:cubicBezTo>
                    <a:pt x="702846" y="589628"/>
                    <a:pt x="701913" y="586175"/>
                    <a:pt x="700107" y="583278"/>
                  </a:cubicBezTo>
                  <a:lnTo>
                    <a:pt x="655181" y="508586"/>
                  </a:lnTo>
                  <a:cubicBezTo>
                    <a:pt x="706755" y="479237"/>
                    <a:pt x="746383" y="438200"/>
                    <a:pt x="767735" y="391964"/>
                  </a:cubicBezTo>
                  <a:cubicBezTo>
                    <a:pt x="789781" y="382042"/>
                    <a:pt x="810716" y="369640"/>
                    <a:pt x="830044" y="354995"/>
                  </a:cubicBezTo>
                  <a:cubicBezTo>
                    <a:pt x="838617" y="348486"/>
                    <a:pt x="845483" y="340390"/>
                    <a:pt x="850563" y="330964"/>
                  </a:cubicBezTo>
                  <a:cubicBezTo>
                    <a:pt x="864731" y="304572"/>
                    <a:pt x="871915" y="274807"/>
                    <a:pt x="871518" y="244882"/>
                  </a:cubicBezTo>
                  <a:cubicBezTo>
                    <a:pt x="871339" y="234841"/>
                    <a:pt x="863044" y="226666"/>
                    <a:pt x="852785" y="226666"/>
                  </a:cubicBezTo>
                  <a:close/>
                  <a:moveTo>
                    <a:pt x="102711" y="96927"/>
                  </a:moveTo>
                  <a:cubicBezTo>
                    <a:pt x="104219" y="93276"/>
                    <a:pt x="106462" y="90022"/>
                    <a:pt x="109299" y="87283"/>
                  </a:cubicBezTo>
                  <a:cubicBezTo>
                    <a:pt x="114717" y="82044"/>
                    <a:pt x="121821" y="79227"/>
                    <a:pt x="129342" y="79227"/>
                  </a:cubicBezTo>
                  <a:cubicBezTo>
                    <a:pt x="129540" y="79227"/>
                    <a:pt x="129699" y="79227"/>
                    <a:pt x="129877" y="79227"/>
                  </a:cubicBezTo>
                  <a:cubicBezTo>
                    <a:pt x="137597" y="79346"/>
                    <a:pt x="144760" y="82481"/>
                    <a:pt x="150138" y="88017"/>
                  </a:cubicBezTo>
                  <a:cubicBezTo>
                    <a:pt x="155496" y="93593"/>
                    <a:pt x="158313" y="100876"/>
                    <a:pt x="158194" y="108595"/>
                  </a:cubicBezTo>
                  <a:cubicBezTo>
                    <a:pt x="158036" y="116275"/>
                    <a:pt x="154900" y="123478"/>
                    <a:pt x="149364" y="128836"/>
                  </a:cubicBezTo>
                  <a:cubicBezTo>
                    <a:pt x="145494" y="132567"/>
                    <a:pt x="141268" y="135920"/>
                    <a:pt x="136843" y="138837"/>
                  </a:cubicBezTo>
                  <a:cubicBezTo>
                    <a:pt x="125075" y="146576"/>
                    <a:pt x="112078" y="151061"/>
                    <a:pt x="98981" y="152529"/>
                  </a:cubicBezTo>
                  <a:cubicBezTo>
                    <a:pt x="94218" y="134710"/>
                    <a:pt x="95071" y="115263"/>
                    <a:pt x="102711" y="96927"/>
                  </a:cubicBezTo>
                  <a:close/>
                  <a:moveTo>
                    <a:pt x="505599" y="135801"/>
                  </a:moveTo>
                  <a:cubicBezTo>
                    <a:pt x="440234" y="126832"/>
                    <a:pt x="374174" y="136932"/>
                    <a:pt x="314464" y="164793"/>
                  </a:cubicBezTo>
                  <a:lnTo>
                    <a:pt x="306050" y="146814"/>
                  </a:lnTo>
                  <a:cubicBezTo>
                    <a:pt x="369272" y="117327"/>
                    <a:pt x="439182" y="106730"/>
                    <a:pt x="508278" y="116156"/>
                  </a:cubicBezTo>
                  <a:lnTo>
                    <a:pt x="505599" y="135801"/>
                  </a:lnTo>
                  <a:close/>
                  <a:moveTo>
                    <a:pt x="627241" y="230218"/>
                  </a:moveTo>
                  <a:cubicBezTo>
                    <a:pt x="611942" y="230218"/>
                    <a:pt x="599500" y="217776"/>
                    <a:pt x="599500" y="202476"/>
                  </a:cubicBezTo>
                  <a:cubicBezTo>
                    <a:pt x="599500" y="187177"/>
                    <a:pt x="611942" y="174734"/>
                    <a:pt x="627241" y="174734"/>
                  </a:cubicBezTo>
                  <a:cubicBezTo>
                    <a:pt x="642561" y="174734"/>
                    <a:pt x="655003" y="187157"/>
                    <a:pt x="655003" y="202476"/>
                  </a:cubicBezTo>
                  <a:cubicBezTo>
                    <a:pt x="655042" y="217776"/>
                    <a:pt x="642600" y="230218"/>
                    <a:pt x="627241" y="230218"/>
                  </a:cubicBezTo>
                  <a:close/>
                </a:path>
              </a:pathLst>
            </a:custGeom>
            <a:solidFill>
              <a:srgbClr val="B4009E"/>
            </a:solidFill>
            <a:ln w="19844"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7" name="Freeform: Shape 1156">
              <a:extLst>
                <a:ext uri="{FF2B5EF4-FFF2-40B4-BE49-F238E27FC236}">
                  <a16:creationId xmlns:a16="http://schemas.microsoft.com/office/drawing/2014/main" id="{222DEEE7-71F9-49FE-96B6-7EDFFA9B9D96}"/>
                </a:ext>
              </a:extLst>
            </p:cNvPr>
            <p:cNvSpPr/>
            <p:nvPr/>
          </p:nvSpPr>
          <p:spPr>
            <a:xfrm>
              <a:off x="6162987" y="4008585"/>
              <a:ext cx="119539" cy="119540"/>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0" name="Freeform: Shape 1159">
              <a:extLst>
                <a:ext uri="{FF2B5EF4-FFF2-40B4-BE49-F238E27FC236}">
                  <a16:creationId xmlns:a16="http://schemas.microsoft.com/office/drawing/2014/main" id="{913A7934-E039-4660-B65D-702405EBB36E}"/>
                </a:ext>
              </a:extLst>
            </p:cNvPr>
            <p:cNvSpPr/>
            <p:nvPr/>
          </p:nvSpPr>
          <p:spPr>
            <a:xfrm>
              <a:off x="6271774" y="3886200"/>
              <a:ext cx="142203" cy="142204"/>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6" name="Oval 25">
              <a:extLst>
                <a:ext uri="{FF2B5EF4-FFF2-40B4-BE49-F238E27FC236}">
                  <a16:creationId xmlns:a16="http://schemas.microsoft.com/office/drawing/2014/main" id="{8BD28EA0-489B-4CB8-82B9-A1635912DDD6}"/>
                </a:ext>
              </a:extLst>
            </p:cNvPr>
            <p:cNvSpPr/>
            <p:nvPr/>
          </p:nvSpPr>
          <p:spPr bwMode="auto">
            <a:xfrm>
              <a:off x="6235479" y="4146835"/>
              <a:ext cx="79324" cy="793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Freeform: Shape 1153">
              <a:extLst>
                <a:ext uri="{FF2B5EF4-FFF2-40B4-BE49-F238E27FC236}">
                  <a16:creationId xmlns:a16="http://schemas.microsoft.com/office/drawing/2014/main" id="{A55446E5-C120-446B-9941-7BCF877D1FAB}"/>
                </a:ext>
              </a:extLst>
            </p:cNvPr>
            <p:cNvSpPr/>
            <p:nvPr/>
          </p:nvSpPr>
          <p:spPr>
            <a:xfrm>
              <a:off x="6226721" y="4140035"/>
              <a:ext cx="94176" cy="94177"/>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87" name="Freeform 190">
            <a:extLst>
              <a:ext uri="{FF2B5EF4-FFF2-40B4-BE49-F238E27FC236}">
                <a16:creationId xmlns:a16="http://schemas.microsoft.com/office/drawing/2014/main" id="{5F91C931-5409-4F53-97DC-972178089966}"/>
              </a:ext>
            </a:extLst>
          </p:cNvPr>
          <p:cNvSpPr>
            <a:spLocks/>
          </p:cNvSpPr>
          <p:nvPr/>
        </p:nvSpPr>
        <p:spPr bwMode="auto">
          <a:xfrm>
            <a:off x="606804" y="5196104"/>
            <a:ext cx="3111483" cy="1143375"/>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181" name="Group 180">
            <a:extLst>
              <a:ext uri="{FF2B5EF4-FFF2-40B4-BE49-F238E27FC236}">
                <a16:creationId xmlns:a16="http://schemas.microsoft.com/office/drawing/2014/main" id="{38267C6B-F7B3-4AD6-BCCB-3E3F7A6CAE63}"/>
              </a:ext>
            </a:extLst>
          </p:cNvPr>
          <p:cNvGrpSpPr/>
          <p:nvPr/>
        </p:nvGrpSpPr>
        <p:grpSpPr>
          <a:xfrm>
            <a:off x="1022787" y="5101469"/>
            <a:ext cx="901268" cy="1368929"/>
            <a:chOff x="5635625" y="1597025"/>
            <a:chExt cx="1722438" cy="2616199"/>
          </a:xfrm>
        </p:grpSpPr>
        <p:sp>
          <p:nvSpPr>
            <p:cNvPr id="182" name="Freeform 236">
              <a:extLst>
                <a:ext uri="{FF2B5EF4-FFF2-40B4-BE49-F238E27FC236}">
                  <a16:creationId xmlns:a16="http://schemas.microsoft.com/office/drawing/2014/main" id="{FC70101C-5536-4777-B82E-57E07E28B4F6}"/>
                </a:ext>
              </a:extLst>
            </p:cNvPr>
            <p:cNvSpPr>
              <a:spLocks/>
            </p:cNvSpPr>
            <p:nvPr/>
          </p:nvSpPr>
          <p:spPr bwMode="auto">
            <a:xfrm>
              <a:off x="5635625" y="3870324"/>
              <a:ext cx="347663" cy="242887"/>
            </a:xfrm>
            <a:custGeom>
              <a:avLst/>
              <a:gdLst>
                <a:gd name="T0" fmla="*/ 125 w 146"/>
                <a:gd name="T1" fmla="*/ 80 h 102"/>
                <a:gd name="T2" fmla="*/ 106 w 146"/>
                <a:gd name="T3" fmla="*/ 72 h 102"/>
                <a:gd name="T4" fmla="*/ 106 w 146"/>
                <a:gd name="T5" fmla="*/ 73 h 102"/>
                <a:gd name="T6" fmla="*/ 30 w 146"/>
                <a:gd name="T7" fmla="*/ 0 h 102"/>
                <a:gd name="T8" fmla="*/ 2 w 146"/>
                <a:gd name="T9" fmla="*/ 34 h 102"/>
                <a:gd name="T10" fmla="*/ 47 w 146"/>
                <a:gd name="T11" fmla="*/ 78 h 102"/>
                <a:gd name="T12" fmla="*/ 82 w 146"/>
                <a:gd name="T13" fmla="*/ 101 h 102"/>
                <a:gd name="T14" fmla="*/ 92 w 146"/>
                <a:gd name="T15" fmla="*/ 101 h 102"/>
                <a:gd name="T16" fmla="*/ 142 w 146"/>
                <a:gd name="T17" fmla="*/ 98 h 102"/>
                <a:gd name="T18" fmla="*/ 125 w 146"/>
                <a:gd name="T19"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2">
                  <a:moveTo>
                    <a:pt x="125" y="80"/>
                  </a:moveTo>
                  <a:cubicBezTo>
                    <a:pt x="122" y="78"/>
                    <a:pt x="106" y="72"/>
                    <a:pt x="106" y="72"/>
                  </a:cubicBezTo>
                  <a:cubicBezTo>
                    <a:pt x="106" y="73"/>
                    <a:pt x="106" y="73"/>
                    <a:pt x="106" y="73"/>
                  </a:cubicBezTo>
                  <a:cubicBezTo>
                    <a:pt x="82" y="41"/>
                    <a:pt x="38" y="0"/>
                    <a:pt x="30" y="0"/>
                  </a:cubicBezTo>
                  <a:cubicBezTo>
                    <a:pt x="18" y="0"/>
                    <a:pt x="7" y="26"/>
                    <a:pt x="2" y="34"/>
                  </a:cubicBezTo>
                  <a:cubicBezTo>
                    <a:pt x="0" y="38"/>
                    <a:pt x="22" y="58"/>
                    <a:pt x="47" y="78"/>
                  </a:cubicBezTo>
                  <a:cubicBezTo>
                    <a:pt x="47" y="78"/>
                    <a:pt x="74" y="102"/>
                    <a:pt x="82" y="101"/>
                  </a:cubicBezTo>
                  <a:cubicBezTo>
                    <a:pt x="83" y="101"/>
                    <a:pt x="87" y="101"/>
                    <a:pt x="92" y="101"/>
                  </a:cubicBezTo>
                  <a:cubicBezTo>
                    <a:pt x="109" y="101"/>
                    <a:pt x="138" y="102"/>
                    <a:pt x="142" y="98"/>
                  </a:cubicBezTo>
                  <a:cubicBezTo>
                    <a:pt x="146" y="94"/>
                    <a:pt x="130" y="82"/>
                    <a:pt x="125" y="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3" name="Freeform 237">
              <a:extLst>
                <a:ext uri="{FF2B5EF4-FFF2-40B4-BE49-F238E27FC236}">
                  <a16:creationId xmlns:a16="http://schemas.microsoft.com/office/drawing/2014/main" id="{AC6F4393-6EA8-473A-BC9F-E6821BF45DDC}"/>
                </a:ext>
              </a:extLst>
            </p:cNvPr>
            <p:cNvSpPr>
              <a:spLocks/>
            </p:cNvSpPr>
            <p:nvPr/>
          </p:nvSpPr>
          <p:spPr bwMode="auto">
            <a:xfrm>
              <a:off x="5797550" y="2951162"/>
              <a:ext cx="692150" cy="844550"/>
            </a:xfrm>
            <a:custGeom>
              <a:avLst/>
              <a:gdLst>
                <a:gd name="T0" fmla="*/ 436 w 436"/>
                <a:gd name="T1" fmla="*/ 0 h 532"/>
                <a:gd name="T2" fmla="*/ 283 w 436"/>
                <a:gd name="T3" fmla="*/ 285 h 532"/>
                <a:gd name="T4" fmla="*/ 87 w 436"/>
                <a:gd name="T5" fmla="*/ 532 h 532"/>
                <a:gd name="T6" fmla="*/ 0 w 436"/>
                <a:gd name="T7" fmla="*/ 480 h 532"/>
                <a:gd name="T8" fmla="*/ 152 w 436"/>
                <a:gd name="T9" fmla="*/ 232 h 532"/>
                <a:gd name="T10" fmla="*/ 215 w 436"/>
                <a:gd name="T11" fmla="*/ 3 h 532"/>
                <a:gd name="T12" fmla="*/ 436 w 436"/>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436" h="532">
                  <a:moveTo>
                    <a:pt x="436" y="0"/>
                  </a:moveTo>
                  <a:lnTo>
                    <a:pt x="283" y="285"/>
                  </a:lnTo>
                  <a:lnTo>
                    <a:pt x="87" y="532"/>
                  </a:lnTo>
                  <a:lnTo>
                    <a:pt x="0" y="480"/>
                  </a:lnTo>
                  <a:lnTo>
                    <a:pt x="152" y="232"/>
                  </a:lnTo>
                  <a:lnTo>
                    <a:pt x="215" y="3"/>
                  </a:lnTo>
                  <a:lnTo>
                    <a:pt x="43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4" name="Freeform 238">
              <a:extLst>
                <a:ext uri="{FF2B5EF4-FFF2-40B4-BE49-F238E27FC236}">
                  <a16:creationId xmlns:a16="http://schemas.microsoft.com/office/drawing/2014/main" id="{FE9AEBC9-7A76-4C80-80D9-B609AEDBEA2B}"/>
                </a:ext>
              </a:extLst>
            </p:cNvPr>
            <p:cNvSpPr>
              <a:spLocks/>
            </p:cNvSpPr>
            <p:nvPr/>
          </p:nvSpPr>
          <p:spPr bwMode="auto">
            <a:xfrm>
              <a:off x="5678488" y="3708399"/>
              <a:ext cx="257175" cy="342900"/>
            </a:xfrm>
            <a:custGeom>
              <a:avLst/>
              <a:gdLst>
                <a:gd name="T0" fmla="*/ 88 w 108"/>
                <a:gd name="T1" fmla="*/ 141 h 144"/>
                <a:gd name="T2" fmla="*/ 60 w 108"/>
                <a:gd name="T3" fmla="*/ 93 h 144"/>
                <a:gd name="T4" fmla="*/ 108 w 108"/>
                <a:gd name="T5" fmla="*/ 36 h 144"/>
                <a:gd name="T6" fmla="*/ 50 w 108"/>
                <a:gd name="T7" fmla="*/ 0 h 144"/>
                <a:gd name="T8" fmla="*/ 16 w 108"/>
                <a:gd name="T9" fmla="*/ 64 h 144"/>
                <a:gd name="T10" fmla="*/ 0 w 108"/>
                <a:gd name="T11" fmla="*/ 91 h 144"/>
                <a:gd name="T12" fmla="*/ 57 w 108"/>
                <a:gd name="T13" fmla="*/ 144 h 144"/>
                <a:gd name="T14" fmla="*/ 88 w 108"/>
                <a:gd name="T15" fmla="*/ 14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4">
                  <a:moveTo>
                    <a:pt x="88" y="141"/>
                  </a:moveTo>
                  <a:cubicBezTo>
                    <a:pt x="78" y="121"/>
                    <a:pt x="64" y="101"/>
                    <a:pt x="60" y="93"/>
                  </a:cubicBezTo>
                  <a:cubicBezTo>
                    <a:pt x="108" y="36"/>
                    <a:pt x="108" y="36"/>
                    <a:pt x="108" y="36"/>
                  </a:cubicBezTo>
                  <a:cubicBezTo>
                    <a:pt x="50" y="0"/>
                    <a:pt x="50" y="0"/>
                    <a:pt x="50" y="0"/>
                  </a:cubicBezTo>
                  <a:cubicBezTo>
                    <a:pt x="16" y="64"/>
                    <a:pt x="16" y="64"/>
                    <a:pt x="16" y="64"/>
                  </a:cubicBezTo>
                  <a:cubicBezTo>
                    <a:pt x="0" y="91"/>
                    <a:pt x="0" y="91"/>
                    <a:pt x="0" y="91"/>
                  </a:cubicBezTo>
                  <a:cubicBezTo>
                    <a:pt x="0" y="91"/>
                    <a:pt x="27" y="121"/>
                    <a:pt x="57" y="144"/>
                  </a:cubicBezTo>
                  <a:cubicBezTo>
                    <a:pt x="88" y="141"/>
                    <a:pt x="88" y="141"/>
                    <a:pt x="88" y="141"/>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5" name="Freeform 239">
              <a:extLst>
                <a:ext uri="{FF2B5EF4-FFF2-40B4-BE49-F238E27FC236}">
                  <a16:creationId xmlns:a16="http://schemas.microsoft.com/office/drawing/2014/main" id="{E3A0CE4E-6EF7-45B0-9E51-6A698D65FE25}"/>
                </a:ext>
              </a:extLst>
            </p:cNvPr>
            <p:cNvSpPr>
              <a:spLocks noEditPoints="1"/>
            </p:cNvSpPr>
            <p:nvPr/>
          </p:nvSpPr>
          <p:spPr bwMode="auto">
            <a:xfrm>
              <a:off x="5902325" y="2976562"/>
              <a:ext cx="574675" cy="819150"/>
            </a:xfrm>
            <a:custGeom>
              <a:avLst/>
              <a:gdLst>
                <a:gd name="T0" fmla="*/ 143 w 241"/>
                <a:gd name="T1" fmla="*/ 146 h 344"/>
                <a:gd name="T2" fmla="*/ 121 w 241"/>
                <a:gd name="T3" fmla="*/ 184 h 344"/>
                <a:gd name="T4" fmla="*/ 0 w 241"/>
                <a:gd name="T5" fmla="*/ 336 h 344"/>
                <a:gd name="T6" fmla="*/ 14 w 241"/>
                <a:gd name="T7" fmla="*/ 344 h 344"/>
                <a:gd name="T8" fmla="*/ 144 w 241"/>
                <a:gd name="T9" fmla="*/ 179 h 344"/>
                <a:gd name="T10" fmla="*/ 153 w 241"/>
                <a:gd name="T11" fmla="*/ 162 h 344"/>
                <a:gd name="T12" fmla="*/ 143 w 241"/>
                <a:gd name="T13" fmla="*/ 146 h 344"/>
                <a:gd name="T14" fmla="*/ 209 w 241"/>
                <a:gd name="T15" fmla="*/ 23 h 344"/>
                <a:gd name="T16" fmla="*/ 209 w 241"/>
                <a:gd name="T17" fmla="*/ 23 h 344"/>
                <a:gd name="T18" fmla="*/ 241 w 241"/>
                <a:gd name="T19" fmla="*/ 0 h 344"/>
                <a:gd name="T20" fmla="*/ 209 w 241"/>
                <a:gd name="T21" fmla="*/ 23 h 344"/>
                <a:gd name="T22" fmla="*/ 217 w 241"/>
                <a:gd name="T23" fmla="*/ 44 h 344"/>
                <a:gd name="T24" fmla="*/ 241 w 241"/>
                <a:gd name="T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344">
                  <a:moveTo>
                    <a:pt x="143" y="146"/>
                  </a:moveTo>
                  <a:cubicBezTo>
                    <a:pt x="121" y="184"/>
                    <a:pt x="121" y="184"/>
                    <a:pt x="121" y="184"/>
                  </a:cubicBezTo>
                  <a:cubicBezTo>
                    <a:pt x="0" y="336"/>
                    <a:pt x="0" y="336"/>
                    <a:pt x="0" y="336"/>
                  </a:cubicBezTo>
                  <a:cubicBezTo>
                    <a:pt x="14" y="344"/>
                    <a:pt x="14" y="344"/>
                    <a:pt x="14" y="344"/>
                  </a:cubicBezTo>
                  <a:cubicBezTo>
                    <a:pt x="144" y="179"/>
                    <a:pt x="144" y="179"/>
                    <a:pt x="144" y="179"/>
                  </a:cubicBezTo>
                  <a:cubicBezTo>
                    <a:pt x="153" y="162"/>
                    <a:pt x="153" y="162"/>
                    <a:pt x="153" y="162"/>
                  </a:cubicBezTo>
                  <a:cubicBezTo>
                    <a:pt x="143" y="146"/>
                    <a:pt x="143" y="146"/>
                    <a:pt x="143" y="146"/>
                  </a:cubicBezTo>
                  <a:moveTo>
                    <a:pt x="209" y="23"/>
                  </a:moveTo>
                  <a:cubicBezTo>
                    <a:pt x="209" y="23"/>
                    <a:pt x="209" y="23"/>
                    <a:pt x="209" y="23"/>
                  </a:cubicBezTo>
                  <a:moveTo>
                    <a:pt x="241" y="0"/>
                  </a:moveTo>
                  <a:cubicBezTo>
                    <a:pt x="235" y="6"/>
                    <a:pt x="223" y="14"/>
                    <a:pt x="209" y="23"/>
                  </a:cubicBezTo>
                  <a:cubicBezTo>
                    <a:pt x="217" y="44"/>
                    <a:pt x="217" y="44"/>
                    <a:pt x="217" y="44"/>
                  </a:cubicBezTo>
                  <a:cubicBezTo>
                    <a:pt x="241" y="0"/>
                    <a:pt x="241" y="0"/>
                    <a:pt x="241"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6" name="Freeform 240">
              <a:extLst>
                <a:ext uri="{FF2B5EF4-FFF2-40B4-BE49-F238E27FC236}">
                  <a16:creationId xmlns:a16="http://schemas.microsoft.com/office/drawing/2014/main" id="{1B9838C1-C9D4-4F3C-966D-7607D5B5774E}"/>
                </a:ext>
              </a:extLst>
            </p:cNvPr>
            <p:cNvSpPr>
              <a:spLocks/>
            </p:cNvSpPr>
            <p:nvPr/>
          </p:nvSpPr>
          <p:spPr bwMode="auto">
            <a:xfrm>
              <a:off x="5854700" y="4043362"/>
              <a:ext cx="123825" cy="69850"/>
            </a:xfrm>
            <a:custGeom>
              <a:avLst/>
              <a:gdLst>
                <a:gd name="T0" fmla="*/ 14 w 52"/>
                <a:gd name="T1" fmla="*/ 0 h 29"/>
                <a:gd name="T2" fmla="*/ 14 w 52"/>
                <a:gd name="T3" fmla="*/ 0 h 29"/>
                <a:gd name="T4" fmla="*/ 0 w 52"/>
                <a:gd name="T5" fmla="*/ 1 h 29"/>
                <a:gd name="T6" fmla="*/ 1 w 52"/>
                <a:gd name="T7" fmla="*/ 4 h 29"/>
                <a:gd name="T8" fmla="*/ 11 w 52"/>
                <a:gd name="T9" fmla="*/ 12 h 29"/>
                <a:gd name="T10" fmla="*/ 29 w 52"/>
                <a:gd name="T11" fmla="*/ 29 h 29"/>
                <a:gd name="T12" fmla="*/ 51 w 52"/>
                <a:gd name="T13" fmla="*/ 26 h 29"/>
                <a:gd name="T14" fmla="*/ 52 w 52"/>
                <a:gd name="T15" fmla="*/ 24 h 29"/>
                <a:gd name="T16" fmla="*/ 34 w 52"/>
                <a:gd name="T17" fmla="*/ 7 h 29"/>
                <a:gd name="T18" fmla="*/ 14 w 52"/>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9">
                  <a:moveTo>
                    <a:pt x="14" y="0"/>
                  </a:moveTo>
                  <a:cubicBezTo>
                    <a:pt x="14" y="0"/>
                    <a:pt x="14" y="0"/>
                    <a:pt x="14" y="0"/>
                  </a:cubicBezTo>
                  <a:cubicBezTo>
                    <a:pt x="0" y="1"/>
                    <a:pt x="0" y="1"/>
                    <a:pt x="0" y="1"/>
                  </a:cubicBezTo>
                  <a:cubicBezTo>
                    <a:pt x="0" y="3"/>
                    <a:pt x="0" y="4"/>
                    <a:pt x="1" y="4"/>
                  </a:cubicBezTo>
                  <a:cubicBezTo>
                    <a:pt x="3" y="5"/>
                    <a:pt x="7" y="10"/>
                    <a:pt x="11" y="12"/>
                  </a:cubicBezTo>
                  <a:cubicBezTo>
                    <a:pt x="14" y="13"/>
                    <a:pt x="29" y="24"/>
                    <a:pt x="29" y="29"/>
                  </a:cubicBezTo>
                  <a:cubicBezTo>
                    <a:pt x="40" y="29"/>
                    <a:pt x="48" y="28"/>
                    <a:pt x="51" y="26"/>
                  </a:cubicBezTo>
                  <a:cubicBezTo>
                    <a:pt x="52" y="25"/>
                    <a:pt x="52" y="25"/>
                    <a:pt x="52" y="24"/>
                  </a:cubicBezTo>
                  <a:cubicBezTo>
                    <a:pt x="52" y="19"/>
                    <a:pt x="37" y="10"/>
                    <a:pt x="34" y="7"/>
                  </a:cubicBezTo>
                  <a:cubicBezTo>
                    <a:pt x="30" y="5"/>
                    <a:pt x="17" y="0"/>
                    <a:pt x="1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7" name="Freeform 241">
              <a:extLst>
                <a:ext uri="{FF2B5EF4-FFF2-40B4-BE49-F238E27FC236}">
                  <a16:creationId xmlns:a16="http://schemas.microsoft.com/office/drawing/2014/main" id="{5FBD0F46-C2B6-4927-9A1D-1CE35354C834}"/>
                </a:ext>
              </a:extLst>
            </p:cNvPr>
            <p:cNvSpPr>
              <a:spLocks/>
            </p:cNvSpPr>
            <p:nvPr/>
          </p:nvSpPr>
          <p:spPr bwMode="auto">
            <a:xfrm>
              <a:off x="5767388" y="3776662"/>
              <a:ext cx="168275" cy="274637"/>
            </a:xfrm>
            <a:custGeom>
              <a:avLst/>
              <a:gdLst>
                <a:gd name="T0" fmla="*/ 58 w 71"/>
                <a:gd name="T1" fmla="*/ 0 h 115"/>
                <a:gd name="T2" fmla="*/ 48 w 71"/>
                <a:gd name="T3" fmla="*/ 12 h 115"/>
                <a:gd name="T4" fmla="*/ 0 w 71"/>
                <a:gd name="T5" fmla="*/ 70 h 115"/>
                <a:gd name="T6" fmla="*/ 36 w 71"/>
                <a:gd name="T7" fmla="*/ 115 h 115"/>
                <a:gd name="T8" fmla="*/ 51 w 71"/>
                <a:gd name="T9" fmla="*/ 114 h 115"/>
                <a:gd name="T10" fmla="*/ 23 w 71"/>
                <a:gd name="T11" fmla="*/ 66 h 115"/>
                <a:gd name="T12" fmla="*/ 71 w 71"/>
                <a:gd name="T13" fmla="*/ 8 h 115"/>
                <a:gd name="T14" fmla="*/ 58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58" y="0"/>
                  </a:moveTo>
                  <a:cubicBezTo>
                    <a:pt x="48" y="12"/>
                    <a:pt x="48" y="12"/>
                    <a:pt x="48" y="12"/>
                  </a:cubicBezTo>
                  <a:cubicBezTo>
                    <a:pt x="0" y="70"/>
                    <a:pt x="0" y="70"/>
                    <a:pt x="0" y="70"/>
                  </a:cubicBezTo>
                  <a:cubicBezTo>
                    <a:pt x="5" y="79"/>
                    <a:pt x="26" y="96"/>
                    <a:pt x="36" y="115"/>
                  </a:cubicBezTo>
                  <a:cubicBezTo>
                    <a:pt x="51" y="114"/>
                    <a:pt x="51" y="114"/>
                    <a:pt x="51" y="114"/>
                  </a:cubicBezTo>
                  <a:cubicBezTo>
                    <a:pt x="41" y="94"/>
                    <a:pt x="27" y="74"/>
                    <a:pt x="23" y="66"/>
                  </a:cubicBezTo>
                  <a:cubicBezTo>
                    <a:pt x="71" y="8"/>
                    <a:pt x="71" y="8"/>
                    <a:pt x="71" y="8"/>
                  </a:cubicBezTo>
                  <a:cubicBezTo>
                    <a:pt x="58" y="0"/>
                    <a:pt x="58" y="0"/>
                    <a:pt x="58" y="0"/>
                  </a:cubicBezTo>
                </a:path>
              </a:pathLst>
            </a:custGeom>
            <a:solidFill>
              <a:srgbClr val="8D5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8" name="Freeform 242">
              <a:extLst>
                <a:ext uri="{FF2B5EF4-FFF2-40B4-BE49-F238E27FC236}">
                  <a16:creationId xmlns:a16="http://schemas.microsoft.com/office/drawing/2014/main" id="{4D9CE1F0-D18E-478E-A956-15DFBFC0226C}"/>
                </a:ext>
              </a:extLst>
            </p:cNvPr>
            <p:cNvSpPr>
              <a:spLocks/>
            </p:cNvSpPr>
            <p:nvPr/>
          </p:nvSpPr>
          <p:spPr bwMode="auto">
            <a:xfrm>
              <a:off x="6029325" y="2946399"/>
              <a:ext cx="579438" cy="981075"/>
            </a:xfrm>
            <a:custGeom>
              <a:avLst/>
              <a:gdLst>
                <a:gd name="T0" fmla="*/ 141 w 243"/>
                <a:gd name="T1" fmla="*/ 0 h 412"/>
                <a:gd name="T2" fmla="*/ 210 w 243"/>
                <a:gd name="T3" fmla="*/ 168 h 412"/>
                <a:gd name="T4" fmla="*/ 222 w 243"/>
                <a:gd name="T5" fmla="*/ 192 h 412"/>
                <a:gd name="T6" fmla="*/ 225 w 243"/>
                <a:gd name="T7" fmla="*/ 220 h 412"/>
                <a:gd name="T8" fmla="*/ 243 w 243"/>
                <a:gd name="T9" fmla="*/ 395 h 412"/>
                <a:gd name="T10" fmla="*/ 184 w 243"/>
                <a:gd name="T11" fmla="*/ 412 h 412"/>
                <a:gd name="T12" fmla="*/ 136 w 243"/>
                <a:gd name="T13" fmla="*/ 228 h 412"/>
                <a:gd name="T14" fmla="*/ 0 w 243"/>
                <a:gd name="T15" fmla="*/ 30 h 412"/>
                <a:gd name="T16" fmla="*/ 141 w 243"/>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2">
                  <a:moveTo>
                    <a:pt x="141" y="0"/>
                  </a:moveTo>
                  <a:cubicBezTo>
                    <a:pt x="210" y="168"/>
                    <a:pt x="210" y="168"/>
                    <a:pt x="210" y="168"/>
                  </a:cubicBezTo>
                  <a:cubicBezTo>
                    <a:pt x="210" y="168"/>
                    <a:pt x="218" y="180"/>
                    <a:pt x="222" y="192"/>
                  </a:cubicBezTo>
                  <a:cubicBezTo>
                    <a:pt x="225" y="204"/>
                    <a:pt x="225" y="220"/>
                    <a:pt x="225" y="220"/>
                  </a:cubicBezTo>
                  <a:cubicBezTo>
                    <a:pt x="243" y="395"/>
                    <a:pt x="243" y="395"/>
                    <a:pt x="243" y="395"/>
                  </a:cubicBezTo>
                  <a:cubicBezTo>
                    <a:pt x="184" y="412"/>
                    <a:pt x="184" y="412"/>
                    <a:pt x="184" y="412"/>
                  </a:cubicBezTo>
                  <a:cubicBezTo>
                    <a:pt x="136" y="228"/>
                    <a:pt x="136" y="228"/>
                    <a:pt x="136" y="228"/>
                  </a:cubicBezTo>
                  <a:cubicBezTo>
                    <a:pt x="0" y="30"/>
                    <a:pt x="0" y="30"/>
                    <a:pt x="0" y="30"/>
                  </a:cubicBezTo>
                  <a:cubicBezTo>
                    <a:pt x="141" y="0"/>
                    <a:pt x="141" y="0"/>
                    <a:pt x="141" y="0"/>
                  </a:cubicBezTo>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89" name="Freeform 243">
              <a:extLst>
                <a:ext uri="{FF2B5EF4-FFF2-40B4-BE49-F238E27FC236}">
                  <a16:creationId xmlns:a16="http://schemas.microsoft.com/office/drawing/2014/main" id="{52309159-7C15-46AC-9B27-6B6525EB739C}"/>
                </a:ext>
              </a:extLst>
            </p:cNvPr>
            <p:cNvSpPr>
              <a:spLocks/>
            </p:cNvSpPr>
            <p:nvPr/>
          </p:nvSpPr>
          <p:spPr bwMode="auto">
            <a:xfrm>
              <a:off x="6477000" y="4070349"/>
              <a:ext cx="430213" cy="142875"/>
            </a:xfrm>
            <a:custGeom>
              <a:avLst/>
              <a:gdLst>
                <a:gd name="T0" fmla="*/ 8 w 180"/>
                <a:gd name="T1" fmla="*/ 8 h 60"/>
                <a:gd name="T2" fmla="*/ 12 w 180"/>
                <a:gd name="T3" fmla="*/ 50 h 60"/>
                <a:gd name="T4" fmla="*/ 147 w 180"/>
                <a:gd name="T5" fmla="*/ 16 h 60"/>
                <a:gd name="T6" fmla="*/ 8 w 180"/>
                <a:gd name="T7" fmla="*/ 8 h 60"/>
              </a:gdLst>
              <a:ahLst/>
              <a:cxnLst>
                <a:cxn ang="0">
                  <a:pos x="T0" y="T1"/>
                </a:cxn>
                <a:cxn ang="0">
                  <a:pos x="T2" y="T3"/>
                </a:cxn>
                <a:cxn ang="0">
                  <a:pos x="T4" y="T5"/>
                </a:cxn>
                <a:cxn ang="0">
                  <a:pos x="T6" y="T7"/>
                </a:cxn>
              </a:cxnLst>
              <a:rect l="0" t="0" r="r" b="b"/>
              <a:pathLst>
                <a:path w="180" h="60">
                  <a:moveTo>
                    <a:pt x="8" y="8"/>
                  </a:moveTo>
                  <a:cubicBezTo>
                    <a:pt x="0" y="16"/>
                    <a:pt x="8" y="40"/>
                    <a:pt x="12" y="50"/>
                  </a:cubicBezTo>
                  <a:cubicBezTo>
                    <a:pt x="14" y="60"/>
                    <a:pt x="180" y="44"/>
                    <a:pt x="147" y="16"/>
                  </a:cubicBezTo>
                  <a:cubicBezTo>
                    <a:pt x="123" y="1"/>
                    <a:pt x="17" y="0"/>
                    <a:pt x="8"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90" name="Freeform 244">
              <a:extLst>
                <a:ext uri="{FF2B5EF4-FFF2-40B4-BE49-F238E27FC236}">
                  <a16:creationId xmlns:a16="http://schemas.microsoft.com/office/drawing/2014/main" id="{5B00969B-360C-4BF0-8687-6E371D4FA401}"/>
                </a:ext>
              </a:extLst>
            </p:cNvPr>
            <p:cNvSpPr>
              <a:spLocks/>
            </p:cNvSpPr>
            <p:nvPr/>
          </p:nvSpPr>
          <p:spPr bwMode="auto">
            <a:xfrm>
              <a:off x="6465888" y="3881437"/>
              <a:ext cx="298450" cy="269875"/>
            </a:xfrm>
            <a:custGeom>
              <a:avLst/>
              <a:gdLst>
                <a:gd name="T0" fmla="*/ 125 w 125"/>
                <a:gd name="T1" fmla="*/ 87 h 113"/>
                <a:gd name="T2" fmla="*/ 68 w 125"/>
                <a:gd name="T3" fmla="*/ 61 h 113"/>
                <a:gd name="T4" fmla="*/ 60 w 125"/>
                <a:gd name="T5" fmla="*/ 0 h 113"/>
                <a:gd name="T6" fmla="*/ 0 w 125"/>
                <a:gd name="T7" fmla="*/ 17 h 113"/>
                <a:gd name="T8" fmla="*/ 13 w 125"/>
                <a:gd name="T9" fmla="*/ 79 h 113"/>
                <a:gd name="T10" fmla="*/ 21 w 125"/>
                <a:gd name="T11" fmla="*/ 113 h 113"/>
                <a:gd name="T12" fmla="*/ 93 w 125"/>
                <a:gd name="T13" fmla="*/ 107 h 113"/>
                <a:gd name="T14" fmla="*/ 125 w 125"/>
                <a:gd name="T15" fmla="*/ 8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3">
                  <a:moveTo>
                    <a:pt x="125" y="87"/>
                  </a:moveTo>
                  <a:cubicBezTo>
                    <a:pt x="104" y="76"/>
                    <a:pt x="77" y="64"/>
                    <a:pt x="68" y="61"/>
                  </a:cubicBezTo>
                  <a:cubicBezTo>
                    <a:pt x="60" y="0"/>
                    <a:pt x="60" y="0"/>
                    <a:pt x="60" y="0"/>
                  </a:cubicBezTo>
                  <a:cubicBezTo>
                    <a:pt x="0" y="17"/>
                    <a:pt x="0" y="17"/>
                    <a:pt x="0" y="17"/>
                  </a:cubicBezTo>
                  <a:cubicBezTo>
                    <a:pt x="13" y="79"/>
                    <a:pt x="13" y="79"/>
                    <a:pt x="13" y="79"/>
                  </a:cubicBezTo>
                  <a:cubicBezTo>
                    <a:pt x="21" y="113"/>
                    <a:pt x="21" y="113"/>
                    <a:pt x="21" y="113"/>
                  </a:cubicBezTo>
                  <a:cubicBezTo>
                    <a:pt x="21" y="113"/>
                    <a:pt x="58" y="113"/>
                    <a:pt x="93" y="107"/>
                  </a:cubicBezTo>
                  <a:cubicBezTo>
                    <a:pt x="125" y="87"/>
                    <a:pt x="125" y="87"/>
                    <a:pt x="125" y="87"/>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91" name="Freeform 245">
              <a:extLst>
                <a:ext uri="{FF2B5EF4-FFF2-40B4-BE49-F238E27FC236}">
                  <a16:creationId xmlns:a16="http://schemas.microsoft.com/office/drawing/2014/main" id="{D1614245-90BC-436E-B01A-9F227F1426CE}"/>
                </a:ext>
              </a:extLst>
            </p:cNvPr>
            <p:cNvSpPr>
              <a:spLocks/>
            </p:cNvSpPr>
            <p:nvPr/>
          </p:nvSpPr>
          <p:spPr bwMode="auto">
            <a:xfrm>
              <a:off x="6708775" y="2235200"/>
              <a:ext cx="228600" cy="242887"/>
            </a:xfrm>
            <a:custGeom>
              <a:avLst/>
              <a:gdLst>
                <a:gd name="T0" fmla="*/ 95 w 96"/>
                <a:gd name="T1" fmla="*/ 36 h 102"/>
                <a:gd name="T2" fmla="*/ 90 w 96"/>
                <a:gd name="T3" fmla="*/ 31 h 102"/>
                <a:gd name="T4" fmla="*/ 90 w 96"/>
                <a:gd name="T5" fmla="*/ 28 h 102"/>
                <a:gd name="T6" fmla="*/ 83 w 96"/>
                <a:gd name="T7" fmla="*/ 22 h 102"/>
                <a:gd name="T8" fmla="*/ 73 w 96"/>
                <a:gd name="T9" fmla="*/ 24 h 102"/>
                <a:gd name="T10" fmla="*/ 56 w 96"/>
                <a:gd name="T11" fmla="*/ 26 h 102"/>
                <a:gd name="T12" fmla="*/ 69 w 96"/>
                <a:gd name="T13" fmla="*/ 14 h 102"/>
                <a:gd name="T14" fmla="*/ 65 w 96"/>
                <a:gd name="T15" fmla="*/ 0 h 102"/>
                <a:gd name="T16" fmla="*/ 36 w 96"/>
                <a:gd name="T17" fmla="*/ 24 h 102"/>
                <a:gd name="T18" fmla="*/ 31 w 96"/>
                <a:gd name="T19" fmla="*/ 47 h 102"/>
                <a:gd name="T20" fmla="*/ 0 w 96"/>
                <a:gd name="T21" fmla="*/ 70 h 102"/>
                <a:gd name="T22" fmla="*/ 25 w 96"/>
                <a:gd name="T23" fmla="*/ 102 h 102"/>
                <a:gd name="T24" fmla="*/ 68 w 96"/>
                <a:gd name="T25" fmla="*/ 68 h 102"/>
                <a:gd name="T26" fmla="*/ 83 w 96"/>
                <a:gd name="T27" fmla="*/ 66 h 102"/>
                <a:gd name="T28" fmla="*/ 88 w 96"/>
                <a:gd name="T29" fmla="*/ 58 h 102"/>
                <a:gd name="T30" fmla="*/ 87 w 96"/>
                <a:gd name="T31" fmla="*/ 55 h 102"/>
                <a:gd name="T32" fmla="*/ 92 w 96"/>
                <a:gd name="T33" fmla="*/ 47 h 102"/>
                <a:gd name="T34" fmla="*/ 89 w 96"/>
                <a:gd name="T35" fmla="*/ 44 h 102"/>
                <a:gd name="T36" fmla="*/ 95 w 96"/>
                <a:gd name="T37"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02">
                  <a:moveTo>
                    <a:pt x="95" y="36"/>
                  </a:moveTo>
                  <a:cubicBezTo>
                    <a:pt x="95" y="34"/>
                    <a:pt x="93" y="32"/>
                    <a:pt x="90" y="31"/>
                  </a:cubicBezTo>
                  <a:cubicBezTo>
                    <a:pt x="90" y="30"/>
                    <a:pt x="92" y="29"/>
                    <a:pt x="90" y="28"/>
                  </a:cubicBezTo>
                  <a:cubicBezTo>
                    <a:pt x="90" y="23"/>
                    <a:pt x="87" y="21"/>
                    <a:pt x="83" y="22"/>
                  </a:cubicBezTo>
                  <a:cubicBezTo>
                    <a:pt x="73" y="24"/>
                    <a:pt x="73" y="24"/>
                    <a:pt x="73" y="24"/>
                  </a:cubicBezTo>
                  <a:cubicBezTo>
                    <a:pt x="56" y="26"/>
                    <a:pt x="56" y="26"/>
                    <a:pt x="56" y="26"/>
                  </a:cubicBezTo>
                  <a:cubicBezTo>
                    <a:pt x="69" y="14"/>
                    <a:pt x="69" y="14"/>
                    <a:pt x="69" y="14"/>
                  </a:cubicBezTo>
                  <a:cubicBezTo>
                    <a:pt x="69" y="14"/>
                    <a:pt x="75" y="4"/>
                    <a:pt x="65" y="0"/>
                  </a:cubicBezTo>
                  <a:cubicBezTo>
                    <a:pt x="44" y="20"/>
                    <a:pt x="43" y="16"/>
                    <a:pt x="36" y="24"/>
                  </a:cubicBezTo>
                  <a:cubicBezTo>
                    <a:pt x="28" y="31"/>
                    <a:pt x="28" y="43"/>
                    <a:pt x="31" y="47"/>
                  </a:cubicBezTo>
                  <a:cubicBezTo>
                    <a:pt x="0" y="70"/>
                    <a:pt x="0" y="70"/>
                    <a:pt x="0" y="70"/>
                  </a:cubicBezTo>
                  <a:cubicBezTo>
                    <a:pt x="25" y="102"/>
                    <a:pt x="25" y="102"/>
                    <a:pt x="25" y="102"/>
                  </a:cubicBezTo>
                  <a:cubicBezTo>
                    <a:pt x="68" y="68"/>
                    <a:pt x="68" y="68"/>
                    <a:pt x="68" y="68"/>
                  </a:cubicBezTo>
                  <a:cubicBezTo>
                    <a:pt x="83" y="66"/>
                    <a:pt x="83" y="66"/>
                    <a:pt x="83" y="66"/>
                  </a:cubicBezTo>
                  <a:cubicBezTo>
                    <a:pt x="87" y="64"/>
                    <a:pt x="89" y="61"/>
                    <a:pt x="88" y="58"/>
                  </a:cubicBezTo>
                  <a:cubicBezTo>
                    <a:pt x="88" y="56"/>
                    <a:pt x="88" y="55"/>
                    <a:pt x="87" y="55"/>
                  </a:cubicBezTo>
                  <a:cubicBezTo>
                    <a:pt x="90" y="54"/>
                    <a:pt x="92" y="51"/>
                    <a:pt x="92" y="47"/>
                  </a:cubicBezTo>
                  <a:cubicBezTo>
                    <a:pt x="92" y="46"/>
                    <a:pt x="90" y="45"/>
                    <a:pt x="89" y="44"/>
                  </a:cubicBezTo>
                  <a:cubicBezTo>
                    <a:pt x="94" y="44"/>
                    <a:pt x="96" y="40"/>
                    <a:pt x="95" y="36"/>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192" name="Freeform 246">
              <a:extLst>
                <a:ext uri="{FF2B5EF4-FFF2-40B4-BE49-F238E27FC236}">
                  <a16:creationId xmlns:a16="http://schemas.microsoft.com/office/drawing/2014/main" id="{0132F649-D713-48F6-A291-59CBF5F9B696}"/>
                </a:ext>
              </a:extLst>
            </p:cNvPr>
            <p:cNvSpPr>
              <a:spLocks/>
            </p:cNvSpPr>
            <p:nvPr/>
          </p:nvSpPr>
          <p:spPr bwMode="auto">
            <a:xfrm>
              <a:off x="6215063" y="2262187"/>
              <a:ext cx="579438" cy="433387"/>
            </a:xfrm>
            <a:custGeom>
              <a:avLst/>
              <a:gdLst>
                <a:gd name="T0" fmla="*/ 210 w 243"/>
                <a:gd name="T1" fmla="*/ 53 h 182"/>
                <a:gd name="T2" fmla="*/ 143 w 243"/>
                <a:gd name="T3" fmla="*/ 103 h 182"/>
                <a:gd name="T4" fmla="*/ 58 w 243"/>
                <a:gd name="T5" fmla="*/ 13 h 182"/>
                <a:gd name="T6" fmla="*/ 14 w 243"/>
                <a:gd name="T7" fmla="*/ 11 h 182"/>
                <a:gd name="T8" fmla="*/ 12 w 243"/>
                <a:gd name="T9" fmla="*/ 54 h 182"/>
                <a:gd name="T10" fmla="*/ 122 w 243"/>
                <a:gd name="T11" fmla="*/ 172 h 182"/>
                <a:gd name="T12" fmla="*/ 147 w 243"/>
                <a:gd name="T13" fmla="*/ 182 h 182"/>
                <a:gd name="T14" fmla="*/ 151 w 243"/>
                <a:gd name="T15" fmla="*/ 181 h 182"/>
                <a:gd name="T16" fmla="*/ 170 w 243"/>
                <a:gd name="T17" fmla="*/ 170 h 182"/>
                <a:gd name="T18" fmla="*/ 243 w 243"/>
                <a:gd name="T19" fmla="*/ 87 h 182"/>
                <a:gd name="T20" fmla="*/ 210 w 243"/>
                <a:gd name="T21" fmla="*/ 5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82">
                  <a:moveTo>
                    <a:pt x="210" y="53"/>
                  </a:moveTo>
                  <a:cubicBezTo>
                    <a:pt x="143" y="103"/>
                    <a:pt x="143" y="103"/>
                    <a:pt x="143" y="103"/>
                  </a:cubicBezTo>
                  <a:cubicBezTo>
                    <a:pt x="58" y="13"/>
                    <a:pt x="58" y="13"/>
                    <a:pt x="58" y="13"/>
                  </a:cubicBezTo>
                  <a:cubicBezTo>
                    <a:pt x="46" y="0"/>
                    <a:pt x="26" y="0"/>
                    <a:pt x="14" y="11"/>
                  </a:cubicBezTo>
                  <a:cubicBezTo>
                    <a:pt x="1" y="23"/>
                    <a:pt x="0" y="42"/>
                    <a:pt x="12" y="54"/>
                  </a:cubicBezTo>
                  <a:cubicBezTo>
                    <a:pt x="122" y="172"/>
                    <a:pt x="122" y="172"/>
                    <a:pt x="122" y="172"/>
                  </a:cubicBezTo>
                  <a:cubicBezTo>
                    <a:pt x="129" y="179"/>
                    <a:pt x="137" y="182"/>
                    <a:pt x="147" y="182"/>
                  </a:cubicBezTo>
                  <a:cubicBezTo>
                    <a:pt x="148" y="181"/>
                    <a:pt x="150" y="181"/>
                    <a:pt x="151" y="181"/>
                  </a:cubicBezTo>
                  <a:cubicBezTo>
                    <a:pt x="158" y="180"/>
                    <a:pt x="165" y="175"/>
                    <a:pt x="170" y="170"/>
                  </a:cubicBezTo>
                  <a:cubicBezTo>
                    <a:pt x="243" y="87"/>
                    <a:pt x="243" y="87"/>
                    <a:pt x="243" y="87"/>
                  </a:cubicBezTo>
                  <a:cubicBezTo>
                    <a:pt x="210" y="53"/>
                    <a:pt x="210" y="53"/>
                    <a:pt x="210" y="53"/>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56" name="Freeform 247">
              <a:extLst>
                <a:ext uri="{FF2B5EF4-FFF2-40B4-BE49-F238E27FC236}">
                  <a16:creationId xmlns:a16="http://schemas.microsoft.com/office/drawing/2014/main" id="{A2733BEF-E5D0-42E4-B902-133A05E7F44D}"/>
                </a:ext>
              </a:extLst>
            </p:cNvPr>
            <p:cNvSpPr>
              <a:spLocks/>
            </p:cNvSpPr>
            <p:nvPr/>
          </p:nvSpPr>
          <p:spPr bwMode="auto">
            <a:xfrm>
              <a:off x="6557963" y="2386012"/>
              <a:ext cx="163513" cy="123825"/>
            </a:xfrm>
            <a:custGeom>
              <a:avLst/>
              <a:gdLst>
                <a:gd name="T0" fmla="*/ 98 w 103"/>
                <a:gd name="T1" fmla="*/ 0 h 78"/>
                <a:gd name="T2" fmla="*/ 0 w 103"/>
                <a:gd name="T3" fmla="*/ 78 h 78"/>
                <a:gd name="T4" fmla="*/ 98 w 103"/>
                <a:gd name="T5" fmla="*/ 0 h 78"/>
                <a:gd name="T6" fmla="*/ 103 w 103"/>
                <a:gd name="T7" fmla="*/ 4 h 78"/>
                <a:gd name="T8" fmla="*/ 98 w 103"/>
                <a:gd name="T9" fmla="*/ 0 h 78"/>
              </a:gdLst>
              <a:ahLst/>
              <a:cxnLst>
                <a:cxn ang="0">
                  <a:pos x="T0" y="T1"/>
                </a:cxn>
                <a:cxn ang="0">
                  <a:pos x="T2" y="T3"/>
                </a:cxn>
                <a:cxn ang="0">
                  <a:pos x="T4" y="T5"/>
                </a:cxn>
                <a:cxn ang="0">
                  <a:pos x="T6" y="T7"/>
                </a:cxn>
                <a:cxn ang="0">
                  <a:pos x="T8" y="T9"/>
                </a:cxn>
              </a:cxnLst>
              <a:rect l="0" t="0" r="r" b="b"/>
              <a:pathLst>
                <a:path w="103" h="78">
                  <a:moveTo>
                    <a:pt x="98" y="0"/>
                  </a:moveTo>
                  <a:lnTo>
                    <a:pt x="0" y="78"/>
                  </a:lnTo>
                  <a:lnTo>
                    <a:pt x="98" y="0"/>
                  </a:lnTo>
                  <a:lnTo>
                    <a:pt x="103" y="4"/>
                  </a:lnTo>
                  <a:lnTo>
                    <a:pt x="98"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57" name="Rectangle 248">
              <a:extLst>
                <a:ext uri="{FF2B5EF4-FFF2-40B4-BE49-F238E27FC236}">
                  <a16:creationId xmlns:a16="http://schemas.microsoft.com/office/drawing/2014/main" id="{0139ADDA-CE90-4402-B268-30A8E9D932F7}"/>
                </a:ext>
              </a:extLst>
            </p:cNvPr>
            <p:cNvSpPr>
              <a:spLocks noChangeArrowheads="1"/>
            </p:cNvSpPr>
            <p:nvPr/>
          </p:nvSpPr>
          <p:spPr bwMode="auto">
            <a:xfrm>
              <a:off x="6721475" y="2392362"/>
              <a:ext cx="6350" cy="4762"/>
            </a:xfrm>
            <a:prstGeom prst="rect">
              <a:avLst/>
            </a:prstGeom>
            <a:solidFill>
              <a:srgbClr val="B1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58" name="Freeform 249">
              <a:extLst>
                <a:ext uri="{FF2B5EF4-FFF2-40B4-BE49-F238E27FC236}">
                  <a16:creationId xmlns:a16="http://schemas.microsoft.com/office/drawing/2014/main" id="{D580375A-BCC9-4E8B-A1C2-F7DC61F495C9}"/>
                </a:ext>
              </a:extLst>
            </p:cNvPr>
            <p:cNvSpPr>
              <a:spLocks/>
            </p:cNvSpPr>
            <p:nvPr/>
          </p:nvSpPr>
          <p:spPr bwMode="auto">
            <a:xfrm>
              <a:off x="6419850" y="2362200"/>
              <a:ext cx="301625" cy="185737"/>
            </a:xfrm>
            <a:custGeom>
              <a:avLst/>
              <a:gdLst>
                <a:gd name="T0" fmla="*/ 0 w 126"/>
                <a:gd name="T1" fmla="*/ 0 h 78"/>
                <a:gd name="T2" fmla="*/ 7 w 126"/>
                <a:gd name="T3" fmla="*/ 21 h 78"/>
                <a:gd name="T4" fmla="*/ 9 w 126"/>
                <a:gd name="T5" fmla="*/ 31 h 78"/>
                <a:gd name="T6" fmla="*/ 54 w 126"/>
                <a:gd name="T7" fmla="*/ 78 h 78"/>
                <a:gd name="T8" fmla="*/ 126 w 126"/>
                <a:gd name="T9" fmla="*/ 15 h 78"/>
                <a:gd name="T10" fmla="*/ 124 w 126"/>
                <a:gd name="T11" fmla="*/ 11 h 78"/>
                <a:gd name="T12" fmla="*/ 57 w 126"/>
                <a:gd name="T13" fmla="*/ 61 h 78"/>
                <a:gd name="T14" fmla="*/ 0 w 126"/>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8">
                  <a:moveTo>
                    <a:pt x="0" y="0"/>
                  </a:moveTo>
                  <a:cubicBezTo>
                    <a:pt x="4" y="7"/>
                    <a:pt x="6" y="15"/>
                    <a:pt x="7" y="21"/>
                  </a:cubicBezTo>
                  <a:cubicBezTo>
                    <a:pt x="9" y="31"/>
                    <a:pt x="9" y="31"/>
                    <a:pt x="9" y="31"/>
                  </a:cubicBezTo>
                  <a:cubicBezTo>
                    <a:pt x="54" y="78"/>
                    <a:pt x="54" y="78"/>
                    <a:pt x="54" y="78"/>
                  </a:cubicBezTo>
                  <a:cubicBezTo>
                    <a:pt x="126" y="15"/>
                    <a:pt x="126" y="15"/>
                    <a:pt x="126" y="15"/>
                  </a:cubicBezTo>
                  <a:cubicBezTo>
                    <a:pt x="124" y="11"/>
                    <a:pt x="124" y="11"/>
                    <a:pt x="124" y="11"/>
                  </a:cubicBezTo>
                  <a:cubicBezTo>
                    <a:pt x="57" y="61"/>
                    <a:pt x="57" y="61"/>
                    <a:pt x="57" y="61"/>
                  </a:cubicBezTo>
                  <a:cubicBezTo>
                    <a:pt x="0" y="0"/>
                    <a:pt x="0" y="0"/>
                    <a:pt x="0"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59" name="Freeform 250">
              <a:extLst>
                <a:ext uri="{FF2B5EF4-FFF2-40B4-BE49-F238E27FC236}">
                  <a16:creationId xmlns:a16="http://schemas.microsoft.com/office/drawing/2014/main" id="{F94D73A4-4900-4790-9FD6-93D7BEA462D7}"/>
                </a:ext>
              </a:extLst>
            </p:cNvPr>
            <p:cNvSpPr>
              <a:spLocks/>
            </p:cNvSpPr>
            <p:nvPr/>
          </p:nvSpPr>
          <p:spPr bwMode="auto">
            <a:xfrm>
              <a:off x="6083300" y="2478087"/>
              <a:ext cx="312738" cy="360362"/>
            </a:xfrm>
            <a:custGeom>
              <a:avLst/>
              <a:gdLst>
                <a:gd name="T0" fmla="*/ 83 w 131"/>
                <a:gd name="T1" fmla="*/ 93 h 151"/>
                <a:gd name="T2" fmla="*/ 67 w 131"/>
                <a:gd name="T3" fmla="*/ 89 h 151"/>
                <a:gd name="T4" fmla="*/ 57 w 131"/>
                <a:gd name="T5" fmla="*/ 86 h 151"/>
                <a:gd name="T6" fmla="*/ 44 w 131"/>
                <a:gd name="T7" fmla="*/ 73 h 151"/>
                <a:gd name="T8" fmla="*/ 0 w 131"/>
                <a:gd name="T9" fmla="*/ 0 h 151"/>
                <a:gd name="T10" fmla="*/ 69 w 131"/>
                <a:gd name="T11" fmla="*/ 135 h 151"/>
                <a:gd name="T12" fmla="*/ 126 w 131"/>
                <a:gd name="T13" fmla="*/ 151 h 151"/>
                <a:gd name="T14" fmla="*/ 131 w 131"/>
                <a:gd name="T15" fmla="*/ 102 h 151"/>
                <a:gd name="T16" fmla="*/ 83 w 131"/>
                <a:gd name="T17"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51">
                  <a:moveTo>
                    <a:pt x="83" y="93"/>
                  </a:moveTo>
                  <a:cubicBezTo>
                    <a:pt x="67" y="89"/>
                    <a:pt x="67" y="89"/>
                    <a:pt x="67" y="89"/>
                  </a:cubicBezTo>
                  <a:cubicBezTo>
                    <a:pt x="63" y="88"/>
                    <a:pt x="60" y="87"/>
                    <a:pt x="57" y="86"/>
                  </a:cubicBezTo>
                  <a:cubicBezTo>
                    <a:pt x="51" y="82"/>
                    <a:pt x="48" y="79"/>
                    <a:pt x="44" y="73"/>
                  </a:cubicBezTo>
                  <a:cubicBezTo>
                    <a:pt x="0" y="0"/>
                    <a:pt x="0" y="0"/>
                    <a:pt x="0" y="0"/>
                  </a:cubicBezTo>
                  <a:cubicBezTo>
                    <a:pt x="0" y="0"/>
                    <a:pt x="11" y="120"/>
                    <a:pt x="69" y="135"/>
                  </a:cubicBezTo>
                  <a:cubicBezTo>
                    <a:pt x="126" y="151"/>
                    <a:pt x="126" y="151"/>
                    <a:pt x="126" y="151"/>
                  </a:cubicBezTo>
                  <a:cubicBezTo>
                    <a:pt x="131" y="102"/>
                    <a:pt x="131" y="102"/>
                    <a:pt x="131" y="102"/>
                  </a:cubicBezTo>
                  <a:cubicBezTo>
                    <a:pt x="83" y="93"/>
                    <a:pt x="83" y="93"/>
                    <a:pt x="83" y="93"/>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0" name="Freeform 251">
              <a:extLst>
                <a:ext uri="{FF2B5EF4-FFF2-40B4-BE49-F238E27FC236}">
                  <a16:creationId xmlns:a16="http://schemas.microsoft.com/office/drawing/2014/main" id="{3236EB61-FED4-46B8-ACD5-BCB22E585FFD}"/>
                </a:ext>
              </a:extLst>
            </p:cNvPr>
            <p:cNvSpPr>
              <a:spLocks/>
            </p:cNvSpPr>
            <p:nvPr/>
          </p:nvSpPr>
          <p:spPr bwMode="auto">
            <a:xfrm>
              <a:off x="6272213" y="2205037"/>
              <a:ext cx="217488" cy="822325"/>
            </a:xfrm>
            <a:custGeom>
              <a:avLst/>
              <a:gdLst>
                <a:gd name="T0" fmla="*/ 68 w 91"/>
                <a:gd name="T1" fmla="*/ 86 h 345"/>
                <a:gd name="T2" fmla="*/ 17 w 91"/>
                <a:gd name="T3" fmla="*/ 4 h 345"/>
                <a:gd name="T4" fmla="*/ 14 w 91"/>
                <a:gd name="T5" fmla="*/ 3 h 345"/>
                <a:gd name="T6" fmla="*/ 0 w 91"/>
                <a:gd name="T7" fmla="*/ 3 h 345"/>
                <a:gd name="T8" fmla="*/ 22 w 91"/>
                <a:gd name="T9" fmla="*/ 20 h 345"/>
                <a:gd name="T10" fmla="*/ 54 w 91"/>
                <a:gd name="T11" fmla="*/ 86 h 345"/>
                <a:gd name="T12" fmla="*/ 78 w 91"/>
                <a:gd name="T13" fmla="*/ 304 h 345"/>
                <a:gd name="T14" fmla="*/ 46 w 91"/>
                <a:gd name="T15" fmla="*/ 328 h 345"/>
                <a:gd name="T16" fmla="*/ 53 w 91"/>
                <a:gd name="T17" fmla="*/ 345 h 345"/>
                <a:gd name="T18" fmla="*/ 91 w 91"/>
                <a:gd name="T19" fmla="*/ 315 h 345"/>
                <a:gd name="T20" fmla="*/ 68 w 91"/>
                <a:gd name="T21" fmla="*/ 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345">
                  <a:moveTo>
                    <a:pt x="68" y="86"/>
                  </a:moveTo>
                  <a:cubicBezTo>
                    <a:pt x="62" y="56"/>
                    <a:pt x="34" y="10"/>
                    <a:pt x="17" y="4"/>
                  </a:cubicBezTo>
                  <a:cubicBezTo>
                    <a:pt x="16" y="4"/>
                    <a:pt x="14" y="3"/>
                    <a:pt x="14" y="3"/>
                  </a:cubicBezTo>
                  <a:cubicBezTo>
                    <a:pt x="14" y="3"/>
                    <a:pt x="0" y="0"/>
                    <a:pt x="0" y="3"/>
                  </a:cubicBezTo>
                  <a:cubicBezTo>
                    <a:pt x="2" y="6"/>
                    <a:pt x="19" y="16"/>
                    <a:pt x="22" y="20"/>
                  </a:cubicBezTo>
                  <a:cubicBezTo>
                    <a:pt x="36" y="38"/>
                    <a:pt x="51" y="66"/>
                    <a:pt x="54" y="86"/>
                  </a:cubicBezTo>
                  <a:cubicBezTo>
                    <a:pt x="60" y="115"/>
                    <a:pt x="52" y="261"/>
                    <a:pt x="78" y="304"/>
                  </a:cubicBezTo>
                  <a:cubicBezTo>
                    <a:pt x="46" y="328"/>
                    <a:pt x="46" y="328"/>
                    <a:pt x="46" y="328"/>
                  </a:cubicBezTo>
                  <a:cubicBezTo>
                    <a:pt x="46" y="328"/>
                    <a:pt x="52" y="342"/>
                    <a:pt x="53" y="345"/>
                  </a:cubicBezTo>
                  <a:cubicBezTo>
                    <a:pt x="76" y="329"/>
                    <a:pt x="91" y="315"/>
                    <a:pt x="91" y="315"/>
                  </a:cubicBezTo>
                  <a:cubicBezTo>
                    <a:pt x="68" y="86"/>
                    <a:pt x="68" y="86"/>
                    <a:pt x="68" y="86"/>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1" name="Freeform 252">
              <a:extLst>
                <a:ext uri="{FF2B5EF4-FFF2-40B4-BE49-F238E27FC236}">
                  <a16:creationId xmlns:a16="http://schemas.microsoft.com/office/drawing/2014/main" id="{5A2F4A95-8E73-40DC-9CA6-77931BCD260B}"/>
                </a:ext>
              </a:extLst>
            </p:cNvPr>
            <p:cNvSpPr>
              <a:spLocks/>
            </p:cNvSpPr>
            <p:nvPr/>
          </p:nvSpPr>
          <p:spPr bwMode="auto">
            <a:xfrm>
              <a:off x="5972175" y="1597025"/>
              <a:ext cx="604838" cy="560387"/>
            </a:xfrm>
            <a:custGeom>
              <a:avLst/>
              <a:gdLst>
                <a:gd name="T0" fmla="*/ 250 w 254"/>
                <a:gd name="T1" fmla="*/ 82 h 235"/>
                <a:gd name="T2" fmla="*/ 225 w 254"/>
                <a:gd name="T3" fmla="*/ 59 h 235"/>
                <a:gd name="T4" fmla="*/ 223 w 254"/>
                <a:gd name="T5" fmla="*/ 51 h 235"/>
                <a:gd name="T6" fmla="*/ 184 w 254"/>
                <a:gd name="T7" fmla="*/ 29 h 235"/>
                <a:gd name="T8" fmla="*/ 183 w 254"/>
                <a:gd name="T9" fmla="*/ 30 h 235"/>
                <a:gd name="T10" fmla="*/ 163 w 254"/>
                <a:gd name="T11" fmla="*/ 9 h 235"/>
                <a:gd name="T12" fmla="*/ 122 w 254"/>
                <a:gd name="T13" fmla="*/ 10 h 235"/>
                <a:gd name="T14" fmla="*/ 119 w 254"/>
                <a:gd name="T15" fmla="*/ 9 h 235"/>
                <a:gd name="T16" fmla="*/ 72 w 254"/>
                <a:gd name="T17" fmla="*/ 26 h 235"/>
                <a:gd name="T18" fmla="*/ 70 w 254"/>
                <a:gd name="T19" fmla="*/ 28 h 235"/>
                <a:gd name="T20" fmla="*/ 32 w 254"/>
                <a:gd name="T21" fmla="*/ 49 h 235"/>
                <a:gd name="T22" fmla="*/ 28 w 254"/>
                <a:gd name="T23" fmla="*/ 68 h 235"/>
                <a:gd name="T24" fmla="*/ 11 w 254"/>
                <a:gd name="T25" fmla="*/ 85 h 235"/>
                <a:gd name="T26" fmla="*/ 13 w 254"/>
                <a:gd name="T27" fmla="*/ 120 h 235"/>
                <a:gd name="T28" fmla="*/ 13 w 254"/>
                <a:gd name="T29" fmla="*/ 121 h 235"/>
                <a:gd name="T30" fmla="*/ 8 w 254"/>
                <a:gd name="T31" fmla="*/ 129 h 235"/>
                <a:gd name="T32" fmla="*/ 24 w 254"/>
                <a:gd name="T33" fmla="*/ 177 h 235"/>
                <a:gd name="T34" fmla="*/ 34 w 254"/>
                <a:gd name="T35" fmla="*/ 205 h 235"/>
                <a:gd name="T36" fmla="*/ 45 w 254"/>
                <a:gd name="T37" fmla="*/ 208 h 235"/>
                <a:gd name="T38" fmla="*/ 46 w 254"/>
                <a:gd name="T39" fmla="*/ 209 h 235"/>
                <a:gd name="T40" fmla="*/ 94 w 254"/>
                <a:gd name="T41" fmla="*/ 229 h 235"/>
                <a:gd name="T42" fmla="*/ 108 w 254"/>
                <a:gd name="T43" fmla="*/ 221 h 235"/>
                <a:gd name="T44" fmla="*/ 119 w 254"/>
                <a:gd name="T45" fmla="*/ 205 h 235"/>
                <a:gd name="T46" fmla="*/ 121 w 254"/>
                <a:gd name="T47" fmla="*/ 182 h 235"/>
                <a:gd name="T48" fmla="*/ 147 w 254"/>
                <a:gd name="T49" fmla="*/ 195 h 235"/>
                <a:gd name="T50" fmla="*/ 164 w 254"/>
                <a:gd name="T51" fmla="*/ 169 h 235"/>
                <a:gd name="T52" fmla="*/ 187 w 254"/>
                <a:gd name="T53" fmla="*/ 167 h 235"/>
                <a:gd name="T54" fmla="*/ 201 w 254"/>
                <a:gd name="T55" fmla="*/ 159 h 235"/>
                <a:gd name="T56" fmla="*/ 218 w 254"/>
                <a:gd name="T57" fmla="*/ 163 h 235"/>
                <a:gd name="T58" fmla="*/ 249 w 254"/>
                <a:gd name="T59" fmla="*/ 134 h 235"/>
                <a:gd name="T60" fmla="*/ 248 w 254"/>
                <a:gd name="T61" fmla="*/ 107 h 235"/>
                <a:gd name="T62" fmla="*/ 250 w 254"/>
                <a:gd name="T63" fmla="*/ 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35">
                  <a:moveTo>
                    <a:pt x="250" y="82"/>
                  </a:moveTo>
                  <a:cubicBezTo>
                    <a:pt x="247" y="69"/>
                    <a:pt x="236" y="61"/>
                    <a:pt x="225" y="59"/>
                  </a:cubicBezTo>
                  <a:cubicBezTo>
                    <a:pt x="225" y="56"/>
                    <a:pt x="225" y="54"/>
                    <a:pt x="223" y="51"/>
                  </a:cubicBezTo>
                  <a:cubicBezTo>
                    <a:pt x="219" y="34"/>
                    <a:pt x="200" y="24"/>
                    <a:pt x="184" y="29"/>
                  </a:cubicBezTo>
                  <a:cubicBezTo>
                    <a:pt x="183" y="30"/>
                    <a:pt x="183" y="30"/>
                    <a:pt x="183" y="30"/>
                  </a:cubicBezTo>
                  <a:cubicBezTo>
                    <a:pt x="179" y="21"/>
                    <a:pt x="172" y="14"/>
                    <a:pt x="163" y="9"/>
                  </a:cubicBezTo>
                  <a:cubicBezTo>
                    <a:pt x="149" y="2"/>
                    <a:pt x="133" y="3"/>
                    <a:pt x="122" y="10"/>
                  </a:cubicBezTo>
                  <a:cubicBezTo>
                    <a:pt x="121" y="10"/>
                    <a:pt x="121" y="9"/>
                    <a:pt x="119" y="9"/>
                  </a:cubicBezTo>
                  <a:cubicBezTo>
                    <a:pt x="102" y="0"/>
                    <a:pt x="80" y="8"/>
                    <a:pt x="72" y="26"/>
                  </a:cubicBezTo>
                  <a:cubicBezTo>
                    <a:pt x="70" y="27"/>
                    <a:pt x="70" y="28"/>
                    <a:pt x="70" y="28"/>
                  </a:cubicBezTo>
                  <a:cubicBezTo>
                    <a:pt x="55" y="27"/>
                    <a:pt x="39" y="34"/>
                    <a:pt x="32" y="49"/>
                  </a:cubicBezTo>
                  <a:cubicBezTo>
                    <a:pt x="29" y="55"/>
                    <a:pt x="28" y="62"/>
                    <a:pt x="28" y="68"/>
                  </a:cubicBezTo>
                  <a:cubicBezTo>
                    <a:pt x="21" y="71"/>
                    <a:pt x="14" y="77"/>
                    <a:pt x="11" y="85"/>
                  </a:cubicBezTo>
                  <a:cubicBezTo>
                    <a:pt x="5" y="97"/>
                    <a:pt x="6" y="111"/>
                    <a:pt x="13" y="120"/>
                  </a:cubicBezTo>
                  <a:cubicBezTo>
                    <a:pt x="13" y="121"/>
                    <a:pt x="13" y="121"/>
                    <a:pt x="13" y="121"/>
                  </a:cubicBezTo>
                  <a:cubicBezTo>
                    <a:pt x="11" y="124"/>
                    <a:pt x="10" y="126"/>
                    <a:pt x="8" y="129"/>
                  </a:cubicBezTo>
                  <a:cubicBezTo>
                    <a:pt x="0" y="147"/>
                    <a:pt x="7" y="168"/>
                    <a:pt x="24" y="177"/>
                  </a:cubicBezTo>
                  <a:cubicBezTo>
                    <a:pt x="19" y="188"/>
                    <a:pt x="24" y="201"/>
                    <a:pt x="34" y="205"/>
                  </a:cubicBezTo>
                  <a:cubicBezTo>
                    <a:pt x="38" y="208"/>
                    <a:pt x="41" y="208"/>
                    <a:pt x="45" y="208"/>
                  </a:cubicBezTo>
                  <a:cubicBezTo>
                    <a:pt x="46" y="208"/>
                    <a:pt x="46" y="209"/>
                    <a:pt x="46" y="209"/>
                  </a:cubicBezTo>
                  <a:cubicBezTo>
                    <a:pt x="55" y="226"/>
                    <a:pt x="75" y="235"/>
                    <a:pt x="94" y="229"/>
                  </a:cubicBezTo>
                  <a:cubicBezTo>
                    <a:pt x="100" y="228"/>
                    <a:pt x="104" y="224"/>
                    <a:pt x="108" y="221"/>
                  </a:cubicBezTo>
                  <a:cubicBezTo>
                    <a:pt x="123" y="221"/>
                    <a:pt x="122" y="213"/>
                    <a:pt x="119" y="205"/>
                  </a:cubicBezTo>
                  <a:cubicBezTo>
                    <a:pt x="122" y="198"/>
                    <a:pt x="123" y="190"/>
                    <a:pt x="121" y="182"/>
                  </a:cubicBezTo>
                  <a:cubicBezTo>
                    <a:pt x="129" y="169"/>
                    <a:pt x="138" y="194"/>
                    <a:pt x="147" y="195"/>
                  </a:cubicBezTo>
                  <a:cubicBezTo>
                    <a:pt x="157" y="197"/>
                    <a:pt x="158" y="187"/>
                    <a:pt x="164" y="169"/>
                  </a:cubicBezTo>
                  <a:cubicBezTo>
                    <a:pt x="169" y="152"/>
                    <a:pt x="170" y="163"/>
                    <a:pt x="187" y="167"/>
                  </a:cubicBezTo>
                  <a:cubicBezTo>
                    <a:pt x="198" y="170"/>
                    <a:pt x="200" y="164"/>
                    <a:pt x="201" y="159"/>
                  </a:cubicBezTo>
                  <a:cubicBezTo>
                    <a:pt x="206" y="161"/>
                    <a:pt x="211" y="163"/>
                    <a:pt x="218" y="163"/>
                  </a:cubicBezTo>
                  <a:cubicBezTo>
                    <a:pt x="232" y="160"/>
                    <a:pt x="244" y="149"/>
                    <a:pt x="249" y="134"/>
                  </a:cubicBezTo>
                  <a:cubicBezTo>
                    <a:pt x="253" y="122"/>
                    <a:pt x="251" y="115"/>
                    <a:pt x="248" y="107"/>
                  </a:cubicBezTo>
                  <a:cubicBezTo>
                    <a:pt x="251" y="100"/>
                    <a:pt x="254" y="91"/>
                    <a:pt x="250" y="8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2" name="Freeform 253">
              <a:extLst>
                <a:ext uri="{FF2B5EF4-FFF2-40B4-BE49-F238E27FC236}">
                  <a16:creationId xmlns:a16="http://schemas.microsoft.com/office/drawing/2014/main" id="{B72EE7A6-0C38-41A1-8DC3-009F204FFD1C}"/>
                </a:ext>
              </a:extLst>
            </p:cNvPr>
            <p:cNvSpPr>
              <a:spLocks/>
            </p:cNvSpPr>
            <p:nvPr/>
          </p:nvSpPr>
          <p:spPr bwMode="auto">
            <a:xfrm>
              <a:off x="6146800" y="2200275"/>
              <a:ext cx="323850" cy="881062"/>
            </a:xfrm>
            <a:custGeom>
              <a:avLst/>
              <a:gdLst>
                <a:gd name="T0" fmla="*/ 39 w 136"/>
                <a:gd name="T1" fmla="*/ 2 h 370"/>
                <a:gd name="T2" fmla="*/ 0 w 136"/>
                <a:gd name="T3" fmla="*/ 6 h 370"/>
                <a:gd name="T4" fmla="*/ 32 w 136"/>
                <a:gd name="T5" fmla="*/ 370 h 370"/>
                <a:gd name="T6" fmla="*/ 136 w 136"/>
                <a:gd name="T7" fmla="*/ 315 h 370"/>
                <a:gd name="T8" fmla="*/ 112 w 136"/>
                <a:gd name="T9" fmla="*/ 89 h 370"/>
                <a:gd name="T10" fmla="*/ 60 w 136"/>
                <a:gd name="T11" fmla="*/ 8 h 370"/>
                <a:gd name="T12" fmla="*/ 39 w 136"/>
                <a:gd name="T13" fmla="*/ 2 h 370"/>
              </a:gdLst>
              <a:ahLst/>
              <a:cxnLst>
                <a:cxn ang="0">
                  <a:pos x="T0" y="T1"/>
                </a:cxn>
                <a:cxn ang="0">
                  <a:pos x="T2" y="T3"/>
                </a:cxn>
                <a:cxn ang="0">
                  <a:pos x="T4" y="T5"/>
                </a:cxn>
                <a:cxn ang="0">
                  <a:pos x="T6" y="T7"/>
                </a:cxn>
                <a:cxn ang="0">
                  <a:pos x="T8" y="T9"/>
                </a:cxn>
                <a:cxn ang="0">
                  <a:pos x="T10" y="T11"/>
                </a:cxn>
                <a:cxn ang="0">
                  <a:pos x="T12" y="T13"/>
                </a:cxn>
              </a:cxnLst>
              <a:rect l="0" t="0" r="r" b="b"/>
              <a:pathLst>
                <a:path w="136" h="370">
                  <a:moveTo>
                    <a:pt x="39" y="2"/>
                  </a:moveTo>
                  <a:cubicBezTo>
                    <a:pt x="0" y="6"/>
                    <a:pt x="0" y="6"/>
                    <a:pt x="0" y="6"/>
                  </a:cubicBezTo>
                  <a:cubicBezTo>
                    <a:pt x="32" y="370"/>
                    <a:pt x="32" y="370"/>
                    <a:pt x="32" y="370"/>
                  </a:cubicBezTo>
                  <a:cubicBezTo>
                    <a:pt x="85" y="355"/>
                    <a:pt x="136" y="315"/>
                    <a:pt x="136" y="315"/>
                  </a:cubicBezTo>
                  <a:cubicBezTo>
                    <a:pt x="111" y="272"/>
                    <a:pt x="118" y="118"/>
                    <a:pt x="112" y="89"/>
                  </a:cubicBezTo>
                  <a:cubicBezTo>
                    <a:pt x="106" y="61"/>
                    <a:pt x="78" y="14"/>
                    <a:pt x="60" y="8"/>
                  </a:cubicBezTo>
                  <a:cubicBezTo>
                    <a:pt x="43" y="2"/>
                    <a:pt x="60" y="0"/>
                    <a:pt x="3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3" name="Freeform 254">
              <a:extLst>
                <a:ext uri="{FF2B5EF4-FFF2-40B4-BE49-F238E27FC236}">
                  <a16:creationId xmlns:a16="http://schemas.microsoft.com/office/drawing/2014/main" id="{344C1022-04FD-4946-B074-B17FD7BD9E2A}"/>
                </a:ext>
              </a:extLst>
            </p:cNvPr>
            <p:cNvSpPr>
              <a:spLocks/>
            </p:cNvSpPr>
            <p:nvPr/>
          </p:nvSpPr>
          <p:spPr bwMode="auto">
            <a:xfrm>
              <a:off x="5983288" y="2211387"/>
              <a:ext cx="406400" cy="927100"/>
            </a:xfrm>
            <a:custGeom>
              <a:avLst/>
              <a:gdLst>
                <a:gd name="T0" fmla="*/ 166 w 170"/>
                <a:gd name="T1" fmla="*/ 129 h 389"/>
                <a:gd name="T2" fmla="*/ 77 w 170"/>
                <a:gd name="T3" fmla="*/ 0 h 389"/>
                <a:gd name="T4" fmla="*/ 60 w 170"/>
                <a:gd name="T5" fmla="*/ 1 h 389"/>
                <a:gd name="T6" fmla="*/ 2 w 170"/>
                <a:gd name="T7" fmla="*/ 76 h 389"/>
                <a:gd name="T8" fmla="*/ 5 w 170"/>
                <a:gd name="T9" fmla="*/ 348 h 389"/>
                <a:gd name="T10" fmla="*/ 138 w 170"/>
                <a:gd name="T11" fmla="*/ 336 h 389"/>
                <a:gd name="T12" fmla="*/ 166 w 170"/>
                <a:gd name="T13" fmla="*/ 129 h 389"/>
              </a:gdLst>
              <a:ahLst/>
              <a:cxnLst>
                <a:cxn ang="0">
                  <a:pos x="T0" y="T1"/>
                </a:cxn>
                <a:cxn ang="0">
                  <a:pos x="T2" y="T3"/>
                </a:cxn>
                <a:cxn ang="0">
                  <a:pos x="T4" y="T5"/>
                </a:cxn>
                <a:cxn ang="0">
                  <a:pos x="T6" y="T7"/>
                </a:cxn>
                <a:cxn ang="0">
                  <a:pos x="T8" y="T9"/>
                </a:cxn>
                <a:cxn ang="0">
                  <a:pos x="T10" y="T11"/>
                </a:cxn>
                <a:cxn ang="0">
                  <a:pos x="T12" y="T13"/>
                </a:cxn>
              </a:cxnLst>
              <a:rect l="0" t="0" r="r" b="b"/>
              <a:pathLst>
                <a:path w="170" h="389">
                  <a:moveTo>
                    <a:pt x="166" y="129"/>
                  </a:moveTo>
                  <a:cubicBezTo>
                    <a:pt x="154" y="103"/>
                    <a:pt x="53" y="6"/>
                    <a:pt x="77" y="0"/>
                  </a:cubicBezTo>
                  <a:cubicBezTo>
                    <a:pt x="71" y="0"/>
                    <a:pt x="66" y="1"/>
                    <a:pt x="60" y="1"/>
                  </a:cubicBezTo>
                  <a:cubicBezTo>
                    <a:pt x="9" y="6"/>
                    <a:pt x="0" y="69"/>
                    <a:pt x="2" y="76"/>
                  </a:cubicBezTo>
                  <a:cubicBezTo>
                    <a:pt x="0" y="129"/>
                    <a:pt x="9" y="320"/>
                    <a:pt x="5" y="348"/>
                  </a:cubicBezTo>
                  <a:cubicBezTo>
                    <a:pt x="0" y="376"/>
                    <a:pt x="105" y="389"/>
                    <a:pt x="138" y="336"/>
                  </a:cubicBezTo>
                  <a:cubicBezTo>
                    <a:pt x="164" y="294"/>
                    <a:pt x="170" y="140"/>
                    <a:pt x="166" y="129"/>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4" name="Freeform 255">
              <a:extLst>
                <a:ext uri="{FF2B5EF4-FFF2-40B4-BE49-F238E27FC236}">
                  <a16:creationId xmlns:a16="http://schemas.microsoft.com/office/drawing/2014/main" id="{C86850C2-D0AB-4C07-91C1-8C4B54859C50}"/>
                </a:ext>
              </a:extLst>
            </p:cNvPr>
            <p:cNvSpPr>
              <a:spLocks noEditPoints="1"/>
            </p:cNvSpPr>
            <p:nvPr/>
          </p:nvSpPr>
          <p:spPr bwMode="auto">
            <a:xfrm>
              <a:off x="5983288" y="2366962"/>
              <a:ext cx="7938" cy="676275"/>
            </a:xfrm>
            <a:custGeom>
              <a:avLst/>
              <a:gdLst>
                <a:gd name="T0" fmla="*/ 3 w 3"/>
                <a:gd name="T1" fmla="*/ 284 h 284"/>
                <a:gd name="T2" fmla="*/ 3 w 3"/>
                <a:gd name="T3" fmla="*/ 284 h 284"/>
                <a:gd name="T4" fmla="*/ 0 w 3"/>
                <a:gd name="T5" fmla="*/ 11 h 284"/>
                <a:gd name="T6" fmla="*/ 0 w 3"/>
                <a:gd name="T7" fmla="*/ 11 h 284"/>
                <a:gd name="T8" fmla="*/ 1 w 3"/>
                <a:gd name="T9" fmla="*/ 0 h 284"/>
                <a:gd name="T10" fmla="*/ 0 w 3"/>
                <a:gd name="T11" fmla="*/ 11 h 284"/>
                <a:gd name="T12" fmla="*/ 1 w 3"/>
                <a:gd name="T13" fmla="*/ 0 h 284"/>
                <a:gd name="T14" fmla="*/ 1 w 3"/>
                <a:gd name="T15" fmla="*/ 0 h 284"/>
                <a:gd name="T16" fmla="*/ 1 w 3"/>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84">
                  <a:moveTo>
                    <a:pt x="3" y="284"/>
                  </a:moveTo>
                  <a:cubicBezTo>
                    <a:pt x="3" y="284"/>
                    <a:pt x="3" y="284"/>
                    <a:pt x="3" y="284"/>
                  </a:cubicBezTo>
                  <a:moveTo>
                    <a:pt x="0" y="11"/>
                  </a:moveTo>
                  <a:cubicBezTo>
                    <a:pt x="0" y="11"/>
                    <a:pt x="0" y="11"/>
                    <a:pt x="0" y="11"/>
                  </a:cubicBezTo>
                  <a:moveTo>
                    <a:pt x="1" y="0"/>
                  </a:moveTo>
                  <a:cubicBezTo>
                    <a:pt x="0" y="5"/>
                    <a:pt x="0" y="10"/>
                    <a:pt x="0" y="11"/>
                  </a:cubicBezTo>
                  <a:cubicBezTo>
                    <a:pt x="0" y="10"/>
                    <a:pt x="0" y="5"/>
                    <a:pt x="1" y="0"/>
                  </a:cubicBezTo>
                  <a:moveTo>
                    <a:pt x="1" y="0"/>
                  </a:move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5" name="Freeform 256">
              <a:extLst>
                <a:ext uri="{FF2B5EF4-FFF2-40B4-BE49-F238E27FC236}">
                  <a16:creationId xmlns:a16="http://schemas.microsoft.com/office/drawing/2014/main" id="{E683E5D1-66B1-487C-AA29-D2DB878757C5}"/>
                </a:ext>
              </a:extLst>
            </p:cNvPr>
            <p:cNvSpPr>
              <a:spLocks/>
            </p:cNvSpPr>
            <p:nvPr/>
          </p:nvSpPr>
          <p:spPr bwMode="auto">
            <a:xfrm>
              <a:off x="6165850" y="2081212"/>
              <a:ext cx="223838" cy="347662"/>
            </a:xfrm>
            <a:custGeom>
              <a:avLst/>
              <a:gdLst>
                <a:gd name="T0" fmla="*/ 66 w 94"/>
                <a:gd name="T1" fmla="*/ 39 h 146"/>
                <a:gd name="T2" fmla="*/ 10 w 94"/>
                <a:gd name="T3" fmla="*/ 0 h 146"/>
                <a:gd name="T4" fmla="*/ 0 w 94"/>
                <a:gd name="T5" fmla="*/ 67 h 146"/>
                <a:gd name="T6" fmla="*/ 79 w 94"/>
                <a:gd name="T7" fmla="*/ 142 h 146"/>
                <a:gd name="T8" fmla="*/ 66 w 94"/>
                <a:gd name="T9" fmla="*/ 39 h 146"/>
              </a:gdLst>
              <a:ahLst/>
              <a:cxnLst>
                <a:cxn ang="0">
                  <a:pos x="T0" y="T1"/>
                </a:cxn>
                <a:cxn ang="0">
                  <a:pos x="T2" y="T3"/>
                </a:cxn>
                <a:cxn ang="0">
                  <a:pos x="T4" y="T5"/>
                </a:cxn>
                <a:cxn ang="0">
                  <a:pos x="T6" y="T7"/>
                </a:cxn>
                <a:cxn ang="0">
                  <a:pos x="T8" y="T9"/>
                </a:cxn>
              </a:cxnLst>
              <a:rect l="0" t="0" r="r" b="b"/>
              <a:pathLst>
                <a:path w="94" h="146">
                  <a:moveTo>
                    <a:pt x="66" y="39"/>
                  </a:moveTo>
                  <a:cubicBezTo>
                    <a:pt x="10" y="0"/>
                    <a:pt x="10" y="0"/>
                    <a:pt x="10" y="0"/>
                  </a:cubicBezTo>
                  <a:cubicBezTo>
                    <a:pt x="0" y="67"/>
                    <a:pt x="0" y="67"/>
                    <a:pt x="0" y="67"/>
                  </a:cubicBezTo>
                  <a:cubicBezTo>
                    <a:pt x="0" y="67"/>
                    <a:pt x="64" y="146"/>
                    <a:pt x="79" y="142"/>
                  </a:cubicBezTo>
                  <a:cubicBezTo>
                    <a:pt x="94" y="137"/>
                    <a:pt x="66" y="39"/>
                    <a:pt x="66" y="39"/>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6" name="Rectangle 257">
              <a:extLst>
                <a:ext uri="{FF2B5EF4-FFF2-40B4-BE49-F238E27FC236}">
                  <a16:creationId xmlns:a16="http://schemas.microsoft.com/office/drawing/2014/main" id="{356E668C-235E-4C77-91BD-C5DEC8C4A42E}"/>
                </a:ext>
              </a:extLst>
            </p:cNvPr>
            <p:cNvSpPr>
              <a:spLocks noChangeArrowheads="1"/>
            </p:cNvSpPr>
            <p:nvPr/>
          </p:nvSpPr>
          <p:spPr bwMode="auto">
            <a:xfrm>
              <a:off x="6184900" y="2081212"/>
              <a:ext cx="6350" cy="6350"/>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7" name="Freeform 258">
              <a:extLst>
                <a:ext uri="{FF2B5EF4-FFF2-40B4-BE49-F238E27FC236}">
                  <a16:creationId xmlns:a16="http://schemas.microsoft.com/office/drawing/2014/main" id="{B0CD3290-AB2B-4F88-B42C-C6ECCEF5096F}"/>
                </a:ext>
              </a:extLst>
            </p:cNvPr>
            <p:cNvSpPr>
              <a:spLocks/>
            </p:cNvSpPr>
            <p:nvPr/>
          </p:nvSpPr>
          <p:spPr bwMode="auto">
            <a:xfrm>
              <a:off x="6184900" y="1857375"/>
              <a:ext cx="334963" cy="354012"/>
            </a:xfrm>
            <a:custGeom>
              <a:avLst/>
              <a:gdLst>
                <a:gd name="T0" fmla="*/ 137 w 141"/>
                <a:gd name="T1" fmla="*/ 85 h 149"/>
                <a:gd name="T2" fmla="*/ 131 w 141"/>
                <a:gd name="T3" fmla="*/ 45 h 149"/>
                <a:gd name="T4" fmla="*/ 132 w 141"/>
                <a:gd name="T5" fmla="*/ 38 h 149"/>
                <a:gd name="T6" fmla="*/ 99 w 141"/>
                <a:gd name="T7" fmla="*/ 22 h 149"/>
                <a:gd name="T8" fmla="*/ 89 w 141"/>
                <a:gd name="T9" fmla="*/ 0 h 149"/>
                <a:gd name="T10" fmla="*/ 83 w 141"/>
                <a:gd name="T11" fmla="*/ 19 h 149"/>
                <a:gd name="T12" fmla="*/ 81 w 141"/>
                <a:gd name="T13" fmla="*/ 20 h 149"/>
                <a:gd name="T14" fmla="*/ 75 w 141"/>
                <a:gd name="T15" fmla="*/ 38 h 149"/>
                <a:gd name="T16" fmla="*/ 72 w 141"/>
                <a:gd name="T17" fmla="*/ 51 h 149"/>
                <a:gd name="T18" fmla="*/ 62 w 141"/>
                <a:gd name="T19" fmla="*/ 49 h 149"/>
                <a:gd name="T20" fmla="*/ 50 w 141"/>
                <a:gd name="T21" fmla="*/ 30 h 149"/>
                <a:gd name="T22" fmla="*/ 31 w 141"/>
                <a:gd name="T23" fmla="*/ 61 h 149"/>
                <a:gd name="T24" fmla="*/ 0 w 141"/>
                <a:gd name="T25" fmla="*/ 94 h 149"/>
                <a:gd name="T26" fmla="*/ 72 w 141"/>
                <a:gd name="T27" fmla="*/ 141 h 149"/>
                <a:gd name="T28" fmla="*/ 93 w 141"/>
                <a:gd name="T29" fmla="*/ 141 h 149"/>
                <a:gd name="T30" fmla="*/ 120 w 141"/>
                <a:gd name="T31" fmla="*/ 92 h 149"/>
                <a:gd name="T32" fmla="*/ 137 w 141"/>
                <a:gd name="T33"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49">
                  <a:moveTo>
                    <a:pt x="137" y="85"/>
                  </a:moveTo>
                  <a:cubicBezTo>
                    <a:pt x="137" y="83"/>
                    <a:pt x="128" y="50"/>
                    <a:pt x="131" y="45"/>
                  </a:cubicBezTo>
                  <a:cubicBezTo>
                    <a:pt x="131" y="43"/>
                    <a:pt x="132" y="40"/>
                    <a:pt x="132" y="38"/>
                  </a:cubicBezTo>
                  <a:cubicBezTo>
                    <a:pt x="116" y="37"/>
                    <a:pt x="105" y="30"/>
                    <a:pt x="99" y="22"/>
                  </a:cubicBezTo>
                  <a:cubicBezTo>
                    <a:pt x="91" y="12"/>
                    <a:pt x="89" y="3"/>
                    <a:pt x="89" y="0"/>
                  </a:cubicBezTo>
                  <a:cubicBezTo>
                    <a:pt x="83" y="19"/>
                    <a:pt x="83" y="19"/>
                    <a:pt x="83" y="19"/>
                  </a:cubicBezTo>
                  <a:cubicBezTo>
                    <a:pt x="81" y="20"/>
                    <a:pt x="81" y="20"/>
                    <a:pt x="81" y="20"/>
                  </a:cubicBezTo>
                  <a:cubicBezTo>
                    <a:pt x="80" y="24"/>
                    <a:pt x="78" y="31"/>
                    <a:pt x="75" y="38"/>
                  </a:cubicBezTo>
                  <a:cubicBezTo>
                    <a:pt x="74" y="44"/>
                    <a:pt x="72" y="50"/>
                    <a:pt x="72" y="51"/>
                  </a:cubicBezTo>
                  <a:cubicBezTo>
                    <a:pt x="68" y="58"/>
                    <a:pt x="62" y="49"/>
                    <a:pt x="62" y="49"/>
                  </a:cubicBezTo>
                  <a:cubicBezTo>
                    <a:pt x="62" y="49"/>
                    <a:pt x="58" y="37"/>
                    <a:pt x="50" y="30"/>
                  </a:cubicBezTo>
                  <a:cubicBezTo>
                    <a:pt x="41" y="32"/>
                    <a:pt x="34" y="52"/>
                    <a:pt x="31" y="61"/>
                  </a:cubicBezTo>
                  <a:cubicBezTo>
                    <a:pt x="32" y="65"/>
                    <a:pt x="20" y="96"/>
                    <a:pt x="0" y="94"/>
                  </a:cubicBezTo>
                  <a:cubicBezTo>
                    <a:pt x="19" y="122"/>
                    <a:pt x="56" y="134"/>
                    <a:pt x="72" y="141"/>
                  </a:cubicBezTo>
                  <a:cubicBezTo>
                    <a:pt x="90" y="149"/>
                    <a:pt x="93" y="141"/>
                    <a:pt x="93" y="141"/>
                  </a:cubicBezTo>
                  <a:cubicBezTo>
                    <a:pt x="120" y="92"/>
                    <a:pt x="120" y="92"/>
                    <a:pt x="120" y="92"/>
                  </a:cubicBezTo>
                  <a:cubicBezTo>
                    <a:pt x="141" y="98"/>
                    <a:pt x="138" y="89"/>
                    <a:pt x="137" y="85"/>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8" name="Freeform 259">
              <a:extLst>
                <a:ext uri="{FF2B5EF4-FFF2-40B4-BE49-F238E27FC236}">
                  <a16:creationId xmlns:a16="http://schemas.microsoft.com/office/drawing/2014/main" id="{71A30CF3-4C9A-4318-8124-5A2A85EE7498}"/>
                </a:ext>
              </a:extLst>
            </p:cNvPr>
            <p:cNvSpPr>
              <a:spLocks/>
            </p:cNvSpPr>
            <p:nvPr/>
          </p:nvSpPr>
          <p:spPr bwMode="auto">
            <a:xfrm>
              <a:off x="6389688" y="2081212"/>
              <a:ext cx="57150" cy="68262"/>
            </a:xfrm>
            <a:custGeom>
              <a:avLst/>
              <a:gdLst>
                <a:gd name="T0" fmla="*/ 24 w 24"/>
                <a:gd name="T1" fmla="*/ 13 h 29"/>
                <a:gd name="T2" fmla="*/ 0 w 24"/>
                <a:gd name="T3" fmla="*/ 0 h 29"/>
                <a:gd name="T4" fmla="*/ 15 w 24"/>
                <a:gd name="T5" fmla="*/ 29 h 29"/>
                <a:gd name="T6" fmla="*/ 24 w 24"/>
                <a:gd name="T7" fmla="*/ 13 h 29"/>
              </a:gdLst>
              <a:ahLst/>
              <a:cxnLst>
                <a:cxn ang="0">
                  <a:pos x="T0" y="T1"/>
                </a:cxn>
                <a:cxn ang="0">
                  <a:pos x="T2" y="T3"/>
                </a:cxn>
                <a:cxn ang="0">
                  <a:pos x="T4" y="T5"/>
                </a:cxn>
                <a:cxn ang="0">
                  <a:pos x="T6" y="T7"/>
                </a:cxn>
              </a:cxnLst>
              <a:rect l="0" t="0" r="r" b="b"/>
              <a:pathLst>
                <a:path w="24" h="29">
                  <a:moveTo>
                    <a:pt x="24" y="13"/>
                  </a:moveTo>
                  <a:cubicBezTo>
                    <a:pt x="0" y="0"/>
                    <a:pt x="0" y="0"/>
                    <a:pt x="0" y="0"/>
                  </a:cubicBezTo>
                  <a:cubicBezTo>
                    <a:pt x="0" y="0"/>
                    <a:pt x="2" y="23"/>
                    <a:pt x="15" y="29"/>
                  </a:cubicBezTo>
                  <a:lnTo>
                    <a:pt x="24" y="13"/>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69" name="Freeform 260">
              <a:extLst>
                <a:ext uri="{FF2B5EF4-FFF2-40B4-BE49-F238E27FC236}">
                  <a16:creationId xmlns:a16="http://schemas.microsoft.com/office/drawing/2014/main" id="{69B94544-3AEB-4F9B-B667-F99FBB853EDA}"/>
                </a:ext>
              </a:extLst>
            </p:cNvPr>
            <p:cNvSpPr>
              <a:spLocks/>
            </p:cNvSpPr>
            <p:nvPr/>
          </p:nvSpPr>
          <p:spPr bwMode="auto">
            <a:xfrm>
              <a:off x="6403975" y="2087562"/>
              <a:ext cx="42863" cy="50800"/>
            </a:xfrm>
            <a:custGeom>
              <a:avLst/>
              <a:gdLst>
                <a:gd name="T0" fmla="*/ 18 w 18"/>
                <a:gd name="T1" fmla="*/ 10 h 21"/>
                <a:gd name="T2" fmla="*/ 17 w 18"/>
                <a:gd name="T3" fmla="*/ 10 h 21"/>
                <a:gd name="T4" fmla="*/ 0 w 18"/>
                <a:gd name="T5" fmla="*/ 0 h 21"/>
                <a:gd name="T6" fmla="*/ 11 w 18"/>
                <a:gd name="T7" fmla="*/ 21 h 21"/>
              </a:gdLst>
              <a:ahLst/>
              <a:cxnLst>
                <a:cxn ang="0">
                  <a:pos x="T0" y="T1"/>
                </a:cxn>
                <a:cxn ang="0">
                  <a:pos x="T2" y="T3"/>
                </a:cxn>
                <a:cxn ang="0">
                  <a:pos x="T4" y="T5"/>
                </a:cxn>
                <a:cxn ang="0">
                  <a:pos x="T6" y="T7"/>
                </a:cxn>
              </a:cxnLst>
              <a:rect l="0" t="0" r="r" b="b"/>
              <a:pathLst>
                <a:path w="18" h="21">
                  <a:moveTo>
                    <a:pt x="18" y="10"/>
                  </a:moveTo>
                  <a:cubicBezTo>
                    <a:pt x="17" y="10"/>
                    <a:pt x="17" y="10"/>
                    <a:pt x="17" y="10"/>
                  </a:cubicBezTo>
                  <a:cubicBezTo>
                    <a:pt x="0" y="0"/>
                    <a:pt x="0" y="0"/>
                    <a:pt x="0" y="0"/>
                  </a:cubicBezTo>
                  <a:cubicBezTo>
                    <a:pt x="0" y="0"/>
                    <a:pt x="3" y="17"/>
                    <a:pt x="11"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0" name="Freeform 261">
              <a:extLst>
                <a:ext uri="{FF2B5EF4-FFF2-40B4-BE49-F238E27FC236}">
                  <a16:creationId xmlns:a16="http://schemas.microsoft.com/office/drawing/2014/main" id="{DBCF6D96-2449-48DE-9FB9-1686EB173326}"/>
                </a:ext>
              </a:extLst>
            </p:cNvPr>
            <p:cNvSpPr>
              <a:spLocks/>
            </p:cNvSpPr>
            <p:nvPr/>
          </p:nvSpPr>
          <p:spPr bwMode="auto">
            <a:xfrm>
              <a:off x="6184900" y="2049462"/>
              <a:ext cx="211138" cy="155575"/>
            </a:xfrm>
            <a:custGeom>
              <a:avLst/>
              <a:gdLst>
                <a:gd name="T0" fmla="*/ 89 w 89"/>
                <a:gd name="T1" fmla="*/ 64 h 65"/>
                <a:gd name="T2" fmla="*/ 58 w 89"/>
                <a:gd name="T3" fmla="*/ 49 h 65"/>
                <a:gd name="T4" fmla="*/ 23 w 89"/>
                <a:gd name="T5" fmla="*/ 0 h 65"/>
                <a:gd name="T6" fmla="*/ 0 w 89"/>
                <a:gd name="T7" fmla="*/ 13 h 65"/>
                <a:gd name="T8" fmla="*/ 72 w 89"/>
                <a:gd name="T9" fmla="*/ 61 h 65"/>
                <a:gd name="T10" fmla="*/ 89 w 89"/>
                <a:gd name="T11" fmla="*/ 64 h 65"/>
              </a:gdLst>
              <a:ahLst/>
              <a:cxnLst>
                <a:cxn ang="0">
                  <a:pos x="T0" y="T1"/>
                </a:cxn>
                <a:cxn ang="0">
                  <a:pos x="T2" y="T3"/>
                </a:cxn>
                <a:cxn ang="0">
                  <a:pos x="T4" y="T5"/>
                </a:cxn>
                <a:cxn ang="0">
                  <a:pos x="T6" y="T7"/>
                </a:cxn>
                <a:cxn ang="0">
                  <a:pos x="T8" y="T9"/>
                </a:cxn>
                <a:cxn ang="0">
                  <a:pos x="T10" y="T11"/>
                </a:cxn>
              </a:cxnLst>
              <a:rect l="0" t="0" r="r" b="b"/>
              <a:pathLst>
                <a:path w="89" h="65">
                  <a:moveTo>
                    <a:pt x="89" y="64"/>
                  </a:moveTo>
                  <a:cubicBezTo>
                    <a:pt x="75" y="59"/>
                    <a:pt x="65" y="54"/>
                    <a:pt x="58" y="49"/>
                  </a:cubicBezTo>
                  <a:cubicBezTo>
                    <a:pt x="40" y="35"/>
                    <a:pt x="29" y="17"/>
                    <a:pt x="23" y="0"/>
                  </a:cubicBezTo>
                  <a:cubicBezTo>
                    <a:pt x="18" y="8"/>
                    <a:pt x="10" y="14"/>
                    <a:pt x="0" y="13"/>
                  </a:cubicBezTo>
                  <a:cubicBezTo>
                    <a:pt x="19" y="42"/>
                    <a:pt x="57" y="54"/>
                    <a:pt x="72" y="61"/>
                  </a:cubicBezTo>
                  <a:cubicBezTo>
                    <a:pt x="81" y="65"/>
                    <a:pt x="87" y="65"/>
                    <a:pt x="89" y="64"/>
                  </a:cubicBezTo>
                  <a:close/>
                </a:path>
              </a:pathLst>
            </a:custGeom>
            <a:solidFill>
              <a:srgbClr val="815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1" name="Freeform 262">
              <a:extLst>
                <a:ext uri="{FF2B5EF4-FFF2-40B4-BE49-F238E27FC236}">
                  <a16:creationId xmlns:a16="http://schemas.microsoft.com/office/drawing/2014/main" id="{1162AC77-B941-4780-B706-9AD8FB9B8CE7}"/>
                </a:ext>
              </a:extLst>
            </p:cNvPr>
            <p:cNvSpPr>
              <a:spLocks/>
            </p:cNvSpPr>
            <p:nvPr/>
          </p:nvSpPr>
          <p:spPr bwMode="auto">
            <a:xfrm>
              <a:off x="6408738" y="1982787"/>
              <a:ext cx="38100" cy="36512"/>
            </a:xfrm>
            <a:custGeom>
              <a:avLst/>
              <a:gdLst>
                <a:gd name="T0" fmla="*/ 15 w 16"/>
                <a:gd name="T1" fmla="*/ 9 h 15"/>
                <a:gd name="T2" fmla="*/ 6 w 16"/>
                <a:gd name="T3" fmla="*/ 14 h 15"/>
                <a:gd name="T4" fmla="*/ 1 w 16"/>
                <a:gd name="T5" fmla="*/ 6 h 15"/>
                <a:gd name="T6" fmla="*/ 10 w 16"/>
                <a:gd name="T7" fmla="*/ 1 h 15"/>
                <a:gd name="T8" fmla="*/ 15 w 16"/>
                <a:gd name="T9" fmla="*/ 9 h 15"/>
              </a:gdLst>
              <a:ahLst/>
              <a:cxnLst>
                <a:cxn ang="0">
                  <a:pos x="T0" y="T1"/>
                </a:cxn>
                <a:cxn ang="0">
                  <a:pos x="T2" y="T3"/>
                </a:cxn>
                <a:cxn ang="0">
                  <a:pos x="T4" y="T5"/>
                </a:cxn>
                <a:cxn ang="0">
                  <a:pos x="T6" y="T7"/>
                </a:cxn>
                <a:cxn ang="0">
                  <a:pos x="T8" y="T9"/>
                </a:cxn>
              </a:cxnLst>
              <a:rect l="0" t="0" r="r" b="b"/>
              <a:pathLst>
                <a:path w="16" h="15">
                  <a:moveTo>
                    <a:pt x="15" y="9"/>
                  </a:moveTo>
                  <a:cubicBezTo>
                    <a:pt x="14" y="13"/>
                    <a:pt x="10" y="15"/>
                    <a:pt x="6" y="14"/>
                  </a:cubicBezTo>
                  <a:cubicBezTo>
                    <a:pt x="3" y="13"/>
                    <a:pt x="0" y="9"/>
                    <a:pt x="1" y="6"/>
                  </a:cubicBezTo>
                  <a:cubicBezTo>
                    <a:pt x="3" y="2"/>
                    <a:pt x="6" y="0"/>
                    <a:pt x="10" y="1"/>
                  </a:cubicBezTo>
                  <a:cubicBezTo>
                    <a:pt x="14" y="1"/>
                    <a:pt x="16" y="4"/>
                    <a:pt x="15" y="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2" name="Freeform 263">
              <a:extLst>
                <a:ext uri="{FF2B5EF4-FFF2-40B4-BE49-F238E27FC236}">
                  <a16:creationId xmlns:a16="http://schemas.microsoft.com/office/drawing/2014/main" id="{DBF0161D-5A2C-4FF7-9C2C-8A499010B7C9}"/>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0" y="0"/>
                  </a:moveTo>
                  <a:lnTo>
                    <a:pt x="0" y="1"/>
                  </a:lnTo>
                  <a:lnTo>
                    <a:pt x="0"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3" name="Freeform 264">
              <a:extLst>
                <a:ext uri="{FF2B5EF4-FFF2-40B4-BE49-F238E27FC236}">
                  <a16:creationId xmlns:a16="http://schemas.microsoft.com/office/drawing/2014/main" id="{AE97AF88-F924-483F-A01B-6B9C1415B38D}"/>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4" name="Freeform 265">
              <a:extLst>
                <a:ext uri="{FF2B5EF4-FFF2-40B4-BE49-F238E27FC236}">
                  <a16:creationId xmlns:a16="http://schemas.microsoft.com/office/drawing/2014/main" id="{F8110733-4329-4EEF-92B1-880C546804BB}"/>
                </a:ext>
              </a:extLst>
            </p:cNvPr>
            <p:cNvSpPr>
              <a:spLocks/>
            </p:cNvSpPr>
            <p:nvPr/>
          </p:nvSpPr>
          <p:spPr bwMode="auto">
            <a:xfrm>
              <a:off x="6142038" y="1609725"/>
              <a:ext cx="434975" cy="377825"/>
            </a:xfrm>
            <a:custGeom>
              <a:avLst/>
              <a:gdLst>
                <a:gd name="T0" fmla="*/ 73 w 183"/>
                <a:gd name="T1" fmla="*/ 0 h 159"/>
                <a:gd name="T2" fmla="*/ 51 w 183"/>
                <a:gd name="T3" fmla="*/ 6 h 159"/>
                <a:gd name="T4" fmla="*/ 49 w 183"/>
                <a:gd name="T5" fmla="*/ 5 h 159"/>
                <a:gd name="T6" fmla="*/ 34 w 183"/>
                <a:gd name="T7" fmla="*/ 1 h 159"/>
                <a:gd name="T8" fmla="*/ 1 w 183"/>
                <a:gd name="T9" fmla="*/ 21 h 159"/>
                <a:gd name="T10" fmla="*/ 0 w 183"/>
                <a:gd name="T11" fmla="*/ 22 h 159"/>
                <a:gd name="T12" fmla="*/ 0 w 183"/>
                <a:gd name="T13" fmla="*/ 24 h 159"/>
                <a:gd name="T14" fmla="*/ 9 w 183"/>
                <a:gd name="T15" fmla="*/ 22 h 159"/>
                <a:gd name="T16" fmla="*/ 26 w 183"/>
                <a:gd name="T17" fmla="*/ 26 h 159"/>
                <a:gd name="T18" fmla="*/ 27 w 183"/>
                <a:gd name="T19" fmla="*/ 27 h 159"/>
                <a:gd name="T20" fmla="*/ 49 w 183"/>
                <a:gd name="T21" fmla="*/ 22 h 159"/>
                <a:gd name="T22" fmla="*/ 68 w 183"/>
                <a:gd name="T23" fmla="*/ 26 h 159"/>
                <a:gd name="T24" fmla="*/ 88 w 183"/>
                <a:gd name="T25" fmla="*/ 47 h 159"/>
                <a:gd name="T26" fmla="*/ 89 w 183"/>
                <a:gd name="T27" fmla="*/ 47 h 159"/>
                <a:gd name="T28" fmla="*/ 98 w 183"/>
                <a:gd name="T29" fmla="*/ 46 h 159"/>
                <a:gd name="T30" fmla="*/ 130 w 183"/>
                <a:gd name="T31" fmla="*/ 68 h 159"/>
                <a:gd name="T32" fmla="*/ 131 w 183"/>
                <a:gd name="T33" fmla="*/ 77 h 159"/>
                <a:gd name="T34" fmla="*/ 157 w 183"/>
                <a:gd name="T35" fmla="*/ 99 h 159"/>
                <a:gd name="T36" fmla="*/ 153 w 183"/>
                <a:gd name="T37" fmla="*/ 126 h 159"/>
                <a:gd name="T38" fmla="*/ 156 w 183"/>
                <a:gd name="T39" fmla="*/ 152 h 159"/>
                <a:gd name="T40" fmla="*/ 152 w 183"/>
                <a:gd name="T41" fmla="*/ 159 h 159"/>
                <a:gd name="T42" fmla="*/ 179 w 183"/>
                <a:gd name="T43" fmla="*/ 132 h 159"/>
                <a:gd name="T44" fmla="*/ 179 w 183"/>
                <a:gd name="T45" fmla="*/ 131 h 159"/>
                <a:gd name="T46" fmla="*/ 182 w 183"/>
                <a:gd name="T47" fmla="*/ 119 h 159"/>
                <a:gd name="T48" fmla="*/ 178 w 183"/>
                <a:gd name="T49" fmla="*/ 104 h 159"/>
                <a:gd name="T50" fmla="*/ 183 w 183"/>
                <a:gd name="T51" fmla="*/ 87 h 159"/>
                <a:gd name="T52" fmla="*/ 180 w 183"/>
                <a:gd name="T53" fmla="*/ 78 h 159"/>
                <a:gd name="T54" fmla="*/ 155 w 183"/>
                <a:gd name="T55" fmla="*/ 55 h 159"/>
                <a:gd name="T56" fmla="*/ 153 w 183"/>
                <a:gd name="T57" fmla="*/ 47 h 159"/>
                <a:gd name="T58" fmla="*/ 123 w 183"/>
                <a:gd name="T59" fmla="*/ 24 h 159"/>
                <a:gd name="T60" fmla="*/ 114 w 183"/>
                <a:gd name="T61" fmla="*/ 25 h 159"/>
                <a:gd name="T62" fmla="*/ 112 w 183"/>
                <a:gd name="T63" fmla="*/ 26 h 159"/>
                <a:gd name="T64" fmla="*/ 92 w 183"/>
                <a:gd name="T65" fmla="*/ 5 h 159"/>
                <a:gd name="T66" fmla="*/ 73 w 183"/>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59">
                  <a:moveTo>
                    <a:pt x="73" y="0"/>
                  </a:moveTo>
                  <a:cubicBezTo>
                    <a:pt x="66" y="0"/>
                    <a:pt x="58" y="2"/>
                    <a:pt x="51" y="6"/>
                  </a:cubicBezTo>
                  <a:cubicBezTo>
                    <a:pt x="50" y="6"/>
                    <a:pt x="50" y="5"/>
                    <a:pt x="49" y="5"/>
                  </a:cubicBezTo>
                  <a:cubicBezTo>
                    <a:pt x="44" y="2"/>
                    <a:pt x="39" y="1"/>
                    <a:pt x="34" y="1"/>
                  </a:cubicBezTo>
                  <a:cubicBezTo>
                    <a:pt x="20" y="1"/>
                    <a:pt x="7" y="8"/>
                    <a:pt x="1" y="21"/>
                  </a:cubicBezTo>
                  <a:cubicBezTo>
                    <a:pt x="0" y="21"/>
                    <a:pt x="0" y="22"/>
                    <a:pt x="0" y="22"/>
                  </a:cubicBezTo>
                  <a:cubicBezTo>
                    <a:pt x="0" y="24"/>
                    <a:pt x="0" y="24"/>
                    <a:pt x="0" y="24"/>
                  </a:cubicBezTo>
                  <a:cubicBezTo>
                    <a:pt x="2" y="24"/>
                    <a:pt x="6" y="22"/>
                    <a:pt x="9" y="22"/>
                  </a:cubicBezTo>
                  <a:cubicBezTo>
                    <a:pt x="15" y="22"/>
                    <a:pt x="20" y="24"/>
                    <a:pt x="26" y="26"/>
                  </a:cubicBezTo>
                  <a:cubicBezTo>
                    <a:pt x="26" y="27"/>
                    <a:pt x="27" y="27"/>
                    <a:pt x="27" y="27"/>
                  </a:cubicBezTo>
                  <a:cubicBezTo>
                    <a:pt x="34" y="24"/>
                    <a:pt x="41" y="22"/>
                    <a:pt x="49" y="22"/>
                  </a:cubicBezTo>
                  <a:cubicBezTo>
                    <a:pt x="55" y="22"/>
                    <a:pt x="62" y="24"/>
                    <a:pt x="68" y="26"/>
                  </a:cubicBezTo>
                  <a:cubicBezTo>
                    <a:pt x="77" y="31"/>
                    <a:pt x="84" y="39"/>
                    <a:pt x="88" y="47"/>
                  </a:cubicBezTo>
                  <a:cubicBezTo>
                    <a:pt x="89" y="47"/>
                    <a:pt x="89" y="47"/>
                    <a:pt x="89" y="47"/>
                  </a:cubicBezTo>
                  <a:cubicBezTo>
                    <a:pt x="92" y="46"/>
                    <a:pt x="96" y="46"/>
                    <a:pt x="98" y="46"/>
                  </a:cubicBezTo>
                  <a:cubicBezTo>
                    <a:pt x="112" y="46"/>
                    <a:pt x="125" y="54"/>
                    <a:pt x="130" y="68"/>
                  </a:cubicBezTo>
                  <a:cubicBezTo>
                    <a:pt x="130" y="71"/>
                    <a:pt x="131" y="74"/>
                    <a:pt x="131" y="77"/>
                  </a:cubicBezTo>
                  <a:cubicBezTo>
                    <a:pt x="143" y="79"/>
                    <a:pt x="152" y="87"/>
                    <a:pt x="157" y="99"/>
                  </a:cubicBezTo>
                  <a:cubicBezTo>
                    <a:pt x="159" y="108"/>
                    <a:pt x="158" y="118"/>
                    <a:pt x="153" y="126"/>
                  </a:cubicBezTo>
                  <a:cubicBezTo>
                    <a:pt x="157" y="133"/>
                    <a:pt x="159" y="141"/>
                    <a:pt x="156" y="152"/>
                  </a:cubicBezTo>
                  <a:cubicBezTo>
                    <a:pt x="155" y="154"/>
                    <a:pt x="153" y="157"/>
                    <a:pt x="152" y="159"/>
                  </a:cubicBezTo>
                  <a:cubicBezTo>
                    <a:pt x="164" y="154"/>
                    <a:pt x="173" y="145"/>
                    <a:pt x="179" y="132"/>
                  </a:cubicBezTo>
                  <a:cubicBezTo>
                    <a:pt x="179" y="131"/>
                    <a:pt x="179" y="131"/>
                    <a:pt x="179" y="131"/>
                  </a:cubicBezTo>
                  <a:cubicBezTo>
                    <a:pt x="182" y="126"/>
                    <a:pt x="182" y="123"/>
                    <a:pt x="182" y="119"/>
                  </a:cubicBezTo>
                  <a:cubicBezTo>
                    <a:pt x="182" y="113"/>
                    <a:pt x="180" y="108"/>
                    <a:pt x="178" y="104"/>
                  </a:cubicBezTo>
                  <a:cubicBezTo>
                    <a:pt x="180" y="99"/>
                    <a:pt x="183" y="93"/>
                    <a:pt x="183" y="87"/>
                  </a:cubicBezTo>
                  <a:cubicBezTo>
                    <a:pt x="183" y="84"/>
                    <a:pt x="182" y="80"/>
                    <a:pt x="180" y="78"/>
                  </a:cubicBezTo>
                  <a:cubicBezTo>
                    <a:pt x="177" y="65"/>
                    <a:pt x="166" y="57"/>
                    <a:pt x="155" y="55"/>
                  </a:cubicBezTo>
                  <a:cubicBezTo>
                    <a:pt x="155" y="52"/>
                    <a:pt x="155" y="50"/>
                    <a:pt x="153" y="47"/>
                  </a:cubicBezTo>
                  <a:cubicBezTo>
                    <a:pt x="150" y="33"/>
                    <a:pt x="137" y="24"/>
                    <a:pt x="123" y="24"/>
                  </a:cubicBezTo>
                  <a:cubicBezTo>
                    <a:pt x="119" y="24"/>
                    <a:pt x="117" y="25"/>
                    <a:pt x="114" y="25"/>
                  </a:cubicBezTo>
                  <a:cubicBezTo>
                    <a:pt x="112" y="26"/>
                    <a:pt x="112" y="26"/>
                    <a:pt x="112" y="26"/>
                  </a:cubicBezTo>
                  <a:cubicBezTo>
                    <a:pt x="109" y="17"/>
                    <a:pt x="102" y="9"/>
                    <a:pt x="92" y="5"/>
                  </a:cubicBezTo>
                  <a:cubicBezTo>
                    <a:pt x="85" y="1"/>
                    <a:pt x="80" y="0"/>
                    <a:pt x="73"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5" name="Freeform 266">
              <a:extLst>
                <a:ext uri="{FF2B5EF4-FFF2-40B4-BE49-F238E27FC236}">
                  <a16:creationId xmlns:a16="http://schemas.microsoft.com/office/drawing/2014/main" id="{8517C803-0C9F-4F24-B5EF-C7AD9CECE14A}"/>
                </a:ext>
              </a:extLst>
            </p:cNvPr>
            <p:cNvSpPr>
              <a:spLocks noEditPoints="1"/>
            </p:cNvSpPr>
            <p:nvPr/>
          </p:nvSpPr>
          <p:spPr bwMode="auto">
            <a:xfrm>
              <a:off x="6434138" y="3113087"/>
              <a:ext cx="406400" cy="1019175"/>
            </a:xfrm>
            <a:custGeom>
              <a:avLst/>
              <a:gdLst>
                <a:gd name="T0" fmla="*/ 161 w 170"/>
                <a:gd name="T1" fmla="*/ 416 h 428"/>
                <a:gd name="T2" fmla="*/ 165 w 170"/>
                <a:gd name="T3" fmla="*/ 418 h 428"/>
                <a:gd name="T4" fmla="*/ 168 w 170"/>
                <a:gd name="T5" fmla="*/ 428 h 428"/>
                <a:gd name="T6" fmla="*/ 165 w 170"/>
                <a:gd name="T7" fmla="*/ 418 h 428"/>
                <a:gd name="T8" fmla="*/ 161 w 170"/>
                <a:gd name="T9" fmla="*/ 416 h 428"/>
                <a:gd name="T10" fmla="*/ 0 w 170"/>
                <a:gd name="T11" fmla="*/ 0 h 428"/>
                <a:gd name="T12" fmla="*/ 0 w 170"/>
                <a:gd name="T13" fmla="*/ 0 h 428"/>
                <a:gd name="T14" fmla="*/ 40 w 170"/>
                <a:gd name="T15" fmla="*/ 97 h 428"/>
                <a:gd name="T16" fmla="*/ 52 w 170"/>
                <a:gd name="T17" fmla="*/ 121 h 428"/>
                <a:gd name="T18" fmla="*/ 55 w 170"/>
                <a:gd name="T19" fmla="*/ 149 h 428"/>
                <a:gd name="T20" fmla="*/ 73 w 170"/>
                <a:gd name="T21" fmla="*/ 325 h 428"/>
                <a:gd name="T22" fmla="*/ 58 w 170"/>
                <a:gd name="T23" fmla="*/ 328 h 428"/>
                <a:gd name="T24" fmla="*/ 73 w 170"/>
                <a:gd name="T25" fmla="*/ 325 h 428"/>
                <a:gd name="T26" fmla="*/ 81 w 170"/>
                <a:gd name="T27" fmla="*/ 384 h 428"/>
                <a:gd name="T28" fmla="*/ 138 w 170"/>
                <a:gd name="T29" fmla="*/ 410 h 428"/>
                <a:gd name="T30" fmla="*/ 81 w 170"/>
                <a:gd name="T31" fmla="*/ 384 h 428"/>
                <a:gd name="T32" fmla="*/ 73 w 170"/>
                <a:gd name="T33" fmla="*/ 325 h 428"/>
                <a:gd name="T34" fmla="*/ 55 w 170"/>
                <a:gd name="T35" fmla="*/ 149 h 428"/>
                <a:gd name="T36" fmla="*/ 52 w 170"/>
                <a:gd name="T37" fmla="*/ 121 h 428"/>
                <a:gd name="T38" fmla="*/ 40 w 170"/>
                <a:gd name="T39" fmla="*/ 97 h 428"/>
                <a:gd name="T40" fmla="*/ 0 w 170"/>
                <a:gd name="T4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428">
                  <a:moveTo>
                    <a:pt x="161" y="416"/>
                  </a:moveTo>
                  <a:cubicBezTo>
                    <a:pt x="163" y="417"/>
                    <a:pt x="164" y="417"/>
                    <a:pt x="165" y="418"/>
                  </a:cubicBezTo>
                  <a:cubicBezTo>
                    <a:pt x="168" y="422"/>
                    <a:pt x="170" y="424"/>
                    <a:pt x="168" y="428"/>
                  </a:cubicBezTo>
                  <a:cubicBezTo>
                    <a:pt x="170" y="424"/>
                    <a:pt x="168" y="422"/>
                    <a:pt x="165" y="418"/>
                  </a:cubicBezTo>
                  <a:cubicBezTo>
                    <a:pt x="164" y="417"/>
                    <a:pt x="163" y="417"/>
                    <a:pt x="161" y="416"/>
                  </a:cubicBezTo>
                  <a:moveTo>
                    <a:pt x="0" y="0"/>
                  </a:moveTo>
                  <a:cubicBezTo>
                    <a:pt x="0" y="0"/>
                    <a:pt x="0" y="0"/>
                    <a:pt x="0" y="0"/>
                  </a:cubicBezTo>
                  <a:cubicBezTo>
                    <a:pt x="40" y="97"/>
                    <a:pt x="40" y="97"/>
                    <a:pt x="40" y="97"/>
                  </a:cubicBezTo>
                  <a:cubicBezTo>
                    <a:pt x="40" y="97"/>
                    <a:pt x="48" y="109"/>
                    <a:pt x="52" y="121"/>
                  </a:cubicBezTo>
                  <a:cubicBezTo>
                    <a:pt x="55" y="134"/>
                    <a:pt x="55" y="149"/>
                    <a:pt x="55" y="149"/>
                  </a:cubicBezTo>
                  <a:cubicBezTo>
                    <a:pt x="73" y="325"/>
                    <a:pt x="73" y="325"/>
                    <a:pt x="73" y="325"/>
                  </a:cubicBezTo>
                  <a:cubicBezTo>
                    <a:pt x="58" y="328"/>
                    <a:pt x="58" y="328"/>
                    <a:pt x="58" y="328"/>
                  </a:cubicBezTo>
                  <a:cubicBezTo>
                    <a:pt x="73" y="325"/>
                    <a:pt x="73" y="325"/>
                    <a:pt x="73" y="325"/>
                  </a:cubicBezTo>
                  <a:cubicBezTo>
                    <a:pt x="81" y="384"/>
                    <a:pt x="81" y="384"/>
                    <a:pt x="81" y="384"/>
                  </a:cubicBezTo>
                  <a:cubicBezTo>
                    <a:pt x="91" y="388"/>
                    <a:pt x="117" y="400"/>
                    <a:pt x="138" y="410"/>
                  </a:cubicBezTo>
                  <a:cubicBezTo>
                    <a:pt x="117" y="400"/>
                    <a:pt x="91" y="388"/>
                    <a:pt x="81" y="384"/>
                  </a:cubicBezTo>
                  <a:cubicBezTo>
                    <a:pt x="73" y="325"/>
                    <a:pt x="73" y="325"/>
                    <a:pt x="73" y="325"/>
                  </a:cubicBezTo>
                  <a:cubicBezTo>
                    <a:pt x="55" y="149"/>
                    <a:pt x="55" y="149"/>
                    <a:pt x="55" y="149"/>
                  </a:cubicBezTo>
                  <a:cubicBezTo>
                    <a:pt x="55" y="149"/>
                    <a:pt x="55" y="134"/>
                    <a:pt x="52" y="121"/>
                  </a:cubicBezTo>
                  <a:cubicBezTo>
                    <a:pt x="48" y="109"/>
                    <a:pt x="40" y="97"/>
                    <a:pt x="40" y="97"/>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6" name="Freeform 267">
              <a:extLst>
                <a:ext uri="{FF2B5EF4-FFF2-40B4-BE49-F238E27FC236}">
                  <a16:creationId xmlns:a16="http://schemas.microsoft.com/office/drawing/2014/main" id="{3CE33557-FD10-4787-8C9C-B00D9D25DE59}"/>
                </a:ext>
              </a:extLst>
            </p:cNvPr>
            <p:cNvSpPr>
              <a:spLocks/>
            </p:cNvSpPr>
            <p:nvPr/>
          </p:nvSpPr>
          <p:spPr bwMode="auto">
            <a:xfrm>
              <a:off x="6353175" y="3000374"/>
              <a:ext cx="255588" cy="895350"/>
            </a:xfrm>
            <a:custGeom>
              <a:avLst/>
              <a:gdLst>
                <a:gd name="T0" fmla="*/ 15 w 107"/>
                <a:gd name="T1" fmla="*/ 0 h 376"/>
                <a:gd name="T2" fmla="*/ 0 w 107"/>
                <a:gd name="T3" fmla="*/ 8 h 376"/>
                <a:gd name="T4" fmla="*/ 59 w 107"/>
                <a:gd name="T5" fmla="*/ 155 h 376"/>
                <a:gd name="T6" fmla="*/ 70 w 107"/>
                <a:gd name="T7" fmla="*/ 178 h 376"/>
                <a:gd name="T8" fmla="*/ 74 w 107"/>
                <a:gd name="T9" fmla="*/ 207 h 376"/>
                <a:gd name="T10" fmla="*/ 92 w 107"/>
                <a:gd name="T11" fmla="*/ 376 h 376"/>
                <a:gd name="T12" fmla="*/ 107 w 107"/>
                <a:gd name="T13" fmla="*/ 372 h 376"/>
                <a:gd name="T14" fmla="*/ 89 w 107"/>
                <a:gd name="T15" fmla="*/ 196 h 376"/>
                <a:gd name="T16" fmla="*/ 86 w 107"/>
                <a:gd name="T17" fmla="*/ 168 h 376"/>
                <a:gd name="T18" fmla="*/ 74 w 107"/>
                <a:gd name="T19" fmla="*/ 144 h 376"/>
                <a:gd name="T20" fmla="*/ 34 w 107"/>
                <a:gd name="T21" fmla="*/ 47 h 376"/>
                <a:gd name="T22" fmla="*/ 28 w 107"/>
                <a:gd name="T23" fmla="*/ 32 h 376"/>
                <a:gd name="T24" fmla="*/ 20 w 107"/>
                <a:gd name="T25" fmla="*/ 11 h 376"/>
                <a:gd name="T26" fmla="*/ 15 w 107"/>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376">
                  <a:moveTo>
                    <a:pt x="15" y="0"/>
                  </a:moveTo>
                  <a:cubicBezTo>
                    <a:pt x="10" y="2"/>
                    <a:pt x="6" y="6"/>
                    <a:pt x="0" y="8"/>
                  </a:cubicBezTo>
                  <a:cubicBezTo>
                    <a:pt x="59" y="155"/>
                    <a:pt x="59" y="155"/>
                    <a:pt x="59" y="155"/>
                  </a:cubicBezTo>
                  <a:cubicBezTo>
                    <a:pt x="59" y="155"/>
                    <a:pt x="67" y="166"/>
                    <a:pt x="70" y="178"/>
                  </a:cubicBezTo>
                  <a:cubicBezTo>
                    <a:pt x="75" y="190"/>
                    <a:pt x="74" y="207"/>
                    <a:pt x="74" y="207"/>
                  </a:cubicBezTo>
                  <a:cubicBezTo>
                    <a:pt x="92" y="376"/>
                    <a:pt x="92" y="376"/>
                    <a:pt x="92" y="376"/>
                  </a:cubicBezTo>
                  <a:cubicBezTo>
                    <a:pt x="107" y="372"/>
                    <a:pt x="107" y="372"/>
                    <a:pt x="107" y="372"/>
                  </a:cubicBezTo>
                  <a:cubicBezTo>
                    <a:pt x="89" y="196"/>
                    <a:pt x="89" y="196"/>
                    <a:pt x="89" y="196"/>
                  </a:cubicBezTo>
                  <a:cubicBezTo>
                    <a:pt x="89" y="196"/>
                    <a:pt x="89" y="181"/>
                    <a:pt x="86" y="168"/>
                  </a:cubicBezTo>
                  <a:cubicBezTo>
                    <a:pt x="82" y="156"/>
                    <a:pt x="74" y="144"/>
                    <a:pt x="74" y="144"/>
                  </a:cubicBezTo>
                  <a:cubicBezTo>
                    <a:pt x="34" y="47"/>
                    <a:pt x="34" y="47"/>
                    <a:pt x="34" y="47"/>
                  </a:cubicBezTo>
                  <a:cubicBezTo>
                    <a:pt x="28" y="32"/>
                    <a:pt x="28" y="32"/>
                    <a:pt x="28" y="32"/>
                  </a:cubicBezTo>
                  <a:cubicBezTo>
                    <a:pt x="20" y="11"/>
                    <a:pt x="20" y="11"/>
                    <a:pt x="20" y="11"/>
                  </a:cubicBezTo>
                  <a:cubicBezTo>
                    <a:pt x="15" y="0"/>
                    <a:pt x="15" y="0"/>
                    <a:pt x="15" y="0"/>
                  </a:cubicBezTo>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7" name="Freeform 268">
              <a:extLst>
                <a:ext uri="{FF2B5EF4-FFF2-40B4-BE49-F238E27FC236}">
                  <a16:creationId xmlns:a16="http://schemas.microsoft.com/office/drawing/2014/main" id="{F7B7E5ED-B03D-4EAC-98E5-4F9DF16AA600}"/>
                </a:ext>
              </a:extLst>
            </p:cNvPr>
            <p:cNvSpPr>
              <a:spLocks/>
            </p:cNvSpPr>
            <p:nvPr/>
          </p:nvSpPr>
          <p:spPr bwMode="auto">
            <a:xfrm>
              <a:off x="6727825" y="4086224"/>
              <a:ext cx="112713" cy="69850"/>
            </a:xfrm>
            <a:custGeom>
              <a:avLst/>
              <a:gdLst>
                <a:gd name="T0" fmla="*/ 15 w 47"/>
                <a:gd name="T1" fmla="*/ 0 h 29"/>
                <a:gd name="T2" fmla="*/ 15 w 47"/>
                <a:gd name="T3" fmla="*/ 0 h 29"/>
                <a:gd name="T4" fmla="*/ 0 w 47"/>
                <a:gd name="T5" fmla="*/ 10 h 29"/>
                <a:gd name="T6" fmla="*/ 27 w 47"/>
                <a:gd name="T7" fmla="*/ 18 h 29"/>
                <a:gd name="T8" fmla="*/ 30 w 47"/>
                <a:gd name="T9" fmla="*/ 29 h 29"/>
                <a:gd name="T10" fmla="*/ 45 w 47"/>
                <a:gd name="T11" fmla="*/ 18 h 29"/>
                <a:gd name="T12" fmla="*/ 42 w 47"/>
                <a:gd name="T13" fmla="*/ 9 h 29"/>
                <a:gd name="T14" fmla="*/ 38 w 47"/>
                <a:gd name="T15" fmla="*/ 6 h 29"/>
                <a:gd name="T16" fmla="*/ 15 w 4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15" y="0"/>
                  </a:moveTo>
                  <a:cubicBezTo>
                    <a:pt x="15" y="0"/>
                    <a:pt x="15" y="0"/>
                    <a:pt x="15" y="0"/>
                  </a:cubicBezTo>
                  <a:cubicBezTo>
                    <a:pt x="0" y="10"/>
                    <a:pt x="0" y="10"/>
                    <a:pt x="0" y="10"/>
                  </a:cubicBezTo>
                  <a:cubicBezTo>
                    <a:pt x="11" y="12"/>
                    <a:pt x="21" y="15"/>
                    <a:pt x="27" y="18"/>
                  </a:cubicBezTo>
                  <a:cubicBezTo>
                    <a:pt x="31" y="22"/>
                    <a:pt x="31" y="26"/>
                    <a:pt x="30" y="29"/>
                  </a:cubicBezTo>
                  <a:cubicBezTo>
                    <a:pt x="38" y="26"/>
                    <a:pt x="44" y="22"/>
                    <a:pt x="45" y="18"/>
                  </a:cubicBezTo>
                  <a:cubicBezTo>
                    <a:pt x="47" y="15"/>
                    <a:pt x="45" y="12"/>
                    <a:pt x="42" y="9"/>
                  </a:cubicBezTo>
                  <a:cubicBezTo>
                    <a:pt x="41" y="8"/>
                    <a:pt x="40" y="8"/>
                    <a:pt x="38" y="6"/>
                  </a:cubicBezTo>
                  <a:cubicBezTo>
                    <a:pt x="33" y="4"/>
                    <a:pt x="24" y="2"/>
                    <a:pt x="15"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8" name="Freeform 269">
              <a:extLst>
                <a:ext uri="{FF2B5EF4-FFF2-40B4-BE49-F238E27FC236}">
                  <a16:creationId xmlns:a16="http://schemas.microsoft.com/office/drawing/2014/main" id="{37AEF4AA-F6DB-4D96-813C-AE2C6F379C1B}"/>
                </a:ext>
              </a:extLst>
            </p:cNvPr>
            <p:cNvSpPr>
              <a:spLocks/>
            </p:cNvSpPr>
            <p:nvPr/>
          </p:nvSpPr>
          <p:spPr bwMode="auto">
            <a:xfrm>
              <a:off x="6570663" y="3881437"/>
              <a:ext cx="193675" cy="231775"/>
            </a:xfrm>
            <a:custGeom>
              <a:avLst/>
              <a:gdLst>
                <a:gd name="T0" fmla="*/ 16 w 81"/>
                <a:gd name="T1" fmla="*/ 0 h 97"/>
                <a:gd name="T2" fmla="*/ 0 w 81"/>
                <a:gd name="T3" fmla="*/ 4 h 97"/>
                <a:gd name="T4" fmla="*/ 0 w 81"/>
                <a:gd name="T5" fmla="*/ 10 h 97"/>
                <a:gd name="T6" fmla="*/ 9 w 81"/>
                <a:gd name="T7" fmla="*/ 72 h 97"/>
                <a:gd name="T8" fmla="*/ 66 w 81"/>
                <a:gd name="T9" fmla="*/ 97 h 97"/>
                <a:gd name="T10" fmla="*/ 81 w 81"/>
                <a:gd name="T11" fmla="*/ 87 h 97"/>
                <a:gd name="T12" fmla="*/ 24 w 81"/>
                <a:gd name="T13" fmla="*/ 61 h 97"/>
                <a:gd name="T14" fmla="*/ 16 w 81"/>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7">
                  <a:moveTo>
                    <a:pt x="16" y="0"/>
                  </a:moveTo>
                  <a:cubicBezTo>
                    <a:pt x="0" y="4"/>
                    <a:pt x="0" y="4"/>
                    <a:pt x="0" y="4"/>
                  </a:cubicBezTo>
                  <a:cubicBezTo>
                    <a:pt x="0" y="10"/>
                    <a:pt x="0" y="10"/>
                    <a:pt x="0" y="10"/>
                  </a:cubicBezTo>
                  <a:cubicBezTo>
                    <a:pt x="9" y="72"/>
                    <a:pt x="9" y="72"/>
                    <a:pt x="9" y="72"/>
                  </a:cubicBezTo>
                  <a:cubicBezTo>
                    <a:pt x="18" y="74"/>
                    <a:pt x="44" y="87"/>
                    <a:pt x="66" y="97"/>
                  </a:cubicBezTo>
                  <a:cubicBezTo>
                    <a:pt x="81" y="87"/>
                    <a:pt x="81" y="87"/>
                    <a:pt x="81" y="87"/>
                  </a:cubicBezTo>
                  <a:cubicBezTo>
                    <a:pt x="60" y="77"/>
                    <a:pt x="34" y="65"/>
                    <a:pt x="24" y="61"/>
                  </a:cubicBezTo>
                  <a:cubicBezTo>
                    <a:pt x="16" y="0"/>
                    <a:pt x="16" y="0"/>
                    <a:pt x="16" y="0"/>
                  </a:cubicBezTo>
                </a:path>
              </a:pathLst>
            </a:custGeom>
            <a:solidFill>
              <a:srgbClr val="B18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79" name="Freeform 270">
              <a:extLst>
                <a:ext uri="{FF2B5EF4-FFF2-40B4-BE49-F238E27FC236}">
                  <a16:creationId xmlns:a16="http://schemas.microsoft.com/office/drawing/2014/main" id="{3A5EEC6A-77F1-4443-A70D-44F3E4D513DA}"/>
                </a:ext>
              </a:extLst>
            </p:cNvPr>
            <p:cNvSpPr>
              <a:spLocks/>
            </p:cNvSpPr>
            <p:nvPr/>
          </p:nvSpPr>
          <p:spPr bwMode="auto">
            <a:xfrm>
              <a:off x="6327775" y="2946399"/>
              <a:ext cx="61913" cy="73025"/>
            </a:xfrm>
            <a:custGeom>
              <a:avLst/>
              <a:gdLst>
                <a:gd name="T0" fmla="*/ 17 w 26"/>
                <a:gd name="T1" fmla="*/ 0 h 31"/>
                <a:gd name="T2" fmla="*/ 1 w 26"/>
                <a:gd name="T3" fmla="*/ 3 h 31"/>
                <a:gd name="T4" fmla="*/ 0 w 26"/>
                <a:gd name="T5" fmla="*/ 5 h 31"/>
                <a:gd name="T6" fmla="*/ 11 w 26"/>
                <a:gd name="T7" fmla="*/ 31 h 31"/>
                <a:gd name="T8" fmla="*/ 26 w 26"/>
                <a:gd name="T9" fmla="*/ 23 h 31"/>
                <a:gd name="T10" fmla="*/ 17 w 26"/>
                <a:gd name="T11" fmla="*/ 0 h 31"/>
              </a:gdLst>
              <a:ahLst/>
              <a:cxnLst>
                <a:cxn ang="0">
                  <a:pos x="T0" y="T1"/>
                </a:cxn>
                <a:cxn ang="0">
                  <a:pos x="T2" y="T3"/>
                </a:cxn>
                <a:cxn ang="0">
                  <a:pos x="T4" y="T5"/>
                </a:cxn>
                <a:cxn ang="0">
                  <a:pos x="T6" y="T7"/>
                </a:cxn>
                <a:cxn ang="0">
                  <a:pos x="T8" y="T9"/>
                </a:cxn>
                <a:cxn ang="0">
                  <a:pos x="T10" y="T11"/>
                </a:cxn>
              </a:cxnLst>
              <a:rect l="0" t="0" r="r" b="b"/>
              <a:pathLst>
                <a:path w="26" h="31">
                  <a:moveTo>
                    <a:pt x="17" y="0"/>
                  </a:moveTo>
                  <a:cubicBezTo>
                    <a:pt x="1" y="3"/>
                    <a:pt x="1" y="3"/>
                    <a:pt x="1" y="3"/>
                  </a:cubicBezTo>
                  <a:cubicBezTo>
                    <a:pt x="0" y="4"/>
                    <a:pt x="0" y="5"/>
                    <a:pt x="0" y="5"/>
                  </a:cubicBezTo>
                  <a:cubicBezTo>
                    <a:pt x="11" y="31"/>
                    <a:pt x="11" y="31"/>
                    <a:pt x="11" y="31"/>
                  </a:cubicBezTo>
                  <a:cubicBezTo>
                    <a:pt x="17" y="29"/>
                    <a:pt x="22" y="25"/>
                    <a:pt x="26" y="23"/>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0" name="Freeform 271">
              <a:extLst>
                <a:ext uri="{FF2B5EF4-FFF2-40B4-BE49-F238E27FC236}">
                  <a16:creationId xmlns:a16="http://schemas.microsoft.com/office/drawing/2014/main" id="{DE035A4F-301E-4DA5-97F9-58ABB7CD4625}"/>
                </a:ext>
              </a:extLst>
            </p:cNvPr>
            <p:cNvSpPr>
              <a:spLocks/>
            </p:cNvSpPr>
            <p:nvPr/>
          </p:nvSpPr>
          <p:spPr bwMode="auto">
            <a:xfrm>
              <a:off x="6323013" y="2951162"/>
              <a:ext cx="4763" cy="6350"/>
            </a:xfrm>
            <a:custGeom>
              <a:avLst/>
              <a:gdLst>
                <a:gd name="T0" fmla="*/ 2 w 2"/>
                <a:gd name="T1" fmla="*/ 0 h 3"/>
                <a:gd name="T2" fmla="*/ 0 w 2"/>
                <a:gd name="T3" fmla="*/ 0 h 3"/>
                <a:gd name="T4" fmla="*/ 1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1" y="3"/>
                    <a:pt x="1" y="3"/>
                    <a:pt x="1" y="3"/>
                  </a:cubicBezTo>
                  <a:cubicBezTo>
                    <a:pt x="1" y="3"/>
                    <a:pt x="1" y="2"/>
                    <a:pt x="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1" name="Freeform 272">
              <a:extLst>
                <a:ext uri="{FF2B5EF4-FFF2-40B4-BE49-F238E27FC236}">
                  <a16:creationId xmlns:a16="http://schemas.microsoft.com/office/drawing/2014/main" id="{6905341A-B9FD-4F96-B699-EAD52782884F}"/>
                </a:ext>
              </a:extLst>
            </p:cNvPr>
            <p:cNvSpPr>
              <a:spLocks/>
            </p:cNvSpPr>
            <p:nvPr/>
          </p:nvSpPr>
          <p:spPr bwMode="auto">
            <a:xfrm>
              <a:off x="5991225" y="2366962"/>
              <a:ext cx="280988" cy="733425"/>
            </a:xfrm>
            <a:custGeom>
              <a:avLst/>
              <a:gdLst>
                <a:gd name="T0" fmla="*/ 1 w 118"/>
                <a:gd name="T1" fmla="*/ 0 h 308"/>
                <a:gd name="T2" fmla="*/ 1 w 118"/>
                <a:gd name="T3" fmla="*/ 0 h 308"/>
                <a:gd name="T4" fmla="*/ 0 w 118"/>
                <a:gd name="T5" fmla="*/ 11 h 308"/>
                <a:gd name="T6" fmla="*/ 0 w 118"/>
                <a:gd name="T7" fmla="*/ 22 h 308"/>
                <a:gd name="T8" fmla="*/ 5 w 118"/>
                <a:gd name="T9" fmla="*/ 251 h 308"/>
                <a:gd name="T10" fmla="*/ 4 w 118"/>
                <a:gd name="T11" fmla="*/ 283 h 308"/>
                <a:gd name="T12" fmla="*/ 4 w 118"/>
                <a:gd name="T13" fmla="*/ 284 h 308"/>
                <a:gd name="T14" fmla="*/ 6 w 118"/>
                <a:gd name="T15" fmla="*/ 293 h 308"/>
                <a:gd name="T16" fmla="*/ 55 w 118"/>
                <a:gd name="T17" fmla="*/ 308 h 308"/>
                <a:gd name="T18" fmla="*/ 118 w 118"/>
                <a:gd name="T19" fmla="*/ 289 h 308"/>
                <a:gd name="T20" fmla="*/ 71 w 118"/>
                <a:gd name="T21" fmla="*/ 299 h 308"/>
                <a:gd name="T22" fmla="*/ 20 w 118"/>
                <a:gd name="T23" fmla="*/ 274 h 308"/>
                <a:gd name="T24" fmla="*/ 11 w 118"/>
                <a:gd name="T25" fmla="*/ 2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308">
                  <a:moveTo>
                    <a:pt x="1" y="0"/>
                  </a:moveTo>
                  <a:cubicBezTo>
                    <a:pt x="1" y="0"/>
                    <a:pt x="1" y="0"/>
                    <a:pt x="1" y="0"/>
                  </a:cubicBezTo>
                  <a:cubicBezTo>
                    <a:pt x="0" y="5"/>
                    <a:pt x="0" y="10"/>
                    <a:pt x="0" y="11"/>
                  </a:cubicBezTo>
                  <a:cubicBezTo>
                    <a:pt x="0" y="22"/>
                    <a:pt x="0" y="22"/>
                    <a:pt x="0" y="22"/>
                  </a:cubicBezTo>
                  <a:cubicBezTo>
                    <a:pt x="0" y="74"/>
                    <a:pt x="5" y="192"/>
                    <a:pt x="5" y="251"/>
                  </a:cubicBezTo>
                  <a:cubicBezTo>
                    <a:pt x="5" y="266"/>
                    <a:pt x="4" y="277"/>
                    <a:pt x="4" y="283"/>
                  </a:cubicBezTo>
                  <a:cubicBezTo>
                    <a:pt x="4" y="284"/>
                    <a:pt x="4" y="284"/>
                    <a:pt x="4" y="284"/>
                  </a:cubicBezTo>
                  <a:cubicBezTo>
                    <a:pt x="4" y="288"/>
                    <a:pt x="4" y="290"/>
                    <a:pt x="6" y="293"/>
                  </a:cubicBezTo>
                  <a:cubicBezTo>
                    <a:pt x="13" y="302"/>
                    <a:pt x="33" y="308"/>
                    <a:pt x="55" y="308"/>
                  </a:cubicBezTo>
                  <a:cubicBezTo>
                    <a:pt x="76" y="308"/>
                    <a:pt x="100" y="302"/>
                    <a:pt x="118" y="289"/>
                  </a:cubicBezTo>
                  <a:cubicBezTo>
                    <a:pt x="103" y="295"/>
                    <a:pt x="86" y="299"/>
                    <a:pt x="71" y="299"/>
                  </a:cubicBezTo>
                  <a:cubicBezTo>
                    <a:pt x="42" y="299"/>
                    <a:pt x="18" y="288"/>
                    <a:pt x="20" y="274"/>
                  </a:cubicBezTo>
                  <a:cubicBezTo>
                    <a:pt x="23" y="246"/>
                    <a:pt x="10" y="82"/>
                    <a:pt x="11" y="29"/>
                  </a:cubicBezTo>
                </a:path>
              </a:pathLst>
            </a:custGeom>
            <a:solidFill>
              <a:srgbClr val="006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2" name="Freeform 273">
              <a:extLst>
                <a:ext uri="{FF2B5EF4-FFF2-40B4-BE49-F238E27FC236}">
                  <a16:creationId xmlns:a16="http://schemas.microsoft.com/office/drawing/2014/main" id="{328A0301-C7DA-40A4-8234-6BE4E8CE8056}"/>
                </a:ext>
              </a:extLst>
            </p:cNvPr>
            <p:cNvSpPr>
              <a:spLocks/>
            </p:cNvSpPr>
            <p:nvPr/>
          </p:nvSpPr>
          <p:spPr bwMode="auto">
            <a:xfrm>
              <a:off x="5864225" y="3195637"/>
              <a:ext cx="612775" cy="504825"/>
            </a:xfrm>
            <a:custGeom>
              <a:avLst/>
              <a:gdLst>
                <a:gd name="T0" fmla="*/ 51 w 386"/>
                <a:gd name="T1" fmla="*/ 0 h 318"/>
                <a:gd name="T2" fmla="*/ 386 w 386"/>
                <a:gd name="T3" fmla="*/ 68 h 318"/>
                <a:gd name="T4" fmla="*/ 335 w 386"/>
                <a:gd name="T5" fmla="*/ 318 h 318"/>
                <a:gd name="T6" fmla="*/ 0 w 386"/>
                <a:gd name="T7" fmla="*/ 251 h 318"/>
                <a:gd name="T8" fmla="*/ 51 w 386"/>
                <a:gd name="T9" fmla="*/ 0 h 318"/>
              </a:gdLst>
              <a:ahLst/>
              <a:cxnLst>
                <a:cxn ang="0">
                  <a:pos x="T0" y="T1"/>
                </a:cxn>
                <a:cxn ang="0">
                  <a:pos x="T2" y="T3"/>
                </a:cxn>
                <a:cxn ang="0">
                  <a:pos x="T4" y="T5"/>
                </a:cxn>
                <a:cxn ang="0">
                  <a:pos x="T6" y="T7"/>
                </a:cxn>
                <a:cxn ang="0">
                  <a:pos x="T8" y="T9"/>
                </a:cxn>
              </a:cxnLst>
              <a:rect l="0" t="0" r="r" b="b"/>
              <a:pathLst>
                <a:path w="386" h="318">
                  <a:moveTo>
                    <a:pt x="51" y="0"/>
                  </a:moveTo>
                  <a:lnTo>
                    <a:pt x="386" y="68"/>
                  </a:lnTo>
                  <a:lnTo>
                    <a:pt x="335" y="318"/>
                  </a:lnTo>
                  <a:lnTo>
                    <a:pt x="0" y="251"/>
                  </a:lnTo>
                  <a:lnTo>
                    <a:pt x="51" y="0"/>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3" name="Freeform 274">
              <a:extLst>
                <a:ext uri="{FF2B5EF4-FFF2-40B4-BE49-F238E27FC236}">
                  <a16:creationId xmlns:a16="http://schemas.microsoft.com/office/drawing/2014/main" id="{E8EA8B7D-DC9A-46BD-916F-17DEF792F5AD}"/>
                </a:ext>
              </a:extLst>
            </p:cNvPr>
            <p:cNvSpPr>
              <a:spLocks/>
            </p:cNvSpPr>
            <p:nvPr/>
          </p:nvSpPr>
          <p:spPr bwMode="auto">
            <a:xfrm>
              <a:off x="6281738" y="3279774"/>
              <a:ext cx="195263" cy="420687"/>
            </a:xfrm>
            <a:custGeom>
              <a:avLst/>
              <a:gdLst>
                <a:gd name="T0" fmla="*/ 123 w 123"/>
                <a:gd name="T1" fmla="*/ 15 h 265"/>
                <a:gd name="T2" fmla="*/ 102 w 123"/>
                <a:gd name="T3" fmla="*/ 10 h 265"/>
                <a:gd name="T4" fmla="*/ 51 w 123"/>
                <a:gd name="T5" fmla="*/ 0 h 265"/>
                <a:gd name="T6" fmla="*/ 0 w 123"/>
                <a:gd name="T7" fmla="*/ 252 h 265"/>
                <a:gd name="T8" fmla="*/ 72 w 123"/>
                <a:gd name="T9" fmla="*/ 265 h 265"/>
                <a:gd name="T10" fmla="*/ 123 w 123"/>
                <a:gd name="T11" fmla="*/ 15 h 265"/>
              </a:gdLst>
              <a:ahLst/>
              <a:cxnLst>
                <a:cxn ang="0">
                  <a:pos x="T0" y="T1"/>
                </a:cxn>
                <a:cxn ang="0">
                  <a:pos x="T2" y="T3"/>
                </a:cxn>
                <a:cxn ang="0">
                  <a:pos x="T4" y="T5"/>
                </a:cxn>
                <a:cxn ang="0">
                  <a:pos x="T6" y="T7"/>
                </a:cxn>
                <a:cxn ang="0">
                  <a:pos x="T8" y="T9"/>
                </a:cxn>
                <a:cxn ang="0">
                  <a:pos x="T10" y="T11"/>
                </a:cxn>
              </a:cxnLst>
              <a:rect l="0" t="0" r="r" b="b"/>
              <a:pathLst>
                <a:path w="123" h="265">
                  <a:moveTo>
                    <a:pt x="123" y="15"/>
                  </a:moveTo>
                  <a:lnTo>
                    <a:pt x="102" y="10"/>
                  </a:lnTo>
                  <a:lnTo>
                    <a:pt x="51" y="0"/>
                  </a:lnTo>
                  <a:lnTo>
                    <a:pt x="0" y="252"/>
                  </a:lnTo>
                  <a:lnTo>
                    <a:pt x="72" y="265"/>
                  </a:lnTo>
                  <a:lnTo>
                    <a:pt x="123" y="1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4" name="Freeform 275">
              <a:extLst>
                <a:ext uri="{FF2B5EF4-FFF2-40B4-BE49-F238E27FC236}">
                  <a16:creationId xmlns:a16="http://schemas.microsoft.com/office/drawing/2014/main" id="{CAD1F688-4FAE-48D1-9B7A-86095BB59346}"/>
                </a:ext>
              </a:extLst>
            </p:cNvPr>
            <p:cNvSpPr>
              <a:spLocks/>
            </p:cNvSpPr>
            <p:nvPr/>
          </p:nvSpPr>
          <p:spPr bwMode="auto">
            <a:xfrm>
              <a:off x="6108700" y="3146424"/>
              <a:ext cx="196850" cy="125412"/>
            </a:xfrm>
            <a:custGeom>
              <a:avLst/>
              <a:gdLst>
                <a:gd name="T0" fmla="*/ 96 w 124"/>
                <a:gd name="T1" fmla="*/ 76 h 79"/>
                <a:gd name="T2" fmla="*/ 105 w 124"/>
                <a:gd name="T3" fmla="*/ 36 h 79"/>
                <a:gd name="T4" fmla="*/ 21 w 124"/>
                <a:gd name="T5" fmla="*/ 18 h 79"/>
                <a:gd name="T6" fmla="*/ 13 w 124"/>
                <a:gd name="T7" fmla="*/ 57 h 79"/>
                <a:gd name="T8" fmla="*/ 0 w 124"/>
                <a:gd name="T9" fmla="*/ 54 h 79"/>
                <a:gd name="T10" fmla="*/ 10 w 124"/>
                <a:gd name="T11" fmla="*/ 0 h 79"/>
                <a:gd name="T12" fmla="*/ 124 w 124"/>
                <a:gd name="T13" fmla="*/ 22 h 79"/>
                <a:gd name="T14" fmla="*/ 112 w 124"/>
                <a:gd name="T15" fmla="*/ 79 h 79"/>
                <a:gd name="T16" fmla="*/ 96 w 124"/>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79">
                  <a:moveTo>
                    <a:pt x="96" y="76"/>
                  </a:moveTo>
                  <a:lnTo>
                    <a:pt x="105" y="36"/>
                  </a:lnTo>
                  <a:lnTo>
                    <a:pt x="21" y="18"/>
                  </a:lnTo>
                  <a:lnTo>
                    <a:pt x="13" y="57"/>
                  </a:lnTo>
                  <a:lnTo>
                    <a:pt x="0" y="54"/>
                  </a:lnTo>
                  <a:lnTo>
                    <a:pt x="10" y="0"/>
                  </a:lnTo>
                  <a:lnTo>
                    <a:pt x="124" y="22"/>
                  </a:lnTo>
                  <a:lnTo>
                    <a:pt x="112" y="79"/>
                  </a:lnTo>
                  <a:lnTo>
                    <a:pt x="96" y="76"/>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5" name="Freeform 276">
              <a:extLst>
                <a:ext uri="{FF2B5EF4-FFF2-40B4-BE49-F238E27FC236}">
                  <a16:creationId xmlns:a16="http://schemas.microsoft.com/office/drawing/2014/main" id="{20FEBF16-9845-4FB0-B79F-42F28D75507C}"/>
                </a:ext>
              </a:extLst>
            </p:cNvPr>
            <p:cNvSpPr>
              <a:spLocks/>
            </p:cNvSpPr>
            <p:nvPr/>
          </p:nvSpPr>
          <p:spPr bwMode="auto">
            <a:xfrm>
              <a:off x="6067425" y="2933699"/>
              <a:ext cx="203200" cy="209550"/>
            </a:xfrm>
            <a:custGeom>
              <a:avLst/>
              <a:gdLst>
                <a:gd name="T0" fmla="*/ 45 w 85"/>
                <a:gd name="T1" fmla="*/ 0 h 88"/>
                <a:gd name="T2" fmla="*/ 73 w 85"/>
                <a:gd name="T3" fmla="*/ 68 h 88"/>
                <a:gd name="T4" fmla="*/ 49 w 85"/>
                <a:gd name="T5" fmla="*/ 88 h 88"/>
                <a:gd name="T6" fmla="*/ 0 w 85"/>
                <a:gd name="T7" fmla="*/ 15 h 88"/>
                <a:gd name="T8" fmla="*/ 45 w 85"/>
                <a:gd name="T9" fmla="*/ 0 h 88"/>
              </a:gdLst>
              <a:ahLst/>
              <a:cxnLst>
                <a:cxn ang="0">
                  <a:pos x="T0" y="T1"/>
                </a:cxn>
                <a:cxn ang="0">
                  <a:pos x="T2" y="T3"/>
                </a:cxn>
                <a:cxn ang="0">
                  <a:pos x="T4" y="T5"/>
                </a:cxn>
                <a:cxn ang="0">
                  <a:pos x="T6" y="T7"/>
                </a:cxn>
                <a:cxn ang="0">
                  <a:pos x="T8" y="T9"/>
                </a:cxn>
              </a:cxnLst>
              <a:rect l="0" t="0" r="r" b="b"/>
              <a:pathLst>
                <a:path w="85" h="88">
                  <a:moveTo>
                    <a:pt x="45" y="0"/>
                  </a:moveTo>
                  <a:cubicBezTo>
                    <a:pt x="45" y="0"/>
                    <a:pt x="59" y="49"/>
                    <a:pt x="73" y="68"/>
                  </a:cubicBezTo>
                  <a:cubicBezTo>
                    <a:pt x="85" y="86"/>
                    <a:pt x="49" y="88"/>
                    <a:pt x="49" y="88"/>
                  </a:cubicBezTo>
                  <a:cubicBezTo>
                    <a:pt x="0" y="15"/>
                    <a:pt x="0" y="15"/>
                    <a:pt x="0" y="15"/>
                  </a:cubicBezTo>
                  <a:cubicBezTo>
                    <a:pt x="45" y="0"/>
                    <a:pt x="45" y="0"/>
                    <a:pt x="45" y="0"/>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6" name="Freeform 277">
              <a:extLst>
                <a:ext uri="{FF2B5EF4-FFF2-40B4-BE49-F238E27FC236}">
                  <a16:creationId xmlns:a16="http://schemas.microsoft.com/office/drawing/2014/main" id="{2AADEEB8-2FEA-43FC-9F65-7657A05C7E45}"/>
                </a:ext>
              </a:extLst>
            </p:cNvPr>
            <p:cNvSpPr>
              <a:spLocks/>
            </p:cNvSpPr>
            <p:nvPr/>
          </p:nvSpPr>
          <p:spPr bwMode="auto">
            <a:xfrm>
              <a:off x="6156325" y="3090862"/>
              <a:ext cx="133350" cy="150812"/>
            </a:xfrm>
            <a:custGeom>
              <a:avLst/>
              <a:gdLst>
                <a:gd name="T0" fmla="*/ 35 w 56"/>
                <a:gd name="T1" fmla="*/ 2 h 63"/>
                <a:gd name="T2" fmla="*/ 35 w 56"/>
                <a:gd name="T3" fmla="*/ 2 h 63"/>
                <a:gd name="T4" fmla="*/ 28 w 56"/>
                <a:gd name="T5" fmla="*/ 1 h 63"/>
                <a:gd name="T6" fmla="*/ 6 w 56"/>
                <a:gd name="T7" fmla="*/ 10 h 63"/>
                <a:gd name="T8" fmla="*/ 2 w 56"/>
                <a:gd name="T9" fmla="*/ 20 h 63"/>
                <a:gd name="T10" fmla="*/ 7 w 56"/>
                <a:gd name="T11" fmla="*/ 24 h 63"/>
                <a:gd name="T12" fmla="*/ 3 w 56"/>
                <a:gd name="T13" fmla="*/ 34 h 63"/>
                <a:gd name="T14" fmla="*/ 12 w 56"/>
                <a:gd name="T15" fmla="*/ 38 h 63"/>
                <a:gd name="T16" fmla="*/ 10 w 56"/>
                <a:gd name="T17" fmla="*/ 47 h 63"/>
                <a:gd name="T18" fmla="*/ 19 w 56"/>
                <a:gd name="T19" fmla="*/ 51 h 63"/>
                <a:gd name="T20" fmla="*/ 23 w 56"/>
                <a:gd name="T21" fmla="*/ 49 h 63"/>
                <a:gd name="T22" fmla="*/ 20 w 56"/>
                <a:gd name="T23" fmla="*/ 57 h 63"/>
                <a:gd name="T24" fmla="*/ 30 w 56"/>
                <a:gd name="T25" fmla="*/ 61 h 63"/>
                <a:gd name="T26" fmla="*/ 49 w 56"/>
                <a:gd name="T27" fmla="*/ 53 h 63"/>
                <a:gd name="T28" fmla="*/ 53 w 56"/>
                <a:gd name="T29" fmla="*/ 45 h 63"/>
                <a:gd name="T30" fmla="*/ 35 w 56"/>
                <a:gd name="T31"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3">
                  <a:moveTo>
                    <a:pt x="35" y="2"/>
                  </a:moveTo>
                  <a:cubicBezTo>
                    <a:pt x="35" y="2"/>
                    <a:pt x="35" y="2"/>
                    <a:pt x="35" y="2"/>
                  </a:cubicBezTo>
                  <a:cubicBezTo>
                    <a:pt x="33" y="0"/>
                    <a:pt x="30" y="0"/>
                    <a:pt x="28" y="1"/>
                  </a:cubicBezTo>
                  <a:cubicBezTo>
                    <a:pt x="6" y="10"/>
                    <a:pt x="6" y="10"/>
                    <a:pt x="6" y="10"/>
                  </a:cubicBezTo>
                  <a:cubicBezTo>
                    <a:pt x="1" y="12"/>
                    <a:pt x="0" y="16"/>
                    <a:pt x="2" y="20"/>
                  </a:cubicBezTo>
                  <a:cubicBezTo>
                    <a:pt x="3" y="23"/>
                    <a:pt x="5" y="23"/>
                    <a:pt x="7" y="24"/>
                  </a:cubicBezTo>
                  <a:cubicBezTo>
                    <a:pt x="3" y="25"/>
                    <a:pt x="1" y="30"/>
                    <a:pt x="3" y="34"/>
                  </a:cubicBezTo>
                  <a:cubicBezTo>
                    <a:pt x="4" y="37"/>
                    <a:pt x="8" y="38"/>
                    <a:pt x="12" y="38"/>
                  </a:cubicBezTo>
                  <a:cubicBezTo>
                    <a:pt x="9" y="41"/>
                    <a:pt x="9" y="43"/>
                    <a:pt x="10" y="47"/>
                  </a:cubicBezTo>
                  <a:cubicBezTo>
                    <a:pt x="12" y="50"/>
                    <a:pt x="15" y="53"/>
                    <a:pt x="19" y="51"/>
                  </a:cubicBezTo>
                  <a:cubicBezTo>
                    <a:pt x="23" y="49"/>
                    <a:pt x="23" y="49"/>
                    <a:pt x="23" y="49"/>
                  </a:cubicBezTo>
                  <a:cubicBezTo>
                    <a:pt x="20" y="51"/>
                    <a:pt x="19" y="54"/>
                    <a:pt x="20" y="57"/>
                  </a:cubicBezTo>
                  <a:cubicBezTo>
                    <a:pt x="22" y="62"/>
                    <a:pt x="27" y="63"/>
                    <a:pt x="30" y="61"/>
                  </a:cubicBezTo>
                  <a:cubicBezTo>
                    <a:pt x="49" y="53"/>
                    <a:pt x="49" y="53"/>
                    <a:pt x="49" y="53"/>
                  </a:cubicBezTo>
                  <a:cubicBezTo>
                    <a:pt x="51" y="52"/>
                    <a:pt x="54" y="47"/>
                    <a:pt x="53" y="45"/>
                  </a:cubicBezTo>
                  <a:cubicBezTo>
                    <a:pt x="56" y="28"/>
                    <a:pt x="35" y="2"/>
                    <a:pt x="35" y="2"/>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7" name="Freeform 278">
              <a:extLst>
                <a:ext uri="{FF2B5EF4-FFF2-40B4-BE49-F238E27FC236}">
                  <a16:creationId xmlns:a16="http://schemas.microsoft.com/office/drawing/2014/main" id="{FFB7A5E2-A5F7-4706-BEC6-00EC53BECE47}"/>
                </a:ext>
              </a:extLst>
            </p:cNvPr>
            <p:cNvSpPr>
              <a:spLocks noEditPoints="1"/>
            </p:cNvSpPr>
            <p:nvPr/>
          </p:nvSpPr>
          <p:spPr bwMode="auto">
            <a:xfrm>
              <a:off x="6083300" y="2320925"/>
              <a:ext cx="79375" cy="436562"/>
            </a:xfrm>
            <a:custGeom>
              <a:avLst/>
              <a:gdLst>
                <a:gd name="T0" fmla="*/ 0 w 33"/>
                <a:gd name="T1" fmla="*/ 163 h 183"/>
                <a:gd name="T2" fmla="*/ 0 w 33"/>
                <a:gd name="T3" fmla="*/ 163 h 183"/>
                <a:gd name="T4" fmla="*/ 10 w 33"/>
                <a:gd name="T5" fmla="*/ 183 h 183"/>
                <a:gd name="T6" fmla="*/ 0 w 33"/>
                <a:gd name="T7" fmla="*/ 163 h 183"/>
                <a:gd name="T8" fmla="*/ 20 w 33"/>
                <a:gd name="T9" fmla="*/ 2 h 183"/>
                <a:gd name="T10" fmla="*/ 16 w 33"/>
                <a:gd name="T11" fmla="*/ 0 h 183"/>
                <a:gd name="T12" fmla="*/ 4 w 33"/>
                <a:gd name="T13" fmla="*/ 56 h 183"/>
                <a:gd name="T14" fmla="*/ 23 w 33"/>
                <a:gd name="T15" fmla="*/ 56 h 183"/>
                <a:gd name="T16" fmla="*/ 30 w 33"/>
                <a:gd name="T17" fmla="*/ 28 h 183"/>
                <a:gd name="T18" fmla="*/ 20 w 33"/>
                <a:gd name="T19"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3">
                  <a:moveTo>
                    <a:pt x="0" y="163"/>
                  </a:moveTo>
                  <a:cubicBezTo>
                    <a:pt x="0" y="163"/>
                    <a:pt x="0" y="163"/>
                    <a:pt x="0" y="163"/>
                  </a:cubicBezTo>
                  <a:cubicBezTo>
                    <a:pt x="10" y="183"/>
                    <a:pt x="10" y="183"/>
                    <a:pt x="10" y="183"/>
                  </a:cubicBezTo>
                  <a:cubicBezTo>
                    <a:pt x="0" y="163"/>
                    <a:pt x="0" y="163"/>
                    <a:pt x="0" y="163"/>
                  </a:cubicBezTo>
                  <a:moveTo>
                    <a:pt x="20" y="2"/>
                  </a:moveTo>
                  <a:cubicBezTo>
                    <a:pt x="18" y="0"/>
                    <a:pt x="16" y="0"/>
                    <a:pt x="16" y="0"/>
                  </a:cubicBezTo>
                  <a:cubicBezTo>
                    <a:pt x="4" y="56"/>
                    <a:pt x="4" y="56"/>
                    <a:pt x="4" y="56"/>
                  </a:cubicBezTo>
                  <a:cubicBezTo>
                    <a:pt x="23" y="56"/>
                    <a:pt x="23" y="56"/>
                    <a:pt x="23" y="56"/>
                  </a:cubicBezTo>
                  <a:cubicBezTo>
                    <a:pt x="26" y="42"/>
                    <a:pt x="29" y="31"/>
                    <a:pt x="30" y="28"/>
                  </a:cubicBezTo>
                  <a:cubicBezTo>
                    <a:pt x="33" y="18"/>
                    <a:pt x="24" y="7"/>
                    <a:pt x="20" y="2"/>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8" name="Freeform 279">
              <a:extLst>
                <a:ext uri="{FF2B5EF4-FFF2-40B4-BE49-F238E27FC236}">
                  <a16:creationId xmlns:a16="http://schemas.microsoft.com/office/drawing/2014/main" id="{737E0800-3B71-45EC-A982-8D7845A106E9}"/>
                </a:ext>
              </a:extLst>
            </p:cNvPr>
            <p:cNvSpPr>
              <a:spLocks/>
            </p:cNvSpPr>
            <p:nvPr/>
          </p:nvSpPr>
          <p:spPr bwMode="auto">
            <a:xfrm>
              <a:off x="5900738" y="2324100"/>
              <a:ext cx="323850" cy="741362"/>
            </a:xfrm>
            <a:custGeom>
              <a:avLst/>
              <a:gdLst>
                <a:gd name="T0" fmla="*/ 27 w 136"/>
                <a:gd name="T1" fmla="*/ 58 h 311"/>
                <a:gd name="T2" fmla="*/ 2 w 136"/>
                <a:gd name="T3" fmla="*/ 154 h 311"/>
                <a:gd name="T4" fmla="*/ 2 w 136"/>
                <a:gd name="T5" fmla="*/ 175 h 311"/>
                <a:gd name="T6" fmla="*/ 7 w 136"/>
                <a:gd name="T7" fmla="*/ 186 h 311"/>
                <a:gd name="T8" fmla="*/ 18 w 136"/>
                <a:gd name="T9" fmla="*/ 202 h 311"/>
                <a:gd name="T10" fmla="*/ 89 w 136"/>
                <a:gd name="T11" fmla="*/ 311 h 311"/>
                <a:gd name="T12" fmla="*/ 136 w 136"/>
                <a:gd name="T13" fmla="*/ 275 h 311"/>
                <a:gd name="T14" fmla="*/ 77 w 136"/>
                <a:gd name="T15" fmla="*/ 161 h 311"/>
                <a:gd name="T16" fmla="*/ 101 w 136"/>
                <a:gd name="T17" fmla="*/ 54 h 311"/>
                <a:gd name="T18" fmla="*/ 43 w 136"/>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311">
                  <a:moveTo>
                    <a:pt x="27" y="58"/>
                  </a:moveTo>
                  <a:cubicBezTo>
                    <a:pt x="2" y="154"/>
                    <a:pt x="2" y="154"/>
                    <a:pt x="2" y="154"/>
                  </a:cubicBezTo>
                  <a:cubicBezTo>
                    <a:pt x="0" y="161"/>
                    <a:pt x="0" y="167"/>
                    <a:pt x="2" y="175"/>
                  </a:cubicBezTo>
                  <a:cubicBezTo>
                    <a:pt x="3" y="178"/>
                    <a:pt x="5" y="182"/>
                    <a:pt x="7" y="186"/>
                  </a:cubicBezTo>
                  <a:cubicBezTo>
                    <a:pt x="18" y="202"/>
                    <a:pt x="18" y="202"/>
                    <a:pt x="18" y="202"/>
                  </a:cubicBezTo>
                  <a:cubicBezTo>
                    <a:pt x="89" y="311"/>
                    <a:pt x="89" y="311"/>
                    <a:pt x="89" y="311"/>
                  </a:cubicBezTo>
                  <a:cubicBezTo>
                    <a:pt x="136" y="275"/>
                    <a:pt x="136" y="275"/>
                    <a:pt x="136" y="275"/>
                  </a:cubicBezTo>
                  <a:cubicBezTo>
                    <a:pt x="77" y="161"/>
                    <a:pt x="77" y="161"/>
                    <a:pt x="77" y="161"/>
                  </a:cubicBezTo>
                  <a:cubicBezTo>
                    <a:pt x="101" y="54"/>
                    <a:pt x="101" y="54"/>
                    <a:pt x="101" y="54"/>
                  </a:cubicBezTo>
                  <a:cubicBezTo>
                    <a:pt x="27" y="58"/>
                    <a:pt x="43" y="0"/>
                    <a:pt x="43" y="0"/>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89" name="Freeform 280">
              <a:extLst>
                <a:ext uri="{FF2B5EF4-FFF2-40B4-BE49-F238E27FC236}">
                  <a16:creationId xmlns:a16="http://schemas.microsoft.com/office/drawing/2014/main" id="{7E67875A-C4DF-42B2-A262-8CE62DE71E83}"/>
                </a:ext>
              </a:extLst>
            </p:cNvPr>
            <p:cNvSpPr>
              <a:spLocks/>
            </p:cNvSpPr>
            <p:nvPr/>
          </p:nvSpPr>
          <p:spPr bwMode="auto">
            <a:xfrm>
              <a:off x="6038850" y="2454275"/>
              <a:ext cx="180975" cy="544512"/>
            </a:xfrm>
            <a:custGeom>
              <a:avLst/>
              <a:gdLst>
                <a:gd name="T0" fmla="*/ 42 w 76"/>
                <a:gd name="T1" fmla="*/ 0 h 228"/>
                <a:gd name="T2" fmla="*/ 23 w 76"/>
                <a:gd name="T3" fmla="*/ 0 h 228"/>
                <a:gd name="T4" fmla="*/ 0 w 76"/>
                <a:gd name="T5" fmla="*/ 99 h 228"/>
                <a:gd name="T6" fmla="*/ 65 w 76"/>
                <a:gd name="T7" fmla="*/ 228 h 228"/>
                <a:gd name="T8" fmla="*/ 76 w 76"/>
                <a:gd name="T9" fmla="*/ 219 h 228"/>
                <a:gd name="T10" fmla="*/ 52 w 76"/>
                <a:gd name="T11" fmla="*/ 174 h 228"/>
                <a:gd name="T12" fmla="*/ 44 w 76"/>
                <a:gd name="T13" fmla="*/ 158 h 228"/>
                <a:gd name="T14" fmla="*/ 33 w 76"/>
                <a:gd name="T15" fmla="*/ 135 h 228"/>
                <a:gd name="T16" fmla="*/ 29 w 76"/>
                <a:gd name="T17" fmla="*/ 127 h 228"/>
                <a:gd name="T18" fmla="*/ 18 w 76"/>
                <a:gd name="T19" fmla="*/ 106 h 228"/>
                <a:gd name="T20" fmla="*/ 42 w 76"/>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28">
                  <a:moveTo>
                    <a:pt x="42" y="0"/>
                  </a:moveTo>
                  <a:cubicBezTo>
                    <a:pt x="23" y="0"/>
                    <a:pt x="23" y="0"/>
                    <a:pt x="23" y="0"/>
                  </a:cubicBezTo>
                  <a:cubicBezTo>
                    <a:pt x="0" y="99"/>
                    <a:pt x="0" y="99"/>
                    <a:pt x="0" y="99"/>
                  </a:cubicBezTo>
                  <a:cubicBezTo>
                    <a:pt x="65" y="228"/>
                    <a:pt x="65" y="228"/>
                    <a:pt x="65" y="228"/>
                  </a:cubicBezTo>
                  <a:cubicBezTo>
                    <a:pt x="76" y="219"/>
                    <a:pt x="76" y="219"/>
                    <a:pt x="76" y="219"/>
                  </a:cubicBezTo>
                  <a:cubicBezTo>
                    <a:pt x="52" y="174"/>
                    <a:pt x="52" y="174"/>
                    <a:pt x="52" y="174"/>
                  </a:cubicBezTo>
                  <a:cubicBezTo>
                    <a:pt x="44" y="158"/>
                    <a:pt x="44" y="158"/>
                    <a:pt x="44" y="158"/>
                  </a:cubicBezTo>
                  <a:cubicBezTo>
                    <a:pt x="33" y="135"/>
                    <a:pt x="33" y="135"/>
                    <a:pt x="33" y="135"/>
                  </a:cubicBezTo>
                  <a:cubicBezTo>
                    <a:pt x="29" y="127"/>
                    <a:pt x="29" y="127"/>
                    <a:pt x="29" y="127"/>
                  </a:cubicBezTo>
                  <a:cubicBezTo>
                    <a:pt x="18" y="106"/>
                    <a:pt x="18" y="106"/>
                    <a:pt x="18" y="106"/>
                  </a:cubicBezTo>
                  <a:cubicBezTo>
                    <a:pt x="18" y="106"/>
                    <a:pt x="33" y="39"/>
                    <a:pt x="4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0" name="Freeform 281">
              <a:extLst>
                <a:ext uri="{FF2B5EF4-FFF2-40B4-BE49-F238E27FC236}">
                  <a16:creationId xmlns:a16="http://schemas.microsoft.com/office/drawing/2014/main" id="{B502B141-D772-4D9C-91DC-A09A309F7F26}"/>
                </a:ext>
              </a:extLst>
            </p:cNvPr>
            <p:cNvSpPr>
              <a:spLocks/>
            </p:cNvSpPr>
            <p:nvPr/>
          </p:nvSpPr>
          <p:spPr bwMode="auto">
            <a:xfrm>
              <a:off x="6851650" y="2143125"/>
              <a:ext cx="506413" cy="292100"/>
            </a:xfrm>
            <a:custGeom>
              <a:avLst/>
              <a:gdLst>
                <a:gd name="T0" fmla="*/ 189 w 212"/>
                <a:gd name="T1" fmla="*/ 121 h 123"/>
                <a:gd name="T2" fmla="*/ 187 w 212"/>
                <a:gd name="T3" fmla="*/ 123 h 123"/>
                <a:gd name="T4" fmla="*/ 1 w 212"/>
                <a:gd name="T5" fmla="*/ 123 h 123"/>
                <a:gd name="T6" fmla="*/ 0 w 212"/>
                <a:gd name="T7" fmla="*/ 121 h 123"/>
                <a:gd name="T8" fmla="*/ 23 w 212"/>
                <a:gd name="T9" fmla="*/ 2 h 123"/>
                <a:gd name="T10" fmla="*/ 24 w 212"/>
                <a:gd name="T11" fmla="*/ 0 h 123"/>
                <a:gd name="T12" fmla="*/ 210 w 212"/>
                <a:gd name="T13" fmla="*/ 0 h 123"/>
                <a:gd name="T14" fmla="*/ 212 w 212"/>
                <a:gd name="T15" fmla="*/ 2 h 123"/>
                <a:gd name="T16" fmla="*/ 189 w 212"/>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23">
                  <a:moveTo>
                    <a:pt x="189" y="121"/>
                  </a:moveTo>
                  <a:cubicBezTo>
                    <a:pt x="189" y="122"/>
                    <a:pt x="188" y="123"/>
                    <a:pt x="187" y="123"/>
                  </a:cubicBezTo>
                  <a:cubicBezTo>
                    <a:pt x="1" y="123"/>
                    <a:pt x="1" y="123"/>
                    <a:pt x="1" y="123"/>
                  </a:cubicBezTo>
                  <a:cubicBezTo>
                    <a:pt x="0" y="123"/>
                    <a:pt x="0" y="122"/>
                    <a:pt x="0" y="121"/>
                  </a:cubicBezTo>
                  <a:cubicBezTo>
                    <a:pt x="23" y="2"/>
                    <a:pt x="23" y="2"/>
                    <a:pt x="23" y="2"/>
                  </a:cubicBezTo>
                  <a:cubicBezTo>
                    <a:pt x="23" y="1"/>
                    <a:pt x="24" y="0"/>
                    <a:pt x="24" y="0"/>
                  </a:cubicBezTo>
                  <a:cubicBezTo>
                    <a:pt x="210" y="0"/>
                    <a:pt x="210" y="0"/>
                    <a:pt x="210" y="0"/>
                  </a:cubicBezTo>
                  <a:cubicBezTo>
                    <a:pt x="211" y="0"/>
                    <a:pt x="212" y="1"/>
                    <a:pt x="212" y="2"/>
                  </a:cubicBezTo>
                  <a:cubicBezTo>
                    <a:pt x="189" y="121"/>
                    <a:pt x="189" y="121"/>
                    <a:pt x="189" y="1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1" name="Freeform 282">
              <a:extLst>
                <a:ext uri="{FF2B5EF4-FFF2-40B4-BE49-F238E27FC236}">
                  <a16:creationId xmlns:a16="http://schemas.microsoft.com/office/drawing/2014/main" id="{3553A4D2-A8F6-43ED-95F4-5CE430A94B5A}"/>
                </a:ext>
              </a:extLst>
            </p:cNvPr>
            <p:cNvSpPr>
              <a:spLocks/>
            </p:cNvSpPr>
            <p:nvPr/>
          </p:nvSpPr>
          <p:spPr bwMode="auto">
            <a:xfrm>
              <a:off x="6894513" y="2173287"/>
              <a:ext cx="417513" cy="231775"/>
            </a:xfrm>
            <a:custGeom>
              <a:avLst/>
              <a:gdLst>
                <a:gd name="T0" fmla="*/ 158 w 175"/>
                <a:gd name="T1" fmla="*/ 94 h 97"/>
                <a:gd name="T2" fmla="*/ 156 w 175"/>
                <a:gd name="T3" fmla="*/ 97 h 97"/>
                <a:gd name="T4" fmla="*/ 2 w 175"/>
                <a:gd name="T5" fmla="*/ 97 h 97"/>
                <a:gd name="T6" fmla="*/ 0 w 175"/>
                <a:gd name="T7" fmla="*/ 94 h 97"/>
                <a:gd name="T8" fmla="*/ 17 w 175"/>
                <a:gd name="T9" fmla="*/ 3 h 97"/>
                <a:gd name="T10" fmla="*/ 20 w 175"/>
                <a:gd name="T11" fmla="*/ 0 h 97"/>
                <a:gd name="T12" fmla="*/ 173 w 175"/>
                <a:gd name="T13" fmla="*/ 0 h 97"/>
                <a:gd name="T14" fmla="*/ 175 w 175"/>
                <a:gd name="T15" fmla="*/ 3 h 97"/>
                <a:gd name="T16" fmla="*/ 158 w 175"/>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7">
                  <a:moveTo>
                    <a:pt x="158" y="94"/>
                  </a:moveTo>
                  <a:cubicBezTo>
                    <a:pt x="158" y="95"/>
                    <a:pt x="156" y="97"/>
                    <a:pt x="156" y="97"/>
                  </a:cubicBezTo>
                  <a:cubicBezTo>
                    <a:pt x="2" y="97"/>
                    <a:pt x="2" y="97"/>
                    <a:pt x="2" y="97"/>
                  </a:cubicBezTo>
                  <a:cubicBezTo>
                    <a:pt x="1" y="97"/>
                    <a:pt x="0" y="95"/>
                    <a:pt x="0" y="94"/>
                  </a:cubicBezTo>
                  <a:cubicBezTo>
                    <a:pt x="17" y="3"/>
                    <a:pt x="17" y="3"/>
                    <a:pt x="17" y="3"/>
                  </a:cubicBezTo>
                  <a:cubicBezTo>
                    <a:pt x="17" y="2"/>
                    <a:pt x="18" y="0"/>
                    <a:pt x="20" y="0"/>
                  </a:cubicBezTo>
                  <a:cubicBezTo>
                    <a:pt x="173" y="0"/>
                    <a:pt x="173" y="0"/>
                    <a:pt x="173" y="0"/>
                  </a:cubicBezTo>
                  <a:cubicBezTo>
                    <a:pt x="174" y="0"/>
                    <a:pt x="175" y="2"/>
                    <a:pt x="175" y="3"/>
                  </a:cubicBezTo>
                  <a:cubicBezTo>
                    <a:pt x="158" y="94"/>
                    <a:pt x="158" y="94"/>
                    <a:pt x="158" y="94"/>
                  </a:cubicBezTo>
                </a:path>
              </a:pathLst>
            </a:custGeom>
            <a:solidFill>
              <a:srgbClr val="5E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pic>
          <p:nvPicPr>
            <p:cNvPr id="392" name="Picture 283">
              <a:extLst>
                <a:ext uri="{FF2B5EF4-FFF2-40B4-BE49-F238E27FC236}">
                  <a16:creationId xmlns:a16="http://schemas.microsoft.com/office/drawing/2014/main" id="{9CC8B648-A7E5-4674-AC80-C0C99C6DB28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4513" y="2195512"/>
              <a:ext cx="407988" cy="2143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3" name="Freeform 284">
              <a:extLst>
                <a:ext uri="{FF2B5EF4-FFF2-40B4-BE49-F238E27FC236}">
                  <a16:creationId xmlns:a16="http://schemas.microsoft.com/office/drawing/2014/main" id="{BF1BBC6C-4343-4987-ABA5-ECF6F01D4102}"/>
                </a:ext>
              </a:extLst>
            </p:cNvPr>
            <p:cNvSpPr>
              <a:spLocks/>
            </p:cNvSpPr>
            <p:nvPr/>
          </p:nvSpPr>
          <p:spPr bwMode="auto">
            <a:xfrm>
              <a:off x="6985000" y="2219325"/>
              <a:ext cx="9525" cy="1587"/>
            </a:xfrm>
            <a:custGeom>
              <a:avLst/>
              <a:gdLst>
                <a:gd name="T0" fmla="*/ 0 w 4"/>
                <a:gd name="T1" fmla="*/ 0 h 1"/>
                <a:gd name="T2" fmla="*/ 1 w 4"/>
                <a:gd name="T3" fmla="*/ 0 h 1"/>
                <a:gd name="T4" fmla="*/ 4 w 4"/>
                <a:gd name="T5" fmla="*/ 1 h 1"/>
                <a:gd name="T6" fmla="*/ 3 w 4"/>
                <a:gd name="T7" fmla="*/ 1 h 1"/>
                <a:gd name="T8" fmla="*/ 2 w 4"/>
                <a:gd name="T9" fmla="*/ 1 h 1"/>
                <a:gd name="T10" fmla="*/ 1 w 4"/>
                <a:gd name="T11" fmla="*/ 1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1" y="0"/>
                    <a:pt x="1" y="0"/>
                    <a:pt x="1" y="0"/>
                  </a:cubicBezTo>
                  <a:cubicBezTo>
                    <a:pt x="2" y="1"/>
                    <a:pt x="3" y="1"/>
                    <a:pt x="4" y="1"/>
                  </a:cubicBezTo>
                  <a:cubicBezTo>
                    <a:pt x="3" y="1"/>
                    <a:pt x="3" y="1"/>
                    <a:pt x="3" y="1"/>
                  </a:cubicBezTo>
                  <a:cubicBezTo>
                    <a:pt x="3" y="1"/>
                    <a:pt x="2" y="1"/>
                    <a:pt x="2" y="1"/>
                  </a:cubicBezTo>
                  <a:cubicBezTo>
                    <a:pt x="1" y="1"/>
                    <a:pt x="1" y="1"/>
                    <a:pt x="1" y="1"/>
                  </a:cubicBezTo>
                  <a:cubicBezTo>
                    <a:pt x="1" y="0"/>
                    <a:pt x="1" y="0"/>
                    <a:pt x="0" y="0"/>
                  </a:cubicBez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4" name="Freeform 285">
              <a:extLst>
                <a:ext uri="{FF2B5EF4-FFF2-40B4-BE49-F238E27FC236}">
                  <a16:creationId xmlns:a16="http://schemas.microsoft.com/office/drawing/2014/main" id="{0C6EE807-E789-4528-AE5E-101A3300AC4F}"/>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5" name="Freeform 286">
              <a:extLst>
                <a:ext uri="{FF2B5EF4-FFF2-40B4-BE49-F238E27FC236}">
                  <a16:creationId xmlns:a16="http://schemas.microsoft.com/office/drawing/2014/main" id="{8FA1ED0E-7395-41F4-97D0-9CF0A5817367}"/>
                </a:ext>
              </a:extLst>
            </p:cNvPr>
            <p:cNvSpPr>
              <a:spLocks/>
            </p:cNvSpPr>
            <p:nvPr/>
          </p:nvSpPr>
          <p:spPr bwMode="auto">
            <a:xfrm>
              <a:off x="7002463" y="2211387"/>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6" name="Freeform 287">
              <a:extLst>
                <a:ext uri="{FF2B5EF4-FFF2-40B4-BE49-F238E27FC236}">
                  <a16:creationId xmlns:a16="http://schemas.microsoft.com/office/drawing/2014/main" id="{3CDC1CDA-47E4-40EB-8CC3-948C2ACAF824}"/>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7" name="Freeform 288">
              <a:extLst>
                <a:ext uri="{FF2B5EF4-FFF2-40B4-BE49-F238E27FC236}">
                  <a16:creationId xmlns:a16="http://schemas.microsoft.com/office/drawing/2014/main" id="{DE94600A-C5F1-4983-89F2-23D9EB825734}"/>
                </a:ext>
              </a:extLst>
            </p:cNvPr>
            <p:cNvSpPr>
              <a:spLocks/>
            </p:cNvSpPr>
            <p:nvPr/>
          </p:nvSpPr>
          <p:spPr bwMode="auto">
            <a:xfrm>
              <a:off x="7002463" y="22113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8" name="Freeform 289">
              <a:extLst>
                <a:ext uri="{FF2B5EF4-FFF2-40B4-BE49-F238E27FC236}">
                  <a16:creationId xmlns:a16="http://schemas.microsoft.com/office/drawing/2014/main" id="{66A70672-A492-443F-AD4A-AE97949D756A}"/>
                </a:ext>
              </a:extLst>
            </p:cNvPr>
            <p:cNvSpPr>
              <a:spLocks/>
            </p:cNvSpPr>
            <p:nvPr/>
          </p:nvSpPr>
          <p:spPr bwMode="auto">
            <a:xfrm>
              <a:off x="6994525" y="221932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399" name="Rectangle 290">
              <a:extLst>
                <a:ext uri="{FF2B5EF4-FFF2-40B4-BE49-F238E27FC236}">
                  <a16:creationId xmlns:a16="http://schemas.microsoft.com/office/drawing/2014/main" id="{6839B459-CFF1-4DAC-9796-9695E62A5900}"/>
                </a:ext>
              </a:extLst>
            </p:cNvPr>
            <p:cNvSpPr>
              <a:spLocks noChangeArrowheads="1"/>
            </p:cNvSpPr>
            <p:nvPr/>
          </p:nvSpPr>
          <p:spPr bwMode="auto">
            <a:xfrm>
              <a:off x="7002463" y="2214562"/>
              <a:ext cx="1588" cy="1587"/>
            </a:xfrm>
            <a:prstGeom prst="rect">
              <a:avLst/>
            </a:prstGeom>
            <a:solidFill>
              <a:srgbClr val="E1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400" name="Freeform 291">
              <a:extLst>
                <a:ext uri="{FF2B5EF4-FFF2-40B4-BE49-F238E27FC236}">
                  <a16:creationId xmlns:a16="http://schemas.microsoft.com/office/drawing/2014/main" id="{B58C3554-4612-4020-8BD3-235C24A17AF8}"/>
                </a:ext>
              </a:extLst>
            </p:cNvPr>
            <p:cNvSpPr>
              <a:spLocks/>
            </p:cNvSpPr>
            <p:nvPr/>
          </p:nvSpPr>
          <p:spPr bwMode="auto">
            <a:xfrm>
              <a:off x="7002463" y="22145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401" name="Freeform 292">
              <a:extLst>
                <a:ext uri="{FF2B5EF4-FFF2-40B4-BE49-F238E27FC236}">
                  <a16:creationId xmlns:a16="http://schemas.microsoft.com/office/drawing/2014/main" id="{D0A62CD9-5224-49A1-947A-84B7E9075F85}"/>
                </a:ext>
              </a:extLst>
            </p:cNvPr>
            <p:cNvSpPr>
              <a:spLocks noEditPoints="1"/>
            </p:cNvSpPr>
            <p:nvPr/>
          </p:nvSpPr>
          <p:spPr bwMode="auto">
            <a:xfrm>
              <a:off x="6951663" y="2178050"/>
              <a:ext cx="19050" cy="22225"/>
            </a:xfrm>
            <a:custGeom>
              <a:avLst/>
              <a:gdLst>
                <a:gd name="T0" fmla="*/ 7 w 8"/>
                <a:gd name="T1" fmla="*/ 9 h 9"/>
                <a:gd name="T2" fmla="*/ 7 w 8"/>
                <a:gd name="T3" fmla="*/ 9 h 9"/>
                <a:gd name="T4" fmla="*/ 6 w 8"/>
                <a:gd name="T5" fmla="*/ 9 h 9"/>
                <a:gd name="T6" fmla="*/ 6 w 8"/>
                <a:gd name="T7" fmla="*/ 9 h 9"/>
                <a:gd name="T8" fmla="*/ 6 w 8"/>
                <a:gd name="T9" fmla="*/ 9 h 9"/>
                <a:gd name="T10" fmla="*/ 6 w 8"/>
                <a:gd name="T11" fmla="*/ 9 h 9"/>
                <a:gd name="T12" fmla="*/ 5 w 8"/>
                <a:gd name="T13" fmla="*/ 9 h 9"/>
                <a:gd name="T14" fmla="*/ 4 w 8"/>
                <a:gd name="T15" fmla="*/ 9 h 9"/>
                <a:gd name="T16" fmla="*/ 4 w 8"/>
                <a:gd name="T17" fmla="*/ 9 h 9"/>
                <a:gd name="T18" fmla="*/ 3 w 8"/>
                <a:gd name="T19" fmla="*/ 9 h 9"/>
                <a:gd name="T20" fmla="*/ 0 w 8"/>
                <a:gd name="T21" fmla="*/ 4 h 9"/>
                <a:gd name="T22" fmla="*/ 0 w 8"/>
                <a:gd name="T23" fmla="*/ 4 h 9"/>
                <a:gd name="T24" fmla="*/ 0 w 8"/>
                <a:gd name="T25" fmla="*/ 3 h 9"/>
                <a:gd name="T26" fmla="*/ 3 w 8"/>
                <a:gd name="T27" fmla="*/ 1 h 9"/>
                <a:gd name="T28" fmla="*/ 3 w 8"/>
                <a:gd name="T29" fmla="*/ 1 h 9"/>
                <a:gd name="T30" fmla="*/ 5 w 8"/>
                <a:gd name="T31" fmla="*/ 1 h 9"/>
                <a:gd name="T32" fmla="*/ 8 w 8"/>
                <a:gd name="T33" fmla="*/ 5 h 9"/>
                <a:gd name="T34" fmla="*/ 8 w 8"/>
                <a:gd name="T35" fmla="*/ 6 h 9"/>
                <a:gd name="T36" fmla="*/ 8 w 8"/>
                <a:gd name="T37" fmla="*/ 6 h 9"/>
                <a:gd name="T38" fmla="*/ 8 w 8"/>
                <a:gd name="T39" fmla="*/ 7 h 9"/>
                <a:gd name="T40" fmla="*/ 8 w 8"/>
                <a:gd name="T41" fmla="*/ 7 h 9"/>
                <a:gd name="T42" fmla="*/ 8 w 8"/>
                <a:gd name="T43" fmla="*/ 7 h 9"/>
                <a:gd name="T44" fmla="*/ 8 w 8"/>
                <a:gd name="T45" fmla="*/ 7 h 9"/>
                <a:gd name="T46" fmla="*/ 8 w 8"/>
                <a:gd name="T47" fmla="*/ 7 h 9"/>
                <a:gd name="T48" fmla="*/ 8 w 8"/>
                <a:gd name="T49" fmla="*/ 7 h 9"/>
                <a:gd name="T50" fmla="*/ 8 w 8"/>
                <a:gd name="T51" fmla="*/ 7 h 9"/>
                <a:gd name="T52" fmla="*/ 8 w 8"/>
                <a:gd name="T53" fmla="*/ 7 h 9"/>
                <a:gd name="T54" fmla="*/ 8 w 8"/>
                <a:gd name="T55" fmla="*/ 8 h 9"/>
                <a:gd name="T56" fmla="*/ 7 w 8"/>
                <a:gd name="T57" fmla="*/ 9 h 9"/>
                <a:gd name="T58" fmla="*/ 1 w 8"/>
                <a:gd name="T59" fmla="*/ 5 h 9"/>
                <a:gd name="T60" fmla="*/ 1 w 8"/>
                <a:gd name="T61" fmla="*/ 6 h 9"/>
                <a:gd name="T62" fmla="*/ 5 w 8"/>
                <a:gd name="T63" fmla="*/ 8 h 9"/>
                <a:gd name="T64" fmla="*/ 5 w 8"/>
                <a:gd name="T65" fmla="*/ 8 h 9"/>
                <a:gd name="T66" fmla="*/ 7 w 8"/>
                <a:gd name="T67" fmla="*/ 8 h 9"/>
                <a:gd name="T68" fmla="*/ 7 w 8"/>
                <a:gd name="T69" fmla="*/ 6 h 9"/>
                <a:gd name="T70" fmla="*/ 7 w 8"/>
                <a:gd name="T71" fmla="*/ 5 h 9"/>
                <a:gd name="T72" fmla="*/ 7 w 8"/>
                <a:gd name="T73" fmla="*/ 4 h 9"/>
                <a:gd name="T74" fmla="*/ 3 w 8"/>
                <a:gd name="T75" fmla="*/ 2 h 9"/>
                <a:gd name="T76" fmla="*/ 3 w 8"/>
                <a:gd name="T77" fmla="*/ 1 h 9"/>
                <a:gd name="T78" fmla="*/ 1 w 8"/>
                <a:gd name="T79" fmla="*/ 2 h 9"/>
                <a:gd name="T80" fmla="*/ 1 w 8"/>
                <a:gd name="T81" fmla="*/ 4 h 9"/>
                <a:gd name="T82" fmla="*/ 1 w 8"/>
                <a:gd name="T83" fmla="*/ 4 h 9"/>
                <a:gd name="T84" fmla="*/ 1 w 8"/>
                <a:gd name="T8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 h="9">
                  <a:moveTo>
                    <a:pt x="7" y="9"/>
                  </a:move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5" y="9"/>
                    <a:pt x="5" y="9"/>
                  </a:cubicBezTo>
                  <a:cubicBezTo>
                    <a:pt x="4" y="9"/>
                    <a:pt x="4" y="9"/>
                    <a:pt x="4" y="9"/>
                  </a:cubicBezTo>
                  <a:cubicBezTo>
                    <a:pt x="4" y="9"/>
                    <a:pt x="4" y="9"/>
                    <a:pt x="4" y="9"/>
                  </a:cubicBezTo>
                  <a:cubicBezTo>
                    <a:pt x="4" y="9"/>
                    <a:pt x="3" y="9"/>
                    <a:pt x="3" y="9"/>
                  </a:cubicBezTo>
                  <a:cubicBezTo>
                    <a:pt x="1" y="8"/>
                    <a:pt x="0" y="6"/>
                    <a:pt x="0" y="4"/>
                  </a:cubicBezTo>
                  <a:cubicBezTo>
                    <a:pt x="0" y="4"/>
                    <a:pt x="0" y="4"/>
                    <a:pt x="0" y="4"/>
                  </a:cubicBezTo>
                  <a:cubicBezTo>
                    <a:pt x="0" y="4"/>
                    <a:pt x="0" y="3"/>
                    <a:pt x="0" y="3"/>
                  </a:cubicBezTo>
                  <a:cubicBezTo>
                    <a:pt x="0" y="1"/>
                    <a:pt x="2" y="0"/>
                    <a:pt x="3" y="1"/>
                  </a:cubicBezTo>
                  <a:cubicBezTo>
                    <a:pt x="3" y="1"/>
                    <a:pt x="3" y="1"/>
                    <a:pt x="3" y="1"/>
                  </a:cubicBezTo>
                  <a:cubicBezTo>
                    <a:pt x="5" y="1"/>
                    <a:pt x="5" y="1"/>
                    <a:pt x="5" y="1"/>
                  </a:cubicBezTo>
                  <a:cubicBezTo>
                    <a:pt x="7" y="1"/>
                    <a:pt x="8" y="3"/>
                    <a:pt x="8" y="5"/>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8"/>
                    <a:pt x="8" y="8"/>
                    <a:pt x="8" y="8"/>
                  </a:cubicBezTo>
                  <a:cubicBezTo>
                    <a:pt x="8" y="8"/>
                    <a:pt x="7" y="9"/>
                    <a:pt x="7" y="9"/>
                  </a:cubicBezTo>
                  <a:close/>
                  <a:moveTo>
                    <a:pt x="1" y="5"/>
                  </a:moveTo>
                  <a:cubicBezTo>
                    <a:pt x="1" y="6"/>
                    <a:pt x="1" y="6"/>
                    <a:pt x="1" y="6"/>
                  </a:cubicBezTo>
                  <a:cubicBezTo>
                    <a:pt x="1" y="7"/>
                    <a:pt x="3" y="8"/>
                    <a:pt x="5" y="8"/>
                  </a:cubicBezTo>
                  <a:cubicBezTo>
                    <a:pt x="5" y="8"/>
                    <a:pt x="5" y="8"/>
                    <a:pt x="5" y="8"/>
                  </a:cubicBezTo>
                  <a:cubicBezTo>
                    <a:pt x="6" y="9"/>
                    <a:pt x="7" y="8"/>
                    <a:pt x="7" y="8"/>
                  </a:cubicBezTo>
                  <a:cubicBezTo>
                    <a:pt x="8" y="7"/>
                    <a:pt x="8" y="6"/>
                    <a:pt x="7" y="6"/>
                  </a:cubicBezTo>
                  <a:cubicBezTo>
                    <a:pt x="7" y="5"/>
                    <a:pt x="7" y="5"/>
                    <a:pt x="7" y="5"/>
                  </a:cubicBezTo>
                  <a:cubicBezTo>
                    <a:pt x="7" y="4"/>
                    <a:pt x="7" y="4"/>
                    <a:pt x="7" y="4"/>
                  </a:cubicBezTo>
                  <a:cubicBezTo>
                    <a:pt x="7" y="2"/>
                    <a:pt x="5" y="1"/>
                    <a:pt x="3" y="2"/>
                  </a:cubicBezTo>
                  <a:cubicBezTo>
                    <a:pt x="3" y="1"/>
                    <a:pt x="3" y="1"/>
                    <a:pt x="3" y="1"/>
                  </a:cubicBezTo>
                  <a:cubicBezTo>
                    <a:pt x="3" y="1"/>
                    <a:pt x="2" y="1"/>
                    <a:pt x="1" y="2"/>
                  </a:cubicBezTo>
                  <a:cubicBezTo>
                    <a:pt x="1" y="2"/>
                    <a:pt x="0" y="3"/>
                    <a:pt x="1" y="4"/>
                  </a:cubicBezTo>
                  <a:cubicBezTo>
                    <a:pt x="1" y="4"/>
                    <a:pt x="1" y="4"/>
                    <a:pt x="1" y="4"/>
                  </a:cubicBezTo>
                  <a:lnTo>
                    <a:pt x="1" y="5"/>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sp>
          <p:nvSpPr>
            <p:cNvPr id="402" name="Freeform 293">
              <a:extLst>
                <a:ext uri="{FF2B5EF4-FFF2-40B4-BE49-F238E27FC236}">
                  <a16:creationId xmlns:a16="http://schemas.microsoft.com/office/drawing/2014/main" id="{3182FE9B-5C1E-482F-8EE1-A11A1F3E9645}"/>
                </a:ext>
              </a:extLst>
            </p:cNvPr>
            <p:cNvSpPr>
              <a:spLocks/>
            </p:cNvSpPr>
            <p:nvPr/>
          </p:nvSpPr>
          <p:spPr bwMode="auto">
            <a:xfrm>
              <a:off x="6956425" y="2182812"/>
              <a:ext cx="9525" cy="12700"/>
            </a:xfrm>
            <a:custGeom>
              <a:avLst/>
              <a:gdLst>
                <a:gd name="T0" fmla="*/ 4 w 4"/>
                <a:gd name="T1" fmla="*/ 4 h 5"/>
                <a:gd name="T2" fmla="*/ 3 w 4"/>
                <a:gd name="T3" fmla="*/ 5 h 5"/>
                <a:gd name="T4" fmla="*/ 1 w 4"/>
                <a:gd name="T5" fmla="*/ 5 h 5"/>
                <a:gd name="T6" fmla="*/ 0 w 4"/>
                <a:gd name="T7" fmla="*/ 4 h 5"/>
                <a:gd name="T8" fmla="*/ 1 w 4"/>
                <a:gd name="T9" fmla="*/ 4 h 5"/>
                <a:gd name="T10" fmla="*/ 1 w 4"/>
                <a:gd name="T11" fmla="*/ 4 h 5"/>
                <a:gd name="T12" fmla="*/ 1 w 4"/>
                <a:gd name="T13" fmla="*/ 4 h 5"/>
                <a:gd name="T14" fmla="*/ 3 w 4"/>
                <a:gd name="T15" fmla="*/ 4 h 5"/>
                <a:gd name="T16" fmla="*/ 3 w 4"/>
                <a:gd name="T17" fmla="*/ 4 h 5"/>
                <a:gd name="T18" fmla="*/ 3 w 4"/>
                <a:gd name="T19" fmla="*/ 4 h 5"/>
                <a:gd name="T20" fmla="*/ 2 w 4"/>
                <a:gd name="T21" fmla="*/ 3 h 5"/>
                <a:gd name="T22" fmla="*/ 1 w 4"/>
                <a:gd name="T23" fmla="*/ 3 h 5"/>
                <a:gd name="T24" fmla="*/ 0 w 4"/>
                <a:gd name="T25" fmla="*/ 2 h 5"/>
                <a:gd name="T26" fmla="*/ 1 w 4"/>
                <a:gd name="T27" fmla="*/ 1 h 5"/>
                <a:gd name="T28" fmla="*/ 3 w 4"/>
                <a:gd name="T29" fmla="*/ 1 h 5"/>
                <a:gd name="T30" fmla="*/ 4 w 4"/>
                <a:gd name="T31" fmla="*/ 2 h 5"/>
                <a:gd name="T32" fmla="*/ 4 w 4"/>
                <a:gd name="T33" fmla="*/ 2 h 5"/>
                <a:gd name="T34" fmla="*/ 3 w 4"/>
                <a:gd name="T35" fmla="*/ 2 h 5"/>
                <a:gd name="T36" fmla="*/ 3 w 4"/>
                <a:gd name="T37" fmla="*/ 2 h 5"/>
                <a:gd name="T38" fmla="*/ 1 w 4"/>
                <a:gd name="T39" fmla="*/ 1 h 5"/>
                <a:gd name="T40" fmla="*/ 1 w 4"/>
                <a:gd name="T41" fmla="*/ 2 h 5"/>
                <a:gd name="T42" fmla="*/ 2 w 4"/>
                <a:gd name="T43" fmla="*/ 2 h 5"/>
                <a:gd name="T44" fmla="*/ 3 w 4"/>
                <a:gd name="T45" fmla="*/ 3 h 5"/>
                <a:gd name="T46" fmla="*/ 4 w 4"/>
                <a:gd name="T47" fmla="*/ 3 h 5"/>
                <a:gd name="T48" fmla="*/ 4 w 4"/>
                <a:gd name="T4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5">
                  <a:moveTo>
                    <a:pt x="4" y="4"/>
                  </a:moveTo>
                  <a:cubicBezTo>
                    <a:pt x="4" y="4"/>
                    <a:pt x="4" y="5"/>
                    <a:pt x="3" y="5"/>
                  </a:cubicBezTo>
                  <a:cubicBezTo>
                    <a:pt x="2" y="5"/>
                    <a:pt x="1" y="5"/>
                    <a:pt x="1" y="5"/>
                  </a:cubicBezTo>
                  <a:cubicBezTo>
                    <a:pt x="0" y="4"/>
                    <a:pt x="0" y="4"/>
                    <a:pt x="0" y="4"/>
                  </a:cubicBezTo>
                  <a:cubicBezTo>
                    <a:pt x="1" y="4"/>
                    <a:pt x="1" y="4"/>
                    <a:pt x="1" y="4"/>
                  </a:cubicBezTo>
                  <a:cubicBezTo>
                    <a:pt x="1" y="4"/>
                    <a:pt x="1" y="4"/>
                    <a:pt x="1" y="4"/>
                  </a:cubicBezTo>
                  <a:cubicBezTo>
                    <a:pt x="1" y="4"/>
                    <a:pt x="1" y="4"/>
                    <a:pt x="1" y="4"/>
                  </a:cubicBezTo>
                  <a:cubicBezTo>
                    <a:pt x="2" y="4"/>
                    <a:pt x="2" y="5"/>
                    <a:pt x="3" y="4"/>
                  </a:cubicBezTo>
                  <a:cubicBezTo>
                    <a:pt x="3" y="4"/>
                    <a:pt x="3" y="4"/>
                    <a:pt x="3" y="4"/>
                  </a:cubicBezTo>
                  <a:cubicBezTo>
                    <a:pt x="3" y="4"/>
                    <a:pt x="3" y="4"/>
                    <a:pt x="3" y="4"/>
                  </a:cubicBezTo>
                  <a:cubicBezTo>
                    <a:pt x="2" y="3"/>
                    <a:pt x="2" y="3"/>
                    <a:pt x="2" y="3"/>
                  </a:cubicBezTo>
                  <a:cubicBezTo>
                    <a:pt x="1" y="3"/>
                    <a:pt x="1" y="3"/>
                    <a:pt x="1" y="3"/>
                  </a:cubicBezTo>
                  <a:cubicBezTo>
                    <a:pt x="1" y="3"/>
                    <a:pt x="0" y="3"/>
                    <a:pt x="0" y="2"/>
                  </a:cubicBezTo>
                  <a:cubicBezTo>
                    <a:pt x="0" y="1"/>
                    <a:pt x="0" y="1"/>
                    <a:pt x="1" y="1"/>
                  </a:cubicBezTo>
                  <a:cubicBezTo>
                    <a:pt x="2" y="0"/>
                    <a:pt x="3" y="0"/>
                    <a:pt x="3" y="1"/>
                  </a:cubicBezTo>
                  <a:cubicBezTo>
                    <a:pt x="4" y="2"/>
                    <a:pt x="4" y="2"/>
                    <a:pt x="4" y="2"/>
                  </a:cubicBezTo>
                  <a:cubicBezTo>
                    <a:pt x="4" y="2"/>
                    <a:pt x="4" y="2"/>
                    <a:pt x="4" y="2"/>
                  </a:cubicBezTo>
                  <a:cubicBezTo>
                    <a:pt x="3" y="2"/>
                    <a:pt x="3" y="2"/>
                    <a:pt x="3" y="2"/>
                  </a:cubicBezTo>
                  <a:cubicBezTo>
                    <a:pt x="3" y="2"/>
                    <a:pt x="3" y="2"/>
                    <a:pt x="3" y="2"/>
                  </a:cubicBezTo>
                  <a:cubicBezTo>
                    <a:pt x="3" y="1"/>
                    <a:pt x="2" y="1"/>
                    <a:pt x="1" y="1"/>
                  </a:cubicBezTo>
                  <a:cubicBezTo>
                    <a:pt x="1" y="2"/>
                    <a:pt x="1" y="2"/>
                    <a:pt x="1" y="2"/>
                  </a:cubicBezTo>
                  <a:cubicBezTo>
                    <a:pt x="2" y="2"/>
                    <a:pt x="2" y="2"/>
                    <a:pt x="2" y="2"/>
                  </a:cubicBezTo>
                  <a:cubicBezTo>
                    <a:pt x="2" y="2"/>
                    <a:pt x="2" y="2"/>
                    <a:pt x="3" y="3"/>
                  </a:cubicBezTo>
                  <a:cubicBezTo>
                    <a:pt x="4" y="3"/>
                    <a:pt x="4" y="3"/>
                    <a:pt x="4" y="3"/>
                  </a:cubicBezTo>
                  <a:lnTo>
                    <a:pt x="4" y="4"/>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Times New Roman" charset="0"/>
                <a:ea typeface="ＭＳ Ｐゴシック" charset="0"/>
                <a:cs typeface="+mn-cs"/>
              </a:endParaRPr>
            </a:p>
          </p:txBody>
        </p:sp>
      </p:grpSp>
      <p:grpSp>
        <p:nvGrpSpPr>
          <p:cNvPr id="732" name="Group 731">
            <a:extLst>
              <a:ext uri="{FF2B5EF4-FFF2-40B4-BE49-F238E27FC236}">
                <a16:creationId xmlns:a16="http://schemas.microsoft.com/office/drawing/2014/main" id="{8FA797BC-FBFD-4CB4-9D36-76CADBF3E5CA}"/>
              </a:ext>
            </a:extLst>
          </p:cNvPr>
          <p:cNvGrpSpPr/>
          <p:nvPr/>
        </p:nvGrpSpPr>
        <p:grpSpPr>
          <a:xfrm flipH="1">
            <a:off x="2510489" y="5036058"/>
            <a:ext cx="711366" cy="1583549"/>
            <a:chOff x="5024207" y="870134"/>
            <a:chExt cx="2228360" cy="4960484"/>
          </a:xfrm>
        </p:grpSpPr>
        <p:sp>
          <p:nvSpPr>
            <p:cNvPr id="733" name="Freeform 130">
              <a:extLst>
                <a:ext uri="{FF2B5EF4-FFF2-40B4-BE49-F238E27FC236}">
                  <a16:creationId xmlns:a16="http://schemas.microsoft.com/office/drawing/2014/main" id="{E98193A5-9C38-4547-8FAD-1BA5174916F5}"/>
                </a:ext>
              </a:extLst>
            </p:cNvPr>
            <p:cNvSpPr>
              <a:spLocks/>
            </p:cNvSpPr>
            <p:nvPr/>
          </p:nvSpPr>
          <p:spPr bwMode="auto">
            <a:xfrm rot="782703">
              <a:off x="5041224" y="5428307"/>
              <a:ext cx="785130" cy="402311"/>
            </a:xfrm>
            <a:custGeom>
              <a:avLst/>
              <a:gdLst>
                <a:gd name="T0" fmla="*/ 1157 w 1181"/>
                <a:gd name="T1" fmla="*/ 320 h 507"/>
                <a:gd name="T2" fmla="*/ 696 w 1181"/>
                <a:gd name="T3" fmla="*/ 199 h 507"/>
                <a:gd name="T4" fmla="*/ 535 w 1181"/>
                <a:gd name="T5" fmla="*/ 0 h 507"/>
                <a:gd name="T6" fmla="*/ 37 w 1181"/>
                <a:gd name="T7" fmla="*/ 0 h 507"/>
                <a:gd name="T8" fmla="*/ 0 w 1181"/>
                <a:gd name="T9" fmla="*/ 279 h 507"/>
                <a:gd name="T10" fmla="*/ 0 w 1181"/>
                <a:gd name="T11" fmla="*/ 313 h 507"/>
                <a:gd name="T12" fmla="*/ 567 w 1181"/>
                <a:gd name="T13" fmla="*/ 507 h 507"/>
                <a:gd name="T14" fmla="*/ 822 w 1181"/>
                <a:gd name="T15" fmla="*/ 507 h 507"/>
                <a:gd name="T16" fmla="*/ 1125 w 1181"/>
                <a:gd name="T17" fmla="*/ 432 h 507"/>
                <a:gd name="T18" fmla="*/ 1157 w 1181"/>
                <a:gd name="T19" fmla="*/ 320 h 507"/>
                <a:gd name="connsiteX0" fmla="*/ 9936 w 10033"/>
                <a:gd name="connsiteY0" fmla="*/ 8496 h 12184"/>
                <a:gd name="connsiteX1" fmla="*/ 6032 w 10033"/>
                <a:gd name="connsiteY1" fmla="*/ 6109 h 12184"/>
                <a:gd name="connsiteX2" fmla="*/ 4837 w 10033"/>
                <a:gd name="connsiteY2" fmla="*/ 0 h 12184"/>
                <a:gd name="connsiteX3" fmla="*/ 452 w 10033"/>
                <a:gd name="connsiteY3" fmla="*/ 2184 h 12184"/>
                <a:gd name="connsiteX4" fmla="*/ 139 w 10033"/>
                <a:gd name="connsiteY4" fmla="*/ 7687 h 12184"/>
                <a:gd name="connsiteX5" fmla="*/ 139 w 10033"/>
                <a:gd name="connsiteY5" fmla="*/ 8358 h 12184"/>
                <a:gd name="connsiteX6" fmla="*/ 4940 w 10033"/>
                <a:gd name="connsiteY6" fmla="*/ 12184 h 12184"/>
                <a:gd name="connsiteX7" fmla="*/ 7099 w 10033"/>
                <a:gd name="connsiteY7" fmla="*/ 12184 h 12184"/>
                <a:gd name="connsiteX8" fmla="*/ 9665 w 10033"/>
                <a:gd name="connsiteY8" fmla="*/ 10705 h 12184"/>
                <a:gd name="connsiteX9" fmla="*/ 9936 w 10033"/>
                <a:gd name="connsiteY9" fmla="*/ 8496 h 12184"/>
                <a:gd name="connsiteX0" fmla="*/ 9936 w 10033"/>
                <a:gd name="connsiteY0" fmla="*/ 8619 h 12307"/>
                <a:gd name="connsiteX1" fmla="*/ 6363 w 10033"/>
                <a:gd name="connsiteY1" fmla="*/ 5680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363 w 10033"/>
                <a:gd name="connsiteY1" fmla="*/ 5680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417 w 10033"/>
                <a:gd name="connsiteY1" fmla="*/ 5576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417 w 10033"/>
                <a:gd name="connsiteY1" fmla="*/ 5576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10226 w 10323"/>
                <a:gd name="connsiteY0" fmla="*/ 8617 h 12305"/>
                <a:gd name="connsiteX1" fmla="*/ 6707 w 10323"/>
                <a:gd name="connsiteY1" fmla="*/ 5574 h 12305"/>
                <a:gd name="connsiteX2" fmla="*/ 5127 w 10323"/>
                <a:gd name="connsiteY2" fmla="*/ 121 h 12305"/>
                <a:gd name="connsiteX3" fmla="*/ 742 w 10323"/>
                <a:gd name="connsiteY3" fmla="*/ 2305 h 12305"/>
                <a:gd name="connsiteX4" fmla="*/ 173 w 10323"/>
                <a:gd name="connsiteY4" fmla="*/ 7497 h 12305"/>
                <a:gd name="connsiteX5" fmla="*/ 429 w 10323"/>
                <a:gd name="connsiteY5" fmla="*/ 8479 h 12305"/>
                <a:gd name="connsiteX6" fmla="*/ 5230 w 10323"/>
                <a:gd name="connsiteY6" fmla="*/ 12305 h 12305"/>
                <a:gd name="connsiteX7" fmla="*/ 7389 w 10323"/>
                <a:gd name="connsiteY7" fmla="*/ 12305 h 12305"/>
                <a:gd name="connsiteX8" fmla="*/ 9955 w 10323"/>
                <a:gd name="connsiteY8" fmla="*/ 10826 h 12305"/>
                <a:gd name="connsiteX9" fmla="*/ 10226 w 10323"/>
                <a:gd name="connsiteY9" fmla="*/ 8617 h 1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23" h="12305">
                  <a:moveTo>
                    <a:pt x="10226" y="8617"/>
                  </a:moveTo>
                  <a:cubicBezTo>
                    <a:pt x="6322" y="6230"/>
                    <a:pt x="7557" y="6990"/>
                    <a:pt x="6707" y="5574"/>
                  </a:cubicBezTo>
                  <a:cubicBezTo>
                    <a:pt x="5937" y="3667"/>
                    <a:pt x="6245" y="4275"/>
                    <a:pt x="5127" y="121"/>
                  </a:cubicBezTo>
                  <a:cubicBezTo>
                    <a:pt x="4142" y="-441"/>
                    <a:pt x="1568" y="1076"/>
                    <a:pt x="742" y="2305"/>
                  </a:cubicBezTo>
                  <a:cubicBezTo>
                    <a:pt x="-84" y="3534"/>
                    <a:pt x="173" y="7497"/>
                    <a:pt x="173" y="7497"/>
                  </a:cubicBezTo>
                  <a:cubicBezTo>
                    <a:pt x="258" y="7824"/>
                    <a:pt x="-414" y="7678"/>
                    <a:pt x="429" y="8479"/>
                  </a:cubicBezTo>
                  <a:cubicBezTo>
                    <a:pt x="1272" y="9280"/>
                    <a:pt x="3765" y="10412"/>
                    <a:pt x="5230" y="12305"/>
                  </a:cubicBezTo>
                  <a:lnTo>
                    <a:pt x="7389" y="12305"/>
                  </a:lnTo>
                  <a:cubicBezTo>
                    <a:pt x="8287" y="12305"/>
                    <a:pt x="9167" y="11792"/>
                    <a:pt x="9955" y="10826"/>
                  </a:cubicBezTo>
                  <a:cubicBezTo>
                    <a:pt x="10302" y="10412"/>
                    <a:pt x="10429" y="9406"/>
                    <a:pt x="10226" y="8617"/>
                  </a:cubicBezTo>
                </a:path>
              </a:pathLst>
            </a:custGeom>
            <a:solidFill>
              <a:srgbClr val="B2B2B2"/>
            </a:solidFill>
            <a:ln>
              <a:noFill/>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117">
              <a:extLst>
                <a:ext uri="{FF2B5EF4-FFF2-40B4-BE49-F238E27FC236}">
                  <a16:creationId xmlns:a16="http://schemas.microsoft.com/office/drawing/2014/main" id="{356C911F-1EE7-4462-B6E9-74EECAD9A512}"/>
                </a:ext>
              </a:extLst>
            </p:cNvPr>
            <p:cNvSpPr>
              <a:spLocks/>
            </p:cNvSpPr>
            <p:nvPr/>
          </p:nvSpPr>
          <p:spPr bwMode="auto">
            <a:xfrm>
              <a:off x="5031165" y="5322220"/>
              <a:ext cx="517091" cy="364051"/>
            </a:xfrm>
            <a:custGeom>
              <a:avLst/>
              <a:gdLst>
                <a:gd name="T0" fmla="*/ 44 w 804"/>
                <a:gd name="T1" fmla="*/ 471 h 564"/>
                <a:gd name="T2" fmla="*/ 219 w 804"/>
                <a:gd name="T3" fmla="*/ 564 h 564"/>
                <a:gd name="T4" fmla="*/ 705 w 804"/>
                <a:gd name="T5" fmla="*/ 494 h 564"/>
                <a:gd name="T6" fmla="*/ 804 w 804"/>
                <a:gd name="T7" fmla="*/ 497 h 564"/>
                <a:gd name="T8" fmla="*/ 787 w 804"/>
                <a:gd name="T9" fmla="*/ 464 h 564"/>
                <a:gd name="T10" fmla="*/ 677 w 804"/>
                <a:gd name="T11" fmla="*/ 174 h 564"/>
                <a:gd name="T12" fmla="*/ 248 w 804"/>
                <a:gd name="T13" fmla="*/ 0 h 564"/>
                <a:gd name="T14" fmla="*/ 74 w 804"/>
                <a:gd name="T15" fmla="*/ 249 h 564"/>
                <a:gd name="T16" fmla="*/ 14 w 804"/>
                <a:gd name="T17" fmla="*/ 384 h 564"/>
                <a:gd name="T18" fmla="*/ 44 w 804"/>
                <a:gd name="T19" fmla="*/ 471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564">
                  <a:moveTo>
                    <a:pt x="44" y="471"/>
                  </a:moveTo>
                  <a:cubicBezTo>
                    <a:pt x="219" y="564"/>
                    <a:pt x="219" y="564"/>
                    <a:pt x="219" y="564"/>
                  </a:cubicBezTo>
                  <a:cubicBezTo>
                    <a:pt x="373" y="519"/>
                    <a:pt x="536" y="494"/>
                    <a:pt x="705" y="494"/>
                  </a:cubicBezTo>
                  <a:cubicBezTo>
                    <a:pt x="738" y="494"/>
                    <a:pt x="771" y="495"/>
                    <a:pt x="804" y="497"/>
                  </a:cubicBezTo>
                  <a:cubicBezTo>
                    <a:pt x="797" y="487"/>
                    <a:pt x="791" y="475"/>
                    <a:pt x="787" y="464"/>
                  </a:cubicBezTo>
                  <a:cubicBezTo>
                    <a:pt x="677" y="174"/>
                    <a:pt x="677" y="174"/>
                    <a:pt x="677" y="174"/>
                  </a:cubicBezTo>
                  <a:cubicBezTo>
                    <a:pt x="248" y="0"/>
                    <a:pt x="248" y="0"/>
                    <a:pt x="248" y="0"/>
                  </a:cubicBezTo>
                  <a:cubicBezTo>
                    <a:pt x="74" y="249"/>
                    <a:pt x="74" y="249"/>
                    <a:pt x="74" y="249"/>
                  </a:cubicBezTo>
                  <a:cubicBezTo>
                    <a:pt x="14" y="384"/>
                    <a:pt x="14" y="384"/>
                    <a:pt x="14" y="384"/>
                  </a:cubicBezTo>
                  <a:cubicBezTo>
                    <a:pt x="0" y="417"/>
                    <a:pt x="13" y="454"/>
                    <a:pt x="44" y="47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127">
              <a:extLst>
                <a:ext uri="{FF2B5EF4-FFF2-40B4-BE49-F238E27FC236}">
                  <a16:creationId xmlns:a16="http://schemas.microsoft.com/office/drawing/2014/main" id="{680DAB85-EDE8-41CA-9843-80AE7A40E843}"/>
                </a:ext>
              </a:extLst>
            </p:cNvPr>
            <p:cNvSpPr>
              <a:spLocks/>
            </p:cNvSpPr>
            <p:nvPr/>
          </p:nvSpPr>
          <p:spPr bwMode="auto">
            <a:xfrm>
              <a:off x="6793446" y="1674764"/>
              <a:ext cx="459121" cy="517091"/>
            </a:xfrm>
            <a:custGeom>
              <a:avLst/>
              <a:gdLst>
                <a:gd name="T0" fmla="*/ 654 w 711"/>
                <a:gd name="T1" fmla="*/ 0 h 803"/>
                <a:gd name="T2" fmla="*/ 296 w 711"/>
                <a:gd name="T3" fmla="*/ 0 h 803"/>
                <a:gd name="T4" fmla="*/ 211 w 711"/>
                <a:gd name="T5" fmla="*/ 66 h 803"/>
                <a:gd name="T6" fmla="*/ 11 w 711"/>
                <a:gd name="T7" fmla="*/ 737 h 803"/>
                <a:gd name="T8" fmla="*/ 57 w 711"/>
                <a:gd name="T9" fmla="*/ 803 h 803"/>
                <a:gd name="T10" fmla="*/ 415 w 711"/>
                <a:gd name="T11" fmla="*/ 803 h 803"/>
                <a:gd name="T12" fmla="*/ 500 w 711"/>
                <a:gd name="T13" fmla="*/ 737 h 803"/>
                <a:gd name="T14" fmla="*/ 700 w 711"/>
                <a:gd name="T15" fmla="*/ 66 h 803"/>
                <a:gd name="T16" fmla="*/ 654 w 711"/>
                <a:gd name="T17"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803">
                  <a:moveTo>
                    <a:pt x="654" y="0"/>
                  </a:moveTo>
                  <a:cubicBezTo>
                    <a:pt x="296" y="0"/>
                    <a:pt x="296" y="0"/>
                    <a:pt x="296" y="0"/>
                  </a:cubicBezTo>
                  <a:cubicBezTo>
                    <a:pt x="259" y="0"/>
                    <a:pt x="221" y="30"/>
                    <a:pt x="211" y="66"/>
                  </a:cubicBezTo>
                  <a:cubicBezTo>
                    <a:pt x="11" y="737"/>
                    <a:pt x="11" y="737"/>
                    <a:pt x="11" y="737"/>
                  </a:cubicBezTo>
                  <a:cubicBezTo>
                    <a:pt x="0" y="774"/>
                    <a:pt x="20" y="803"/>
                    <a:pt x="57" y="803"/>
                  </a:cubicBezTo>
                  <a:cubicBezTo>
                    <a:pt x="415" y="803"/>
                    <a:pt x="415" y="803"/>
                    <a:pt x="415" y="803"/>
                  </a:cubicBezTo>
                  <a:cubicBezTo>
                    <a:pt x="451" y="803"/>
                    <a:pt x="489" y="774"/>
                    <a:pt x="500" y="737"/>
                  </a:cubicBezTo>
                  <a:cubicBezTo>
                    <a:pt x="700" y="66"/>
                    <a:pt x="700" y="66"/>
                    <a:pt x="700" y="66"/>
                  </a:cubicBezTo>
                  <a:cubicBezTo>
                    <a:pt x="711" y="30"/>
                    <a:pt x="690" y="0"/>
                    <a:pt x="65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128">
              <a:extLst>
                <a:ext uri="{FF2B5EF4-FFF2-40B4-BE49-F238E27FC236}">
                  <a16:creationId xmlns:a16="http://schemas.microsoft.com/office/drawing/2014/main" id="{5DE2216A-C551-41BD-B04B-329172203B38}"/>
                </a:ext>
              </a:extLst>
            </p:cNvPr>
            <p:cNvSpPr>
              <a:spLocks/>
            </p:cNvSpPr>
            <p:nvPr/>
          </p:nvSpPr>
          <p:spPr bwMode="auto">
            <a:xfrm>
              <a:off x="6063028" y="2660251"/>
              <a:ext cx="767522" cy="735056"/>
            </a:xfrm>
            <a:custGeom>
              <a:avLst/>
              <a:gdLst>
                <a:gd name="T0" fmla="*/ 1164 w 1192"/>
                <a:gd name="T1" fmla="*/ 728 h 1145"/>
                <a:gd name="T2" fmla="*/ 1080 w 1192"/>
                <a:gd name="T3" fmla="*/ 634 h 1145"/>
                <a:gd name="T4" fmla="*/ 736 w 1192"/>
                <a:gd name="T5" fmla="*/ 564 h 1145"/>
                <a:gd name="T6" fmla="*/ 693 w 1192"/>
                <a:gd name="T7" fmla="*/ 534 h 1145"/>
                <a:gd name="T8" fmla="*/ 366 w 1192"/>
                <a:gd name="T9" fmla="*/ 0 h 1145"/>
                <a:gd name="T10" fmla="*/ 0 w 1192"/>
                <a:gd name="T11" fmla="*/ 135 h 1145"/>
                <a:gd name="T12" fmla="*/ 589 w 1192"/>
                <a:gd name="T13" fmla="*/ 812 h 1145"/>
                <a:gd name="T14" fmla="*/ 708 w 1192"/>
                <a:gd name="T15" fmla="*/ 881 h 1145"/>
                <a:gd name="T16" fmla="*/ 1052 w 1192"/>
                <a:gd name="T17" fmla="*/ 1000 h 1145"/>
                <a:gd name="T18" fmla="*/ 955 w 1192"/>
                <a:gd name="T19" fmla="*/ 1017 h 1145"/>
                <a:gd name="T20" fmla="*/ 901 w 1192"/>
                <a:gd name="T21" fmla="*/ 1081 h 1145"/>
                <a:gd name="T22" fmla="*/ 901 w 1192"/>
                <a:gd name="T23" fmla="*/ 1117 h 1145"/>
                <a:gd name="T24" fmla="*/ 1019 w 1192"/>
                <a:gd name="T25" fmla="*/ 1095 h 1145"/>
                <a:gd name="T26" fmla="*/ 1022 w 1192"/>
                <a:gd name="T27" fmla="*/ 1121 h 1145"/>
                <a:gd name="T28" fmla="*/ 1029 w 1192"/>
                <a:gd name="T29" fmla="*/ 1145 h 1145"/>
                <a:gd name="T30" fmla="*/ 1170 w 1192"/>
                <a:gd name="T31" fmla="*/ 1057 h 1145"/>
                <a:gd name="T32" fmla="*/ 1190 w 1192"/>
                <a:gd name="T33" fmla="*/ 1016 h 1145"/>
                <a:gd name="T34" fmla="*/ 1164 w 1192"/>
                <a:gd name="T35" fmla="*/ 72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2" h="1145">
                  <a:moveTo>
                    <a:pt x="1164" y="728"/>
                  </a:moveTo>
                  <a:cubicBezTo>
                    <a:pt x="1160" y="682"/>
                    <a:pt x="1126" y="643"/>
                    <a:pt x="1080" y="634"/>
                  </a:cubicBezTo>
                  <a:cubicBezTo>
                    <a:pt x="736" y="564"/>
                    <a:pt x="736" y="564"/>
                    <a:pt x="736" y="564"/>
                  </a:cubicBezTo>
                  <a:cubicBezTo>
                    <a:pt x="718" y="561"/>
                    <a:pt x="703" y="550"/>
                    <a:pt x="693" y="534"/>
                  </a:cubicBezTo>
                  <a:cubicBezTo>
                    <a:pt x="366" y="0"/>
                    <a:pt x="366" y="0"/>
                    <a:pt x="366" y="0"/>
                  </a:cubicBezTo>
                  <a:cubicBezTo>
                    <a:pt x="0" y="135"/>
                    <a:pt x="0" y="135"/>
                    <a:pt x="0" y="135"/>
                  </a:cubicBezTo>
                  <a:cubicBezTo>
                    <a:pt x="589" y="812"/>
                    <a:pt x="589" y="812"/>
                    <a:pt x="589" y="812"/>
                  </a:cubicBezTo>
                  <a:cubicBezTo>
                    <a:pt x="708" y="881"/>
                    <a:pt x="708" y="881"/>
                    <a:pt x="708" y="881"/>
                  </a:cubicBezTo>
                  <a:cubicBezTo>
                    <a:pt x="1052" y="1000"/>
                    <a:pt x="1052" y="1000"/>
                    <a:pt x="1052" y="1000"/>
                  </a:cubicBezTo>
                  <a:cubicBezTo>
                    <a:pt x="955" y="1017"/>
                    <a:pt x="955" y="1017"/>
                    <a:pt x="955" y="1017"/>
                  </a:cubicBezTo>
                  <a:cubicBezTo>
                    <a:pt x="924" y="1022"/>
                    <a:pt x="901" y="1049"/>
                    <a:pt x="901" y="1081"/>
                  </a:cubicBezTo>
                  <a:cubicBezTo>
                    <a:pt x="901" y="1117"/>
                    <a:pt x="901" y="1117"/>
                    <a:pt x="901" y="1117"/>
                  </a:cubicBezTo>
                  <a:cubicBezTo>
                    <a:pt x="1019" y="1095"/>
                    <a:pt x="1019" y="1095"/>
                    <a:pt x="1019" y="1095"/>
                  </a:cubicBezTo>
                  <a:cubicBezTo>
                    <a:pt x="1019" y="1104"/>
                    <a:pt x="1019" y="1112"/>
                    <a:pt x="1022" y="1121"/>
                  </a:cubicBezTo>
                  <a:cubicBezTo>
                    <a:pt x="1029" y="1145"/>
                    <a:pt x="1029" y="1145"/>
                    <a:pt x="1029" y="1145"/>
                  </a:cubicBezTo>
                  <a:cubicBezTo>
                    <a:pt x="1170" y="1057"/>
                    <a:pt x="1170" y="1057"/>
                    <a:pt x="1170" y="1057"/>
                  </a:cubicBezTo>
                  <a:cubicBezTo>
                    <a:pt x="1184" y="1048"/>
                    <a:pt x="1192" y="1032"/>
                    <a:pt x="1190" y="1016"/>
                  </a:cubicBezTo>
                  <a:lnTo>
                    <a:pt x="1164" y="728"/>
                  </a:lnTo>
                  <a:close/>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129">
              <a:extLst>
                <a:ext uri="{FF2B5EF4-FFF2-40B4-BE49-F238E27FC236}">
                  <a16:creationId xmlns:a16="http://schemas.microsoft.com/office/drawing/2014/main" id="{92B31D23-30FC-407B-9382-E0AE63899375}"/>
                </a:ext>
              </a:extLst>
            </p:cNvPr>
            <p:cNvSpPr>
              <a:spLocks/>
            </p:cNvSpPr>
            <p:nvPr/>
          </p:nvSpPr>
          <p:spPr bwMode="auto">
            <a:xfrm>
              <a:off x="5351160" y="3251545"/>
              <a:ext cx="377964" cy="435934"/>
            </a:xfrm>
            <a:custGeom>
              <a:avLst/>
              <a:gdLst>
                <a:gd name="T0" fmla="*/ 0 w 584"/>
                <a:gd name="T1" fmla="*/ 388 h 677"/>
                <a:gd name="T2" fmla="*/ 299 w 584"/>
                <a:gd name="T3" fmla="*/ 577 h 677"/>
                <a:gd name="T4" fmla="*/ 442 w 584"/>
                <a:gd name="T5" fmla="*/ 0 h 677"/>
                <a:gd name="T6" fmla="*/ 74 w 584"/>
                <a:gd name="T7" fmla="*/ 327 h 677"/>
                <a:gd name="T8" fmla="*/ 0 w 584"/>
                <a:gd name="T9" fmla="*/ 388 h 677"/>
              </a:gdLst>
              <a:ahLst/>
              <a:cxnLst>
                <a:cxn ang="0">
                  <a:pos x="T0" y="T1"/>
                </a:cxn>
                <a:cxn ang="0">
                  <a:pos x="T2" y="T3"/>
                </a:cxn>
                <a:cxn ang="0">
                  <a:pos x="T4" y="T5"/>
                </a:cxn>
                <a:cxn ang="0">
                  <a:pos x="T6" y="T7"/>
                </a:cxn>
                <a:cxn ang="0">
                  <a:pos x="T8" y="T9"/>
                </a:cxn>
              </a:cxnLst>
              <a:rect l="0" t="0" r="r" b="b"/>
              <a:pathLst>
                <a:path w="584" h="677">
                  <a:moveTo>
                    <a:pt x="0" y="388"/>
                  </a:moveTo>
                  <a:cubicBezTo>
                    <a:pt x="0" y="388"/>
                    <a:pt x="14" y="477"/>
                    <a:pt x="299" y="577"/>
                  </a:cubicBezTo>
                  <a:cubicBezTo>
                    <a:pt x="584" y="677"/>
                    <a:pt x="442" y="0"/>
                    <a:pt x="442" y="0"/>
                  </a:cubicBezTo>
                  <a:cubicBezTo>
                    <a:pt x="74" y="327"/>
                    <a:pt x="74" y="327"/>
                    <a:pt x="74" y="327"/>
                  </a:cubicBezTo>
                  <a:lnTo>
                    <a:pt x="0" y="388"/>
                  </a:lnTo>
                  <a:close/>
                </a:path>
              </a:pathLst>
            </a:custGeom>
            <a:solidFill>
              <a:srgbClr val="9C1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130">
              <a:extLst>
                <a:ext uri="{FF2B5EF4-FFF2-40B4-BE49-F238E27FC236}">
                  <a16:creationId xmlns:a16="http://schemas.microsoft.com/office/drawing/2014/main" id="{C990CFCD-4E30-4BF5-A332-179C24E89397}"/>
                </a:ext>
              </a:extLst>
            </p:cNvPr>
            <p:cNvSpPr>
              <a:spLocks/>
            </p:cNvSpPr>
            <p:nvPr/>
          </p:nvSpPr>
          <p:spPr bwMode="auto">
            <a:xfrm>
              <a:off x="5654921" y="5452076"/>
              <a:ext cx="760564" cy="326949"/>
            </a:xfrm>
            <a:custGeom>
              <a:avLst/>
              <a:gdLst>
                <a:gd name="T0" fmla="*/ 1157 w 1181"/>
                <a:gd name="T1" fmla="*/ 320 h 507"/>
                <a:gd name="T2" fmla="*/ 696 w 1181"/>
                <a:gd name="T3" fmla="*/ 199 h 507"/>
                <a:gd name="T4" fmla="*/ 535 w 1181"/>
                <a:gd name="T5" fmla="*/ 0 h 507"/>
                <a:gd name="T6" fmla="*/ 37 w 1181"/>
                <a:gd name="T7" fmla="*/ 0 h 507"/>
                <a:gd name="T8" fmla="*/ 0 w 1181"/>
                <a:gd name="T9" fmla="*/ 279 h 507"/>
                <a:gd name="T10" fmla="*/ 0 w 1181"/>
                <a:gd name="T11" fmla="*/ 313 h 507"/>
                <a:gd name="T12" fmla="*/ 567 w 1181"/>
                <a:gd name="T13" fmla="*/ 507 h 507"/>
                <a:gd name="T14" fmla="*/ 822 w 1181"/>
                <a:gd name="T15" fmla="*/ 507 h 507"/>
                <a:gd name="T16" fmla="*/ 1125 w 1181"/>
                <a:gd name="T17" fmla="*/ 432 h 507"/>
                <a:gd name="T18" fmla="*/ 1157 w 1181"/>
                <a:gd name="T19" fmla="*/ 3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507">
                  <a:moveTo>
                    <a:pt x="1157" y="320"/>
                  </a:moveTo>
                  <a:cubicBezTo>
                    <a:pt x="696" y="199"/>
                    <a:pt x="696" y="199"/>
                    <a:pt x="696" y="199"/>
                  </a:cubicBezTo>
                  <a:cubicBezTo>
                    <a:pt x="535" y="0"/>
                    <a:pt x="535" y="0"/>
                    <a:pt x="535" y="0"/>
                  </a:cubicBezTo>
                  <a:cubicBezTo>
                    <a:pt x="37" y="0"/>
                    <a:pt x="37" y="0"/>
                    <a:pt x="37" y="0"/>
                  </a:cubicBezTo>
                  <a:cubicBezTo>
                    <a:pt x="0" y="279"/>
                    <a:pt x="0" y="279"/>
                    <a:pt x="0" y="279"/>
                  </a:cubicBezTo>
                  <a:cubicBezTo>
                    <a:pt x="0" y="313"/>
                    <a:pt x="0" y="313"/>
                    <a:pt x="0" y="313"/>
                  </a:cubicBezTo>
                  <a:cubicBezTo>
                    <a:pt x="203" y="344"/>
                    <a:pt x="394" y="411"/>
                    <a:pt x="567" y="507"/>
                  </a:cubicBezTo>
                  <a:cubicBezTo>
                    <a:pt x="822" y="507"/>
                    <a:pt x="822" y="507"/>
                    <a:pt x="822" y="507"/>
                  </a:cubicBezTo>
                  <a:cubicBezTo>
                    <a:pt x="928" y="507"/>
                    <a:pt x="1032" y="481"/>
                    <a:pt x="1125" y="432"/>
                  </a:cubicBezTo>
                  <a:cubicBezTo>
                    <a:pt x="1166" y="411"/>
                    <a:pt x="1181" y="360"/>
                    <a:pt x="1157" y="32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131">
              <a:extLst>
                <a:ext uri="{FF2B5EF4-FFF2-40B4-BE49-F238E27FC236}">
                  <a16:creationId xmlns:a16="http://schemas.microsoft.com/office/drawing/2014/main" id="{26F2BD1C-F516-46D0-BE76-A3DF232626C8}"/>
                </a:ext>
              </a:extLst>
            </p:cNvPr>
            <p:cNvSpPr>
              <a:spLocks/>
            </p:cNvSpPr>
            <p:nvPr/>
          </p:nvSpPr>
          <p:spPr bwMode="auto">
            <a:xfrm>
              <a:off x="5434633" y="3590085"/>
              <a:ext cx="639985" cy="2079956"/>
            </a:xfrm>
            <a:custGeom>
              <a:avLst/>
              <a:gdLst>
                <a:gd name="T0" fmla="*/ 286 w 993"/>
                <a:gd name="T1" fmla="*/ 3200 h 3232"/>
                <a:gd name="T2" fmla="*/ 468 w 993"/>
                <a:gd name="T3" fmla="*/ 3232 h 3232"/>
                <a:gd name="T4" fmla="*/ 952 w 993"/>
                <a:gd name="T5" fmla="*/ 2933 h 3232"/>
                <a:gd name="T6" fmla="*/ 761 w 993"/>
                <a:gd name="T7" fmla="*/ 1729 h 3232"/>
                <a:gd name="T8" fmla="*/ 993 w 993"/>
                <a:gd name="T9" fmla="*/ 180 h 3232"/>
                <a:gd name="T10" fmla="*/ 198 w 993"/>
                <a:gd name="T11" fmla="*/ 0 h 3232"/>
                <a:gd name="T12" fmla="*/ 110 w 993"/>
                <a:gd name="T13" fmla="*/ 1224 h 3232"/>
                <a:gd name="T14" fmla="*/ 212 w 993"/>
                <a:gd name="T15" fmla="*/ 2804 h 3232"/>
                <a:gd name="T16" fmla="*/ 286 w 993"/>
                <a:gd name="T17" fmla="*/ 3200 h 3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3" h="3232">
                  <a:moveTo>
                    <a:pt x="286" y="3200"/>
                  </a:moveTo>
                  <a:cubicBezTo>
                    <a:pt x="348" y="3208"/>
                    <a:pt x="408" y="3218"/>
                    <a:pt x="468" y="3232"/>
                  </a:cubicBezTo>
                  <a:cubicBezTo>
                    <a:pt x="635" y="3180"/>
                    <a:pt x="878" y="3081"/>
                    <a:pt x="952" y="2933"/>
                  </a:cubicBezTo>
                  <a:cubicBezTo>
                    <a:pt x="802" y="2776"/>
                    <a:pt x="761" y="1969"/>
                    <a:pt x="761" y="1729"/>
                  </a:cubicBezTo>
                  <a:cubicBezTo>
                    <a:pt x="761" y="1488"/>
                    <a:pt x="993" y="180"/>
                    <a:pt x="993" y="180"/>
                  </a:cubicBezTo>
                  <a:cubicBezTo>
                    <a:pt x="198" y="0"/>
                    <a:pt x="198" y="0"/>
                    <a:pt x="198" y="0"/>
                  </a:cubicBezTo>
                  <a:cubicBezTo>
                    <a:pt x="110" y="1224"/>
                    <a:pt x="110" y="1224"/>
                    <a:pt x="110" y="1224"/>
                  </a:cubicBezTo>
                  <a:cubicBezTo>
                    <a:pt x="0" y="1739"/>
                    <a:pt x="114" y="2288"/>
                    <a:pt x="212" y="2804"/>
                  </a:cubicBezTo>
                  <a:lnTo>
                    <a:pt x="286" y="320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132">
              <a:extLst>
                <a:ext uri="{FF2B5EF4-FFF2-40B4-BE49-F238E27FC236}">
                  <a16:creationId xmlns:a16="http://schemas.microsoft.com/office/drawing/2014/main" id="{A8071ED5-92E2-4B31-957C-588B68FC9691}"/>
                </a:ext>
              </a:extLst>
            </p:cNvPr>
            <p:cNvSpPr>
              <a:spLocks/>
            </p:cNvSpPr>
            <p:nvPr/>
          </p:nvSpPr>
          <p:spPr bwMode="auto">
            <a:xfrm>
              <a:off x="5024207" y="2790104"/>
              <a:ext cx="1238234" cy="2782550"/>
            </a:xfrm>
            <a:custGeom>
              <a:avLst/>
              <a:gdLst>
                <a:gd name="T0" fmla="*/ 887 w 1924"/>
                <a:gd name="T1" fmla="*/ 365 h 4326"/>
                <a:gd name="T2" fmla="*/ 861 w 1924"/>
                <a:gd name="T3" fmla="*/ 428 h 4326"/>
                <a:gd name="T4" fmla="*/ 838 w 1924"/>
                <a:gd name="T5" fmla="*/ 1302 h 4326"/>
                <a:gd name="T6" fmla="*/ 1045 w 1924"/>
                <a:gd name="T7" fmla="*/ 2413 h 4326"/>
                <a:gd name="T8" fmla="*/ 0 w 1924"/>
                <a:gd name="T9" fmla="*/ 4196 h 4326"/>
                <a:gd name="T10" fmla="*/ 754 w 1924"/>
                <a:gd name="T11" fmla="*/ 4141 h 4326"/>
                <a:gd name="T12" fmla="*/ 672 w 1924"/>
                <a:gd name="T13" fmla="*/ 3990 h 4326"/>
                <a:gd name="T14" fmla="*/ 1844 w 1924"/>
                <a:gd name="T15" fmla="*/ 2655 h 4326"/>
                <a:gd name="T16" fmla="*/ 1920 w 1924"/>
                <a:gd name="T17" fmla="*/ 2430 h 4326"/>
                <a:gd name="T18" fmla="*/ 1800 w 1924"/>
                <a:gd name="T19" fmla="*/ 953 h 4326"/>
                <a:gd name="T20" fmla="*/ 1842 w 1924"/>
                <a:gd name="T21" fmla="*/ 725 h 4326"/>
                <a:gd name="T22" fmla="*/ 1714 w 1924"/>
                <a:gd name="T23" fmla="*/ 246 h 4326"/>
                <a:gd name="T24" fmla="*/ 1360 w 1924"/>
                <a:gd name="T25" fmla="*/ 0 h 4326"/>
                <a:gd name="T26" fmla="*/ 887 w 1924"/>
                <a:gd name="T27" fmla="*/ 365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4326">
                  <a:moveTo>
                    <a:pt x="887" y="365"/>
                  </a:moveTo>
                  <a:cubicBezTo>
                    <a:pt x="861" y="428"/>
                    <a:pt x="861" y="428"/>
                    <a:pt x="861" y="428"/>
                  </a:cubicBezTo>
                  <a:cubicBezTo>
                    <a:pt x="749" y="707"/>
                    <a:pt x="740" y="1017"/>
                    <a:pt x="838" y="1302"/>
                  </a:cubicBezTo>
                  <a:cubicBezTo>
                    <a:pt x="1045" y="2413"/>
                    <a:pt x="1045" y="2413"/>
                    <a:pt x="1045" y="2413"/>
                  </a:cubicBezTo>
                  <a:cubicBezTo>
                    <a:pt x="0" y="4196"/>
                    <a:pt x="0" y="4196"/>
                    <a:pt x="0" y="4196"/>
                  </a:cubicBezTo>
                  <a:cubicBezTo>
                    <a:pt x="0" y="4196"/>
                    <a:pt x="356" y="4326"/>
                    <a:pt x="754" y="4141"/>
                  </a:cubicBezTo>
                  <a:cubicBezTo>
                    <a:pt x="672" y="3990"/>
                    <a:pt x="672" y="3990"/>
                    <a:pt x="672" y="3990"/>
                  </a:cubicBezTo>
                  <a:cubicBezTo>
                    <a:pt x="1844" y="2655"/>
                    <a:pt x="1844" y="2655"/>
                    <a:pt x="1844" y="2655"/>
                  </a:cubicBezTo>
                  <a:cubicBezTo>
                    <a:pt x="1897" y="2593"/>
                    <a:pt x="1924" y="2512"/>
                    <a:pt x="1920" y="2430"/>
                  </a:cubicBezTo>
                  <a:cubicBezTo>
                    <a:pt x="1800" y="953"/>
                    <a:pt x="1800" y="953"/>
                    <a:pt x="1800" y="953"/>
                  </a:cubicBezTo>
                  <a:cubicBezTo>
                    <a:pt x="1794" y="875"/>
                    <a:pt x="1808" y="796"/>
                    <a:pt x="1842" y="725"/>
                  </a:cubicBezTo>
                  <a:cubicBezTo>
                    <a:pt x="1922" y="556"/>
                    <a:pt x="1868" y="353"/>
                    <a:pt x="1714" y="246"/>
                  </a:cubicBezTo>
                  <a:cubicBezTo>
                    <a:pt x="1360" y="0"/>
                    <a:pt x="1360" y="0"/>
                    <a:pt x="1360" y="0"/>
                  </a:cubicBezTo>
                  <a:lnTo>
                    <a:pt x="887" y="3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133">
              <a:extLst>
                <a:ext uri="{FF2B5EF4-FFF2-40B4-BE49-F238E27FC236}">
                  <a16:creationId xmlns:a16="http://schemas.microsoft.com/office/drawing/2014/main" id="{C525329C-0AEF-4044-90B1-84EA36C99280}"/>
                </a:ext>
              </a:extLst>
            </p:cNvPr>
            <p:cNvSpPr>
              <a:spLocks/>
            </p:cNvSpPr>
            <p:nvPr/>
          </p:nvSpPr>
          <p:spPr bwMode="auto">
            <a:xfrm>
              <a:off x="5351160" y="1786068"/>
              <a:ext cx="973893" cy="1873584"/>
            </a:xfrm>
            <a:custGeom>
              <a:avLst/>
              <a:gdLst>
                <a:gd name="T0" fmla="*/ 538 w 1510"/>
                <a:gd name="T1" fmla="*/ 52 h 2911"/>
                <a:gd name="T2" fmla="*/ 134 w 1510"/>
                <a:gd name="T3" fmla="*/ 862 h 2911"/>
                <a:gd name="T4" fmla="*/ 194 w 1510"/>
                <a:gd name="T5" fmla="*/ 1781 h 2911"/>
                <a:gd name="T6" fmla="*/ 0 w 1510"/>
                <a:gd name="T7" fmla="*/ 2664 h 2911"/>
                <a:gd name="T8" fmla="*/ 39 w 1510"/>
                <a:gd name="T9" fmla="*/ 2655 h 2911"/>
                <a:gd name="T10" fmla="*/ 740 w 1510"/>
                <a:gd name="T11" fmla="*/ 2749 h 2911"/>
                <a:gd name="T12" fmla="*/ 1320 w 1510"/>
                <a:gd name="T13" fmla="*/ 2887 h 2911"/>
                <a:gd name="T14" fmla="*/ 1510 w 1510"/>
                <a:gd name="T15" fmla="*/ 2847 h 2911"/>
                <a:gd name="T16" fmla="*/ 1394 w 1510"/>
                <a:gd name="T17" fmla="*/ 1686 h 2911"/>
                <a:gd name="T18" fmla="*/ 1385 w 1510"/>
                <a:gd name="T19" fmla="*/ 1210 h 2911"/>
                <a:gd name="T20" fmla="*/ 1420 w 1510"/>
                <a:gd name="T21" fmla="*/ 937 h 2911"/>
                <a:gd name="T22" fmla="*/ 1338 w 1510"/>
                <a:gd name="T23" fmla="*/ 614 h 2911"/>
                <a:gd name="T24" fmla="*/ 951 w 1510"/>
                <a:gd name="T25" fmla="*/ 71 h 2911"/>
                <a:gd name="T26" fmla="*/ 775 w 1510"/>
                <a:gd name="T27" fmla="*/ 20 h 2911"/>
                <a:gd name="T28" fmla="*/ 538 w 1510"/>
                <a:gd name="T29" fmla="*/ 52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0" h="2911">
                  <a:moveTo>
                    <a:pt x="538" y="52"/>
                  </a:moveTo>
                  <a:cubicBezTo>
                    <a:pt x="229" y="188"/>
                    <a:pt x="66" y="531"/>
                    <a:pt x="134" y="862"/>
                  </a:cubicBezTo>
                  <a:cubicBezTo>
                    <a:pt x="195" y="1157"/>
                    <a:pt x="251" y="1544"/>
                    <a:pt x="194" y="1781"/>
                  </a:cubicBezTo>
                  <a:cubicBezTo>
                    <a:pt x="97" y="2182"/>
                    <a:pt x="0" y="2664"/>
                    <a:pt x="0" y="2664"/>
                  </a:cubicBezTo>
                  <a:cubicBezTo>
                    <a:pt x="39" y="2655"/>
                    <a:pt x="39" y="2655"/>
                    <a:pt x="39" y="2655"/>
                  </a:cubicBezTo>
                  <a:cubicBezTo>
                    <a:pt x="278" y="2594"/>
                    <a:pt x="564" y="2586"/>
                    <a:pt x="740" y="2749"/>
                  </a:cubicBezTo>
                  <a:cubicBezTo>
                    <a:pt x="917" y="2911"/>
                    <a:pt x="1117" y="2910"/>
                    <a:pt x="1320" y="2887"/>
                  </a:cubicBezTo>
                  <a:cubicBezTo>
                    <a:pt x="1510" y="2847"/>
                    <a:pt x="1510" y="2847"/>
                    <a:pt x="1510" y="2847"/>
                  </a:cubicBezTo>
                  <a:cubicBezTo>
                    <a:pt x="1510" y="2847"/>
                    <a:pt x="1354" y="2094"/>
                    <a:pt x="1394" y="1686"/>
                  </a:cubicBezTo>
                  <a:cubicBezTo>
                    <a:pt x="1409" y="1527"/>
                    <a:pt x="1414" y="1369"/>
                    <a:pt x="1385" y="1210"/>
                  </a:cubicBezTo>
                  <a:cubicBezTo>
                    <a:pt x="1420" y="937"/>
                    <a:pt x="1420" y="937"/>
                    <a:pt x="1420" y="937"/>
                  </a:cubicBezTo>
                  <a:cubicBezTo>
                    <a:pt x="1434" y="823"/>
                    <a:pt x="1405" y="708"/>
                    <a:pt x="1338" y="614"/>
                  </a:cubicBezTo>
                  <a:cubicBezTo>
                    <a:pt x="951" y="71"/>
                    <a:pt x="951" y="71"/>
                    <a:pt x="951" y="71"/>
                  </a:cubicBezTo>
                  <a:cubicBezTo>
                    <a:pt x="775" y="20"/>
                    <a:pt x="775" y="20"/>
                    <a:pt x="775" y="20"/>
                  </a:cubicBezTo>
                  <a:cubicBezTo>
                    <a:pt x="703" y="0"/>
                    <a:pt x="621" y="16"/>
                    <a:pt x="538" y="52"/>
                  </a:cubicBezTo>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134">
              <a:extLst>
                <a:ext uri="{FF2B5EF4-FFF2-40B4-BE49-F238E27FC236}">
                  <a16:creationId xmlns:a16="http://schemas.microsoft.com/office/drawing/2014/main" id="{6AA9C43D-AD02-4BFB-9070-E2EDA82A657D}"/>
                </a:ext>
              </a:extLst>
            </p:cNvPr>
            <p:cNvSpPr>
              <a:spLocks/>
            </p:cNvSpPr>
            <p:nvPr/>
          </p:nvSpPr>
          <p:spPr bwMode="auto">
            <a:xfrm>
              <a:off x="5543618" y="2129247"/>
              <a:ext cx="732737" cy="895052"/>
            </a:xfrm>
            <a:custGeom>
              <a:avLst/>
              <a:gdLst>
                <a:gd name="T0" fmla="*/ 1107 w 1138"/>
                <a:gd name="T1" fmla="*/ 786 h 1393"/>
                <a:gd name="T2" fmla="*/ 90 w 1138"/>
                <a:gd name="T3" fmla="*/ 0 h 1393"/>
                <a:gd name="T4" fmla="*/ 0 w 1138"/>
                <a:gd name="T5" fmla="*/ 69 h 1393"/>
                <a:gd name="T6" fmla="*/ 776 w 1138"/>
                <a:gd name="T7" fmla="*/ 1184 h 1393"/>
                <a:gd name="T8" fmla="*/ 1084 w 1138"/>
                <a:gd name="T9" fmla="*/ 1393 h 1393"/>
                <a:gd name="T10" fmla="*/ 1107 w 1138"/>
                <a:gd name="T11" fmla="*/ 786 h 1393"/>
              </a:gdLst>
              <a:ahLst/>
              <a:cxnLst>
                <a:cxn ang="0">
                  <a:pos x="T0" y="T1"/>
                </a:cxn>
                <a:cxn ang="0">
                  <a:pos x="T2" y="T3"/>
                </a:cxn>
                <a:cxn ang="0">
                  <a:pos x="T4" y="T5"/>
                </a:cxn>
                <a:cxn ang="0">
                  <a:pos x="T6" y="T7"/>
                </a:cxn>
                <a:cxn ang="0">
                  <a:pos x="T8" y="T9"/>
                </a:cxn>
                <a:cxn ang="0">
                  <a:pos x="T10" y="T11"/>
                </a:cxn>
              </a:cxnLst>
              <a:rect l="0" t="0" r="r" b="b"/>
              <a:pathLst>
                <a:path w="1138" h="1393">
                  <a:moveTo>
                    <a:pt x="1107" y="786"/>
                  </a:moveTo>
                  <a:cubicBezTo>
                    <a:pt x="90" y="0"/>
                    <a:pt x="90" y="0"/>
                    <a:pt x="90" y="0"/>
                  </a:cubicBezTo>
                  <a:cubicBezTo>
                    <a:pt x="0" y="69"/>
                    <a:pt x="0" y="69"/>
                    <a:pt x="0" y="69"/>
                  </a:cubicBezTo>
                  <a:cubicBezTo>
                    <a:pt x="0" y="69"/>
                    <a:pt x="569" y="992"/>
                    <a:pt x="776" y="1184"/>
                  </a:cubicBezTo>
                  <a:cubicBezTo>
                    <a:pt x="968" y="1362"/>
                    <a:pt x="1060" y="1391"/>
                    <a:pt x="1084" y="1393"/>
                  </a:cubicBezTo>
                  <a:cubicBezTo>
                    <a:pt x="1078" y="1192"/>
                    <a:pt x="1138" y="985"/>
                    <a:pt x="1107" y="786"/>
                  </a:cubicBezTo>
                </a:path>
              </a:pathLst>
            </a:custGeom>
            <a:solidFill>
              <a:srgbClr val="9C1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145">
              <a:extLst>
                <a:ext uri="{FF2B5EF4-FFF2-40B4-BE49-F238E27FC236}">
                  <a16:creationId xmlns:a16="http://schemas.microsoft.com/office/drawing/2014/main" id="{4C0D2AB4-AB38-4191-8F94-FA3CC5D8B48C}"/>
                </a:ext>
              </a:extLst>
            </p:cNvPr>
            <p:cNvSpPr>
              <a:spLocks/>
            </p:cNvSpPr>
            <p:nvPr/>
          </p:nvSpPr>
          <p:spPr bwMode="auto">
            <a:xfrm>
              <a:off x="5731440" y="930426"/>
              <a:ext cx="739695" cy="1059686"/>
            </a:xfrm>
            <a:custGeom>
              <a:avLst/>
              <a:gdLst>
                <a:gd name="T0" fmla="*/ 629 w 1150"/>
                <a:gd name="T1" fmla="*/ 25 h 1648"/>
                <a:gd name="T2" fmla="*/ 613 w 1150"/>
                <a:gd name="T3" fmla="*/ 24 h 1648"/>
                <a:gd name="T4" fmla="*/ 31 w 1150"/>
                <a:gd name="T5" fmla="*/ 522 h 1648"/>
                <a:gd name="T6" fmla="*/ 9 w 1150"/>
                <a:gd name="T7" fmla="*/ 797 h 1648"/>
                <a:gd name="T8" fmla="*/ 99 w 1150"/>
                <a:gd name="T9" fmla="*/ 1138 h 1648"/>
                <a:gd name="T10" fmla="*/ 40 w 1150"/>
                <a:gd name="T11" fmla="*/ 1360 h 1648"/>
                <a:gd name="T12" fmla="*/ 4 w 1150"/>
                <a:gd name="T13" fmla="*/ 1374 h 1648"/>
                <a:gd name="T14" fmla="*/ 412 w 1150"/>
                <a:gd name="T15" fmla="*/ 1629 h 1648"/>
                <a:gd name="T16" fmla="*/ 429 w 1150"/>
                <a:gd name="T17" fmla="*/ 1648 h 1648"/>
                <a:gd name="T18" fmla="*/ 524 w 1150"/>
                <a:gd name="T19" fmla="*/ 1499 h 1648"/>
                <a:gd name="T20" fmla="*/ 729 w 1150"/>
                <a:gd name="T21" fmla="*/ 1397 h 1648"/>
                <a:gd name="T22" fmla="*/ 781 w 1150"/>
                <a:gd name="T23" fmla="*/ 1401 h 1648"/>
                <a:gd name="T24" fmla="*/ 1085 w 1150"/>
                <a:gd name="T25" fmla="*/ 1140 h 1648"/>
                <a:gd name="T26" fmla="*/ 1100 w 1150"/>
                <a:gd name="T27" fmla="*/ 951 h 1648"/>
                <a:gd name="T28" fmla="*/ 1105 w 1150"/>
                <a:gd name="T29" fmla="*/ 895 h 1648"/>
                <a:gd name="T30" fmla="*/ 1127 w 1150"/>
                <a:gd name="T31" fmla="*/ 607 h 1648"/>
                <a:gd name="T32" fmla="*/ 629 w 1150"/>
                <a:gd name="T33" fmla="*/ 2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0" h="1648">
                  <a:moveTo>
                    <a:pt x="629" y="25"/>
                  </a:moveTo>
                  <a:cubicBezTo>
                    <a:pt x="613" y="24"/>
                    <a:pt x="613" y="24"/>
                    <a:pt x="613" y="24"/>
                  </a:cubicBezTo>
                  <a:cubicBezTo>
                    <a:pt x="316" y="0"/>
                    <a:pt x="54" y="225"/>
                    <a:pt x="31" y="522"/>
                  </a:cubicBezTo>
                  <a:cubicBezTo>
                    <a:pt x="9" y="797"/>
                    <a:pt x="9" y="797"/>
                    <a:pt x="9" y="797"/>
                  </a:cubicBezTo>
                  <a:cubicBezTo>
                    <a:pt x="0" y="922"/>
                    <a:pt x="34" y="1041"/>
                    <a:pt x="99" y="1138"/>
                  </a:cubicBezTo>
                  <a:cubicBezTo>
                    <a:pt x="150" y="1215"/>
                    <a:pt x="124" y="1321"/>
                    <a:pt x="40" y="1360"/>
                  </a:cubicBezTo>
                  <a:cubicBezTo>
                    <a:pt x="19" y="1370"/>
                    <a:pt x="4" y="1374"/>
                    <a:pt x="4" y="1374"/>
                  </a:cubicBezTo>
                  <a:cubicBezTo>
                    <a:pt x="162" y="1418"/>
                    <a:pt x="304" y="1506"/>
                    <a:pt x="412" y="1629"/>
                  </a:cubicBezTo>
                  <a:cubicBezTo>
                    <a:pt x="429" y="1648"/>
                    <a:pt x="429" y="1648"/>
                    <a:pt x="429" y="1648"/>
                  </a:cubicBezTo>
                  <a:cubicBezTo>
                    <a:pt x="524" y="1499"/>
                    <a:pt x="524" y="1499"/>
                    <a:pt x="524" y="1499"/>
                  </a:cubicBezTo>
                  <a:cubicBezTo>
                    <a:pt x="568" y="1430"/>
                    <a:pt x="647" y="1390"/>
                    <a:pt x="729" y="1397"/>
                  </a:cubicBezTo>
                  <a:cubicBezTo>
                    <a:pt x="781" y="1401"/>
                    <a:pt x="781" y="1401"/>
                    <a:pt x="781" y="1401"/>
                  </a:cubicBezTo>
                  <a:cubicBezTo>
                    <a:pt x="936" y="1413"/>
                    <a:pt x="1073" y="1296"/>
                    <a:pt x="1085" y="1140"/>
                  </a:cubicBezTo>
                  <a:cubicBezTo>
                    <a:pt x="1100" y="951"/>
                    <a:pt x="1100" y="951"/>
                    <a:pt x="1100" y="951"/>
                  </a:cubicBezTo>
                  <a:cubicBezTo>
                    <a:pt x="1111" y="935"/>
                    <a:pt x="1114" y="914"/>
                    <a:pt x="1105" y="895"/>
                  </a:cubicBezTo>
                  <a:cubicBezTo>
                    <a:pt x="1127" y="607"/>
                    <a:pt x="1127" y="607"/>
                    <a:pt x="1127" y="607"/>
                  </a:cubicBezTo>
                  <a:cubicBezTo>
                    <a:pt x="1150" y="310"/>
                    <a:pt x="926" y="48"/>
                    <a:pt x="629" y="25"/>
                  </a:cubicBezTo>
                </a:path>
              </a:pathLst>
            </a:custGeom>
            <a:solidFill>
              <a:srgbClr val="EE99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146">
              <a:extLst>
                <a:ext uri="{FF2B5EF4-FFF2-40B4-BE49-F238E27FC236}">
                  <a16:creationId xmlns:a16="http://schemas.microsoft.com/office/drawing/2014/main" id="{B4BC5B38-7355-4E0A-A3F4-06BCDB54665C}"/>
                </a:ext>
              </a:extLst>
            </p:cNvPr>
            <p:cNvSpPr>
              <a:spLocks/>
            </p:cNvSpPr>
            <p:nvPr/>
          </p:nvSpPr>
          <p:spPr bwMode="auto">
            <a:xfrm>
              <a:off x="5963318" y="1542589"/>
              <a:ext cx="475354" cy="405788"/>
            </a:xfrm>
            <a:custGeom>
              <a:avLst/>
              <a:gdLst>
                <a:gd name="T0" fmla="*/ 690 w 741"/>
                <a:gd name="T1" fmla="*/ 25 h 632"/>
                <a:gd name="T2" fmla="*/ 581 w 741"/>
                <a:gd name="T3" fmla="*/ 17 h 632"/>
                <a:gd name="T4" fmla="*/ 565 w 741"/>
                <a:gd name="T5" fmla="*/ 223 h 632"/>
                <a:gd name="T6" fmla="*/ 520 w 741"/>
                <a:gd name="T7" fmla="*/ 309 h 632"/>
                <a:gd name="T8" fmla="*/ 292 w 741"/>
                <a:gd name="T9" fmla="*/ 346 h 632"/>
                <a:gd name="T10" fmla="*/ 11 w 741"/>
                <a:gd name="T11" fmla="*/ 232 h 632"/>
                <a:gd name="T12" fmla="*/ 105 w 741"/>
                <a:gd name="T13" fmla="*/ 621 h 632"/>
                <a:gd name="T14" fmla="*/ 111 w 741"/>
                <a:gd name="T15" fmla="*/ 632 h 632"/>
                <a:gd name="T16" fmla="*/ 165 w 741"/>
                <a:gd name="T17" fmla="*/ 548 h 632"/>
                <a:gd name="T18" fmla="*/ 370 w 741"/>
                <a:gd name="T19" fmla="*/ 446 h 632"/>
                <a:gd name="T20" fmla="*/ 422 w 741"/>
                <a:gd name="T21" fmla="*/ 450 h 632"/>
                <a:gd name="T22" fmla="*/ 726 w 741"/>
                <a:gd name="T23" fmla="*/ 189 h 632"/>
                <a:gd name="T24" fmla="*/ 741 w 741"/>
                <a:gd name="T25" fmla="*/ 0 h 632"/>
                <a:gd name="T26" fmla="*/ 690 w 741"/>
                <a:gd name="T27" fmla="*/ 2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1" h="632">
                  <a:moveTo>
                    <a:pt x="690" y="25"/>
                  </a:moveTo>
                  <a:cubicBezTo>
                    <a:pt x="581" y="17"/>
                    <a:pt x="581" y="17"/>
                    <a:pt x="581" y="17"/>
                  </a:cubicBezTo>
                  <a:cubicBezTo>
                    <a:pt x="565" y="223"/>
                    <a:pt x="565" y="223"/>
                    <a:pt x="565" y="223"/>
                  </a:cubicBezTo>
                  <a:cubicBezTo>
                    <a:pt x="562" y="256"/>
                    <a:pt x="546" y="288"/>
                    <a:pt x="520" y="309"/>
                  </a:cubicBezTo>
                  <a:cubicBezTo>
                    <a:pt x="457" y="363"/>
                    <a:pt x="369" y="377"/>
                    <a:pt x="292" y="346"/>
                  </a:cubicBezTo>
                  <a:cubicBezTo>
                    <a:pt x="11" y="232"/>
                    <a:pt x="11" y="232"/>
                    <a:pt x="11" y="232"/>
                  </a:cubicBezTo>
                  <a:cubicBezTo>
                    <a:pt x="0" y="369"/>
                    <a:pt x="33" y="505"/>
                    <a:pt x="105" y="621"/>
                  </a:cubicBezTo>
                  <a:cubicBezTo>
                    <a:pt x="111" y="632"/>
                    <a:pt x="111" y="632"/>
                    <a:pt x="111" y="632"/>
                  </a:cubicBezTo>
                  <a:cubicBezTo>
                    <a:pt x="165" y="548"/>
                    <a:pt x="165" y="548"/>
                    <a:pt x="165" y="548"/>
                  </a:cubicBezTo>
                  <a:cubicBezTo>
                    <a:pt x="209" y="479"/>
                    <a:pt x="288" y="439"/>
                    <a:pt x="370" y="446"/>
                  </a:cubicBezTo>
                  <a:cubicBezTo>
                    <a:pt x="422" y="450"/>
                    <a:pt x="422" y="450"/>
                    <a:pt x="422" y="450"/>
                  </a:cubicBezTo>
                  <a:cubicBezTo>
                    <a:pt x="577" y="462"/>
                    <a:pt x="714" y="345"/>
                    <a:pt x="726" y="189"/>
                  </a:cubicBezTo>
                  <a:cubicBezTo>
                    <a:pt x="741" y="0"/>
                    <a:pt x="741" y="0"/>
                    <a:pt x="741" y="0"/>
                  </a:cubicBezTo>
                  <a:cubicBezTo>
                    <a:pt x="731" y="16"/>
                    <a:pt x="712" y="27"/>
                    <a:pt x="690" y="25"/>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147">
              <a:extLst>
                <a:ext uri="{FF2B5EF4-FFF2-40B4-BE49-F238E27FC236}">
                  <a16:creationId xmlns:a16="http://schemas.microsoft.com/office/drawing/2014/main" id="{FE808F46-3A55-4E4F-B69D-3035C5489B16}"/>
                </a:ext>
              </a:extLst>
            </p:cNvPr>
            <p:cNvSpPr>
              <a:spLocks/>
            </p:cNvSpPr>
            <p:nvPr/>
          </p:nvSpPr>
          <p:spPr bwMode="auto">
            <a:xfrm>
              <a:off x="6320414" y="1081148"/>
              <a:ext cx="141447" cy="424340"/>
            </a:xfrm>
            <a:custGeom>
              <a:avLst/>
              <a:gdLst>
                <a:gd name="T0" fmla="*/ 142 w 222"/>
                <a:gd name="T1" fmla="*/ 59 h 659"/>
                <a:gd name="T2" fmla="*/ 0 w 222"/>
                <a:gd name="T3" fmla="*/ 0 h 659"/>
                <a:gd name="T4" fmla="*/ 47 w 222"/>
                <a:gd name="T5" fmla="*/ 462 h 659"/>
                <a:gd name="T6" fmla="*/ 45 w 222"/>
                <a:gd name="T7" fmla="*/ 482 h 659"/>
                <a:gd name="T8" fmla="*/ 183 w 222"/>
                <a:gd name="T9" fmla="*/ 647 h 659"/>
                <a:gd name="T10" fmla="*/ 191 w 222"/>
                <a:gd name="T11" fmla="*/ 659 h 659"/>
                <a:gd name="T12" fmla="*/ 213 w 222"/>
                <a:gd name="T13" fmla="*/ 371 h 659"/>
                <a:gd name="T14" fmla="*/ 142 w 222"/>
                <a:gd name="T15" fmla="*/ 59 h 6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659">
                  <a:moveTo>
                    <a:pt x="142" y="59"/>
                  </a:moveTo>
                  <a:cubicBezTo>
                    <a:pt x="0" y="0"/>
                    <a:pt x="0" y="0"/>
                    <a:pt x="0" y="0"/>
                  </a:cubicBezTo>
                  <a:cubicBezTo>
                    <a:pt x="43" y="150"/>
                    <a:pt x="59" y="306"/>
                    <a:pt x="47" y="462"/>
                  </a:cubicBezTo>
                  <a:cubicBezTo>
                    <a:pt x="45" y="482"/>
                    <a:pt x="45" y="482"/>
                    <a:pt x="45" y="482"/>
                  </a:cubicBezTo>
                  <a:cubicBezTo>
                    <a:pt x="183" y="647"/>
                    <a:pt x="183" y="647"/>
                    <a:pt x="183" y="647"/>
                  </a:cubicBezTo>
                  <a:cubicBezTo>
                    <a:pt x="186" y="651"/>
                    <a:pt x="189" y="655"/>
                    <a:pt x="191" y="659"/>
                  </a:cubicBezTo>
                  <a:cubicBezTo>
                    <a:pt x="213" y="371"/>
                    <a:pt x="213" y="371"/>
                    <a:pt x="213" y="371"/>
                  </a:cubicBezTo>
                  <a:cubicBezTo>
                    <a:pt x="222" y="258"/>
                    <a:pt x="195" y="151"/>
                    <a:pt x="142" y="59"/>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148">
              <a:extLst>
                <a:ext uri="{FF2B5EF4-FFF2-40B4-BE49-F238E27FC236}">
                  <a16:creationId xmlns:a16="http://schemas.microsoft.com/office/drawing/2014/main" id="{E0A892A6-2878-4513-9BB2-A63D0D866B9A}"/>
                </a:ext>
              </a:extLst>
            </p:cNvPr>
            <p:cNvSpPr>
              <a:spLocks/>
            </p:cNvSpPr>
            <p:nvPr/>
          </p:nvSpPr>
          <p:spPr bwMode="auto">
            <a:xfrm>
              <a:off x="6074622" y="1373315"/>
              <a:ext cx="74202" cy="74202"/>
            </a:xfrm>
            <a:custGeom>
              <a:avLst/>
              <a:gdLst>
                <a:gd name="T0" fmla="*/ 112 w 114"/>
                <a:gd name="T1" fmla="*/ 61 h 114"/>
                <a:gd name="T2" fmla="*/ 53 w 114"/>
                <a:gd name="T3" fmla="*/ 111 h 114"/>
                <a:gd name="T4" fmla="*/ 2 w 114"/>
                <a:gd name="T5" fmla="*/ 52 h 114"/>
                <a:gd name="T6" fmla="*/ 61 w 114"/>
                <a:gd name="T7" fmla="*/ 2 h 114"/>
                <a:gd name="T8" fmla="*/ 112 w 114"/>
                <a:gd name="T9" fmla="*/ 61 h 114"/>
              </a:gdLst>
              <a:ahLst/>
              <a:cxnLst>
                <a:cxn ang="0">
                  <a:pos x="T0" y="T1"/>
                </a:cxn>
                <a:cxn ang="0">
                  <a:pos x="T2" y="T3"/>
                </a:cxn>
                <a:cxn ang="0">
                  <a:pos x="T4" y="T5"/>
                </a:cxn>
                <a:cxn ang="0">
                  <a:pos x="T6" y="T7"/>
                </a:cxn>
                <a:cxn ang="0">
                  <a:pos x="T8" y="T9"/>
                </a:cxn>
              </a:cxnLst>
              <a:rect l="0" t="0" r="r" b="b"/>
              <a:pathLst>
                <a:path w="114" h="114">
                  <a:moveTo>
                    <a:pt x="112" y="61"/>
                  </a:moveTo>
                  <a:cubicBezTo>
                    <a:pt x="109" y="91"/>
                    <a:pt x="83" y="114"/>
                    <a:pt x="53" y="111"/>
                  </a:cubicBezTo>
                  <a:cubicBezTo>
                    <a:pt x="22" y="109"/>
                    <a:pt x="0" y="82"/>
                    <a:pt x="2" y="52"/>
                  </a:cubicBezTo>
                  <a:cubicBezTo>
                    <a:pt x="5" y="22"/>
                    <a:pt x="31" y="0"/>
                    <a:pt x="61" y="2"/>
                  </a:cubicBezTo>
                  <a:cubicBezTo>
                    <a:pt x="91" y="4"/>
                    <a:pt x="114" y="31"/>
                    <a:pt x="112" y="6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7" name="Freeform 149">
              <a:extLst>
                <a:ext uri="{FF2B5EF4-FFF2-40B4-BE49-F238E27FC236}">
                  <a16:creationId xmlns:a16="http://schemas.microsoft.com/office/drawing/2014/main" id="{E8AD423C-1543-45AE-A4FB-EA9594ADC755}"/>
                </a:ext>
              </a:extLst>
            </p:cNvPr>
            <p:cNvSpPr>
              <a:spLocks/>
            </p:cNvSpPr>
            <p:nvPr/>
          </p:nvSpPr>
          <p:spPr bwMode="auto">
            <a:xfrm>
              <a:off x="6174329" y="1600555"/>
              <a:ext cx="213330" cy="64925"/>
            </a:xfrm>
            <a:custGeom>
              <a:avLst/>
              <a:gdLst>
                <a:gd name="T0" fmla="*/ 330 w 330"/>
                <a:gd name="T1" fmla="*/ 26 h 102"/>
                <a:gd name="T2" fmla="*/ 0 w 330"/>
                <a:gd name="T3" fmla="*/ 0 h 102"/>
                <a:gd name="T4" fmla="*/ 261 w 330"/>
                <a:gd name="T5" fmla="*/ 82 h 102"/>
                <a:gd name="T6" fmla="*/ 319 w 330"/>
                <a:gd name="T7" fmla="*/ 43 h 102"/>
                <a:gd name="T8" fmla="*/ 330 w 330"/>
                <a:gd name="T9" fmla="*/ 26 h 102"/>
              </a:gdLst>
              <a:ahLst/>
              <a:cxnLst>
                <a:cxn ang="0">
                  <a:pos x="T0" y="T1"/>
                </a:cxn>
                <a:cxn ang="0">
                  <a:pos x="T2" y="T3"/>
                </a:cxn>
                <a:cxn ang="0">
                  <a:pos x="T4" y="T5"/>
                </a:cxn>
                <a:cxn ang="0">
                  <a:pos x="T6" y="T7"/>
                </a:cxn>
                <a:cxn ang="0">
                  <a:pos x="T8" y="T9"/>
                </a:cxn>
              </a:cxnLst>
              <a:rect l="0" t="0" r="r" b="b"/>
              <a:pathLst>
                <a:path w="330" h="102">
                  <a:moveTo>
                    <a:pt x="330" y="26"/>
                  </a:moveTo>
                  <a:cubicBezTo>
                    <a:pt x="0" y="0"/>
                    <a:pt x="0" y="0"/>
                    <a:pt x="0" y="0"/>
                  </a:cubicBezTo>
                  <a:cubicBezTo>
                    <a:pt x="0" y="0"/>
                    <a:pt x="136" y="102"/>
                    <a:pt x="261" y="82"/>
                  </a:cubicBezTo>
                  <a:cubicBezTo>
                    <a:pt x="285" y="78"/>
                    <a:pt x="305" y="63"/>
                    <a:pt x="319" y="43"/>
                  </a:cubicBezTo>
                  <a:lnTo>
                    <a:pt x="33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150">
              <a:extLst>
                <a:ext uri="{FF2B5EF4-FFF2-40B4-BE49-F238E27FC236}">
                  <a16:creationId xmlns:a16="http://schemas.microsoft.com/office/drawing/2014/main" id="{C1AB05F4-8702-4AA7-801D-C2268E213DC3}"/>
                </a:ext>
              </a:extLst>
            </p:cNvPr>
            <p:cNvSpPr>
              <a:spLocks noEditPoints="1"/>
            </p:cNvSpPr>
            <p:nvPr/>
          </p:nvSpPr>
          <p:spPr bwMode="auto">
            <a:xfrm>
              <a:off x="5508839" y="870134"/>
              <a:ext cx="941431" cy="795346"/>
            </a:xfrm>
            <a:custGeom>
              <a:avLst/>
              <a:gdLst>
                <a:gd name="T0" fmla="*/ 1159 w 1462"/>
                <a:gd name="T1" fmla="*/ 83 h 1235"/>
                <a:gd name="T2" fmla="*/ 1055 w 1462"/>
                <a:gd name="T3" fmla="*/ 3 h 1235"/>
                <a:gd name="T4" fmla="*/ 947 w 1462"/>
                <a:gd name="T5" fmla="*/ 56 h 1235"/>
                <a:gd name="T6" fmla="*/ 845 w 1462"/>
                <a:gd name="T7" fmla="*/ 6 h 1235"/>
                <a:gd name="T8" fmla="*/ 693 w 1462"/>
                <a:gd name="T9" fmla="*/ 96 h 1235"/>
                <a:gd name="T10" fmla="*/ 623 w 1462"/>
                <a:gd name="T11" fmla="*/ 75 h 1235"/>
                <a:gd name="T12" fmla="*/ 428 w 1462"/>
                <a:gd name="T13" fmla="*/ 223 h 1235"/>
                <a:gd name="T14" fmla="*/ 426 w 1462"/>
                <a:gd name="T15" fmla="*/ 222 h 1235"/>
                <a:gd name="T16" fmla="*/ 246 w 1462"/>
                <a:gd name="T17" fmla="*/ 376 h 1235"/>
                <a:gd name="T18" fmla="*/ 247 w 1462"/>
                <a:gd name="T19" fmla="*/ 399 h 1235"/>
                <a:gd name="T20" fmla="*/ 107 w 1462"/>
                <a:gd name="T21" fmla="*/ 599 h 1235"/>
                <a:gd name="T22" fmla="*/ 109 w 1462"/>
                <a:gd name="T23" fmla="*/ 653 h 1235"/>
                <a:gd name="T24" fmla="*/ 7 w 1462"/>
                <a:gd name="T25" fmla="*/ 785 h 1235"/>
                <a:gd name="T26" fmla="*/ 138 w 1462"/>
                <a:gd name="T27" fmla="*/ 947 h 1235"/>
                <a:gd name="T28" fmla="*/ 138 w 1462"/>
                <a:gd name="T29" fmla="*/ 948 h 1235"/>
                <a:gd name="T30" fmla="*/ 333 w 1462"/>
                <a:gd name="T31" fmla="*/ 1178 h 1235"/>
                <a:gd name="T32" fmla="*/ 353 w 1462"/>
                <a:gd name="T33" fmla="*/ 1178 h 1235"/>
                <a:gd name="T34" fmla="*/ 485 w 1462"/>
                <a:gd name="T35" fmla="*/ 1235 h 1235"/>
                <a:gd name="T36" fmla="*/ 505 w 1462"/>
                <a:gd name="T37" fmla="*/ 1111 h 1235"/>
                <a:gd name="T38" fmla="*/ 553 w 1462"/>
                <a:gd name="T39" fmla="*/ 1031 h 1235"/>
                <a:gd name="T40" fmla="*/ 651 w 1462"/>
                <a:gd name="T41" fmla="*/ 919 h 1235"/>
                <a:gd name="T42" fmla="*/ 669 w 1462"/>
                <a:gd name="T43" fmla="*/ 686 h 1235"/>
                <a:gd name="T44" fmla="*/ 799 w 1462"/>
                <a:gd name="T45" fmla="*/ 549 h 1235"/>
                <a:gd name="T46" fmla="*/ 794 w 1462"/>
                <a:gd name="T47" fmla="*/ 500 h 1235"/>
                <a:gd name="T48" fmla="*/ 822 w 1462"/>
                <a:gd name="T49" fmla="*/ 508 h 1235"/>
                <a:gd name="T50" fmla="*/ 912 w 1462"/>
                <a:gd name="T51" fmla="*/ 431 h 1235"/>
                <a:gd name="T52" fmla="*/ 911 w 1462"/>
                <a:gd name="T53" fmla="*/ 414 h 1235"/>
                <a:gd name="T54" fmla="*/ 912 w 1462"/>
                <a:gd name="T55" fmla="*/ 414 h 1235"/>
                <a:gd name="T56" fmla="*/ 967 w 1462"/>
                <a:gd name="T57" fmla="*/ 434 h 1235"/>
                <a:gd name="T58" fmla="*/ 1068 w 1462"/>
                <a:gd name="T59" fmla="*/ 381 h 1235"/>
                <a:gd name="T60" fmla="*/ 1179 w 1462"/>
                <a:gd name="T61" fmla="*/ 381 h 1235"/>
                <a:gd name="T62" fmla="*/ 1447 w 1462"/>
                <a:gd name="T63" fmla="*/ 493 h 1235"/>
                <a:gd name="T64" fmla="*/ 1159 w 1462"/>
                <a:gd name="T65" fmla="*/ 83 h 1235"/>
                <a:gd name="T66" fmla="*/ 546 w 1462"/>
                <a:gd name="T67" fmla="*/ 995 h 1235"/>
                <a:gd name="T68" fmla="*/ 493 w 1462"/>
                <a:gd name="T69" fmla="*/ 991 h 1235"/>
                <a:gd name="T70" fmla="*/ 358 w 1462"/>
                <a:gd name="T71" fmla="*/ 833 h 1235"/>
                <a:gd name="T72" fmla="*/ 366 w 1462"/>
                <a:gd name="T73" fmla="*/ 734 h 1235"/>
                <a:gd name="T74" fmla="*/ 473 w 1462"/>
                <a:gd name="T75" fmla="*/ 642 h 1235"/>
                <a:gd name="T76" fmla="*/ 565 w 1462"/>
                <a:gd name="T77" fmla="*/ 750 h 1235"/>
                <a:gd name="T78" fmla="*/ 546 w 1462"/>
                <a:gd name="T79" fmla="*/ 99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2" h="1235">
                  <a:moveTo>
                    <a:pt x="1159" y="83"/>
                  </a:moveTo>
                  <a:cubicBezTo>
                    <a:pt x="1144" y="40"/>
                    <a:pt x="1104" y="7"/>
                    <a:pt x="1055" y="3"/>
                  </a:cubicBezTo>
                  <a:cubicBezTo>
                    <a:pt x="1011" y="0"/>
                    <a:pt x="970" y="22"/>
                    <a:pt x="947" y="56"/>
                  </a:cubicBezTo>
                  <a:cubicBezTo>
                    <a:pt x="921" y="28"/>
                    <a:pt x="886" y="9"/>
                    <a:pt x="845" y="6"/>
                  </a:cubicBezTo>
                  <a:cubicBezTo>
                    <a:pt x="779" y="1"/>
                    <a:pt x="720" y="39"/>
                    <a:pt x="693" y="96"/>
                  </a:cubicBezTo>
                  <a:cubicBezTo>
                    <a:pt x="672" y="84"/>
                    <a:pt x="648" y="77"/>
                    <a:pt x="623" y="75"/>
                  </a:cubicBezTo>
                  <a:cubicBezTo>
                    <a:pt x="529" y="68"/>
                    <a:pt x="446" y="133"/>
                    <a:pt x="428" y="223"/>
                  </a:cubicBezTo>
                  <a:cubicBezTo>
                    <a:pt x="427" y="223"/>
                    <a:pt x="427" y="222"/>
                    <a:pt x="426" y="222"/>
                  </a:cubicBezTo>
                  <a:cubicBezTo>
                    <a:pt x="334" y="215"/>
                    <a:pt x="254" y="284"/>
                    <a:pt x="246" y="376"/>
                  </a:cubicBezTo>
                  <a:cubicBezTo>
                    <a:pt x="246" y="384"/>
                    <a:pt x="246" y="391"/>
                    <a:pt x="247" y="399"/>
                  </a:cubicBezTo>
                  <a:cubicBezTo>
                    <a:pt x="170" y="435"/>
                    <a:pt x="114" y="509"/>
                    <a:pt x="107" y="599"/>
                  </a:cubicBezTo>
                  <a:cubicBezTo>
                    <a:pt x="106" y="618"/>
                    <a:pt x="107" y="636"/>
                    <a:pt x="109" y="653"/>
                  </a:cubicBezTo>
                  <a:cubicBezTo>
                    <a:pt x="54" y="672"/>
                    <a:pt x="12" y="723"/>
                    <a:pt x="7" y="785"/>
                  </a:cubicBezTo>
                  <a:cubicBezTo>
                    <a:pt x="0" y="866"/>
                    <a:pt x="59" y="936"/>
                    <a:pt x="138" y="947"/>
                  </a:cubicBezTo>
                  <a:cubicBezTo>
                    <a:pt x="138" y="948"/>
                    <a:pt x="138" y="948"/>
                    <a:pt x="138" y="948"/>
                  </a:cubicBezTo>
                  <a:cubicBezTo>
                    <a:pt x="128" y="1066"/>
                    <a:pt x="216" y="1168"/>
                    <a:pt x="333" y="1178"/>
                  </a:cubicBezTo>
                  <a:cubicBezTo>
                    <a:pt x="340" y="1178"/>
                    <a:pt x="346" y="1178"/>
                    <a:pt x="353" y="1178"/>
                  </a:cubicBezTo>
                  <a:cubicBezTo>
                    <a:pt x="388" y="1210"/>
                    <a:pt x="434" y="1231"/>
                    <a:pt x="485" y="1235"/>
                  </a:cubicBezTo>
                  <a:cubicBezTo>
                    <a:pt x="505" y="1111"/>
                    <a:pt x="505" y="1111"/>
                    <a:pt x="505" y="1111"/>
                  </a:cubicBezTo>
                  <a:cubicBezTo>
                    <a:pt x="526" y="1089"/>
                    <a:pt x="543" y="1061"/>
                    <a:pt x="553" y="1031"/>
                  </a:cubicBezTo>
                  <a:cubicBezTo>
                    <a:pt x="605" y="1020"/>
                    <a:pt x="647" y="976"/>
                    <a:pt x="651" y="919"/>
                  </a:cubicBezTo>
                  <a:cubicBezTo>
                    <a:pt x="669" y="686"/>
                    <a:pt x="669" y="686"/>
                    <a:pt x="669" y="686"/>
                  </a:cubicBezTo>
                  <a:cubicBezTo>
                    <a:pt x="738" y="677"/>
                    <a:pt x="793" y="621"/>
                    <a:pt x="799" y="549"/>
                  </a:cubicBezTo>
                  <a:cubicBezTo>
                    <a:pt x="800" y="532"/>
                    <a:pt x="798" y="516"/>
                    <a:pt x="794" y="500"/>
                  </a:cubicBezTo>
                  <a:cubicBezTo>
                    <a:pt x="803" y="504"/>
                    <a:pt x="812" y="507"/>
                    <a:pt x="822" y="508"/>
                  </a:cubicBezTo>
                  <a:cubicBezTo>
                    <a:pt x="868" y="511"/>
                    <a:pt x="908" y="477"/>
                    <a:pt x="912" y="431"/>
                  </a:cubicBezTo>
                  <a:cubicBezTo>
                    <a:pt x="912" y="425"/>
                    <a:pt x="912" y="420"/>
                    <a:pt x="911" y="414"/>
                  </a:cubicBezTo>
                  <a:cubicBezTo>
                    <a:pt x="912" y="414"/>
                    <a:pt x="912" y="414"/>
                    <a:pt x="912" y="414"/>
                  </a:cubicBezTo>
                  <a:cubicBezTo>
                    <a:pt x="927" y="425"/>
                    <a:pt x="946" y="433"/>
                    <a:pt x="967" y="434"/>
                  </a:cubicBezTo>
                  <a:cubicBezTo>
                    <a:pt x="1009" y="438"/>
                    <a:pt x="1048" y="416"/>
                    <a:pt x="1068" y="381"/>
                  </a:cubicBezTo>
                  <a:cubicBezTo>
                    <a:pt x="1179" y="381"/>
                    <a:pt x="1179" y="381"/>
                    <a:pt x="1179" y="381"/>
                  </a:cubicBezTo>
                  <a:cubicBezTo>
                    <a:pt x="1280" y="380"/>
                    <a:pt x="1376" y="421"/>
                    <a:pt x="1447" y="493"/>
                  </a:cubicBezTo>
                  <a:cubicBezTo>
                    <a:pt x="1462" y="302"/>
                    <a:pt x="1337" y="132"/>
                    <a:pt x="1159" y="83"/>
                  </a:cubicBezTo>
                  <a:moveTo>
                    <a:pt x="546" y="995"/>
                  </a:moveTo>
                  <a:cubicBezTo>
                    <a:pt x="493" y="991"/>
                    <a:pt x="493" y="991"/>
                    <a:pt x="493" y="991"/>
                  </a:cubicBezTo>
                  <a:cubicBezTo>
                    <a:pt x="412" y="985"/>
                    <a:pt x="352" y="914"/>
                    <a:pt x="358" y="833"/>
                  </a:cubicBezTo>
                  <a:cubicBezTo>
                    <a:pt x="366" y="734"/>
                    <a:pt x="366" y="734"/>
                    <a:pt x="366" y="734"/>
                  </a:cubicBezTo>
                  <a:cubicBezTo>
                    <a:pt x="370" y="679"/>
                    <a:pt x="418" y="638"/>
                    <a:pt x="473" y="642"/>
                  </a:cubicBezTo>
                  <a:cubicBezTo>
                    <a:pt x="528" y="647"/>
                    <a:pt x="569" y="695"/>
                    <a:pt x="565" y="750"/>
                  </a:cubicBezTo>
                  <a:lnTo>
                    <a:pt x="546" y="995"/>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151">
              <a:extLst>
                <a:ext uri="{FF2B5EF4-FFF2-40B4-BE49-F238E27FC236}">
                  <a16:creationId xmlns:a16="http://schemas.microsoft.com/office/drawing/2014/main" id="{C2AD42E5-5BF9-43FE-A2DA-6F18C6D02AAB}"/>
                </a:ext>
              </a:extLst>
            </p:cNvPr>
            <p:cNvSpPr>
              <a:spLocks/>
            </p:cNvSpPr>
            <p:nvPr/>
          </p:nvSpPr>
          <p:spPr bwMode="auto">
            <a:xfrm>
              <a:off x="6422443" y="1095061"/>
              <a:ext cx="51015" cy="122898"/>
            </a:xfrm>
            <a:custGeom>
              <a:avLst/>
              <a:gdLst>
                <a:gd name="T0" fmla="*/ 15 w 81"/>
                <a:gd name="T1" fmla="*/ 0 h 188"/>
                <a:gd name="T2" fmla="*/ 24 w 81"/>
                <a:gd name="T3" fmla="*/ 134 h 188"/>
                <a:gd name="T4" fmla="*/ 41 w 81"/>
                <a:gd name="T5" fmla="*/ 188 h 188"/>
                <a:gd name="T6" fmla="*/ 78 w 81"/>
                <a:gd name="T7" fmla="*/ 112 h 188"/>
                <a:gd name="T8" fmla="*/ 15 w 81"/>
                <a:gd name="T9" fmla="*/ 0 h 188"/>
              </a:gdLst>
              <a:ahLst/>
              <a:cxnLst>
                <a:cxn ang="0">
                  <a:pos x="T0" y="T1"/>
                </a:cxn>
                <a:cxn ang="0">
                  <a:pos x="T2" y="T3"/>
                </a:cxn>
                <a:cxn ang="0">
                  <a:pos x="T4" y="T5"/>
                </a:cxn>
                <a:cxn ang="0">
                  <a:pos x="T6" y="T7"/>
                </a:cxn>
                <a:cxn ang="0">
                  <a:pos x="T8" y="T9"/>
                </a:cxn>
              </a:cxnLst>
              <a:rect l="0" t="0" r="r" b="b"/>
              <a:pathLst>
                <a:path w="81" h="188">
                  <a:moveTo>
                    <a:pt x="15" y="0"/>
                  </a:moveTo>
                  <a:cubicBezTo>
                    <a:pt x="0" y="41"/>
                    <a:pt x="7" y="80"/>
                    <a:pt x="24" y="134"/>
                  </a:cubicBezTo>
                  <a:cubicBezTo>
                    <a:pt x="34" y="153"/>
                    <a:pt x="38" y="168"/>
                    <a:pt x="41" y="188"/>
                  </a:cubicBezTo>
                  <a:cubicBezTo>
                    <a:pt x="61" y="169"/>
                    <a:pt x="75" y="143"/>
                    <a:pt x="78" y="112"/>
                  </a:cubicBezTo>
                  <a:cubicBezTo>
                    <a:pt x="81" y="64"/>
                    <a:pt x="55" y="21"/>
                    <a:pt x="15" y="0"/>
                  </a:cubicBezTo>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152">
              <a:extLst>
                <a:ext uri="{FF2B5EF4-FFF2-40B4-BE49-F238E27FC236}">
                  <a16:creationId xmlns:a16="http://schemas.microsoft.com/office/drawing/2014/main" id="{2E9E4F17-9D31-4A24-BC9C-B38CA607F630}"/>
                </a:ext>
              </a:extLst>
            </p:cNvPr>
            <p:cNvSpPr>
              <a:spLocks/>
            </p:cNvSpPr>
            <p:nvPr/>
          </p:nvSpPr>
          <p:spPr bwMode="auto">
            <a:xfrm>
              <a:off x="5770864" y="1313026"/>
              <a:ext cx="92751" cy="162315"/>
            </a:xfrm>
            <a:custGeom>
              <a:avLst/>
              <a:gdLst>
                <a:gd name="T0" fmla="*/ 111 w 145"/>
                <a:gd name="T1" fmla="*/ 198 h 254"/>
                <a:gd name="T2" fmla="*/ 105 w 145"/>
                <a:gd name="T3" fmla="*/ 190 h 254"/>
                <a:gd name="T4" fmla="*/ 120 w 145"/>
                <a:gd name="T5" fmla="*/ 150 h 254"/>
                <a:gd name="T6" fmla="*/ 136 w 145"/>
                <a:gd name="T7" fmla="*/ 112 h 254"/>
                <a:gd name="T8" fmla="*/ 86 w 145"/>
                <a:gd name="T9" fmla="*/ 24 h 254"/>
                <a:gd name="T10" fmla="*/ 33 w 145"/>
                <a:gd name="T11" fmla="*/ 16 h 254"/>
                <a:gd name="T12" fmla="*/ 18 w 145"/>
                <a:gd name="T13" fmla="*/ 31 h 254"/>
                <a:gd name="T14" fmla="*/ 8 w 145"/>
                <a:gd name="T15" fmla="*/ 53 h 254"/>
                <a:gd name="T16" fmla="*/ 3 w 145"/>
                <a:gd name="T17" fmla="*/ 115 h 254"/>
                <a:gd name="T18" fmla="*/ 60 w 145"/>
                <a:gd name="T19" fmla="*/ 244 h 254"/>
                <a:gd name="T20" fmla="*/ 95 w 145"/>
                <a:gd name="T21" fmla="*/ 249 h 254"/>
                <a:gd name="T22" fmla="*/ 111 w 145"/>
                <a:gd name="T23" fmla="*/ 19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54">
                  <a:moveTo>
                    <a:pt x="111" y="198"/>
                  </a:moveTo>
                  <a:cubicBezTo>
                    <a:pt x="105" y="190"/>
                    <a:pt x="105" y="190"/>
                    <a:pt x="105" y="190"/>
                  </a:cubicBezTo>
                  <a:cubicBezTo>
                    <a:pt x="96" y="175"/>
                    <a:pt x="103" y="155"/>
                    <a:pt x="120" y="150"/>
                  </a:cubicBezTo>
                  <a:cubicBezTo>
                    <a:pt x="137" y="146"/>
                    <a:pt x="145" y="127"/>
                    <a:pt x="136" y="112"/>
                  </a:cubicBezTo>
                  <a:cubicBezTo>
                    <a:pt x="86" y="24"/>
                    <a:pt x="86" y="24"/>
                    <a:pt x="86" y="24"/>
                  </a:cubicBezTo>
                  <a:cubicBezTo>
                    <a:pt x="76" y="4"/>
                    <a:pt x="49" y="0"/>
                    <a:pt x="33" y="16"/>
                  </a:cubicBezTo>
                  <a:cubicBezTo>
                    <a:pt x="18" y="31"/>
                    <a:pt x="18" y="31"/>
                    <a:pt x="18" y="31"/>
                  </a:cubicBezTo>
                  <a:cubicBezTo>
                    <a:pt x="12" y="37"/>
                    <a:pt x="9" y="45"/>
                    <a:pt x="8" y="53"/>
                  </a:cubicBezTo>
                  <a:cubicBezTo>
                    <a:pt x="3" y="115"/>
                    <a:pt x="3" y="115"/>
                    <a:pt x="3" y="115"/>
                  </a:cubicBezTo>
                  <a:cubicBezTo>
                    <a:pt x="0" y="165"/>
                    <a:pt x="21" y="213"/>
                    <a:pt x="60" y="244"/>
                  </a:cubicBezTo>
                  <a:cubicBezTo>
                    <a:pt x="70" y="252"/>
                    <a:pt x="83" y="254"/>
                    <a:pt x="95" y="249"/>
                  </a:cubicBezTo>
                  <a:cubicBezTo>
                    <a:pt x="115" y="241"/>
                    <a:pt x="123" y="217"/>
                    <a:pt x="111" y="198"/>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153">
              <a:extLst>
                <a:ext uri="{FF2B5EF4-FFF2-40B4-BE49-F238E27FC236}">
                  <a16:creationId xmlns:a16="http://schemas.microsoft.com/office/drawing/2014/main" id="{34269CE9-DA79-421D-B089-2CF7F641BD57}"/>
                </a:ext>
              </a:extLst>
            </p:cNvPr>
            <p:cNvSpPr>
              <a:spLocks/>
            </p:cNvSpPr>
            <p:nvPr/>
          </p:nvSpPr>
          <p:spPr bwMode="auto">
            <a:xfrm>
              <a:off x="5801007" y="1533314"/>
              <a:ext cx="41737" cy="248111"/>
            </a:xfrm>
            <a:custGeom>
              <a:avLst/>
              <a:gdLst>
                <a:gd name="T0" fmla="*/ 10 w 18"/>
                <a:gd name="T1" fmla="*/ 107 h 107"/>
                <a:gd name="T2" fmla="*/ 0 w 18"/>
                <a:gd name="T3" fmla="*/ 106 h 107"/>
                <a:gd name="T4" fmla="*/ 8 w 18"/>
                <a:gd name="T5" fmla="*/ 0 h 107"/>
                <a:gd name="T6" fmla="*/ 18 w 18"/>
                <a:gd name="T7" fmla="*/ 1 h 107"/>
                <a:gd name="T8" fmla="*/ 10 w 18"/>
                <a:gd name="T9" fmla="*/ 107 h 107"/>
              </a:gdLst>
              <a:ahLst/>
              <a:cxnLst>
                <a:cxn ang="0">
                  <a:pos x="T0" y="T1"/>
                </a:cxn>
                <a:cxn ang="0">
                  <a:pos x="T2" y="T3"/>
                </a:cxn>
                <a:cxn ang="0">
                  <a:pos x="T4" y="T5"/>
                </a:cxn>
                <a:cxn ang="0">
                  <a:pos x="T6" y="T7"/>
                </a:cxn>
                <a:cxn ang="0">
                  <a:pos x="T8" y="T9"/>
                </a:cxn>
              </a:cxnLst>
              <a:rect l="0" t="0" r="r" b="b"/>
              <a:pathLst>
                <a:path w="18" h="107">
                  <a:moveTo>
                    <a:pt x="10" y="107"/>
                  </a:moveTo>
                  <a:lnTo>
                    <a:pt x="0" y="106"/>
                  </a:lnTo>
                  <a:lnTo>
                    <a:pt x="8" y="0"/>
                  </a:lnTo>
                  <a:lnTo>
                    <a:pt x="18" y="1"/>
                  </a:lnTo>
                  <a:lnTo>
                    <a:pt x="1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2" name="Freeform 154">
              <a:extLst>
                <a:ext uri="{FF2B5EF4-FFF2-40B4-BE49-F238E27FC236}">
                  <a16:creationId xmlns:a16="http://schemas.microsoft.com/office/drawing/2014/main" id="{90A04B55-3D93-46EB-B4D1-9AEEAE6737ED}"/>
                </a:ext>
              </a:extLst>
            </p:cNvPr>
            <p:cNvSpPr>
              <a:spLocks/>
            </p:cNvSpPr>
            <p:nvPr/>
          </p:nvSpPr>
          <p:spPr bwMode="auto">
            <a:xfrm>
              <a:off x="6002742" y="1241143"/>
              <a:ext cx="197097" cy="111300"/>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155">
              <a:extLst>
                <a:ext uri="{FF2B5EF4-FFF2-40B4-BE49-F238E27FC236}">
                  <a16:creationId xmlns:a16="http://schemas.microsoft.com/office/drawing/2014/main" id="{8A6F95CA-A4F8-4BE2-AC18-58B34D882DFC}"/>
                </a:ext>
              </a:extLst>
            </p:cNvPr>
            <p:cNvSpPr>
              <a:spLocks/>
            </p:cNvSpPr>
            <p:nvPr/>
          </p:nvSpPr>
          <p:spPr bwMode="auto">
            <a:xfrm>
              <a:off x="6343605" y="1308387"/>
              <a:ext cx="129853" cy="51015"/>
            </a:xfrm>
            <a:custGeom>
              <a:avLst/>
              <a:gdLst>
                <a:gd name="T0" fmla="*/ 23 w 202"/>
                <a:gd name="T1" fmla="*/ 77 h 79"/>
                <a:gd name="T2" fmla="*/ 4 w 202"/>
                <a:gd name="T3" fmla="*/ 65 h 79"/>
                <a:gd name="T4" fmla="*/ 15 w 202"/>
                <a:gd name="T5" fmla="*/ 38 h 79"/>
                <a:gd name="T6" fmla="*/ 187 w 202"/>
                <a:gd name="T7" fmla="*/ 37 h 79"/>
                <a:gd name="T8" fmla="*/ 198 w 202"/>
                <a:gd name="T9" fmla="*/ 64 h 79"/>
                <a:gd name="T10" fmla="*/ 170 w 202"/>
                <a:gd name="T11" fmla="*/ 75 h 79"/>
                <a:gd name="T12" fmla="*/ 32 w 202"/>
                <a:gd name="T13" fmla="*/ 75 h 79"/>
                <a:gd name="T14" fmla="*/ 23 w 202"/>
                <a:gd name="T15" fmla="*/ 7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79">
                  <a:moveTo>
                    <a:pt x="23" y="77"/>
                  </a:moveTo>
                  <a:cubicBezTo>
                    <a:pt x="15" y="77"/>
                    <a:pt x="8" y="73"/>
                    <a:pt x="4" y="65"/>
                  </a:cubicBezTo>
                  <a:cubicBezTo>
                    <a:pt x="0" y="54"/>
                    <a:pt x="5" y="42"/>
                    <a:pt x="15" y="38"/>
                  </a:cubicBezTo>
                  <a:cubicBezTo>
                    <a:pt x="19" y="36"/>
                    <a:pt x="103" y="0"/>
                    <a:pt x="187" y="37"/>
                  </a:cubicBezTo>
                  <a:cubicBezTo>
                    <a:pt x="197" y="41"/>
                    <a:pt x="202" y="53"/>
                    <a:pt x="198" y="64"/>
                  </a:cubicBezTo>
                  <a:cubicBezTo>
                    <a:pt x="193" y="74"/>
                    <a:pt x="181" y="79"/>
                    <a:pt x="170" y="75"/>
                  </a:cubicBezTo>
                  <a:cubicBezTo>
                    <a:pt x="102" y="45"/>
                    <a:pt x="32" y="75"/>
                    <a:pt x="32" y="75"/>
                  </a:cubicBezTo>
                  <a:cubicBezTo>
                    <a:pt x="29" y="77"/>
                    <a:pt x="26" y="77"/>
                    <a:pt x="23"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156">
              <a:extLst>
                <a:ext uri="{FF2B5EF4-FFF2-40B4-BE49-F238E27FC236}">
                  <a16:creationId xmlns:a16="http://schemas.microsoft.com/office/drawing/2014/main" id="{C3940F78-4566-418D-9F05-FDDE1B711376}"/>
                </a:ext>
              </a:extLst>
            </p:cNvPr>
            <p:cNvSpPr>
              <a:spLocks/>
            </p:cNvSpPr>
            <p:nvPr/>
          </p:nvSpPr>
          <p:spPr bwMode="auto">
            <a:xfrm>
              <a:off x="6378387" y="1396496"/>
              <a:ext cx="71883" cy="71883"/>
            </a:xfrm>
            <a:custGeom>
              <a:avLst/>
              <a:gdLst>
                <a:gd name="T0" fmla="*/ 55 w 111"/>
                <a:gd name="T1" fmla="*/ 112 h 112"/>
                <a:gd name="T2" fmla="*/ 109 w 111"/>
                <a:gd name="T3" fmla="*/ 61 h 112"/>
                <a:gd name="T4" fmla="*/ 58 w 111"/>
                <a:gd name="T5" fmla="*/ 2 h 112"/>
                <a:gd name="T6" fmla="*/ 0 w 111"/>
                <a:gd name="T7" fmla="*/ 46 h 112"/>
                <a:gd name="T8" fmla="*/ 55 w 111"/>
                <a:gd name="T9" fmla="*/ 112 h 112"/>
              </a:gdLst>
              <a:ahLst/>
              <a:cxnLst>
                <a:cxn ang="0">
                  <a:pos x="T0" y="T1"/>
                </a:cxn>
                <a:cxn ang="0">
                  <a:pos x="T2" y="T3"/>
                </a:cxn>
                <a:cxn ang="0">
                  <a:pos x="T4" y="T5"/>
                </a:cxn>
                <a:cxn ang="0">
                  <a:pos x="T6" y="T7"/>
                </a:cxn>
                <a:cxn ang="0">
                  <a:pos x="T8" y="T9"/>
                </a:cxn>
              </a:cxnLst>
              <a:rect l="0" t="0" r="r" b="b"/>
              <a:pathLst>
                <a:path w="111" h="112">
                  <a:moveTo>
                    <a:pt x="55" y="112"/>
                  </a:moveTo>
                  <a:cubicBezTo>
                    <a:pt x="83" y="111"/>
                    <a:pt x="106" y="90"/>
                    <a:pt x="109" y="61"/>
                  </a:cubicBezTo>
                  <a:cubicBezTo>
                    <a:pt x="111" y="31"/>
                    <a:pt x="88" y="5"/>
                    <a:pt x="58" y="2"/>
                  </a:cubicBezTo>
                  <a:cubicBezTo>
                    <a:pt x="30" y="0"/>
                    <a:pt x="6" y="19"/>
                    <a:pt x="0" y="46"/>
                  </a:cubicBezTo>
                  <a:lnTo>
                    <a:pt x="55"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157">
              <a:extLst>
                <a:ext uri="{FF2B5EF4-FFF2-40B4-BE49-F238E27FC236}">
                  <a16:creationId xmlns:a16="http://schemas.microsoft.com/office/drawing/2014/main" id="{1F963BE3-E5EC-4429-84C5-85AF30181D82}"/>
                </a:ext>
              </a:extLst>
            </p:cNvPr>
            <p:cNvSpPr>
              <a:spLocks/>
            </p:cNvSpPr>
            <p:nvPr/>
          </p:nvSpPr>
          <p:spPr bwMode="auto">
            <a:xfrm>
              <a:off x="5543621" y="1855615"/>
              <a:ext cx="1618517" cy="936792"/>
            </a:xfrm>
            <a:custGeom>
              <a:avLst/>
              <a:gdLst>
                <a:gd name="T0" fmla="*/ 2459 w 2516"/>
                <a:gd name="T1" fmla="*/ 11 h 1456"/>
                <a:gd name="T2" fmla="*/ 2069 w 2516"/>
                <a:gd name="T3" fmla="*/ 162 h 1456"/>
                <a:gd name="T4" fmla="*/ 2069 w 2516"/>
                <a:gd name="T5" fmla="*/ 60 h 1456"/>
                <a:gd name="T6" fmla="*/ 1922 w 2516"/>
                <a:gd name="T7" fmla="*/ 194 h 1456"/>
                <a:gd name="T8" fmla="*/ 1854 w 2516"/>
                <a:gd name="T9" fmla="*/ 349 h 1456"/>
                <a:gd name="T10" fmla="*/ 1854 w 2516"/>
                <a:gd name="T11" fmla="*/ 539 h 1456"/>
                <a:gd name="T12" fmla="*/ 1051 w 2516"/>
                <a:gd name="T13" fmla="*/ 944 h 1456"/>
                <a:gd name="T14" fmla="*/ 464 w 2516"/>
                <a:gd name="T15" fmla="*/ 230 h 1456"/>
                <a:gd name="T16" fmla="*/ 0 w 2516"/>
                <a:gd name="T17" fmla="*/ 493 h 1456"/>
                <a:gd name="T18" fmla="*/ 842 w 2516"/>
                <a:gd name="T19" fmla="*/ 1377 h 1456"/>
                <a:gd name="T20" fmla="*/ 1081 w 2516"/>
                <a:gd name="T21" fmla="*/ 1411 h 1456"/>
                <a:gd name="T22" fmla="*/ 2003 w 2516"/>
                <a:gd name="T23" fmla="*/ 772 h 1456"/>
                <a:gd name="T24" fmla="*/ 2026 w 2516"/>
                <a:gd name="T25" fmla="*/ 768 h 1456"/>
                <a:gd name="T26" fmla="*/ 2192 w 2516"/>
                <a:gd name="T27" fmla="*/ 690 h 1456"/>
                <a:gd name="T28" fmla="*/ 2337 w 2516"/>
                <a:gd name="T29" fmla="*/ 569 h 1456"/>
                <a:gd name="T30" fmla="*/ 2395 w 2516"/>
                <a:gd name="T31" fmla="*/ 407 h 1456"/>
                <a:gd name="T32" fmla="*/ 2394 w 2516"/>
                <a:gd name="T33" fmla="*/ 306 h 1456"/>
                <a:gd name="T34" fmla="*/ 2357 w 2516"/>
                <a:gd name="T35" fmla="*/ 208 h 1456"/>
                <a:gd name="T36" fmla="*/ 2499 w 2516"/>
                <a:gd name="T37" fmla="*/ 107 h 1456"/>
                <a:gd name="T38" fmla="*/ 2516 w 2516"/>
                <a:gd name="T39" fmla="*/ 73 h 1456"/>
                <a:gd name="T40" fmla="*/ 2516 w 2516"/>
                <a:gd name="T41" fmla="*/ 50 h 1456"/>
                <a:gd name="T42" fmla="*/ 2459 w 2516"/>
                <a:gd name="T43" fmla="*/ 11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6" h="1456">
                  <a:moveTo>
                    <a:pt x="2459" y="11"/>
                  </a:moveTo>
                  <a:cubicBezTo>
                    <a:pt x="2069" y="162"/>
                    <a:pt x="2069" y="162"/>
                    <a:pt x="2069" y="162"/>
                  </a:cubicBezTo>
                  <a:cubicBezTo>
                    <a:pt x="2069" y="60"/>
                    <a:pt x="2069" y="60"/>
                    <a:pt x="2069" y="60"/>
                  </a:cubicBezTo>
                  <a:cubicBezTo>
                    <a:pt x="1922" y="194"/>
                    <a:pt x="1922" y="194"/>
                    <a:pt x="1922" y="194"/>
                  </a:cubicBezTo>
                  <a:cubicBezTo>
                    <a:pt x="1878" y="234"/>
                    <a:pt x="1854" y="290"/>
                    <a:pt x="1854" y="349"/>
                  </a:cubicBezTo>
                  <a:cubicBezTo>
                    <a:pt x="1854" y="539"/>
                    <a:pt x="1854" y="539"/>
                    <a:pt x="1854" y="539"/>
                  </a:cubicBezTo>
                  <a:cubicBezTo>
                    <a:pt x="1051" y="944"/>
                    <a:pt x="1051" y="944"/>
                    <a:pt x="1051" y="944"/>
                  </a:cubicBezTo>
                  <a:cubicBezTo>
                    <a:pt x="464" y="230"/>
                    <a:pt x="464" y="230"/>
                    <a:pt x="464" y="230"/>
                  </a:cubicBezTo>
                  <a:cubicBezTo>
                    <a:pt x="28" y="127"/>
                    <a:pt x="0" y="493"/>
                    <a:pt x="0" y="493"/>
                  </a:cubicBezTo>
                  <a:cubicBezTo>
                    <a:pt x="842" y="1377"/>
                    <a:pt x="842" y="1377"/>
                    <a:pt x="842" y="1377"/>
                  </a:cubicBezTo>
                  <a:cubicBezTo>
                    <a:pt x="904" y="1442"/>
                    <a:pt x="1003" y="1456"/>
                    <a:pt x="1081" y="1411"/>
                  </a:cubicBezTo>
                  <a:cubicBezTo>
                    <a:pt x="2003" y="772"/>
                    <a:pt x="2003" y="772"/>
                    <a:pt x="2003" y="772"/>
                  </a:cubicBezTo>
                  <a:cubicBezTo>
                    <a:pt x="2026" y="768"/>
                    <a:pt x="2026" y="768"/>
                    <a:pt x="2026" y="768"/>
                  </a:cubicBezTo>
                  <a:cubicBezTo>
                    <a:pt x="2087" y="757"/>
                    <a:pt x="2144" y="730"/>
                    <a:pt x="2192" y="690"/>
                  </a:cubicBezTo>
                  <a:cubicBezTo>
                    <a:pt x="2337" y="569"/>
                    <a:pt x="2337" y="569"/>
                    <a:pt x="2337" y="569"/>
                  </a:cubicBezTo>
                  <a:cubicBezTo>
                    <a:pt x="2395" y="407"/>
                    <a:pt x="2395" y="407"/>
                    <a:pt x="2395" y="407"/>
                  </a:cubicBezTo>
                  <a:cubicBezTo>
                    <a:pt x="2407" y="374"/>
                    <a:pt x="2407" y="338"/>
                    <a:pt x="2394" y="306"/>
                  </a:cubicBezTo>
                  <a:cubicBezTo>
                    <a:pt x="2357" y="208"/>
                    <a:pt x="2357" y="208"/>
                    <a:pt x="2357" y="208"/>
                  </a:cubicBezTo>
                  <a:cubicBezTo>
                    <a:pt x="2499" y="107"/>
                    <a:pt x="2499" y="107"/>
                    <a:pt x="2499" y="107"/>
                  </a:cubicBezTo>
                  <a:cubicBezTo>
                    <a:pt x="2510" y="99"/>
                    <a:pt x="2516" y="86"/>
                    <a:pt x="2516" y="73"/>
                  </a:cubicBezTo>
                  <a:cubicBezTo>
                    <a:pt x="2516" y="50"/>
                    <a:pt x="2516" y="50"/>
                    <a:pt x="2516" y="50"/>
                  </a:cubicBezTo>
                  <a:cubicBezTo>
                    <a:pt x="2516" y="20"/>
                    <a:pt x="2487" y="0"/>
                    <a:pt x="2459" y="11"/>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158">
              <a:extLst>
                <a:ext uri="{FF2B5EF4-FFF2-40B4-BE49-F238E27FC236}">
                  <a16:creationId xmlns:a16="http://schemas.microsoft.com/office/drawing/2014/main" id="{FB399016-5EBC-44F3-B7E6-B47070EEC5D6}"/>
                </a:ext>
              </a:extLst>
            </p:cNvPr>
            <p:cNvSpPr>
              <a:spLocks/>
            </p:cNvSpPr>
            <p:nvPr/>
          </p:nvSpPr>
          <p:spPr bwMode="auto">
            <a:xfrm>
              <a:off x="6658961" y="2208071"/>
              <a:ext cx="150721" cy="197097"/>
            </a:xfrm>
            <a:custGeom>
              <a:avLst/>
              <a:gdLst>
                <a:gd name="T0" fmla="*/ 65 w 65"/>
                <a:gd name="T1" fmla="*/ 75 h 85"/>
                <a:gd name="T2" fmla="*/ 49 w 65"/>
                <a:gd name="T3" fmla="*/ 85 h 85"/>
                <a:gd name="T4" fmla="*/ 0 w 65"/>
                <a:gd name="T5" fmla="*/ 11 h 85"/>
                <a:gd name="T6" fmla="*/ 16 w 65"/>
                <a:gd name="T7" fmla="*/ 0 h 85"/>
                <a:gd name="T8" fmla="*/ 65 w 65"/>
                <a:gd name="T9" fmla="*/ 75 h 85"/>
              </a:gdLst>
              <a:ahLst/>
              <a:cxnLst>
                <a:cxn ang="0">
                  <a:pos x="T0" y="T1"/>
                </a:cxn>
                <a:cxn ang="0">
                  <a:pos x="T2" y="T3"/>
                </a:cxn>
                <a:cxn ang="0">
                  <a:pos x="T4" y="T5"/>
                </a:cxn>
                <a:cxn ang="0">
                  <a:pos x="T6" y="T7"/>
                </a:cxn>
                <a:cxn ang="0">
                  <a:pos x="T8" y="T9"/>
                </a:cxn>
              </a:cxnLst>
              <a:rect l="0" t="0" r="r" b="b"/>
              <a:pathLst>
                <a:path w="65" h="85">
                  <a:moveTo>
                    <a:pt x="65" y="75"/>
                  </a:moveTo>
                  <a:lnTo>
                    <a:pt x="49" y="85"/>
                  </a:lnTo>
                  <a:lnTo>
                    <a:pt x="0" y="11"/>
                  </a:lnTo>
                  <a:lnTo>
                    <a:pt x="16" y="0"/>
                  </a:lnTo>
                  <a:lnTo>
                    <a:pt x="65"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757" name="Freeform 159">
              <a:extLst>
                <a:ext uri="{FF2B5EF4-FFF2-40B4-BE49-F238E27FC236}">
                  <a16:creationId xmlns:a16="http://schemas.microsoft.com/office/drawing/2014/main" id="{9704412D-F31C-4BF8-AAF4-17FEC3CC31A1}"/>
                </a:ext>
              </a:extLst>
            </p:cNvPr>
            <p:cNvSpPr>
              <a:spLocks/>
            </p:cNvSpPr>
            <p:nvPr/>
          </p:nvSpPr>
          <p:spPr bwMode="auto">
            <a:xfrm>
              <a:off x="6672874" y="2245166"/>
              <a:ext cx="120578" cy="118259"/>
            </a:xfrm>
            <a:custGeom>
              <a:avLst/>
              <a:gdLst>
                <a:gd name="T0" fmla="*/ 134 w 186"/>
                <a:gd name="T1" fmla="*/ 163 h 185"/>
                <a:gd name="T2" fmla="*/ 134 w 186"/>
                <a:gd name="T3" fmla="*/ 163 h 185"/>
                <a:gd name="T4" fmla="*/ 23 w 186"/>
                <a:gd name="T5" fmla="*/ 133 h 185"/>
                <a:gd name="T6" fmla="*/ 52 w 186"/>
                <a:gd name="T7" fmla="*/ 22 h 185"/>
                <a:gd name="T8" fmla="*/ 163 w 186"/>
                <a:gd name="T9" fmla="*/ 52 h 185"/>
                <a:gd name="T10" fmla="*/ 134 w 186"/>
                <a:gd name="T11" fmla="*/ 163 h 185"/>
              </a:gdLst>
              <a:ahLst/>
              <a:cxnLst>
                <a:cxn ang="0">
                  <a:pos x="T0" y="T1"/>
                </a:cxn>
                <a:cxn ang="0">
                  <a:pos x="T2" y="T3"/>
                </a:cxn>
                <a:cxn ang="0">
                  <a:pos x="T4" y="T5"/>
                </a:cxn>
                <a:cxn ang="0">
                  <a:pos x="T6" y="T7"/>
                </a:cxn>
                <a:cxn ang="0">
                  <a:pos x="T8" y="T9"/>
                </a:cxn>
                <a:cxn ang="0">
                  <a:pos x="T10" y="T11"/>
                </a:cxn>
              </a:cxnLst>
              <a:rect l="0" t="0" r="r" b="b"/>
              <a:pathLst>
                <a:path w="186" h="185">
                  <a:moveTo>
                    <a:pt x="134" y="163"/>
                  </a:moveTo>
                  <a:cubicBezTo>
                    <a:pt x="134" y="163"/>
                    <a:pt x="134" y="163"/>
                    <a:pt x="134" y="163"/>
                  </a:cubicBezTo>
                  <a:cubicBezTo>
                    <a:pt x="95" y="185"/>
                    <a:pt x="45" y="172"/>
                    <a:pt x="23" y="133"/>
                  </a:cubicBezTo>
                  <a:cubicBezTo>
                    <a:pt x="0" y="94"/>
                    <a:pt x="14" y="45"/>
                    <a:pt x="52" y="22"/>
                  </a:cubicBezTo>
                  <a:cubicBezTo>
                    <a:pt x="91" y="0"/>
                    <a:pt x="141" y="13"/>
                    <a:pt x="163" y="52"/>
                  </a:cubicBezTo>
                  <a:cubicBezTo>
                    <a:pt x="186" y="91"/>
                    <a:pt x="172" y="140"/>
                    <a:pt x="134" y="16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47" name="TextBox 1446">
            <a:extLst>
              <a:ext uri="{FF2B5EF4-FFF2-40B4-BE49-F238E27FC236}">
                <a16:creationId xmlns:a16="http://schemas.microsoft.com/office/drawing/2014/main" id="{F3D61A96-67D5-40C8-816C-B3BF726EE7BA}"/>
              </a:ext>
            </a:extLst>
          </p:cNvPr>
          <p:cNvSpPr txBox="1"/>
          <p:nvPr/>
        </p:nvSpPr>
        <p:spPr>
          <a:xfrm>
            <a:off x="600857" y="1472582"/>
            <a:ext cx="3125218" cy="499485"/>
          </a:xfrm>
          <a:prstGeom prst="rect">
            <a:avLst/>
          </a:prstGeom>
          <a:solidFill>
            <a:schemeClr val="tx2"/>
          </a:solidFill>
          <a:ln w="6350">
            <a:solidFill>
              <a:schemeClr val="tx2"/>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Situation</a:t>
            </a:r>
          </a:p>
        </p:txBody>
      </p:sp>
      <p:sp>
        <p:nvSpPr>
          <p:cNvPr id="1448" name="TextBox 1447">
            <a:extLst>
              <a:ext uri="{FF2B5EF4-FFF2-40B4-BE49-F238E27FC236}">
                <a16:creationId xmlns:a16="http://schemas.microsoft.com/office/drawing/2014/main" id="{13283F97-EB9F-4AA2-AC96-374E3C165512}"/>
              </a:ext>
            </a:extLst>
          </p:cNvPr>
          <p:cNvSpPr txBox="1"/>
          <p:nvPr/>
        </p:nvSpPr>
        <p:spPr>
          <a:xfrm>
            <a:off x="4213358" y="1472582"/>
            <a:ext cx="3666292" cy="499485"/>
          </a:xfrm>
          <a:prstGeom prst="rect">
            <a:avLst/>
          </a:prstGeom>
          <a:solidFill>
            <a:schemeClr val="accent4"/>
          </a:solidFill>
          <a:ln w="6350">
            <a:solidFill>
              <a:schemeClr val="accent4"/>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Benefits</a:t>
            </a:r>
          </a:p>
        </p:txBody>
      </p:sp>
      <p:sp>
        <p:nvSpPr>
          <p:cNvPr id="1449" name="TextBox 1448">
            <a:extLst>
              <a:ext uri="{FF2B5EF4-FFF2-40B4-BE49-F238E27FC236}">
                <a16:creationId xmlns:a16="http://schemas.microsoft.com/office/drawing/2014/main" id="{170F2C8A-7D70-4771-92F8-A25AA50A538F}"/>
              </a:ext>
            </a:extLst>
          </p:cNvPr>
          <p:cNvSpPr txBox="1"/>
          <p:nvPr/>
        </p:nvSpPr>
        <p:spPr>
          <a:xfrm>
            <a:off x="8378096" y="1472582"/>
            <a:ext cx="3464561"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How to Engage</a:t>
            </a:r>
          </a:p>
        </p:txBody>
      </p:sp>
    </p:spTree>
    <p:extLst>
      <p:ext uri="{BB962C8B-B14F-4D97-AF65-F5344CB8AC3E}">
        <p14:creationId xmlns:p14="http://schemas.microsoft.com/office/powerpoint/2010/main" val="4458399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23554" name="think-cell Slide" r:id="rId8" imgW="503" imgH="503" progId="TCLayout.ActiveDocument.1">
                  <p:embed/>
                </p:oleObj>
              </mc:Choice>
              <mc:Fallback>
                <p:oleObj name="think-cell Slide" r:id="rId8"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9"/>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477" name="Group 476">
            <a:extLst>
              <a:ext uri="{FF2B5EF4-FFF2-40B4-BE49-F238E27FC236}">
                <a16:creationId xmlns:a16="http://schemas.microsoft.com/office/drawing/2014/main" id="{463A0B78-7E95-41C4-B1C9-A15FEE7AC403}"/>
              </a:ext>
            </a:extLst>
          </p:cNvPr>
          <p:cNvGrpSpPr/>
          <p:nvPr/>
        </p:nvGrpSpPr>
        <p:grpSpPr>
          <a:xfrm>
            <a:off x="8277736" y="4974036"/>
            <a:ext cx="3561082" cy="1730671"/>
            <a:chOff x="96426" y="2158925"/>
            <a:chExt cx="8563145" cy="4161654"/>
          </a:xfrm>
        </p:grpSpPr>
        <p:sp>
          <p:nvSpPr>
            <p:cNvPr id="478" name="Freeform 190">
              <a:extLst>
                <a:ext uri="{FF2B5EF4-FFF2-40B4-BE49-F238E27FC236}">
                  <a16:creationId xmlns:a16="http://schemas.microsoft.com/office/drawing/2014/main" id="{0CB63811-EAA2-4FC0-BADF-B1397AEA3654}"/>
                </a:ext>
              </a:extLst>
            </p:cNvPr>
            <p:cNvSpPr>
              <a:spLocks/>
            </p:cNvSpPr>
            <p:nvPr/>
          </p:nvSpPr>
          <p:spPr bwMode="auto">
            <a:xfrm>
              <a:off x="425799" y="2646929"/>
              <a:ext cx="8005011"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79" name="TextBox 478">
              <a:extLst>
                <a:ext uri="{FF2B5EF4-FFF2-40B4-BE49-F238E27FC236}">
                  <a16:creationId xmlns:a16="http://schemas.microsoft.com/office/drawing/2014/main" id="{C08163A3-719D-459E-937A-555BA06D8B0A}"/>
                </a:ext>
              </a:extLst>
            </p:cNvPr>
            <p:cNvSpPr txBox="1"/>
            <p:nvPr/>
          </p:nvSpPr>
          <p:spPr>
            <a:xfrm>
              <a:off x="96426" y="5215352"/>
              <a:ext cx="8563145" cy="1105227"/>
            </a:xfrm>
            <a:prstGeom prst="rect">
              <a:avLst/>
            </a:prstGeom>
            <a:solidFill>
              <a:schemeClr val="bg1">
                <a:lumMod val="95000"/>
              </a:schemeClr>
            </a:solidFill>
            <a:ln w="6350">
              <a:no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6774BAC6-3738-45D0-B866-0A4F89C8E459}"/>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6">
              <a:extLst>
                <a:ext uri="{FF2B5EF4-FFF2-40B4-BE49-F238E27FC236}">
                  <a16:creationId xmlns:a16="http://schemas.microsoft.com/office/drawing/2014/main" id="{700481AF-CF7A-4575-979A-BEED6F92BF1B}"/>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7">
              <a:extLst>
                <a:ext uri="{FF2B5EF4-FFF2-40B4-BE49-F238E27FC236}">
                  <a16:creationId xmlns:a16="http://schemas.microsoft.com/office/drawing/2014/main" id="{6490869F-550A-44F2-ADEC-D2E0BF69E60B}"/>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8">
              <a:extLst>
                <a:ext uri="{FF2B5EF4-FFF2-40B4-BE49-F238E27FC236}">
                  <a16:creationId xmlns:a16="http://schemas.microsoft.com/office/drawing/2014/main" id="{2854C7AB-70DB-4473-B275-1B01308B8E72}"/>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9">
              <a:extLst>
                <a:ext uri="{FF2B5EF4-FFF2-40B4-BE49-F238E27FC236}">
                  <a16:creationId xmlns:a16="http://schemas.microsoft.com/office/drawing/2014/main" id="{FEE6050F-1484-4001-88DE-377D274EC589}"/>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10">
              <a:extLst>
                <a:ext uri="{FF2B5EF4-FFF2-40B4-BE49-F238E27FC236}">
                  <a16:creationId xmlns:a16="http://schemas.microsoft.com/office/drawing/2014/main" id="{A84929E4-4CA4-4D36-BCF7-C4FBE8E6A61F}"/>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11">
              <a:extLst>
                <a:ext uri="{FF2B5EF4-FFF2-40B4-BE49-F238E27FC236}">
                  <a16:creationId xmlns:a16="http://schemas.microsoft.com/office/drawing/2014/main" id="{ABBABB9A-1AB0-44E2-8D8A-909770C41592}"/>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12">
              <a:extLst>
                <a:ext uri="{FF2B5EF4-FFF2-40B4-BE49-F238E27FC236}">
                  <a16:creationId xmlns:a16="http://schemas.microsoft.com/office/drawing/2014/main" id="{AB9129DF-DD9E-4B9B-AABA-CB362BF84106}"/>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13">
              <a:extLst>
                <a:ext uri="{FF2B5EF4-FFF2-40B4-BE49-F238E27FC236}">
                  <a16:creationId xmlns:a16="http://schemas.microsoft.com/office/drawing/2014/main" id="{00AF4761-BC9C-42B4-9374-E188CE9606BA}"/>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14">
              <a:extLst>
                <a:ext uri="{FF2B5EF4-FFF2-40B4-BE49-F238E27FC236}">
                  <a16:creationId xmlns:a16="http://schemas.microsoft.com/office/drawing/2014/main" id="{8885D741-0254-4253-8A74-5CFCD9E883B2}"/>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15">
              <a:extLst>
                <a:ext uri="{FF2B5EF4-FFF2-40B4-BE49-F238E27FC236}">
                  <a16:creationId xmlns:a16="http://schemas.microsoft.com/office/drawing/2014/main" id="{900914FB-EFF2-4A5E-925B-53FB8730183B}"/>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6">
              <a:extLst>
                <a:ext uri="{FF2B5EF4-FFF2-40B4-BE49-F238E27FC236}">
                  <a16:creationId xmlns:a16="http://schemas.microsoft.com/office/drawing/2014/main" id="{CE005337-0DDA-4C9A-A716-AA224EE8039C}"/>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17">
              <a:extLst>
                <a:ext uri="{FF2B5EF4-FFF2-40B4-BE49-F238E27FC236}">
                  <a16:creationId xmlns:a16="http://schemas.microsoft.com/office/drawing/2014/main" id="{5285C677-2981-4260-9DC3-C28F3D297E47}"/>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49D93490-B601-4343-92A3-2281C5120A34}"/>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19">
              <a:extLst>
                <a:ext uri="{FF2B5EF4-FFF2-40B4-BE49-F238E27FC236}">
                  <a16:creationId xmlns:a16="http://schemas.microsoft.com/office/drawing/2014/main" id="{4B7ECB8F-3ABA-4B7E-BE82-29925ED13D6E}"/>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20">
              <a:extLst>
                <a:ext uri="{FF2B5EF4-FFF2-40B4-BE49-F238E27FC236}">
                  <a16:creationId xmlns:a16="http://schemas.microsoft.com/office/drawing/2014/main" id="{46158B8E-FE62-48FE-AD69-67D48F62629B}"/>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21">
              <a:extLst>
                <a:ext uri="{FF2B5EF4-FFF2-40B4-BE49-F238E27FC236}">
                  <a16:creationId xmlns:a16="http://schemas.microsoft.com/office/drawing/2014/main" id="{AA2CC8F1-3FD0-4128-92FE-54AD83C1E897}"/>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23">
              <a:extLst>
                <a:ext uri="{FF2B5EF4-FFF2-40B4-BE49-F238E27FC236}">
                  <a16:creationId xmlns:a16="http://schemas.microsoft.com/office/drawing/2014/main" id="{59402FDB-2D9F-4FB4-A0C1-D0B379E9EE63}"/>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28">
              <a:extLst>
                <a:ext uri="{FF2B5EF4-FFF2-40B4-BE49-F238E27FC236}">
                  <a16:creationId xmlns:a16="http://schemas.microsoft.com/office/drawing/2014/main" id="{67D94C97-D480-43F6-9AFC-E653366D0D3A}"/>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29">
              <a:extLst>
                <a:ext uri="{FF2B5EF4-FFF2-40B4-BE49-F238E27FC236}">
                  <a16:creationId xmlns:a16="http://schemas.microsoft.com/office/drawing/2014/main" id="{6F9D6305-E928-4648-BFB6-6E8EDDB4A9BA}"/>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30">
              <a:extLst>
                <a:ext uri="{FF2B5EF4-FFF2-40B4-BE49-F238E27FC236}">
                  <a16:creationId xmlns:a16="http://schemas.microsoft.com/office/drawing/2014/main" id="{C3BF59E5-8366-4F85-90A9-5F5DE1461C7F}"/>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31">
              <a:extLst>
                <a:ext uri="{FF2B5EF4-FFF2-40B4-BE49-F238E27FC236}">
                  <a16:creationId xmlns:a16="http://schemas.microsoft.com/office/drawing/2014/main" id="{6450C732-620E-4B77-A116-C7230D4FF1A3}"/>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22">
              <a:extLst>
                <a:ext uri="{FF2B5EF4-FFF2-40B4-BE49-F238E27FC236}">
                  <a16:creationId xmlns:a16="http://schemas.microsoft.com/office/drawing/2014/main" id="{C231D351-EA52-4AD9-991C-8B91649C9EC4}"/>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203">
              <a:extLst>
                <a:ext uri="{FF2B5EF4-FFF2-40B4-BE49-F238E27FC236}">
                  <a16:creationId xmlns:a16="http://schemas.microsoft.com/office/drawing/2014/main" id="{19529EC6-7807-42EE-9E48-1842ED63FE32}"/>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7" name="Freeform 207">
              <a:extLst>
                <a:ext uri="{FF2B5EF4-FFF2-40B4-BE49-F238E27FC236}">
                  <a16:creationId xmlns:a16="http://schemas.microsoft.com/office/drawing/2014/main" id="{5AB2F3CA-1F55-4C8C-B2C5-C7060B529D12}"/>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210">
              <a:extLst>
                <a:ext uri="{FF2B5EF4-FFF2-40B4-BE49-F238E27FC236}">
                  <a16:creationId xmlns:a16="http://schemas.microsoft.com/office/drawing/2014/main" id="{C911B4BC-97EE-4C87-A6E5-3A771C014208}"/>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39" name="Oval 211">
              <a:extLst>
                <a:ext uri="{FF2B5EF4-FFF2-40B4-BE49-F238E27FC236}">
                  <a16:creationId xmlns:a16="http://schemas.microsoft.com/office/drawing/2014/main" id="{4B841CA3-702E-4991-B773-4D6ED60B3DCC}"/>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212">
              <a:extLst>
                <a:ext uri="{FF2B5EF4-FFF2-40B4-BE49-F238E27FC236}">
                  <a16:creationId xmlns:a16="http://schemas.microsoft.com/office/drawing/2014/main" id="{C24C0195-5BFD-40B3-A0C5-30ED2D39562A}"/>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213">
              <a:extLst>
                <a:ext uri="{FF2B5EF4-FFF2-40B4-BE49-F238E27FC236}">
                  <a16:creationId xmlns:a16="http://schemas.microsoft.com/office/drawing/2014/main" id="{029BC295-65C7-464F-97A1-850D8F18676F}"/>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D11E9227-8DE5-44BB-83C6-853BE9DD52A6}"/>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5CE46B1F-1302-4527-A8D5-24F6BFB4D4C9}"/>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Shape 543">
              <a:extLst>
                <a:ext uri="{FF2B5EF4-FFF2-40B4-BE49-F238E27FC236}">
                  <a16:creationId xmlns:a16="http://schemas.microsoft.com/office/drawing/2014/main" id="{3C519A4C-DBED-46C7-870A-F138906F92BF}"/>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5" name="Freeform 173">
              <a:extLst>
                <a:ext uri="{FF2B5EF4-FFF2-40B4-BE49-F238E27FC236}">
                  <a16:creationId xmlns:a16="http://schemas.microsoft.com/office/drawing/2014/main" id="{9BB0DD2E-E7EA-4405-B956-D2E51BDEB211}"/>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174">
              <a:extLst>
                <a:ext uri="{FF2B5EF4-FFF2-40B4-BE49-F238E27FC236}">
                  <a16:creationId xmlns:a16="http://schemas.microsoft.com/office/drawing/2014/main" id="{4704B47F-EED1-46EE-BF0A-8F867D0AB56D}"/>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175">
              <a:extLst>
                <a:ext uri="{FF2B5EF4-FFF2-40B4-BE49-F238E27FC236}">
                  <a16:creationId xmlns:a16="http://schemas.microsoft.com/office/drawing/2014/main" id="{057C843F-DB67-44A9-BEC2-E0F8F38E1F6F}"/>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176">
              <a:extLst>
                <a:ext uri="{FF2B5EF4-FFF2-40B4-BE49-F238E27FC236}">
                  <a16:creationId xmlns:a16="http://schemas.microsoft.com/office/drawing/2014/main" id="{13A38307-DC5C-49DC-8815-E5E84E7F1A5A}"/>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27BE9B41-89DF-4089-AC90-513230D5A55A}"/>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180">
              <a:extLst>
                <a:ext uri="{FF2B5EF4-FFF2-40B4-BE49-F238E27FC236}">
                  <a16:creationId xmlns:a16="http://schemas.microsoft.com/office/drawing/2014/main" id="{8E798F42-3D2F-4B2E-963A-8E7AD9E7DE37}"/>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181">
              <a:extLst>
                <a:ext uri="{FF2B5EF4-FFF2-40B4-BE49-F238E27FC236}">
                  <a16:creationId xmlns:a16="http://schemas.microsoft.com/office/drawing/2014/main" id="{A08C99A8-6BDD-47C1-8291-79DFF07D3274}"/>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182">
              <a:extLst>
                <a:ext uri="{FF2B5EF4-FFF2-40B4-BE49-F238E27FC236}">
                  <a16:creationId xmlns:a16="http://schemas.microsoft.com/office/drawing/2014/main" id="{6494822F-D529-4FC9-A29E-25E267690062}"/>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3" name="Oval 183">
              <a:extLst>
                <a:ext uri="{FF2B5EF4-FFF2-40B4-BE49-F238E27FC236}">
                  <a16:creationId xmlns:a16="http://schemas.microsoft.com/office/drawing/2014/main" id="{01B50AAB-89A2-4502-B7C4-6572D41654E5}"/>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185">
              <a:extLst>
                <a:ext uri="{FF2B5EF4-FFF2-40B4-BE49-F238E27FC236}">
                  <a16:creationId xmlns:a16="http://schemas.microsoft.com/office/drawing/2014/main" id="{71E2EBFF-1E5A-4E2F-A8B1-BE025F4C7180}"/>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187">
              <a:extLst>
                <a:ext uri="{FF2B5EF4-FFF2-40B4-BE49-F238E27FC236}">
                  <a16:creationId xmlns:a16="http://schemas.microsoft.com/office/drawing/2014/main" id="{AFDC7F7B-C73C-4AB4-BA8B-51C72302D5F9}"/>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6" name="Oval 195">
              <a:extLst>
                <a:ext uri="{FF2B5EF4-FFF2-40B4-BE49-F238E27FC236}">
                  <a16:creationId xmlns:a16="http://schemas.microsoft.com/office/drawing/2014/main" id="{D1752E5A-8B22-4793-A7D0-4EE4EBE593D4}"/>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197">
              <a:extLst>
                <a:ext uri="{FF2B5EF4-FFF2-40B4-BE49-F238E27FC236}">
                  <a16:creationId xmlns:a16="http://schemas.microsoft.com/office/drawing/2014/main" id="{79C7C28A-2CDB-4B58-AB97-6E26CA72F233}"/>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207">
              <a:extLst>
                <a:ext uri="{FF2B5EF4-FFF2-40B4-BE49-F238E27FC236}">
                  <a16:creationId xmlns:a16="http://schemas.microsoft.com/office/drawing/2014/main" id="{B1994C97-2078-49E1-B075-1E3E58D65F79}"/>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59" name="Rectangle 210">
              <a:extLst>
                <a:ext uri="{FF2B5EF4-FFF2-40B4-BE49-F238E27FC236}">
                  <a16:creationId xmlns:a16="http://schemas.microsoft.com/office/drawing/2014/main" id="{256EFD9C-D59B-4875-8049-2BA426F00B2A}"/>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0" name="Oval 218">
              <a:extLst>
                <a:ext uri="{FF2B5EF4-FFF2-40B4-BE49-F238E27FC236}">
                  <a16:creationId xmlns:a16="http://schemas.microsoft.com/office/drawing/2014/main" id="{C0D000DB-2D83-4BE2-BAF9-5AF49E8407E3}"/>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222">
              <a:extLst>
                <a:ext uri="{FF2B5EF4-FFF2-40B4-BE49-F238E27FC236}">
                  <a16:creationId xmlns:a16="http://schemas.microsoft.com/office/drawing/2014/main" id="{98D8E456-FC74-41DA-8557-B49D73984B36}"/>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223">
              <a:extLst>
                <a:ext uri="{FF2B5EF4-FFF2-40B4-BE49-F238E27FC236}">
                  <a16:creationId xmlns:a16="http://schemas.microsoft.com/office/drawing/2014/main" id="{AE4852DF-06B2-433C-B15A-BE109CD844D6}"/>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224">
              <a:extLst>
                <a:ext uri="{FF2B5EF4-FFF2-40B4-BE49-F238E27FC236}">
                  <a16:creationId xmlns:a16="http://schemas.microsoft.com/office/drawing/2014/main" id="{5C120269-FAE1-4371-A572-68C4B36C6C82}"/>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3C6614F8-F2DF-4666-A15D-F88D7E05E7E0}"/>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227">
              <a:extLst>
                <a:ext uri="{FF2B5EF4-FFF2-40B4-BE49-F238E27FC236}">
                  <a16:creationId xmlns:a16="http://schemas.microsoft.com/office/drawing/2014/main" id="{7AFF1A82-A65F-4C06-A099-BCE16AE68DEB}"/>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228">
              <a:extLst>
                <a:ext uri="{FF2B5EF4-FFF2-40B4-BE49-F238E27FC236}">
                  <a16:creationId xmlns:a16="http://schemas.microsoft.com/office/drawing/2014/main" id="{BBD2E7CB-71AB-4C84-BCA3-827B9CDC67DE}"/>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154">
              <a:extLst>
                <a:ext uri="{FF2B5EF4-FFF2-40B4-BE49-F238E27FC236}">
                  <a16:creationId xmlns:a16="http://schemas.microsoft.com/office/drawing/2014/main" id="{BD56ED43-663F-4757-BFFE-3EE5BC210823}"/>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154">
              <a:extLst>
                <a:ext uri="{FF2B5EF4-FFF2-40B4-BE49-F238E27FC236}">
                  <a16:creationId xmlns:a16="http://schemas.microsoft.com/office/drawing/2014/main" id="{BF724328-68E6-4BCC-A271-6612C449632F}"/>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4D027559-9A81-428A-A831-77E2824019A9}"/>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mn-ea"/>
                <a:cs typeface="+mn-cs"/>
              </a:endParaRPr>
            </a:p>
          </p:txBody>
        </p:sp>
        <p:sp>
          <p:nvSpPr>
            <p:cNvPr id="570" name="Freeform: Shape 569">
              <a:extLst>
                <a:ext uri="{FF2B5EF4-FFF2-40B4-BE49-F238E27FC236}">
                  <a16:creationId xmlns:a16="http://schemas.microsoft.com/office/drawing/2014/main" id="{A0149264-711A-40E7-B878-96DDEB17989A}"/>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1" name="Rectangle 570">
              <a:extLst>
                <a:ext uri="{FF2B5EF4-FFF2-40B4-BE49-F238E27FC236}">
                  <a16:creationId xmlns:a16="http://schemas.microsoft.com/office/drawing/2014/main" id="{3E7F855A-DFAA-4051-A7F8-F244097CC222}"/>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298D9960-7605-43C9-A733-2BC622AAAD0B}"/>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3" name="Freeform 205">
              <a:extLst>
                <a:ext uri="{FF2B5EF4-FFF2-40B4-BE49-F238E27FC236}">
                  <a16:creationId xmlns:a16="http://schemas.microsoft.com/office/drawing/2014/main" id="{427CFCA3-10DD-4BCF-B121-7DC6E5400C1B}"/>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206">
              <a:extLst>
                <a:ext uri="{FF2B5EF4-FFF2-40B4-BE49-F238E27FC236}">
                  <a16:creationId xmlns:a16="http://schemas.microsoft.com/office/drawing/2014/main" id="{87E3D59F-42A9-4C8E-BD13-741386695CF4}"/>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208">
              <a:extLst>
                <a:ext uri="{FF2B5EF4-FFF2-40B4-BE49-F238E27FC236}">
                  <a16:creationId xmlns:a16="http://schemas.microsoft.com/office/drawing/2014/main" id="{8F212EAF-DA2C-4066-95E2-9BC8737FA825}"/>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6780565F-16C4-44CB-93D5-EC526D014838}"/>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577" name="Group 576">
              <a:extLst>
                <a:ext uri="{FF2B5EF4-FFF2-40B4-BE49-F238E27FC236}">
                  <a16:creationId xmlns:a16="http://schemas.microsoft.com/office/drawing/2014/main" id="{A9FD1157-3F21-4F3D-866B-4DEE0D8C0479}"/>
                </a:ext>
              </a:extLst>
            </p:cNvPr>
            <p:cNvGrpSpPr/>
            <p:nvPr/>
          </p:nvGrpSpPr>
          <p:grpSpPr>
            <a:xfrm>
              <a:off x="7442322" y="3486521"/>
              <a:ext cx="269875" cy="273050"/>
              <a:chOff x="10772776" y="3494088"/>
              <a:chExt cx="269875" cy="273050"/>
            </a:xfrm>
          </p:grpSpPr>
          <p:sp>
            <p:nvSpPr>
              <p:cNvPr id="680" name="Rectangle 18">
                <a:extLst>
                  <a:ext uri="{FF2B5EF4-FFF2-40B4-BE49-F238E27FC236}">
                    <a16:creationId xmlns:a16="http://schemas.microsoft.com/office/drawing/2014/main" id="{9595A52E-D5B2-4A06-AD2F-E93D4DE106DD}"/>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1" name="Rectangle 19">
                <a:extLst>
                  <a:ext uri="{FF2B5EF4-FFF2-40B4-BE49-F238E27FC236}">
                    <a16:creationId xmlns:a16="http://schemas.microsoft.com/office/drawing/2014/main" id="{EE01B2E8-D694-4770-A672-B0FACFE45918}"/>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2" name="Rectangle 20">
                <a:extLst>
                  <a:ext uri="{FF2B5EF4-FFF2-40B4-BE49-F238E27FC236}">
                    <a16:creationId xmlns:a16="http://schemas.microsoft.com/office/drawing/2014/main" id="{7318F603-E098-4E80-B71C-FF8A22A4C386}"/>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683" name="Rectangle 21">
                <a:extLst>
                  <a:ext uri="{FF2B5EF4-FFF2-40B4-BE49-F238E27FC236}">
                    <a16:creationId xmlns:a16="http://schemas.microsoft.com/office/drawing/2014/main" id="{8EEE5006-7056-424D-8D34-121CB43C462D}"/>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8" name="Graphic 577">
              <a:extLst>
                <a:ext uri="{FF2B5EF4-FFF2-40B4-BE49-F238E27FC236}">
                  <a16:creationId xmlns:a16="http://schemas.microsoft.com/office/drawing/2014/main" id="{866851D6-AF01-4EB1-B9E1-1D7DDD456D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6901" y="4648037"/>
              <a:ext cx="922688" cy="922688"/>
            </a:xfrm>
            <a:prstGeom prst="rect">
              <a:avLst/>
            </a:prstGeom>
          </p:spPr>
        </p:pic>
        <p:pic>
          <p:nvPicPr>
            <p:cNvPr id="579" name="Graphic 578">
              <a:extLst>
                <a:ext uri="{FF2B5EF4-FFF2-40B4-BE49-F238E27FC236}">
                  <a16:creationId xmlns:a16="http://schemas.microsoft.com/office/drawing/2014/main" id="{ADB6EA17-123E-448C-9AF8-B502A59561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34706">
              <a:off x="6094495" y="4334646"/>
              <a:ext cx="922688" cy="922688"/>
            </a:xfrm>
            <a:prstGeom prst="rect">
              <a:avLst/>
            </a:prstGeom>
          </p:spPr>
        </p:pic>
        <p:pic>
          <p:nvPicPr>
            <p:cNvPr id="580" name="Graphic 579">
              <a:extLst>
                <a:ext uri="{FF2B5EF4-FFF2-40B4-BE49-F238E27FC236}">
                  <a16:creationId xmlns:a16="http://schemas.microsoft.com/office/drawing/2014/main" id="{37BA38D6-8574-4823-9D94-76B9CCCC07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7308" y="4541342"/>
              <a:ext cx="922688" cy="922688"/>
            </a:xfrm>
            <a:prstGeom prst="rect">
              <a:avLst/>
            </a:prstGeom>
          </p:spPr>
        </p:pic>
        <p:pic>
          <p:nvPicPr>
            <p:cNvPr id="581" name="Graphic 580">
              <a:extLst>
                <a:ext uri="{FF2B5EF4-FFF2-40B4-BE49-F238E27FC236}">
                  <a16:creationId xmlns:a16="http://schemas.microsoft.com/office/drawing/2014/main" id="{AEE05839-0A32-4CF7-BE92-8FBE98D8E4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72607" y="4911537"/>
              <a:ext cx="609600" cy="609600"/>
            </a:xfrm>
            <a:prstGeom prst="rect">
              <a:avLst/>
            </a:prstGeom>
          </p:spPr>
        </p:pic>
        <p:grpSp>
          <p:nvGrpSpPr>
            <p:cNvPr id="582" name="Group 581">
              <a:extLst>
                <a:ext uri="{FF2B5EF4-FFF2-40B4-BE49-F238E27FC236}">
                  <a16:creationId xmlns:a16="http://schemas.microsoft.com/office/drawing/2014/main" id="{F5EB22A2-7370-4AF8-8CBB-A7EE00A9730D}"/>
                </a:ext>
              </a:extLst>
            </p:cNvPr>
            <p:cNvGrpSpPr/>
            <p:nvPr/>
          </p:nvGrpSpPr>
          <p:grpSpPr>
            <a:xfrm>
              <a:off x="5392148" y="4436241"/>
              <a:ext cx="2132182" cy="1649883"/>
              <a:chOff x="5392148" y="4436241"/>
              <a:chExt cx="2132182" cy="1649883"/>
            </a:xfrm>
          </p:grpSpPr>
          <p:sp>
            <p:nvSpPr>
              <p:cNvPr id="583" name="Oval 140">
                <a:extLst>
                  <a:ext uri="{FF2B5EF4-FFF2-40B4-BE49-F238E27FC236}">
                    <a16:creationId xmlns:a16="http://schemas.microsoft.com/office/drawing/2014/main" id="{643B3897-5DDA-4E2E-AFA9-C3B1245688F2}"/>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4" name="Oval 144">
                <a:extLst>
                  <a:ext uri="{FF2B5EF4-FFF2-40B4-BE49-F238E27FC236}">
                    <a16:creationId xmlns:a16="http://schemas.microsoft.com/office/drawing/2014/main" id="{01F0D447-F80F-44DA-ABCC-A8976375C833}"/>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5" name="Oval 141">
                <a:extLst>
                  <a:ext uri="{FF2B5EF4-FFF2-40B4-BE49-F238E27FC236}">
                    <a16:creationId xmlns:a16="http://schemas.microsoft.com/office/drawing/2014/main" id="{38E744B7-6D05-4253-8B40-BB597768C314}"/>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136">
                <a:extLst>
                  <a:ext uri="{FF2B5EF4-FFF2-40B4-BE49-F238E27FC236}">
                    <a16:creationId xmlns:a16="http://schemas.microsoft.com/office/drawing/2014/main" id="{606EDE79-080B-494F-AB31-BA0E41D58245}"/>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137">
                <a:extLst>
                  <a:ext uri="{FF2B5EF4-FFF2-40B4-BE49-F238E27FC236}">
                    <a16:creationId xmlns:a16="http://schemas.microsoft.com/office/drawing/2014/main" id="{47BACB6D-014D-41FE-BDFD-B931074FEBEA}"/>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8" name="Rectangle 138">
                <a:extLst>
                  <a:ext uri="{FF2B5EF4-FFF2-40B4-BE49-F238E27FC236}">
                    <a16:creationId xmlns:a16="http://schemas.microsoft.com/office/drawing/2014/main" id="{9DBC0615-F1E8-4E4E-A33B-8E7FE49EAA2A}"/>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89" name="Oval 140">
                <a:extLst>
                  <a:ext uri="{FF2B5EF4-FFF2-40B4-BE49-F238E27FC236}">
                    <a16:creationId xmlns:a16="http://schemas.microsoft.com/office/drawing/2014/main" id="{59E72D72-8BEE-465B-96C1-B17D8F8AA88B}"/>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590" name="Oval 141">
                <a:extLst>
                  <a:ext uri="{FF2B5EF4-FFF2-40B4-BE49-F238E27FC236}">
                    <a16:creationId xmlns:a16="http://schemas.microsoft.com/office/drawing/2014/main" id="{3193068A-E642-4EBE-A86F-9FA0A2B9034A}"/>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5" name="Freeform 142">
                <a:extLst>
                  <a:ext uri="{FF2B5EF4-FFF2-40B4-BE49-F238E27FC236}">
                    <a16:creationId xmlns:a16="http://schemas.microsoft.com/office/drawing/2014/main" id="{60E85A0F-7A20-494E-8B4B-5C6E68090EB1}"/>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6" name="Oval 144">
                <a:extLst>
                  <a:ext uri="{FF2B5EF4-FFF2-40B4-BE49-F238E27FC236}">
                    <a16:creationId xmlns:a16="http://schemas.microsoft.com/office/drawing/2014/main" id="{B932AA2E-B60B-47A9-88CB-ADBF997D6E91}"/>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160">
                <a:extLst>
                  <a:ext uri="{FF2B5EF4-FFF2-40B4-BE49-F238E27FC236}">
                    <a16:creationId xmlns:a16="http://schemas.microsoft.com/office/drawing/2014/main" id="{BAE91654-5E3C-426E-BEB9-5445FED5B84E}"/>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8" name="Oval 141">
                <a:extLst>
                  <a:ext uri="{FF2B5EF4-FFF2-40B4-BE49-F238E27FC236}">
                    <a16:creationId xmlns:a16="http://schemas.microsoft.com/office/drawing/2014/main" id="{2477B971-24E9-44EF-8DA4-601187ECAE14}"/>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142">
                <a:extLst>
                  <a:ext uri="{FF2B5EF4-FFF2-40B4-BE49-F238E27FC236}">
                    <a16:creationId xmlns:a16="http://schemas.microsoft.com/office/drawing/2014/main" id="{F8BCF99A-6F6E-4D6E-9429-15E5A0E0EA07}"/>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37992322-7129-42D8-816F-24E3F9C53A78}"/>
              </a:ext>
            </a:extLst>
          </p:cNvPr>
          <p:cNvSpPr txBox="1"/>
          <p:nvPr/>
        </p:nvSpPr>
        <p:spPr>
          <a:xfrm>
            <a:off x="4554086" y="1962353"/>
            <a:ext cx="3253393" cy="4742353"/>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defRPr sz="1400" b="1" i="1"/>
            </a:lvl1pPr>
          </a:lstStyle>
          <a:p>
            <a:pPr marL="697829" marR="0" lvl="0" indent="0" algn="l" defTabSz="932597" rtl="0" eaLnBrk="1" fontAlgn="auto" latinLnBrk="0" hangingPunct="1">
              <a:lnSpc>
                <a:spcPct val="100000"/>
              </a:lnSpc>
              <a:spcBef>
                <a:spcPts val="612"/>
              </a:spcBef>
              <a:spcAft>
                <a:spcPts val="0"/>
              </a:spcAft>
              <a:buClrTx/>
              <a:buSzTx/>
              <a:buFontTx/>
              <a:buNone/>
              <a:tabLst/>
              <a:defRPr/>
            </a:pPr>
            <a:r>
              <a:rPr kumimoji="0" lang="en-US" sz="1428" b="1" i="0" u="none" strike="noStrike" kern="1200" cap="none" spc="0" normalizeH="0" baseline="0" noProof="0">
                <a:ln>
                  <a:noFill/>
                </a:ln>
                <a:solidFill>
                  <a:srgbClr val="000000"/>
                </a:solidFill>
                <a:effectLst/>
                <a:uLnTx/>
                <a:uFillTx/>
                <a:latin typeface="Segoe UI"/>
                <a:ea typeface="+mn-ea"/>
                <a:cs typeface="+mn-cs"/>
              </a:rPr>
              <a:t>Superior Economics</a:t>
            </a:r>
          </a:p>
          <a:p>
            <a:pPr marL="697829"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Migrate Win 7 desktops and modernize to Win 10 with 3-year ESU included</a:t>
            </a:r>
          </a:p>
          <a:p>
            <a:pPr marL="697829" marR="0" lvl="0" indent="0" algn="l" defTabSz="932597" rtl="0" eaLnBrk="1" fontAlgn="auto" latinLnBrk="0" hangingPunct="1">
              <a:lnSpc>
                <a:spcPct val="100000"/>
              </a:lnSpc>
              <a:spcBef>
                <a:spcPts val="1224"/>
              </a:spcBef>
              <a:spcAft>
                <a:spcPts val="0"/>
              </a:spcAft>
              <a:buClrTx/>
              <a:buSzTx/>
              <a:buFontTx/>
              <a:buNone/>
              <a:tabLst/>
              <a:defRPr/>
            </a:pPr>
            <a:r>
              <a:rPr kumimoji="0" lang="en-US" sz="1428" b="1" i="0" u="none" strike="noStrike" kern="1200" cap="none" spc="0" normalizeH="0" baseline="0" noProof="0">
                <a:ln>
                  <a:noFill/>
                </a:ln>
                <a:solidFill>
                  <a:srgbClr val="000000"/>
                </a:solidFill>
                <a:effectLst/>
                <a:uLnTx/>
                <a:uFillTx/>
                <a:latin typeface="Segoe UI"/>
                <a:ea typeface="+mn-ea"/>
                <a:cs typeface="+mn-cs"/>
              </a:rPr>
              <a:t>Strong Partner Ecosystem</a:t>
            </a:r>
          </a:p>
          <a:p>
            <a:pPr marL="697829"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Modernize Win 7 apps and upgrade HW and OS at your own pace</a:t>
            </a:r>
          </a:p>
        </p:txBody>
      </p:sp>
      <p:sp>
        <p:nvSpPr>
          <p:cNvPr id="37" name="TextBox 36">
            <a:extLst>
              <a:ext uri="{FF2B5EF4-FFF2-40B4-BE49-F238E27FC236}">
                <a16:creationId xmlns:a16="http://schemas.microsoft.com/office/drawing/2014/main" id="{B8785196-9B77-417D-AFBF-1CB24B9CE662}"/>
              </a:ext>
            </a:extLst>
          </p:cNvPr>
          <p:cNvSpPr txBox="1"/>
          <p:nvPr/>
        </p:nvSpPr>
        <p:spPr>
          <a:xfrm>
            <a:off x="600856" y="1962353"/>
            <a:ext cx="3488561" cy="4742353"/>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spcAft>
                <a:spcPts val="600"/>
              </a:spcAft>
              <a:defRPr sz="1400" b="1" i="1"/>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Target customer:</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Existing legacy Win 7 SW </a:t>
            </a:r>
            <a:endParaRPr kumimoji="0" lang="en-US" sz="1428" b="1" i="1"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1" u="none" strike="noStrike" kern="1200" cap="none" spc="0" normalizeH="0" baseline="0" noProof="0">
                <a:ln>
                  <a:noFill/>
                </a:ln>
                <a:solidFill>
                  <a:srgbClr val="000000"/>
                </a:solidFill>
                <a:effectLst/>
                <a:uLnTx/>
                <a:uFillTx/>
                <a:latin typeface="Segoe UI"/>
                <a:ea typeface="+mn-ea"/>
                <a:cs typeface="+mn-cs"/>
              </a:rPr>
              <a:t>Triggers: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Continued support for legacy Win 7 apps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Roadblocks to Win10 modernization</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High ESU Costs:</a:t>
            </a: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t>C. Manage Windows 7 End of Support with WVD</a:t>
            </a:r>
          </a:p>
        </p:txBody>
      </p:sp>
      <p:grpSp>
        <p:nvGrpSpPr>
          <p:cNvPr id="674" name="Group 673">
            <a:extLst>
              <a:ext uri="{FF2B5EF4-FFF2-40B4-BE49-F238E27FC236}">
                <a16:creationId xmlns:a16="http://schemas.microsoft.com/office/drawing/2014/main" id="{CB6E20C2-FBBD-454E-A2F4-7AFFBBDC19AA}"/>
              </a:ext>
            </a:extLst>
          </p:cNvPr>
          <p:cNvGrpSpPr/>
          <p:nvPr/>
        </p:nvGrpSpPr>
        <p:grpSpPr>
          <a:xfrm>
            <a:off x="11405015" y="239093"/>
            <a:ext cx="807518" cy="932946"/>
            <a:chOff x="11061032" y="234427"/>
            <a:chExt cx="791756" cy="914736"/>
          </a:xfrm>
        </p:grpSpPr>
        <p:grpSp>
          <p:nvGrpSpPr>
            <p:cNvPr id="373" name="Group 372">
              <a:extLst>
                <a:ext uri="{FF2B5EF4-FFF2-40B4-BE49-F238E27FC236}">
                  <a16:creationId xmlns:a16="http://schemas.microsoft.com/office/drawing/2014/main" id="{406EBCA2-C2CA-4D02-9DA3-1B76873E69EF}"/>
                </a:ext>
              </a:extLst>
            </p:cNvPr>
            <p:cNvGrpSpPr/>
            <p:nvPr/>
          </p:nvGrpSpPr>
          <p:grpSpPr>
            <a:xfrm>
              <a:off x="11061032" y="234427"/>
              <a:ext cx="791756" cy="914736"/>
              <a:chOff x="1005387" y="1211263"/>
              <a:chExt cx="1619250" cy="1870710"/>
            </a:xfrm>
          </p:grpSpPr>
          <p:sp>
            <p:nvSpPr>
              <p:cNvPr id="374" name="Isosceles Triangle 373">
                <a:extLst>
                  <a:ext uri="{FF2B5EF4-FFF2-40B4-BE49-F238E27FC236}">
                    <a16:creationId xmlns:a16="http://schemas.microsoft.com/office/drawing/2014/main" id="{5279C7EC-EB62-4EB1-AA88-E3885E8799CE}"/>
                  </a:ext>
                </a:extLst>
              </p:cNvPr>
              <p:cNvSpPr/>
              <p:nvPr/>
            </p:nvSpPr>
            <p:spPr bwMode="auto">
              <a:xfrm flipV="1">
                <a:off x="1589587" y="2764473"/>
                <a:ext cx="450850" cy="3175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Oval 374">
                <a:extLst>
                  <a:ext uri="{FF2B5EF4-FFF2-40B4-BE49-F238E27FC236}">
                    <a16:creationId xmlns:a16="http://schemas.microsoft.com/office/drawing/2014/main" id="{788A9242-97BD-41CF-AA18-C1A8B0B89720}"/>
                  </a:ext>
                </a:extLst>
              </p:cNvPr>
              <p:cNvSpPr/>
              <p:nvPr/>
            </p:nvSpPr>
            <p:spPr bwMode="auto">
              <a:xfrm>
                <a:off x="1005387" y="1211263"/>
                <a:ext cx="1619250" cy="161925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 name="cloud_2" title="Icon of a cloud made of two arrows pointing towards eachother">
              <a:extLst>
                <a:ext uri="{FF2B5EF4-FFF2-40B4-BE49-F238E27FC236}">
                  <a16:creationId xmlns:a16="http://schemas.microsoft.com/office/drawing/2014/main" id="{4DD67B60-23C5-4BA4-8413-973A42D942FB}"/>
                </a:ext>
              </a:extLst>
            </p:cNvPr>
            <p:cNvSpPr>
              <a:spLocks noChangeAspect="1" noEditPoints="1"/>
            </p:cNvSpPr>
            <p:nvPr/>
          </p:nvSpPr>
          <p:spPr bwMode="auto">
            <a:xfrm>
              <a:off x="11197454" y="452482"/>
              <a:ext cx="518912" cy="29945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43BF3DB0-FFC0-4D41-82A2-FA0218DBD749}"/>
              </a:ext>
            </a:extLst>
          </p:cNvPr>
          <p:cNvSpPr txBox="1"/>
          <p:nvPr/>
        </p:nvSpPr>
        <p:spPr>
          <a:xfrm>
            <a:off x="8277737" y="1962353"/>
            <a:ext cx="3575745" cy="4742353"/>
          </a:xfrm>
          <a:prstGeom prst="rect">
            <a:avLst/>
          </a:prstGeom>
          <a:noFill/>
          <a:ln w="6350">
            <a:solidFill>
              <a:schemeClr val="bg1">
                <a:lumMod val="75000"/>
              </a:schemeClr>
            </a:solidFill>
          </a:ln>
        </p:spPr>
        <p:txBody>
          <a:bodyPr wrap="square" lIns="93260" tIns="46630" rIns="0" bIns="46630" rtlCol="0" anchor="t">
            <a:noAutofit/>
          </a:bodyPr>
          <a:lstStyle/>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Understand customer current situation regarding Win 7 apps and their modernization journey</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Map to WVD benefits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Position Multi-session for user experience and cost benefits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Use Solution Configurator tool to estimate WVD economics benefits </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r>
              <a:rPr kumimoji="0" lang="en-US" sz="1530" b="0" i="0" u="none" strike="noStrike" kern="1200" cap="none" spc="0" normalizeH="0" baseline="0" noProof="0">
                <a:ln>
                  <a:noFill/>
                </a:ln>
                <a:solidFill>
                  <a:srgbClr val="000000"/>
                </a:solidFill>
                <a:effectLst/>
                <a:uLnTx/>
                <a:uFillTx/>
                <a:latin typeface="Segoe UI"/>
                <a:ea typeface="+mn-ea"/>
                <a:cs typeface="+mn-cs"/>
              </a:rPr>
              <a:t>Learn about Lighthouse Program benefits and resources</a:t>
            </a:r>
          </a:p>
          <a:p>
            <a:pPr marL="238007" marR="0" lvl="0" indent="-238007" algn="l" defTabSz="932597" rtl="0" eaLnBrk="1" fontAlgn="auto" latinLnBrk="0" hangingPunct="1">
              <a:lnSpc>
                <a:spcPct val="100000"/>
              </a:lnSpc>
              <a:spcBef>
                <a:spcPts val="0"/>
              </a:spcBef>
              <a:spcAft>
                <a:spcPts val="306"/>
              </a:spcAft>
              <a:buClrTx/>
              <a:buSzTx/>
              <a:buFont typeface="+mj-lt"/>
              <a:buAutoNum type="arabicPeriod"/>
              <a:tabLst>
                <a:tab pos="579635" algn="l"/>
              </a:tabLst>
              <a:defRPr/>
            </a:pPr>
            <a:endParaRPr kumimoji="0" lang="en-US" sz="1530" b="0" i="0" u="none" strike="noStrike" kern="1200" cap="none" spc="0" normalizeH="0" baseline="0" noProof="0">
              <a:ln>
                <a:noFill/>
              </a:ln>
              <a:solidFill>
                <a:srgbClr val="000000"/>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067953BD-1F94-4DE9-9CA6-6F8193902C00}"/>
              </a:ext>
            </a:extLst>
          </p:cNvPr>
          <p:cNvSpPr txBox="1"/>
          <p:nvPr/>
        </p:nvSpPr>
        <p:spPr>
          <a:xfrm>
            <a:off x="600856" y="1472581"/>
            <a:ext cx="3482782" cy="484954"/>
          </a:xfrm>
          <a:prstGeom prst="rect">
            <a:avLst/>
          </a:prstGeom>
          <a:solidFill>
            <a:schemeClr val="tx2"/>
          </a:solidFill>
          <a:ln w="6350">
            <a:solidFill>
              <a:schemeClr val="tx2"/>
            </a:solid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Situation</a:t>
            </a:r>
          </a:p>
        </p:txBody>
      </p:sp>
      <p:sp>
        <p:nvSpPr>
          <p:cNvPr id="40" name="TextBox 39">
            <a:extLst>
              <a:ext uri="{FF2B5EF4-FFF2-40B4-BE49-F238E27FC236}">
                <a16:creationId xmlns:a16="http://schemas.microsoft.com/office/drawing/2014/main" id="{CAE6BA8A-1CF9-4B42-A410-F0CA1B3926BE}"/>
              </a:ext>
            </a:extLst>
          </p:cNvPr>
          <p:cNvSpPr txBox="1"/>
          <p:nvPr/>
        </p:nvSpPr>
        <p:spPr>
          <a:xfrm>
            <a:off x="4555315" y="1472581"/>
            <a:ext cx="3252164" cy="484954"/>
          </a:xfrm>
          <a:prstGeom prst="rect">
            <a:avLst/>
          </a:prstGeom>
          <a:solidFill>
            <a:schemeClr val="accent4"/>
          </a:solidFill>
          <a:ln w="6350">
            <a:solidFill>
              <a:schemeClr val="accent4"/>
            </a:solidFill>
          </a:ln>
        </p:spPr>
        <p:txBody>
          <a:bodyPr wrap="square" lIns="93260" tIns="46630" rIns="93260" bIns="46630"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Customer Benefits</a:t>
            </a:r>
          </a:p>
        </p:txBody>
      </p:sp>
      <p:graphicFrame>
        <p:nvGraphicFramePr>
          <p:cNvPr id="33" name="Table 32">
            <a:extLst>
              <a:ext uri="{FF2B5EF4-FFF2-40B4-BE49-F238E27FC236}">
                <a16:creationId xmlns:a16="http://schemas.microsoft.com/office/drawing/2014/main" id="{54259DC9-37EC-4C05-B7E0-11B8697A7109}"/>
              </a:ext>
            </a:extLst>
          </p:cNvPr>
          <p:cNvGraphicFramePr>
            <a:graphicFrameLocks noGrp="1"/>
          </p:cNvGraphicFramePr>
          <p:nvPr/>
        </p:nvGraphicFramePr>
        <p:xfrm>
          <a:off x="698044" y="3461868"/>
          <a:ext cx="3226421" cy="544956"/>
        </p:xfrm>
        <a:graphic>
          <a:graphicData uri="http://schemas.openxmlformats.org/drawingml/2006/table">
            <a:tbl>
              <a:tblPr firstRow="1">
                <a:tableStyleId>{073A0DAA-6AF3-43AB-8588-CEC1D06C72B9}</a:tableStyleId>
              </a:tblPr>
              <a:tblGrid>
                <a:gridCol w="877964">
                  <a:extLst>
                    <a:ext uri="{9D8B030D-6E8A-4147-A177-3AD203B41FA5}">
                      <a16:colId xmlns:a16="http://schemas.microsoft.com/office/drawing/2014/main" val="397925460"/>
                    </a:ext>
                  </a:extLst>
                </a:gridCol>
                <a:gridCol w="927887">
                  <a:extLst>
                    <a:ext uri="{9D8B030D-6E8A-4147-A177-3AD203B41FA5}">
                      <a16:colId xmlns:a16="http://schemas.microsoft.com/office/drawing/2014/main" val="2819463679"/>
                    </a:ext>
                  </a:extLst>
                </a:gridCol>
                <a:gridCol w="710285">
                  <a:extLst>
                    <a:ext uri="{9D8B030D-6E8A-4147-A177-3AD203B41FA5}">
                      <a16:colId xmlns:a16="http://schemas.microsoft.com/office/drawing/2014/main" val="3831150239"/>
                    </a:ext>
                  </a:extLst>
                </a:gridCol>
                <a:gridCol w="710285">
                  <a:extLst>
                    <a:ext uri="{9D8B030D-6E8A-4147-A177-3AD203B41FA5}">
                      <a16:colId xmlns:a16="http://schemas.microsoft.com/office/drawing/2014/main" val="818994176"/>
                    </a:ext>
                  </a:extLst>
                </a:gridCol>
              </a:tblGrid>
              <a:tr h="272478">
                <a:tc>
                  <a:txBody>
                    <a:bodyPr/>
                    <a:lstStyle/>
                    <a:p>
                      <a:pPr algn="ctr"/>
                      <a:r>
                        <a:rPr lang="en-US" sz="1200">
                          <a:solidFill>
                            <a:schemeClr val="tx1"/>
                          </a:solidFill>
                        </a:rPr>
                        <a:t>Year</a:t>
                      </a:r>
                    </a:p>
                  </a:txBody>
                  <a:tcPr marL="85958" marR="85958" marT="42979" marB="42979"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200" b="0">
                          <a:solidFill>
                            <a:schemeClr val="tx1"/>
                          </a:solidFill>
                        </a:rPr>
                        <a:t>2020</a:t>
                      </a:r>
                    </a:p>
                  </a:txBody>
                  <a:tcPr marL="85958" marR="85958" marT="42979" marB="429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0">
                          <a:solidFill>
                            <a:schemeClr val="tx1"/>
                          </a:solidFill>
                        </a:rPr>
                        <a:t>2021</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0">
                          <a:solidFill>
                            <a:schemeClr val="tx1"/>
                          </a:solidFill>
                        </a:rPr>
                        <a:t>2022</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6033986"/>
                  </a:ext>
                </a:extLst>
              </a:tr>
              <a:tr h="272478">
                <a:tc>
                  <a:txBody>
                    <a:bodyPr/>
                    <a:lstStyle/>
                    <a:p>
                      <a:pPr algn="ctr"/>
                      <a:r>
                        <a:rPr lang="en-US" sz="1200" b="1">
                          <a:solidFill>
                            <a:schemeClr val="tx1"/>
                          </a:solidFill>
                        </a:rPr>
                        <a:t>ESU Cost</a:t>
                      </a:r>
                    </a:p>
                  </a:txBody>
                  <a:tcPr marL="85958" marR="85958" marT="42979" marB="42979"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200">
                          <a:solidFill>
                            <a:schemeClr val="tx1"/>
                          </a:solidFill>
                        </a:rPr>
                        <a:t>$25</a:t>
                      </a:r>
                    </a:p>
                  </a:txBody>
                  <a:tcPr marL="85958" marR="85958" marT="42979" marB="429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a:solidFill>
                            <a:schemeClr val="tx1"/>
                          </a:solidFill>
                        </a:rPr>
                        <a:t>$50</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a:solidFill>
                            <a:schemeClr val="tx1"/>
                          </a:solidFill>
                        </a:rPr>
                        <a:t>$100</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1947142"/>
                  </a:ext>
                </a:extLst>
              </a:tr>
            </a:tbl>
          </a:graphicData>
        </a:graphic>
      </p:graphicFrame>
      <p:grpSp>
        <p:nvGrpSpPr>
          <p:cNvPr id="54" name="Group 53">
            <a:extLst>
              <a:ext uri="{FF2B5EF4-FFF2-40B4-BE49-F238E27FC236}">
                <a16:creationId xmlns:a16="http://schemas.microsoft.com/office/drawing/2014/main" id="{8CEB02C6-797D-4F65-B689-5FA5F216AB8C}"/>
              </a:ext>
            </a:extLst>
          </p:cNvPr>
          <p:cNvGrpSpPr/>
          <p:nvPr/>
        </p:nvGrpSpPr>
        <p:grpSpPr>
          <a:xfrm>
            <a:off x="4648232" y="3190269"/>
            <a:ext cx="584972" cy="546208"/>
            <a:chOff x="5965396" y="2936940"/>
            <a:chExt cx="3001924" cy="2810728"/>
          </a:xfrm>
        </p:grpSpPr>
        <p:sp>
          <p:nvSpPr>
            <p:cNvPr id="64" name="Arc 63">
              <a:extLst>
                <a:ext uri="{FF2B5EF4-FFF2-40B4-BE49-F238E27FC236}">
                  <a16:creationId xmlns:a16="http://schemas.microsoft.com/office/drawing/2014/main" id="{DF170395-32E2-447E-98C9-DA1C1C8B99E6}"/>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2E7CD44D-8081-4196-8259-B77DF29ADDD2}"/>
                </a:ext>
              </a:extLst>
            </p:cNvPr>
            <p:cNvGrpSpPr/>
            <p:nvPr/>
          </p:nvGrpSpPr>
          <p:grpSpPr>
            <a:xfrm>
              <a:off x="6393887" y="4600791"/>
              <a:ext cx="2131513" cy="969039"/>
              <a:chOff x="6037944" y="4939646"/>
              <a:chExt cx="1762503" cy="801278"/>
            </a:xfrm>
          </p:grpSpPr>
          <p:grpSp>
            <p:nvGrpSpPr>
              <p:cNvPr id="97" name="Group 96">
                <a:extLst>
                  <a:ext uri="{FF2B5EF4-FFF2-40B4-BE49-F238E27FC236}">
                    <a16:creationId xmlns:a16="http://schemas.microsoft.com/office/drawing/2014/main" id="{439E0FD9-DB40-4B41-8A5C-AD2D08E8413C}"/>
                  </a:ext>
                </a:extLst>
              </p:cNvPr>
              <p:cNvGrpSpPr/>
              <p:nvPr/>
            </p:nvGrpSpPr>
            <p:grpSpPr>
              <a:xfrm>
                <a:off x="6056747" y="4972281"/>
                <a:ext cx="1718033" cy="610616"/>
                <a:chOff x="2058988" y="3915711"/>
                <a:chExt cx="1927661" cy="685122"/>
              </a:xfrm>
            </p:grpSpPr>
            <p:sp>
              <p:nvSpPr>
                <p:cNvPr id="109" name="Freeform 6">
                  <a:extLst>
                    <a:ext uri="{FF2B5EF4-FFF2-40B4-BE49-F238E27FC236}">
                      <a16:creationId xmlns:a16="http://schemas.microsoft.com/office/drawing/2014/main" id="{1AB295EC-151A-4864-8994-DF9C51656E8C}"/>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7">
                  <a:extLst>
                    <a:ext uri="{FF2B5EF4-FFF2-40B4-BE49-F238E27FC236}">
                      <a16:creationId xmlns:a16="http://schemas.microsoft.com/office/drawing/2014/main" id="{7921313C-A6A9-4AED-A541-B5D97BFAC6B5}"/>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8">
                  <a:extLst>
                    <a:ext uri="{FF2B5EF4-FFF2-40B4-BE49-F238E27FC236}">
                      <a16:creationId xmlns:a16="http://schemas.microsoft.com/office/drawing/2014/main" id="{8A31EA56-F5F8-4951-9C43-E239B792B07E}"/>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
                  <a:extLst>
                    <a:ext uri="{FF2B5EF4-FFF2-40B4-BE49-F238E27FC236}">
                      <a16:creationId xmlns:a16="http://schemas.microsoft.com/office/drawing/2014/main" id="{C795B795-7928-4358-89F3-96640CC706F2}"/>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0">
                  <a:extLst>
                    <a:ext uri="{FF2B5EF4-FFF2-40B4-BE49-F238E27FC236}">
                      <a16:creationId xmlns:a16="http://schemas.microsoft.com/office/drawing/2014/main" id="{D38B6321-5917-4306-9896-324A86D09E8D}"/>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3485074E-71E2-4282-93E3-F8E6506744C4}"/>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B0816F14-7980-44F5-BC70-2694CCC3D1BB}"/>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04B8372C-0886-4AB7-9E73-9D9CFADAA88D}"/>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FCCEE347-712E-4FD4-ACDC-9CB98401E5C8}"/>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938AFE33-64E8-4C35-AACF-8779B3C9D6B9}"/>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5BD92A3B-FD85-4E20-8B9C-6AEC800C657E}"/>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9D846618-2774-4529-AD93-3BC4906E08D0}"/>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88DB87B-6A2F-47F8-84D9-8490183A443F}"/>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A6208F80-7608-4AFA-8CF2-6E6BC2391E15}"/>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0">
                  <a:extLst>
                    <a:ext uri="{FF2B5EF4-FFF2-40B4-BE49-F238E27FC236}">
                      <a16:creationId xmlns:a16="http://schemas.microsoft.com/office/drawing/2014/main" id="{D268D8E9-0573-438C-807F-AC0B356F47ED}"/>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1">
                  <a:extLst>
                    <a:ext uri="{FF2B5EF4-FFF2-40B4-BE49-F238E27FC236}">
                      <a16:creationId xmlns:a16="http://schemas.microsoft.com/office/drawing/2014/main" id="{0643087F-BD1C-485E-94A1-23CEBC601DDC}"/>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23">
                  <a:extLst>
                    <a:ext uri="{FF2B5EF4-FFF2-40B4-BE49-F238E27FC236}">
                      <a16:creationId xmlns:a16="http://schemas.microsoft.com/office/drawing/2014/main" id="{049FDD3A-E39B-42C3-AA1A-9139090AECED}"/>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24">
                  <a:extLst>
                    <a:ext uri="{FF2B5EF4-FFF2-40B4-BE49-F238E27FC236}">
                      <a16:creationId xmlns:a16="http://schemas.microsoft.com/office/drawing/2014/main" id="{0E7B36EA-F830-46F4-B073-889AC1B92746}"/>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F2D1463-A764-45D9-95E2-E1D1D72A61FE}"/>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6">
                  <a:extLst>
                    <a:ext uri="{FF2B5EF4-FFF2-40B4-BE49-F238E27FC236}">
                      <a16:creationId xmlns:a16="http://schemas.microsoft.com/office/drawing/2014/main" id="{80F948D9-5522-4D04-AE9A-A3971F56A389}"/>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solidFill>
                  <a:srgbClr val="D7D7D7"/>
                </a:solidFill>
                <a:ln w="6350">
                  <a:solidFill>
                    <a:schemeClr val="bg1">
                      <a:lumMod val="85000"/>
                    </a:schemeClr>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7">
                  <a:extLst>
                    <a:ext uri="{FF2B5EF4-FFF2-40B4-BE49-F238E27FC236}">
                      <a16:creationId xmlns:a16="http://schemas.microsoft.com/office/drawing/2014/main" id="{820D184B-D1B0-4CAD-9279-CDB94EC6FC21}"/>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28">
                  <a:extLst>
                    <a:ext uri="{FF2B5EF4-FFF2-40B4-BE49-F238E27FC236}">
                      <a16:creationId xmlns:a16="http://schemas.microsoft.com/office/drawing/2014/main" id="{2695F4D0-B2BC-4153-B709-0889ADC0E1A2}"/>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29">
                  <a:extLst>
                    <a:ext uri="{FF2B5EF4-FFF2-40B4-BE49-F238E27FC236}">
                      <a16:creationId xmlns:a16="http://schemas.microsoft.com/office/drawing/2014/main" id="{8734D8BB-1131-4BF8-BB1D-7D69D3D49C8B}"/>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30">
                  <a:extLst>
                    <a:ext uri="{FF2B5EF4-FFF2-40B4-BE49-F238E27FC236}">
                      <a16:creationId xmlns:a16="http://schemas.microsoft.com/office/drawing/2014/main" id="{8D3497E8-D6CA-4B30-B16C-471D5E193858}"/>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31">
                  <a:extLst>
                    <a:ext uri="{FF2B5EF4-FFF2-40B4-BE49-F238E27FC236}">
                      <a16:creationId xmlns:a16="http://schemas.microsoft.com/office/drawing/2014/main" id="{29736415-5813-4CBA-9CBF-164539CB760C}"/>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22">
                  <a:extLst>
                    <a:ext uri="{FF2B5EF4-FFF2-40B4-BE49-F238E27FC236}">
                      <a16:creationId xmlns:a16="http://schemas.microsoft.com/office/drawing/2014/main" id="{28A053C1-4674-4485-97F0-5D1E3FD03DB7}"/>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C3EF003C-BE4F-45BD-AB35-B269D66F9B46}"/>
                  </a:ext>
                </a:extLst>
              </p:cNvPr>
              <p:cNvGrpSpPr/>
              <p:nvPr/>
            </p:nvGrpSpPr>
            <p:grpSpPr>
              <a:xfrm>
                <a:off x="6037944" y="4939646"/>
                <a:ext cx="1762503" cy="801278"/>
                <a:chOff x="6066224" y="4894724"/>
                <a:chExt cx="2213813" cy="1006455"/>
              </a:xfrm>
            </p:grpSpPr>
            <p:grpSp>
              <p:nvGrpSpPr>
                <p:cNvPr id="99" name="Group 98">
                  <a:extLst>
                    <a:ext uri="{FF2B5EF4-FFF2-40B4-BE49-F238E27FC236}">
                      <a16:creationId xmlns:a16="http://schemas.microsoft.com/office/drawing/2014/main" id="{065E3440-5781-47D0-9BA3-4C92F2536325}"/>
                    </a:ext>
                  </a:extLst>
                </p:cNvPr>
                <p:cNvGrpSpPr/>
                <p:nvPr/>
              </p:nvGrpSpPr>
              <p:grpSpPr>
                <a:xfrm>
                  <a:off x="6066224" y="4894724"/>
                  <a:ext cx="1082597" cy="1006455"/>
                  <a:chOff x="3869780" y="1229273"/>
                  <a:chExt cx="4710340" cy="4379047"/>
                </a:xfrm>
              </p:grpSpPr>
              <p:sp>
                <p:nvSpPr>
                  <p:cNvPr id="105" name="Freeform: Shape 104">
                    <a:extLst>
                      <a:ext uri="{FF2B5EF4-FFF2-40B4-BE49-F238E27FC236}">
                        <a16:creationId xmlns:a16="http://schemas.microsoft.com/office/drawing/2014/main" id="{E2C494E0-F071-4DE6-BCDA-402FF75C4149}"/>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153737B0-BF84-424C-9878-38289E2E4798}"/>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9F9D5C3-FD0F-48EA-944D-8679E32B3DBE}"/>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3F1774A-D93E-4DCE-BFE0-6630714909CE}"/>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52B0DB2C-5B02-4266-AE2B-3A782300EEB7}"/>
                    </a:ext>
                  </a:extLst>
                </p:cNvPr>
                <p:cNvGrpSpPr/>
                <p:nvPr/>
              </p:nvGrpSpPr>
              <p:grpSpPr>
                <a:xfrm flipH="1">
                  <a:off x="7197440" y="4894724"/>
                  <a:ext cx="1082597" cy="1006455"/>
                  <a:chOff x="3869780" y="1229273"/>
                  <a:chExt cx="4710340" cy="4379047"/>
                </a:xfrm>
              </p:grpSpPr>
              <p:sp>
                <p:nvSpPr>
                  <p:cNvPr id="101" name="Freeform: Shape 100">
                    <a:extLst>
                      <a:ext uri="{FF2B5EF4-FFF2-40B4-BE49-F238E27FC236}">
                        <a16:creationId xmlns:a16="http://schemas.microsoft.com/office/drawing/2014/main" id="{C7121C2F-A3BF-4548-B791-A4004597282D}"/>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CB2611F9-BE95-42E2-A5E0-EFFB8D8DCCD9}"/>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EF1B2F4-C227-4D90-81E9-4970DFF9F8E3}"/>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28EB140-FDEC-44D9-8AB3-C33D45F93175}"/>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66" name="Group 65">
              <a:extLst>
                <a:ext uri="{FF2B5EF4-FFF2-40B4-BE49-F238E27FC236}">
                  <a16:creationId xmlns:a16="http://schemas.microsoft.com/office/drawing/2014/main" id="{B62E611F-8083-44C7-B3F7-5C7578F99029}"/>
                </a:ext>
              </a:extLst>
            </p:cNvPr>
            <p:cNvGrpSpPr/>
            <p:nvPr/>
          </p:nvGrpSpPr>
          <p:grpSpPr>
            <a:xfrm>
              <a:off x="6546812" y="3467555"/>
              <a:ext cx="1806614" cy="1013352"/>
              <a:chOff x="6391393" y="1624932"/>
              <a:chExt cx="1350970" cy="757777"/>
            </a:xfrm>
          </p:grpSpPr>
          <p:sp>
            <p:nvSpPr>
              <p:cNvPr id="95" name="Freeform 119">
                <a:extLst>
                  <a:ext uri="{FF2B5EF4-FFF2-40B4-BE49-F238E27FC236}">
                    <a16:creationId xmlns:a16="http://schemas.microsoft.com/office/drawing/2014/main" id="{76326AFC-8AB1-4DEB-BDA0-58A16360B136}"/>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AB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6" name="Freeform 120">
                <a:extLst>
                  <a:ext uri="{FF2B5EF4-FFF2-40B4-BE49-F238E27FC236}">
                    <a16:creationId xmlns:a16="http://schemas.microsoft.com/office/drawing/2014/main" id="{C115E3FF-39B2-4C02-A0E1-09D8D5CABC21}"/>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20F4C297-4F78-4F5F-BE9E-B7A99F7D5A1C}"/>
                </a:ext>
              </a:extLst>
            </p:cNvPr>
            <p:cNvGrpSpPr/>
            <p:nvPr/>
          </p:nvGrpSpPr>
          <p:grpSpPr>
            <a:xfrm>
              <a:off x="5965396" y="4132683"/>
              <a:ext cx="389280" cy="389280"/>
              <a:chOff x="5999956" y="4167243"/>
              <a:chExt cx="320160" cy="320160"/>
            </a:xfrm>
          </p:grpSpPr>
          <p:sp>
            <p:nvSpPr>
              <p:cNvPr id="93" name="Oval 92">
                <a:extLst>
                  <a:ext uri="{FF2B5EF4-FFF2-40B4-BE49-F238E27FC236}">
                    <a16:creationId xmlns:a16="http://schemas.microsoft.com/office/drawing/2014/main" id="{2C3CD657-C3A7-482C-97A1-FEFC5AD37E4C}"/>
                  </a:ext>
                </a:extLst>
              </p:cNvPr>
              <p:cNvSpPr/>
              <p:nvPr/>
            </p:nvSpPr>
            <p:spPr bwMode="auto">
              <a:xfrm>
                <a:off x="5999956" y="4167243"/>
                <a:ext cx="320160" cy="320160"/>
              </a:xfrm>
              <a:prstGeom prst="ellipse">
                <a:avLst/>
              </a:prstGeom>
              <a:solidFill>
                <a:srgbClr val="02BBF3"/>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 name="Freeform 339">
                <a:extLst>
                  <a:ext uri="{FF2B5EF4-FFF2-40B4-BE49-F238E27FC236}">
                    <a16:creationId xmlns:a16="http://schemas.microsoft.com/office/drawing/2014/main" id="{27735163-63AA-4729-A521-3A1BA1D48F2E}"/>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304408CB-7706-490D-9549-1456010EDBEA}"/>
                </a:ext>
              </a:extLst>
            </p:cNvPr>
            <p:cNvGrpSpPr/>
            <p:nvPr/>
          </p:nvGrpSpPr>
          <p:grpSpPr>
            <a:xfrm>
              <a:off x="8249851" y="3414960"/>
              <a:ext cx="389280" cy="389280"/>
              <a:chOff x="8616644" y="4279108"/>
              <a:chExt cx="320160" cy="320160"/>
            </a:xfrm>
          </p:grpSpPr>
          <p:sp>
            <p:nvSpPr>
              <p:cNvPr id="90" name="Oval 89">
                <a:extLst>
                  <a:ext uri="{FF2B5EF4-FFF2-40B4-BE49-F238E27FC236}">
                    <a16:creationId xmlns:a16="http://schemas.microsoft.com/office/drawing/2014/main" id="{E5204F96-2B08-4D02-99B1-1EB0942225A0}"/>
                  </a:ext>
                </a:extLst>
              </p:cNvPr>
              <p:cNvSpPr/>
              <p:nvPr/>
            </p:nvSpPr>
            <p:spPr bwMode="auto">
              <a:xfrm>
                <a:off x="8616644" y="4279108"/>
                <a:ext cx="320160" cy="320160"/>
              </a:xfrm>
              <a:prstGeom prst="ellipse">
                <a:avLst/>
              </a:prstGeom>
              <a:solidFill>
                <a:srgbClr val="5C2E91"/>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1" name="Freeform 324">
                <a:extLst>
                  <a:ext uri="{FF2B5EF4-FFF2-40B4-BE49-F238E27FC236}">
                    <a16:creationId xmlns:a16="http://schemas.microsoft.com/office/drawing/2014/main" id="{E56C71CD-8362-409A-9226-8365D8453B9F}"/>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sp>
            <p:nvSpPr>
              <p:cNvPr id="92" name="Freeform 324">
                <a:extLst>
                  <a:ext uri="{FF2B5EF4-FFF2-40B4-BE49-F238E27FC236}">
                    <a16:creationId xmlns:a16="http://schemas.microsoft.com/office/drawing/2014/main" id="{EA85873C-034C-441C-934A-1157BDA5CCA3}"/>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D171D068-E1B6-4D3A-B8CE-436422426FAA}"/>
                </a:ext>
              </a:extLst>
            </p:cNvPr>
            <p:cNvGrpSpPr/>
            <p:nvPr/>
          </p:nvGrpSpPr>
          <p:grpSpPr>
            <a:xfrm>
              <a:off x="6310201" y="3304407"/>
              <a:ext cx="389280" cy="389280"/>
              <a:chOff x="6344761" y="3338967"/>
              <a:chExt cx="320160" cy="320160"/>
            </a:xfrm>
          </p:grpSpPr>
          <p:sp>
            <p:nvSpPr>
              <p:cNvPr id="87" name="Oval 86">
                <a:extLst>
                  <a:ext uri="{FF2B5EF4-FFF2-40B4-BE49-F238E27FC236}">
                    <a16:creationId xmlns:a16="http://schemas.microsoft.com/office/drawing/2014/main" id="{F2D77FFA-7335-4E49-92B0-F63B218CF88A}"/>
                  </a:ext>
                </a:extLst>
              </p:cNvPr>
              <p:cNvSpPr/>
              <p:nvPr/>
            </p:nvSpPr>
            <p:spPr bwMode="auto">
              <a:xfrm>
                <a:off x="6344761" y="3338967"/>
                <a:ext cx="320160" cy="320160"/>
              </a:xfrm>
              <a:prstGeom prst="ellipse">
                <a:avLst/>
              </a:prstGeom>
              <a:solidFill>
                <a:srgbClr val="00827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163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8" name="Freeform 440">
                <a:extLst>
                  <a:ext uri="{FF2B5EF4-FFF2-40B4-BE49-F238E27FC236}">
                    <a16:creationId xmlns:a16="http://schemas.microsoft.com/office/drawing/2014/main" id="{475165BB-09B0-4E46-ADDB-D7DA6E0A5235}"/>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441">
                <a:extLst>
                  <a:ext uri="{FF2B5EF4-FFF2-40B4-BE49-F238E27FC236}">
                    <a16:creationId xmlns:a16="http://schemas.microsoft.com/office/drawing/2014/main" id="{C09E4CE3-4AFF-4DB6-ABD8-7A6A57C453E3}"/>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07235007-865F-4276-A262-5AD0DC3CE2CE}"/>
                </a:ext>
              </a:extLst>
            </p:cNvPr>
            <p:cNvGrpSpPr/>
            <p:nvPr/>
          </p:nvGrpSpPr>
          <p:grpSpPr>
            <a:xfrm>
              <a:off x="7307066" y="2936940"/>
              <a:ext cx="389134" cy="389134"/>
              <a:chOff x="9322484" y="3467555"/>
              <a:chExt cx="557223" cy="557223"/>
            </a:xfrm>
          </p:grpSpPr>
          <p:sp>
            <p:nvSpPr>
              <p:cNvPr id="84" name="Oval 83">
                <a:extLst>
                  <a:ext uri="{FF2B5EF4-FFF2-40B4-BE49-F238E27FC236}">
                    <a16:creationId xmlns:a16="http://schemas.microsoft.com/office/drawing/2014/main" id="{BB976963-EFFE-4550-B35C-CE286458A6A0}"/>
                  </a:ext>
                </a:extLst>
              </p:cNvPr>
              <p:cNvSpPr/>
              <p:nvPr/>
            </p:nvSpPr>
            <p:spPr bwMode="auto">
              <a:xfrm>
                <a:off x="9322484" y="3467555"/>
                <a:ext cx="557223" cy="5572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74">
                <a:extLst>
                  <a:ext uri="{FF2B5EF4-FFF2-40B4-BE49-F238E27FC236}">
                    <a16:creationId xmlns:a16="http://schemas.microsoft.com/office/drawing/2014/main" id="{94D9E1CD-D319-43AE-B854-A77C08E86E67}"/>
                  </a:ext>
                </a:extLst>
              </p:cNvPr>
              <p:cNvSpPr/>
              <p:nvPr>
                <p:custDataLst>
                  <p:tags r:id="rId5"/>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6350" cap="flat" cmpd="sng" algn="ctr">
                <a:noFill/>
                <a:prstDash val="solid"/>
              </a:ln>
              <a:effectLst/>
            </p:spPr>
            <p:txBody>
              <a:bodyPr rtlCol="0" anchor="ct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0C57FAC7-B650-4FBF-B796-E1E560C2A4C2}"/>
                </a:ext>
              </a:extLst>
            </p:cNvPr>
            <p:cNvGrpSpPr/>
            <p:nvPr/>
          </p:nvGrpSpPr>
          <p:grpSpPr>
            <a:xfrm>
              <a:off x="8578186" y="4208712"/>
              <a:ext cx="389134" cy="389134"/>
              <a:chOff x="8225290" y="3217894"/>
              <a:chExt cx="621190" cy="621190"/>
            </a:xfrm>
          </p:grpSpPr>
          <p:sp>
            <p:nvSpPr>
              <p:cNvPr id="78" name="Oval 77">
                <a:extLst>
                  <a:ext uri="{FF2B5EF4-FFF2-40B4-BE49-F238E27FC236}">
                    <a16:creationId xmlns:a16="http://schemas.microsoft.com/office/drawing/2014/main" id="{BCA6C542-A7E7-4793-AF2E-080ACF01A5C8}"/>
                  </a:ext>
                </a:extLst>
              </p:cNvPr>
              <p:cNvSpPr/>
              <p:nvPr/>
            </p:nvSpPr>
            <p:spPr bwMode="auto">
              <a:xfrm>
                <a:off x="8225290" y="3217894"/>
                <a:ext cx="621190" cy="621190"/>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ounded Rectangle 4">
                <a:extLst>
                  <a:ext uri="{FF2B5EF4-FFF2-40B4-BE49-F238E27FC236}">
                    <a16:creationId xmlns:a16="http://schemas.microsoft.com/office/drawing/2014/main" id="{2FCC7BF5-E057-4EA6-B0DD-A71131968510}"/>
                  </a:ext>
                </a:extLst>
              </p:cNvPr>
              <p:cNvSpPr/>
              <p:nvPr>
                <p:custDataLst>
                  <p:tags r:id="rId4"/>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rgbClr val="FFFFFF"/>
              </a:solid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466298" rtl="0" eaLnBrk="1" fontAlgn="base" latinLnBrk="0" hangingPunct="1">
                  <a:lnSpc>
                    <a:spcPct val="100000"/>
                  </a:lnSpc>
                  <a:spcBef>
                    <a:spcPct val="0"/>
                  </a:spcBef>
                  <a:spcAft>
                    <a:spcPct val="0"/>
                  </a:spcAft>
                  <a:buClrTx/>
                  <a:buSzTx/>
                  <a:buFontTx/>
                  <a:buNone/>
                  <a:tabLst/>
                  <a:defRPr/>
                </a:pPr>
                <a:endParaRPr kumimoji="0" lang="en-US" sz="3264"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2B6EFE82-8C10-47B9-A8FF-6B5A7C618F91}"/>
              </a:ext>
            </a:extLst>
          </p:cNvPr>
          <p:cNvGrpSpPr>
            <a:grpSpLocks noChangeAspect="1"/>
          </p:cNvGrpSpPr>
          <p:nvPr/>
        </p:nvGrpSpPr>
        <p:grpSpPr>
          <a:xfrm>
            <a:off x="4695038" y="2170029"/>
            <a:ext cx="505107" cy="396987"/>
            <a:chOff x="2008187" y="2241223"/>
            <a:chExt cx="1068389" cy="909679"/>
          </a:xfrm>
        </p:grpSpPr>
        <p:grpSp>
          <p:nvGrpSpPr>
            <p:cNvPr id="136" name="Group 135">
              <a:extLst>
                <a:ext uri="{FF2B5EF4-FFF2-40B4-BE49-F238E27FC236}">
                  <a16:creationId xmlns:a16="http://schemas.microsoft.com/office/drawing/2014/main" id="{55FD11C0-6825-419D-ADDE-88605209415F}"/>
                </a:ext>
              </a:extLst>
            </p:cNvPr>
            <p:cNvGrpSpPr/>
            <p:nvPr/>
          </p:nvGrpSpPr>
          <p:grpSpPr>
            <a:xfrm>
              <a:off x="2064334" y="2241223"/>
              <a:ext cx="1012242" cy="811309"/>
              <a:chOff x="-1341882" y="2279901"/>
              <a:chExt cx="1941915" cy="1556440"/>
            </a:xfrm>
          </p:grpSpPr>
          <p:sp>
            <p:nvSpPr>
              <p:cNvPr id="138" name="Rectangle 70">
                <a:extLst>
                  <a:ext uri="{FF2B5EF4-FFF2-40B4-BE49-F238E27FC236}">
                    <a16:creationId xmlns:a16="http://schemas.microsoft.com/office/drawing/2014/main" id="{194FE9B7-A8B7-41D7-BFB7-3BCC02A3F04E}"/>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71">
                <a:extLst>
                  <a:ext uri="{FF2B5EF4-FFF2-40B4-BE49-F238E27FC236}">
                    <a16:creationId xmlns:a16="http://schemas.microsoft.com/office/drawing/2014/main" id="{A70E998F-093D-47D8-9BC8-C086446D7351}"/>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72">
                <a:extLst>
                  <a:ext uri="{FF2B5EF4-FFF2-40B4-BE49-F238E27FC236}">
                    <a16:creationId xmlns:a16="http://schemas.microsoft.com/office/drawing/2014/main" id="{AA64878F-1082-44CC-8AB6-315271BA94CC}"/>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1" name="Freeform 73">
                <a:extLst>
                  <a:ext uri="{FF2B5EF4-FFF2-40B4-BE49-F238E27FC236}">
                    <a16:creationId xmlns:a16="http://schemas.microsoft.com/office/drawing/2014/main" id="{9B6F6430-CAE1-4F6D-9D7E-251C56116D5F}"/>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2" name="Freeform 74">
                <a:extLst>
                  <a:ext uri="{FF2B5EF4-FFF2-40B4-BE49-F238E27FC236}">
                    <a16:creationId xmlns:a16="http://schemas.microsoft.com/office/drawing/2014/main" id="{1A0BF36B-3FF0-44A9-8409-E480EF7133BC}"/>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3" name="Freeform 75">
                <a:extLst>
                  <a:ext uri="{FF2B5EF4-FFF2-40B4-BE49-F238E27FC236}">
                    <a16:creationId xmlns:a16="http://schemas.microsoft.com/office/drawing/2014/main" id="{775C6862-EA35-4E16-9EC8-7887661F4D3A}"/>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76">
                <a:extLst>
                  <a:ext uri="{FF2B5EF4-FFF2-40B4-BE49-F238E27FC236}">
                    <a16:creationId xmlns:a16="http://schemas.microsoft.com/office/drawing/2014/main" id="{A030DB5C-365F-4A4C-944A-7931648D22D2}"/>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5" name="Freeform 77">
                <a:extLst>
                  <a:ext uri="{FF2B5EF4-FFF2-40B4-BE49-F238E27FC236}">
                    <a16:creationId xmlns:a16="http://schemas.microsoft.com/office/drawing/2014/main" id="{06248BC1-7F76-427C-ADF6-A1F60C79E821}"/>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78">
                <a:extLst>
                  <a:ext uri="{FF2B5EF4-FFF2-40B4-BE49-F238E27FC236}">
                    <a16:creationId xmlns:a16="http://schemas.microsoft.com/office/drawing/2014/main" id="{D1389666-B232-482E-99F4-16A427B69337}"/>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7" name="Rectangle 79">
                <a:extLst>
                  <a:ext uri="{FF2B5EF4-FFF2-40B4-BE49-F238E27FC236}">
                    <a16:creationId xmlns:a16="http://schemas.microsoft.com/office/drawing/2014/main" id="{7782DB1E-4777-4816-A2E6-87469B0DB357}"/>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0">
                <a:extLst>
                  <a:ext uri="{FF2B5EF4-FFF2-40B4-BE49-F238E27FC236}">
                    <a16:creationId xmlns:a16="http://schemas.microsoft.com/office/drawing/2014/main" id="{3AC43F70-0A83-498F-8213-B5436DF64605}"/>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81">
                <a:extLst>
                  <a:ext uri="{FF2B5EF4-FFF2-40B4-BE49-F238E27FC236}">
                    <a16:creationId xmlns:a16="http://schemas.microsoft.com/office/drawing/2014/main" id="{14D50B27-73D1-487D-A739-CFD78799EB5D}"/>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82">
                <a:extLst>
                  <a:ext uri="{FF2B5EF4-FFF2-40B4-BE49-F238E27FC236}">
                    <a16:creationId xmlns:a16="http://schemas.microsoft.com/office/drawing/2014/main" id="{65E317A1-969F-4118-8043-B2BA030FCDA5}"/>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51" name="Freeform 83">
                <a:extLst>
                  <a:ext uri="{FF2B5EF4-FFF2-40B4-BE49-F238E27FC236}">
                    <a16:creationId xmlns:a16="http://schemas.microsoft.com/office/drawing/2014/main" id="{B19FD39D-45DB-4D42-9B72-9EAE5C945486}"/>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52" name="Freeform 84">
                <a:extLst>
                  <a:ext uri="{FF2B5EF4-FFF2-40B4-BE49-F238E27FC236}">
                    <a16:creationId xmlns:a16="http://schemas.microsoft.com/office/drawing/2014/main" id="{463E825D-1DE7-477B-95DA-9A1C65CA7256}"/>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85">
                <a:extLst>
                  <a:ext uri="{FF2B5EF4-FFF2-40B4-BE49-F238E27FC236}">
                    <a16:creationId xmlns:a16="http://schemas.microsoft.com/office/drawing/2014/main" id="{B293E0E4-6A79-412E-870C-4697441E1C6E}"/>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86">
                <a:extLst>
                  <a:ext uri="{FF2B5EF4-FFF2-40B4-BE49-F238E27FC236}">
                    <a16:creationId xmlns:a16="http://schemas.microsoft.com/office/drawing/2014/main" id="{3271D90F-D898-4F75-9292-70461AF79649}"/>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87">
                <a:extLst>
                  <a:ext uri="{FF2B5EF4-FFF2-40B4-BE49-F238E27FC236}">
                    <a16:creationId xmlns:a16="http://schemas.microsoft.com/office/drawing/2014/main" id="{A96BF0F7-4555-45D2-8144-45F9455A26D4}"/>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88">
                <a:extLst>
                  <a:ext uri="{FF2B5EF4-FFF2-40B4-BE49-F238E27FC236}">
                    <a16:creationId xmlns:a16="http://schemas.microsoft.com/office/drawing/2014/main" id="{12B13BB7-1ADC-40A9-9515-134CDA0C2194}"/>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57" name="Rectangle 89">
                <a:extLst>
                  <a:ext uri="{FF2B5EF4-FFF2-40B4-BE49-F238E27FC236}">
                    <a16:creationId xmlns:a16="http://schemas.microsoft.com/office/drawing/2014/main" id="{E7E5ACD8-22B8-4A4B-B0B1-084B323F9A9A}"/>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0">
                <a:extLst>
                  <a:ext uri="{FF2B5EF4-FFF2-40B4-BE49-F238E27FC236}">
                    <a16:creationId xmlns:a16="http://schemas.microsoft.com/office/drawing/2014/main" id="{BAA8B2C9-016A-4297-8E95-7280AFA20F11}"/>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59" name="Freeform 91">
                <a:extLst>
                  <a:ext uri="{FF2B5EF4-FFF2-40B4-BE49-F238E27FC236}">
                    <a16:creationId xmlns:a16="http://schemas.microsoft.com/office/drawing/2014/main" id="{B7255876-6FD9-4D41-80ED-49034B2A52AE}"/>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60" name="Freeform 92">
                <a:extLst>
                  <a:ext uri="{FF2B5EF4-FFF2-40B4-BE49-F238E27FC236}">
                    <a16:creationId xmlns:a16="http://schemas.microsoft.com/office/drawing/2014/main" id="{66C7EA1C-BD00-4C39-8BD3-F3B53AE0EBC1}"/>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61" name="Freeform 93">
                <a:extLst>
                  <a:ext uri="{FF2B5EF4-FFF2-40B4-BE49-F238E27FC236}">
                    <a16:creationId xmlns:a16="http://schemas.microsoft.com/office/drawing/2014/main" id="{21C822C2-5232-4777-A96D-DAC27B6E2D9A}"/>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62" name="Freeform 94">
                <a:extLst>
                  <a:ext uri="{FF2B5EF4-FFF2-40B4-BE49-F238E27FC236}">
                    <a16:creationId xmlns:a16="http://schemas.microsoft.com/office/drawing/2014/main" id="{3B45E17C-040A-4EB9-B9A5-9AE51B2B2C6B}"/>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95">
                <a:extLst>
                  <a:ext uri="{FF2B5EF4-FFF2-40B4-BE49-F238E27FC236}">
                    <a16:creationId xmlns:a16="http://schemas.microsoft.com/office/drawing/2014/main" id="{F91E6B7B-091E-4007-B7E0-BD07545CADEF}"/>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96">
                <a:extLst>
                  <a:ext uri="{FF2B5EF4-FFF2-40B4-BE49-F238E27FC236}">
                    <a16:creationId xmlns:a16="http://schemas.microsoft.com/office/drawing/2014/main" id="{099B3F6F-12FD-4818-815B-7F48B0D3CCF3}"/>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97">
                <a:extLst>
                  <a:ext uri="{FF2B5EF4-FFF2-40B4-BE49-F238E27FC236}">
                    <a16:creationId xmlns:a16="http://schemas.microsoft.com/office/drawing/2014/main" id="{FA26BC9A-2F4E-49C6-9AE9-11D29C32B786}"/>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6" name="Rectangle 98">
                <a:extLst>
                  <a:ext uri="{FF2B5EF4-FFF2-40B4-BE49-F238E27FC236}">
                    <a16:creationId xmlns:a16="http://schemas.microsoft.com/office/drawing/2014/main" id="{BD9ECA88-AD55-40D2-B3A4-1B0DB997E773}"/>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67" name="Rectangle 99">
                <a:extLst>
                  <a:ext uri="{FF2B5EF4-FFF2-40B4-BE49-F238E27FC236}">
                    <a16:creationId xmlns:a16="http://schemas.microsoft.com/office/drawing/2014/main" id="{967E4D41-3414-4F3B-AF61-80D767005B4B}"/>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100">
                <a:extLst>
                  <a:ext uri="{FF2B5EF4-FFF2-40B4-BE49-F238E27FC236}">
                    <a16:creationId xmlns:a16="http://schemas.microsoft.com/office/drawing/2014/main" id="{30E61FAE-14DE-41B9-90B9-1C6FD7C6C2C3}"/>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69" name="Freeform 101">
                <a:extLst>
                  <a:ext uri="{FF2B5EF4-FFF2-40B4-BE49-F238E27FC236}">
                    <a16:creationId xmlns:a16="http://schemas.microsoft.com/office/drawing/2014/main" id="{0597DB5E-FF18-4F22-8AFE-4E0965FDDFA2}"/>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70" name="Freeform 102">
                <a:extLst>
                  <a:ext uri="{FF2B5EF4-FFF2-40B4-BE49-F238E27FC236}">
                    <a16:creationId xmlns:a16="http://schemas.microsoft.com/office/drawing/2014/main" id="{77A2B11F-4BEF-4F4C-9035-AADCDD131986}"/>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71" name="Freeform 103">
                <a:extLst>
                  <a:ext uri="{FF2B5EF4-FFF2-40B4-BE49-F238E27FC236}">
                    <a16:creationId xmlns:a16="http://schemas.microsoft.com/office/drawing/2014/main" id="{490D5408-AB0E-44AE-8661-A4D5253CFF3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72" name="Freeform 104">
                <a:extLst>
                  <a:ext uri="{FF2B5EF4-FFF2-40B4-BE49-F238E27FC236}">
                    <a16:creationId xmlns:a16="http://schemas.microsoft.com/office/drawing/2014/main" id="{5D16008A-140A-4CAB-A894-2BACAC3B81C2}"/>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105">
                <a:extLst>
                  <a:ext uri="{FF2B5EF4-FFF2-40B4-BE49-F238E27FC236}">
                    <a16:creationId xmlns:a16="http://schemas.microsoft.com/office/drawing/2014/main" id="{6C6B84B8-4DB0-40A3-833A-36332D166E59}"/>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106">
                <a:extLst>
                  <a:ext uri="{FF2B5EF4-FFF2-40B4-BE49-F238E27FC236}">
                    <a16:creationId xmlns:a16="http://schemas.microsoft.com/office/drawing/2014/main" id="{DA70F70B-AD5B-4E20-8384-1A07F1A2D1AF}"/>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07">
                <a:extLst>
                  <a:ext uri="{FF2B5EF4-FFF2-40B4-BE49-F238E27FC236}">
                    <a16:creationId xmlns:a16="http://schemas.microsoft.com/office/drawing/2014/main" id="{5140D5FD-13CA-4674-AB84-46D981248FEF}"/>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08">
                <a:extLst>
                  <a:ext uri="{FF2B5EF4-FFF2-40B4-BE49-F238E27FC236}">
                    <a16:creationId xmlns:a16="http://schemas.microsoft.com/office/drawing/2014/main" id="{05C295E0-C64F-4907-964B-DF88B0913355}"/>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77" name="Rectangle 109">
                <a:extLst>
                  <a:ext uri="{FF2B5EF4-FFF2-40B4-BE49-F238E27FC236}">
                    <a16:creationId xmlns:a16="http://schemas.microsoft.com/office/drawing/2014/main" id="{490975FC-7E47-45D4-B9AF-10004F513E33}"/>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110">
                <a:extLst>
                  <a:ext uri="{FF2B5EF4-FFF2-40B4-BE49-F238E27FC236}">
                    <a16:creationId xmlns:a16="http://schemas.microsoft.com/office/drawing/2014/main" id="{BEEEB9D0-FAF6-4CC6-A9B6-306CCADFBA88}"/>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79" name="Freeform 111">
                <a:extLst>
                  <a:ext uri="{FF2B5EF4-FFF2-40B4-BE49-F238E27FC236}">
                    <a16:creationId xmlns:a16="http://schemas.microsoft.com/office/drawing/2014/main" id="{A1308A75-8703-46EA-B30D-BDCEB12DA7FF}"/>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80" name="Freeform 112">
                <a:extLst>
                  <a:ext uri="{FF2B5EF4-FFF2-40B4-BE49-F238E27FC236}">
                    <a16:creationId xmlns:a16="http://schemas.microsoft.com/office/drawing/2014/main" id="{5F03A8AA-50A4-4231-B9B3-6C52424FF827}"/>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81" name="Freeform 113">
                <a:extLst>
                  <a:ext uri="{FF2B5EF4-FFF2-40B4-BE49-F238E27FC236}">
                    <a16:creationId xmlns:a16="http://schemas.microsoft.com/office/drawing/2014/main" id="{E283C2DC-FEA7-4688-BE37-3506A19190AA}"/>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82" name="Freeform 114">
                <a:extLst>
                  <a:ext uri="{FF2B5EF4-FFF2-40B4-BE49-F238E27FC236}">
                    <a16:creationId xmlns:a16="http://schemas.microsoft.com/office/drawing/2014/main" id="{DB36848B-6758-472D-8821-FA9434842F9C}"/>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115">
                <a:extLst>
                  <a:ext uri="{FF2B5EF4-FFF2-40B4-BE49-F238E27FC236}">
                    <a16:creationId xmlns:a16="http://schemas.microsoft.com/office/drawing/2014/main" id="{A443CB58-D1AA-4578-A0F6-C24E2237843E}"/>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16">
                <a:extLst>
                  <a:ext uri="{FF2B5EF4-FFF2-40B4-BE49-F238E27FC236}">
                    <a16:creationId xmlns:a16="http://schemas.microsoft.com/office/drawing/2014/main" id="{269C183B-8071-416F-BEFE-EB69F75049B0}"/>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17">
                <a:extLst>
                  <a:ext uri="{FF2B5EF4-FFF2-40B4-BE49-F238E27FC236}">
                    <a16:creationId xmlns:a16="http://schemas.microsoft.com/office/drawing/2014/main" id="{7D932597-7C9F-4669-88FD-A98B557EBEC2}"/>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48F96233-DF7C-4E23-8C34-4E6C9EA4D149}"/>
                  </a:ext>
                </a:extLst>
              </p:cNvPr>
              <p:cNvGrpSpPr/>
              <p:nvPr/>
            </p:nvGrpSpPr>
            <p:grpSpPr>
              <a:xfrm>
                <a:off x="-54543" y="2279901"/>
                <a:ext cx="654576" cy="588705"/>
                <a:chOff x="-54543" y="2279901"/>
                <a:chExt cx="654576" cy="588705"/>
              </a:xfrm>
            </p:grpSpPr>
            <p:sp>
              <p:nvSpPr>
                <p:cNvPr id="195" name="Freeform 68">
                  <a:extLst>
                    <a:ext uri="{FF2B5EF4-FFF2-40B4-BE49-F238E27FC236}">
                      <a16:creationId xmlns:a16="http://schemas.microsoft.com/office/drawing/2014/main" id="{D399D3B4-32E8-4054-AA6A-D065272F397C}"/>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96" name="Freeform 118">
                  <a:extLst>
                    <a:ext uri="{FF2B5EF4-FFF2-40B4-BE49-F238E27FC236}">
                      <a16:creationId xmlns:a16="http://schemas.microsoft.com/office/drawing/2014/main" id="{BC607D76-1D7B-4E5C-B9D7-6F3DDC5E3DE2}"/>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97" name="Freeform 119">
                  <a:extLst>
                    <a:ext uri="{FF2B5EF4-FFF2-40B4-BE49-F238E27FC236}">
                      <a16:creationId xmlns:a16="http://schemas.microsoft.com/office/drawing/2014/main" id="{8589895B-2E02-4768-BA77-2E772274F30C}"/>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120">
                  <a:extLst>
                    <a:ext uri="{FF2B5EF4-FFF2-40B4-BE49-F238E27FC236}">
                      <a16:creationId xmlns:a16="http://schemas.microsoft.com/office/drawing/2014/main" id="{4E71CCA7-68C3-45A8-8BDF-73A3DC9A5F86}"/>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121">
                  <a:extLst>
                    <a:ext uri="{FF2B5EF4-FFF2-40B4-BE49-F238E27FC236}">
                      <a16:creationId xmlns:a16="http://schemas.microsoft.com/office/drawing/2014/main" id="{8A3A9C99-1360-4D30-B403-9AE60B459BDD}"/>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22">
                  <a:extLst>
                    <a:ext uri="{FF2B5EF4-FFF2-40B4-BE49-F238E27FC236}">
                      <a16:creationId xmlns:a16="http://schemas.microsoft.com/office/drawing/2014/main" id="{B6231F51-7C63-4CC7-8E42-753E35AFC532}"/>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01" name="Freeform 124">
                  <a:extLst>
                    <a:ext uri="{FF2B5EF4-FFF2-40B4-BE49-F238E27FC236}">
                      <a16:creationId xmlns:a16="http://schemas.microsoft.com/office/drawing/2014/main" id="{40228176-349C-44C7-9829-E6930D8E9919}"/>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125">
                  <a:extLst>
                    <a:ext uri="{FF2B5EF4-FFF2-40B4-BE49-F238E27FC236}">
                      <a16:creationId xmlns:a16="http://schemas.microsoft.com/office/drawing/2014/main" id="{A9EAD7FB-6936-4E2B-B8E9-2F9437238B2D}"/>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126">
                  <a:extLst>
                    <a:ext uri="{FF2B5EF4-FFF2-40B4-BE49-F238E27FC236}">
                      <a16:creationId xmlns:a16="http://schemas.microsoft.com/office/drawing/2014/main" id="{20907794-3AB0-4443-B34A-B9EDD3695296}"/>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127">
                  <a:extLst>
                    <a:ext uri="{FF2B5EF4-FFF2-40B4-BE49-F238E27FC236}">
                      <a16:creationId xmlns:a16="http://schemas.microsoft.com/office/drawing/2014/main" id="{C7871258-45F6-4649-9089-EA189002877C}"/>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128">
                  <a:extLst>
                    <a:ext uri="{FF2B5EF4-FFF2-40B4-BE49-F238E27FC236}">
                      <a16:creationId xmlns:a16="http://schemas.microsoft.com/office/drawing/2014/main" id="{CEBDBD2C-C65B-4289-B47B-DA9C0A6971C7}"/>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129">
                  <a:extLst>
                    <a:ext uri="{FF2B5EF4-FFF2-40B4-BE49-F238E27FC236}">
                      <a16:creationId xmlns:a16="http://schemas.microsoft.com/office/drawing/2014/main" id="{8D9B49B1-6DDB-4645-8E98-7D7B9D5D719F}"/>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207" name="Freeform 130">
                  <a:extLst>
                    <a:ext uri="{FF2B5EF4-FFF2-40B4-BE49-F238E27FC236}">
                      <a16:creationId xmlns:a16="http://schemas.microsoft.com/office/drawing/2014/main" id="{9C9D2F1E-9104-47CC-BC1E-8ECF4CA83C06}"/>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131">
                  <a:extLst>
                    <a:ext uri="{FF2B5EF4-FFF2-40B4-BE49-F238E27FC236}">
                      <a16:creationId xmlns:a16="http://schemas.microsoft.com/office/drawing/2014/main" id="{EC54C799-3FE1-4591-AB2B-8FEA060C81F1}"/>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132">
                  <a:extLst>
                    <a:ext uri="{FF2B5EF4-FFF2-40B4-BE49-F238E27FC236}">
                      <a16:creationId xmlns:a16="http://schemas.microsoft.com/office/drawing/2014/main" id="{B2D30B33-282C-41E6-91BB-7918AC1902D0}"/>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133">
                  <a:extLst>
                    <a:ext uri="{FF2B5EF4-FFF2-40B4-BE49-F238E27FC236}">
                      <a16:creationId xmlns:a16="http://schemas.microsoft.com/office/drawing/2014/main" id="{BD335C2A-CDB0-411A-B723-4931581975CC}"/>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33004C0F-4ED6-4CDB-BD67-7E3EE31CA03A}"/>
                  </a:ext>
                </a:extLst>
              </p:cNvPr>
              <p:cNvGrpSpPr/>
              <p:nvPr/>
            </p:nvGrpSpPr>
            <p:grpSpPr>
              <a:xfrm>
                <a:off x="-108104" y="2554074"/>
                <a:ext cx="132971" cy="160137"/>
                <a:chOff x="7094929" y="5488305"/>
                <a:chExt cx="132971" cy="160137"/>
              </a:xfrm>
            </p:grpSpPr>
            <p:sp>
              <p:nvSpPr>
                <p:cNvPr id="193" name="Freeform 66">
                  <a:extLst>
                    <a:ext uri="{FF2B5EF4-FFF2-40B4-BE49-F238E27FC236}">
                      <a16:creationId xmlns:a16="http://schemas.microsoft.com/office/drawing/2014/main" id="{2AF9CEF3-39EC-4747-9453-195CF6AB544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194" name="Freeform 127">
                  <a:extLst>
                    <a:ext uri="{FF2B5EF4-FFF2-40B4-BE49-F238E27FC236}">
                      <a16:creationId xmlns:a16="http://schemas.microsoft.com/office/drawing/2014/main" id="{2054771C-FCC7-4877-922C-B3A6889B9194}"/>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88" name="Freeform 127">
                <a:extLst>
                  <a:ext uri="{FF2B5EF4-FFF2-40B4-BE49-F238E27FC236}">
                    <a16:creationId xmlns:a16="http://schemas.microsoft.com/office/drawing/2014/main" id="{D147BD1F-B433-45E5-840E-0001B4ADD370}"/>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89" name="Freeform 127">
                <a:extLst>
                  <a:ext uri="{FF2B5EF4-FFF2-40B4-BE49-F238E27FC236}">
                    <a16:creationId xmlns:a16="http://schemas.microsoft.com/office/drawing/2014/main" id="{007A63AB-4A8D-4B2E-ABA2-E736BE4B441E}"/>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0" name="Freeform 127">
                <a:extLst>
                  <a:ext uri="{FF2B5EF4-FFF2-40B4-BE49-F238E27FC236}">
                    <a16:creationId xmlns:a16="http://schemas.microsoft.com/office/drawing/2014/main" id="{E532B7A7-3FAC-4434-ADCE-E1A5D123EF91}"/>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1" name="Freeform 127">
                <a:extLst>
                  <a:ext uri="{FF2B5EF4-FFF2-40B4-BE49-F238E27FC236}">
                    <a16:creationId xmlns:a16="http://schemas.microsoft.com/office/drawing/2014/main" id="{A38D288A-CC2D-4C33-BB74-1A9CE063B4B8}"/>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2" name="Freeform 127">
                <a:extLst>
                  <a:ext uri="{FF2B5EF4-FFF2-40B4-BE49-F238E27FC236}">
                    <a16:creationId xmlns:a16="http://schemas.microsoft.com/office/drawing/2014/main" id="{2276B6D2-D1F4-4178-A830-3DFC7D7B307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37" name="Rectangle 136">
              <a:extLst>
                <a:ext uri="{FF2B5EF4-FFF2-40B4-BE49-F238E27FC236}">
                  <a16:creationId xmlns:a16="http://schemas.microsoft.com/office/drawing/2014/main" id="{BFC1D4A5-66B5-4A05-A389-FE24DED56599}"/>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EF732B63-95E6-49D7-B790-A91615DB8A46}"/>
              </a:ext>
            </a:extLst>
          </p:cNvPr>
          <p:cNvGrpSpPr/>
          <p:nvPr/>
        </p:nvGrpSpPr>
        <p:grpSpPr>
          <a:xfrm>
            <a:off x="4457040" y="5011281"/>
            <a:ext cx="3282096" cy="1616309"/>
            <a:chOff x="4340604" y="4608666"/>
            <a:chExt cx="3218033" cy="1584761"/>
          </a:xfrm>
        </p:grpSpPr>
        <p:grpSp>
          <p:nvGrpSpPr>
            <p:cNvPr id="439" name="Group 438">
              <a:extLst>
                <a:ext uri="{FF2B5EF4-FFF2-40B4-BE49-F238E27FC236}">
                  <a16:creationId xmlns:a16="http://schemas.microsoft.com/office/drawing/2014/main" id="{26CF4E1B-E9E2-48DF-AC86-F954F7664D2C}"/>
                </a:ext>
              </a:extLst>
            </p:cNvPr>
            <p:cNvGrpSpPr/>
            <p:nvPr/>
          </p:nvGrpSpPr>
          <p:grpSpPr>
            <a:xfrm>
              <a:off x="4340604" y="4668627"/>
              <a:ext cx="1524803" cy="1524800"/>
              <a:chOff x="406917" y="4013200"/>
              <a:chExt cx="1652948" cy="1652946"/>
            </a:xfrm>
          </p:grpSpPr>
          <p:sp>
            <p:nvSpPr>
              <p:cNvPr id="440" name="Oval 439">
                <a:extLst>
                  <a:ext uri="{FF2B5EF4-FFF2-40B4-BE49-F238E27FC236}">
                    <a16:creationId xmlns:a16="http://schemas.microsoft.com/office/drawing/2014/main" id="{49339D43-213C-4428-B035-EC923D01721B}"/>
                  </a:ext>
                </a:extLst>
              </p:cNvPr>
              <p:cNvSpPr/>
              <p:nvPr/>
            </p:nvSpPr>
            <p:spPr bwMode="auto">
              <a:xfrm>
                <a:off x="406917" y="4013200"/>
                <a:ext cx="1652948" cy="165294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ctr" anchorCtr="0" forceAA="0" compatLnSpc="1">
                <a:prstTxWarp prst="textArchUp">
                  <a:avLst/>
                </a:prstTxWarp>
                <a:noAutofit/>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solidFill>
                      <a:srgbClr val="000000"/>
                    </a:solidFill>
                    <a:effectLst/>
                    <a:uLnTx/>
                    <a:uFillTx/>
                    <a:latin typeface="Segoe UI"/>
                    <a:ea typeface="+mn-ea"/>
                    <a:cs typeface="+mn-cs"/>
                  </a:rPr>
                  <a:t>DESKTOPS NEARING END OF SUPPORT </a:t>
                </a:r>
              </a:p>
            </p:txBody>
          </p:sp>
          <p:grpSp>
            <p:nvGrpSpPr>
              <p:cNvPr id="441" name="Group 440">
                <a:extLst>
                  <a:ext uri="{FF2B5EF4-FFF2-40B4-BE49-F238E27FC236}">
                    <a16:creationId xmlns:a16="http://schemas.microsoft.com/office/drawing/2014/main" id="{0D68B26D-1AB4-4D76-9F3F-D571A45CFBAD}"/>
                  </a:ext>
                </a:extLst>
              </p:cNvPr>
              <p:cNvGrpSpPr/>
              <p:nvPr/>
            </p:nvGrpSpPr>
            <p:grpSpPr>
              <a:xfrm>
                <a:off x="620278" y="4226561"/>
                <a:ext cx="1226226" cy="1226224"/>
                <a:chOff x="620278" y="4226561"/>
                <a:chExt cx="1226226" cy="1226224"/>
              </a:xfrm>
            </p:grpSpPr>
            <p:sp>
              <p:nvSpPr>
                <p:cNvPr id="442" name="Arc 441">
                  <a:extLst>
                    <a:ext uri="{FF2B5EF4-FFF2-40B4-BE49-F238E27FC236}">
                      <a16:creationId xmlns:a16="http://schemas.microsoft.com/office/drawing/2014/main" id="{05323C5F-1FF8-4802-82B8-774B3BCFF85A}"/>
                    </a:ext>
                  </a:extLst>
                </p:cNvPr>
                <p:cNvSpPr/>
                <p:nvPr/>
              </p:nvSpPr>
              <p:spPr bwMode="auto">
                <a:xfrm>
                  <a:off x="620278" y="4226561"/>
                  <a:ext cx="1226226" cy="1226224"/>
                </a:xfrm>
                <a:prstGeom prst="arc">
                  <a:avLst>
                    <a:gd name="adj1" fmla="val 21263932"/>
                    <a:gd name="adj2" fmla="val 10980501"/>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3" name="Oval 442">
                  <a:extLst>
                    <a:ext uri="{FF2B5EF4-FFF2-40B4-BE49-F238E27FC236}">
                      <a16:creationId xmlns:a16="http://schemas.microsoft.com/office/drawing/2014/main" id="{966B2750-F500-4F11-8578-274DBFFF3DBE}"/>
                    </a:ext>
                  </a:extLst>
                </p:cNvPr>
                <p:cNvSpPr/>
                <p:nvPr/>
              </p:nvSpPr>
              <p:spPr bwMode="auto">
                <a:xfrm>
                  <a:off x="702437" y="4308719"/>
                  <a:ext cx="1061907" cy="106190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4" name="Freeform: Shape 443">
                  <a:extLst>
                    <a:ext uri="{FF2B5EF4-FFF2-40B4-BE49-F238E27FC236}">
                      <a16:creationId xmlns:a16="http://schemas.microsoft.com/office/drawing/2014/main" id="{03077FFA-BC85-4A42-A3A1-24F2846FACE2}"/>
                    </a:ext>
                  </a:extLst>
                </p:cNvPr>
                <p:cNvSpPr/>
                <p:nvPr/>
              </p:nvSpPr>
              <p:spPr bwMode="auto">
                <a:xfrm>
                  <a:off x="742690" y="4712579"/>
                  <a:ext cx="981402" cy="658048"/>
                </a:xfrm>
                <a:custGeom>
                  <a:avLst/>
                  <a:gdLst>
                    <a:gd name="connsiteX0" fmla="*/ 490701 w 981402"/>
                    <a:gd name="connsiteY0" fmla="*/ 0 h 658048"/>
                    <a:gd name="connsiteX1" fmla="*/ 979930 w 981402"/>
                    <a:gd name="connsiteY1" fmla="*/ 324283 h 658048"/>
                    <a:gd name="connsiteX2" fmla="*/ 981402 w 981402"/>
                    <a:gd name="connsiteY2" fmla="*/ 329024 h 658048"/>
                    <a:gd name="connsiteX3" fmla="*/ 979930 w 981402"/>
                    <a:gd name="connsiteY3" fmla="*/ 333766 h 658048"/>
                    <a:gd name="connsiteX4" fmla="*/ 490701 w 981402"/>
                    <a:gd name="connsiteY4" fmla="*/ 658048 h 658048"/>
                    <a:gd name="connsiteX5" fmla="*/ 1472 w 981402"/>
                    <a:gd name="connsiteY5" fmla="*/ 333766 h 658048"/>
                    <a:gd name="connsiteX6" fmla="*/ 0 w 981402"/>
                    <a:gd name="connsiteY6" fmla="*/ 329024 h 658048"/>
                    <a:gd name="connsiteX7" fmla="*/ 1472 w 981402"/>
                    <a:gd name="connsiteY7" fmla="*/ 324283 h 658048"/>
                    <a:gd name="connsiteX8" fmla="*/ 490701 w 981402"/>
                    <a:gd name="connsiteY8" fmla="*/ 0 h 65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402" h="658048">
                      <a:moveTo>
                        <a:pt x="490701" y="0"/>
                      </a:moveTo>
                      <a:cubicBezTo>
                        <a:pt x="710630" y="0"/>
                        <a:pt x="899327" y="133716"/>
                        <a:pt x="979930" y="324283"/>
                      </a:cubicBezTo>
                      <a:lnTo>
                        <a:pt x="981402" y="329024"/>
                      </a:lnTo>
                      <a:lnTo>
                        <a:pt x="979930" y="333766"/>
                      </a:lnTo>
                      <a:cubicBezTo>
                        <a:pt x="899327" y="524333"/>
                        <a:pt x="710630" y="658048"/>
                        <a:pt x="490701" y="658048"/>
                      </a:cubicBezTo>
                      <a:cubicBezTo>
                        <a:pt x="270773" y="658048"/>
                        <a:pt x="82075" y="524333"/>
                        <a:pt x="1472" y="333766"/>
                      </a:cubicBezTo>
                      <a:lnTo>
                        <a:pt x="0" y="329024"/>
                      </a:lnTo>
                      <a:lnTo>
                        <a:pt x="1472" y="324283"/>
                      </a:lnTo>
                      <a:cubicBezTo>
                        <a:pt x="82075" y="133716"/>
                        <a:pt x="270773" y="0"/>
                        <a:pt x="49070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5" name="Group 444">
                  <a:extLst>
                    <a:ext uri="{FF2B5EF4-FFF2-40B4-BE49-F238E27FC236}">
                      <a16:creationId xmlns:a16="http://schemas.microsoft.com/office/drawing/2014/main" id="{56822D97-349F-49C7-A6F6-2CD6705F2C85}"/>
                    </a:ext>
                  </a:extLst>
                </p:cNvPr>
                <p:cNvGrpSpPr/>
                <p:nvPr/>
              </p:nvGrpSpPr>
              <p:grpSpPr>
                <a:xfrm>
                  <a:off x="834064" y="4626985"/>
                  <a:ext cx="798652" cy="425375"/>
                  <a:chOff x="920251" y="4550785"/>
                  <a:chExt cx="798652" cy="425375"/>
                </a:xfrm>
              </p:grpSpPr>
              <p:pic>
                <p:nvPicPr>
                  <p:cNvPr id="447" name="Picture 446">
                    <a:extLst>
                      <a:ext uri="{FF2B5EF4-FFF2-40B4-BE49-F238E27FC236}">
                        <a16:creationId xmlns:a16="http://schemas.microsoft.com/office/drawing/2014/main" id="{2605B991-1177-44B4-B8D1-B8C3CF869B24}"/>
                      </a:ext>
                    </a:extLst>
                  </p:cNvPr>
                  <p:cNvPicPr>
                    <a:picLocks noChangeAspect="1"/>
                  </p:cNvPicPr>
                  <p:nvPr/>
                </p:nvPicPr>
                <p:blipFill>
                  <a:blip r:embed="rId18"/>
                  <a:stretch>
                    <a:fillRect/>
                  </a:stretch>
                </p:blipFill>
                <p:spPr>
                  <a:xfrm>
                    <a:off x="1501518" y="4562428"/>
                    <a:ext cx="217385" cy="413732"/>
                  </a:xfrm>
                  <a:prstGeom prst="rect">
                    <a:avLst/>
                  </a:prstGeom>
                </p:spPr>
              </p:pic>
              <p:sp>
                <p:nvSpPr>
                  <p:cNvPr id="448" name="Freeform 19">
                    <a:extLst>
                      <a:ext uri="{FF2B5EF4-FFF2-40B4-BE49-F238E27FC236}">
                        <a16:creationId xmlns:a16="http://schemas.microsoft.com/office/drawing/2014/main" id="{57054516-B88A-4591-95A7-02EC2ECC6309}"/>
                      </a:ext>
                    </a:extLst>
                  </p:cNvPr>
                  <p:cNvSpPr>
                    <a:spLocks/>
                  </p:cNvSpPr>
                  <p:nvPr/>
                </p:nvSpPr>
                <p:spPr bwMode="auto">
                  <a:xfrm>
                    <a:off x="920251" y="4550785"/>
                    <a:ext cx="572527" cy="341544"/>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49" name="Freeform 20">
                    <a:extLst>
                      <a:ext uri="{FF2B5EF4-FFF2-40B4-BE49-F238E27FC236}">
                        <a16:creationId xmlns:a16="http://schemas.microsoft.com/office/drawing/2014/main" id="{5A2D43A7-63A6-494F-9C0F-6AB42CA82954}"/>
                      </a:ext>
                    </a:extLst>
                  </p:cNvPr>
                  <p:cNvSpPr>
                    <a:spLocks/>
                  </p:cNvSpPr>
                  <p:nvPr/>
                </p:nvSpPr>
                <p:spPr bwMode="auto">
                  <a:xfrm>
                    <a:off x="1163366" y="4550785"/>
                    <a:ext cx="329412" cy="341544"/>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0" name="Rectangle 21">
                    <a:extLst>
                      <a:ext uri="{FF2B5EF4-FFF2-40B4-BE49-F238E27FC236}">
                        <a16:creationId xmlns:a16="http://schemas.microsoft.com/office/drawing/2014/main" id="{5FB3371E-4C42-44FD-BD56-FE6A44243F4F}"/>
                      </a:ext>
                    </a:extLst>
                  </p:cNvPr>
                  <p:cNvSpPr>
                    <a:spLocks noChangeArrowheads="1"/>
                  </p:cNvSpPr>
                  <p:nvPr/>
                </p:nvSpPr>
                <p:spPr bwMode="auto">
                  <a:xfrm>
                    <a:off x="936175" y="4565648"/>
                    <a:ext cx="539313" cy="29892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1" name="Rectangle 22">
                    <a:extLst>
                      <a:ext uri="{FF2B5EF4-FFF2-40B4-BE49-F238E27FC236}">
                        <a16:creationId xmlns:a16="http://schemas.microsoft.com/office/drawing/2014/main" id="{179EECCF-9E3E-473B-92CB-BB44568190EB}"/>
                      </a:ext>
                    </a:extLst>
                  </p:cNvPr>
                  <p:cNvSpPr>
                    <a:spLocks noChangeArrowheads="1"/>
                  </p:cNvSpPr>
                  <p:nvPr/>
                </p:nvSpPr>
                <p:spPr bwMode="auto">
                  <a:xfrm>
                    <a:off x="935873" y="4628588"/>
                    <a:ext cx="387043" cy="23644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2" name="Oval 23">
                    <a:extLst>
                      <a:ext uri="{FF2B5EF4-FFF2-40B4-BE49-F238E27FC236}">
                        <a16:creationId xmlns:a16="http://schemas.microsoft.com/office/drawing/2014/main" id="{76D35C38-83CB-4171-9A75-87D6BCFA7B0B}"/>
                      </a:ext>
                    </a:extLst>
                  </p:cNvPr>
                  <p:cNvSpPr>
                    <a:spLocks noChangeArrowheads="1"/>
                  </p:cNvSpPr>
                  <p:nvPr/>
                </p:nvSpPr>
                <p:spPr bwMode="auto">
                  <a:xfrm>
                    <a:off x="948309" y="4655584"/>
                    <a:ext cx="23811" cy="23811"/>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3" name="Rectangle 24">
                    <a:extLst>
                      <a:ext uri="{FF2B5EF4-FFF2-40B4-BE49-F238E27FC236}">
                        <a16:creationId xmlns:a16="http://schemas.microsoft.com/office/drawing/2014/main" id="{733B1D8B-0D44-4558-8CAE-8C3EEF3B99D5}"/>
                      </a:ext>
                    </a:extLst>
                  </p:cNvPr>
                  <p:cNvSpPr>
                    <a:spLocks noChangeArrowheads="1"/>
                  </p:cNvSpPr>
                  <p:nvPr/>
                </p:nvSpPr>
                <p:spPr bwMode="auto">
                  <a:xfrm>
                    <a:off x="1019135" y="4738088"/>
                    <a:ext cx="48077" cy="40342"/>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4" name="Rectangle 25">
                    <a:extLst>
                      <a:ext uri="{FF2B5EF4-FFF2-40B4-BE49-F238E27FC236}">
                        <a16:creationId xmlns:a16="http://schemas.microsoft.com/office/drawing/2014/main" id="{BCF229B4-680A-4238-937C-32152591DDEA}"/>
                      </a:ext>
                    </a:extLst>
                  </p:cNvPr>
                  <p:cNvSpPr>
                    <a:spLocks noChangeArrowheads="1"/>
                  </p:cNvSpPr>
                  <p:nvPr/>
                </p:nvSpPr>
                <p:spPr bwMode="auto">
                  <a:xfrm>
                    <a:off x="1067212" y="4718221"/>
                    <a:ext cx="93879" cy="60210"/>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5" name="Rectangle 26">
                    <a:extLst>
                      <a:ext uri="{FF2B5EF4-FFF2-40B4-BE49-F238E27FC236}">
                        <a16:creationId xmlns:a16="http://schemas.microsoft.com/office/drawing/2014/main" id="{F2DC0B1D-271B-407E-BBA5-11B00F074B7F}"/>
                      </a:ext>
                    </a:extLst>
                  </p:cNvPr>
                  <p:cNvSpPr>
                    <a:spLocks noChangeArrowheads="1"/>
                  </p:cNvSpPr>
                  <p:nvPr/>
                </p:nvSpPr>
                <p:spPr bwMode="auto">
                  <a:xfrm>
                    <a:off x="1019135" y="4651641"/>
                    <a:ext cx="141956" cy="86448"/>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6" name="Rectangle 27">
                    <a:extLst>
                      <a:ext uri="{FF2B5EF4-FFF2-40B4-BE49-F238E27FC236}">
                        <a16:creationId xmlns:a16="http://schemas.microsoft.com/office/drawing/2014/main" id="{E3776A49-C48D-4E4D-8BA2-FA07C09C1A97}"/>
                      </a:ext>
                    </a:extLst>
                  </p:cNvPr>
                  <p:cNvSpPr>
                    <a:spLocks noChangeArrowheads="1"/>
                  </p:cNvSpPr>
                  <p:nvPr/>
                </p:nvSpPr>
                <p:spPr bwMode="auto">
                  <a:xfrm>
                    <a:off x="1217813" y="4651641"/>
                    <a:ext cx="96609" cy="41859"/>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7" name="Rectangle 28">
                    <a:extLst>
                      <a:ext uri="{FF2B5EF4-FFF2-40B4-BE49-F238E27FC236}">
                        <a16:creationId xmlns:a16="http://schemas.microsoft.com/office/drawing/2014/main" id="{1E136143-B16A-4544-9437-4990B627DBBF}"/>
                      </a:ext>
                    </a:extLst>
                  </p:cNvPr>
                  <p:cNvSpPr>
                    <a:spLocks noChangeArrowheads="1"/>
                  </p:cNvSpPr>
                  <p:nvPr/>
                </p:nvSpPr>
                <p:spPr bwMode="auto">
                  <a:xfrm>
                    <a:off x="1172466" y="4651641"/>
                    <a:ext cx="45347" cy="83415"/>
                  </a:xfrm>
                  <a:prstGeom prst="rect">
                    <a:avLst/>
                  </a:prstGeom>
                  <a:solidFill>
                    <a:schemeClr val="tx1">
                      <a:lumMod val="85000"/>
                      <a:lumOff val="15000"/>
                    </a:scheme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8" name="Rectangle 30">
                    <a:extLst>
                      <a:ext uri="{FF2B5EF4-FFF2-40B4-BE49-F238E27FC236}">
                        <a16:creationId xmlns:a16="http://schemas.microsoft.com/office/drawing/2014/main" id="{0A9A9A8B-9230-436B-9AC2-7137B18BB118}"/>
                      </a:ext>
                    </a:extLst>
                  </p:cNvPr>
                  <p:cNvSpPr>
                    <a:spLocks noChangeArrowheads="1"/>
                  </p:cNvSpPr>
                  <p:nvPr/>
                </p:nvSpPr>
                <p:spPr bwMode="auto">
                  <a:xfrm>
                    <a:off x="1172466" y="4735055"/>
                    <a:ext cx="45347" cy="43376"/>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9" name="Rectangle 31">
                    <a:extLst>
                      <a:ext uri="{FF2B5EF4-FFF2-40B4-BE49-F238E27FC236}">
                        <a16:creationId xmlns:a16="http://schemas.microsoft.com/office/drawing/2014/main" id="{01CAFFCC-4FF6-4063-85F0-64F855FBAF9B}"/>
                      </a:ext>
                    </a:extLst>
                  </p:cNvPr>
                  <p:cNvSpPr>
                    <a:spLocks noChangeArrowheads="1"/>
                  </p:cNvSpPr>
                  <p:nvPr/>
                </p:nvSpPr>
                <p:spPr bwMode="auto">
                  <a:xfrm>
                    <a:off x="1266346" y="4735055"/>
                    <a:ext cx="48077" cy="43376"/>
                  </a:xfrm>
                  <a:prstGeom prst="rect">
                    <a:avLst/>
                  </a:prstGeom>
                  <a:solidFill>
                    <a:schemeClr val="tx1">
                      <a:lumMod val="85000"/>
                      <a:lumOff val="15000"/>
                    </a:scheme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0" name="Rectangle 32">
                    <a:extLst>
                      <a:ext uri="{FF2B5EF4-FFF2-40B4-BE49-F238E27FC236}">
                        <a16:creationId xmlns:a16="http://schemas.microsoft.com/office/drawing/2014/main" id="{57794D22-65D0-4D15-93EA-42445C855274}"/>
                      </a:ext>
                    </a:extLst>
                  </p:cNvPr>
                  <p:cNvSpPr>
                    <a:spLocks noChangeArrowheads="1"/>
                  </p:cNvSpPr>
                  <p:nvPr/>
                </p:nvSpPr>
                <p:spPr bwMode="auto">
                  <a:xfrm>
                    <a:off x="1217813" y="4735055"/>
                    <a:ext cx="48077" cy="43376"/>
                  </a:xfrm>
                  <a:prstGeom prst="rect">
                    <a:avLst/>
                  </a:pr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1" name="Rectangle 33">
                    <a:extLst>
                      <a:ext uri="{FF2B5EF4-FFF2-40B4-BE49-F238E27FC236}">
                        <a16:creationId xmlns:a16="http://schemas.microsoft.com/office/drawing/2014/main" id="{9A4D3A81-A9C8-4990-9ACF-C0A7D4CE15BA}"/>
                      </a:ext>
                    </a:extLst>
                  </p:cNvPr>
                  <p:cNvSpPr>
                    <a:spLocks noChangeArrowheads="1"/>
                  </p:cNvSpPr>
                  <p:nvPr/>
                </p:nvSpPr>
                <p:spPr bwMode="auto">
                  <a:xfrm>
                    <a:off x="951797" y="4688495"/>
                    <a:ext cx="17289" cy="21081"/>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2" name="Rectangle 34">
                    <a:extLst>
                      <a:ext uri="{FF2B5EF4-FFF2-40B4-BE49-F238E27FC236}">
                        <a16:creationId xmlns:a16="http://schemas.microsoft.com/office/drawing/2014/main" id="{CC922548-E127-4193-B973-DCDEEF718863}"/>
                      </a:ext>
                    </a:extLst>
                  </p:cNvPr>
                  <p:cNvSpPr>
                    <a:spLocks noChangeArrowheads="1"/>
                  </p:cNvSpPr>
                  <p:nvPr/>
                </p:nvSpPr>
                <p:spPr bwMode="auto">
                  <a:xfrm>
                    <a:off x="951797" y="4709576"/>
                    <a:ext cx="17289" cy="20778"/>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3" name="Rectangle 35">
                    <a:extLst>
                      <a:ext uri="{FF2B5EF4-FFF2-40B4-BE49-F238E27FC236}">
                        <a16:creationId xmlns:a16="http://schemas.microsoft.com/office/drawing/2014/main" id="{04098C9E-2EB2-4C46-9F66-69DFD8455A12}"/>
                      </a:ext>
                    </a:extLst>
                  </p:cNvPr>
                  <p:cNvSpPr>
                    <a:spLocks noChangeArrowheads="1"/>
                  </p:cNvSpPr>
                  <p:nvPr/>
                </p:nvSpPr>
                <p:spPr bwMode="auto">
                  <a:xfrm>
                    <a:off x="951797" y="4730354"/>
                    <a:ext cx="17289" cy="20778"/>
                  </a:xfrm>
                  <a:prstGeom prst="rect">
                    <a:avLst/>
                  </a:pr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4" name="Rectangle 36">
                    <a:extLst>
                      <a:ext uri="{FF2B5EF4-FFF2-40B4-BE49-F238E27FC236}">
                        <a16:creationId xmlns:a16="http://schemas.microsoft.com/office/drawing/2014/main" id="{F8B86D5B-E455-46A2-BEF4-175510FEDB57}"/>
                      </a:ext>
                    </a:extLst>
                  </p:cNvPr>
                  <p:cNvSpPr>
                    <a:spLocks noChangeArrowheads="1"/>
                  </p:cNvSpPr>
                  <p:nvPr/>
                </p:nvSpPr>
                <p:spPr bwMode="auto">
                  <a:xfrm>
                    <a:off x="951797" y="4751132"/>
                    <a:ext cx="17289" cy="38371"/>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5" name="Rectangle 37">
                    <a:extLst>
                      <a:ext uri="{FF2B5EF4-FFF2-40B4-BE49-F238E27FC236}">
                        <a16:creationId xmlns:a16="http://schemas.microsoft.com/office/drawing/2014/main" id="{5EF2514C-972A-4A38-AC0A-1D9DE74077E1}"/>
                      </a:ext>
                    </a:extLst>
                  </p:cNvPr>
                  <p:cNvSpPr>
                    <a:spLocks noChangeArrowheads="1"/>
                  </p:cNvSpPr>
                  <p:nvPr/>
                </p:nvSpPr>
                <p:spPr bwMode="auto">
                  <a:xfrm>
                    <a:off x="935873" y="4842584"/>
                    <a:ext cx="539161" cy="224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66" name="Rectangle 465">
                    <a:extLst>
                      <a:ext uri="{FF2B5EF4-FFF2-40B4-BE49-F238E27FC236}">
                        <a16:creationId xmlns:a16="http://schemas.microsoft.com/office/drawing/2014/main" id="{F714D4AE-8AE5-493A-836B-0D515EBC08A0}"/>
                      </a:ext>
                    </a:extLst>
                  </p:cNvPr>
                  <p:cNvSpPr/>
                  <p:nvPr/>
                </p:nvSpPr>
                <p:spPr>
                  <a:xfrm>
                    <a:off x="1161091" y="4883843"/>
                    <a:ext cx="104799" cy="57776"/>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467" name="Rectangle 466">
                    <a:extLst>
                      <a:ext uri="{FF2B5EF4-FFF2-40B4-BE49-F238E27FC236}">
                        <a16:creationId xmlns:a16="http://schemas.microsoft.com/office/drawing/2014/main" id="{A6095268-6E0E-4291-BD3C-2A19AE564D2D}"/>
                      </a:ext>
                    </a:extLst>
                  </p:cNvPr>
                  <p:cNvSpPr/>
                  <p:nvPr/>
                </p:nvSpPr>
                <p:spPr>
                  <a:xfrm>
                    <a:off x="1125184" y="4934586"/>
                    <a:ext cx="176613" cy="34485"/>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46" name="Picture 445">
                  <a:extLst>
                    <a:ext uri="{FF2B5EF4-FFF2-40B4-BE49-F238E27FC236}">
                      <a16:creationId xmlns:a16="http://schemas.microsoft.com/office/drawing/2014/main" id="{324F758A-316A-4803-A8D7-6D535E17AEF1}"/>
                    </a:ext>
                  </a:extLst>
                </p:cNvPr>
                <p:cNvPicPr>
                  <a:picLocks noChangeAspect="1"/>
                </p:cNvPicPr>
                <p:nvPr/>
              </p:nvPicPr>
              <p:blipFill>
                <a:blip r:embed="rId19"/>
                <a:stretch>
                  <a:fillRect/>
                </a:stretch>
              </p:blipFill>
              <p:spPr>
                <a:xfrm>
                  <a:off x="971986" y="4443437"/>
                  <a:ext cx="522809" cy="127433"/>
                </a:xfrm>
                <a:prstGeom prst="rect">
                  <a:avLst/>
                </a:prstGeom>
              </p:spPr>
            </p:pic>
          </p:grpSp>
        </p:grpSp>
        <p:grpSp>
          <p:nvGrpSpPr>
            <p:cNvPr id="12" name="Group 11">
              <a:extLst>
                <a:ext uri="{FF2B5EF4-FFF2-40B4-BE49-F238E27FC236}">
                  <a16:creationId xmlns:a16="http://schemas.microsoft.com/office/drawing/2014/main" id="{12E75BF0-8690-4AC9-978A-7A6757F35D7C}"/>
                </a:ext>
              </a:extLst>
            </p:cNvPr>
            <p:cNvGrpSpPr/>
            <p:nvPr/>
          </p:nvGrpSpPr>
          <p:grpSpPr>
            <a:xfrm>
              <a:off x="5665887" y="4608666"/>
              <a:ext cx="1892750" cy="1387513"/>
              <a:chOff x="5665887" y="4608666"/>
              <a:chExt cx="1892750" cy="1387513"/>
            </a:xfrm>
          </p:grpSpPr>
          <p:cxnSp>
            <p:nvCxnSpPr>
              <p:cNvPr id="534" name="Straight Connector 533">
                <a:extLst>
                  <a:ext uri="{FF2B5EF4-FFF2-40B4-BE49-F238E27FC236}">
                    <a16:creationId xmlns:a16="http://schemas.microsoft.com/office/drawing/2014/main" id="{AF77E672-8DD7-4E53-A9E0-4B0CA7102A1A}"/>
                  </a:ext>
                </a:extLst>
              </p:cNvPr>
              <p:cNvCxnSpPr/>
              <p:nvPr/>
            </p:nvCxnSpPr>
            <p:spPr>
              <a:xfrm>
                <a:off x="5665887" y="5431027"/>
                <a:ext cx="875907" cy="0"/>
              </a:xfrm>
              <a:prstGeom prst="line">
                <a:avLst/>
              </a:prstGeom>
              <a:solidFill>
                <a:schemeClr val="accent1"/>
              </a:solidFill>
              <a:ln w="1047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12CABFE0-9BE9-46E5-B0F5-9820A0B4A692}"/>
                  </a:ext>
                </a:extLst>
              </p:cNvPr>
              <p:cNvCxnSpPr/>
              <p:nvPr/>
            </p:nvCxnSpPr>
            <p:spPr>
              <a:xfrm>
                <a:off x="5665887" y="5431027"/>
                <a:ext cx="875907" cy="0"/>
              </a:xfrm>
              <a:prstGeom prst="line">
                <a:avLst/>
              </a:prstGeom>
              <a:solidFill>
                <a:schemeClr val="accent1"/>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96" name="Group 495">
                <a:extLst>
                  <a:ext uri="{FF2B5EF4-FFF2-40B4-BE49-F238E27FC236}">
                    <a16:creationId xmlns:a16="http://schemas.microsoft.com/office/drawing/2014/main" id="{4EC6285A-C6BF-4C6C-8DEA-EF83A485FFE5}"/>
                  </a:ext>
                </a:extLst>
              </p:cNvPr>
              <p:cNvGrpSpPr/>
              <p:nvPr/>
            </p:nvGrpSpPr>
            <p:grpSpPr>
              <a:xfrm>
                <a:off x="6428332" y="4865875"/>
                <a:ext cx="1130305" cy="1130304"/>
                <a:chOff x="2779983" y="4969118"/>
                <a:chExt cx="1225296" cy="1225296"/>
              </a:xfrm>
            </p:grpSpPr>
            <p:sp>
              <p:nvSpPr>
                <p:cNvPr id="497" name="Oval 496">
                  <a:extLst>
                    <a:ext uri="{FF2B5EF4-FFF2-40B4-BE49-F238E27FC236}">
                      <a16:creationId xmlns:a16="http://schemas.microsoft.com/office/drawing/2014/main" id="{C68AF148-A67C-435C-B812-4B13660D7256}"/>
                    </a:ext>
                  </a:extLst>
                </p:cNvPr>
                <p:cNvSpPr/>
                <p:nvPr/>
              </p:nvSpPr>
              <p:spPr bwMode="auto">
                <a:xfrm>
                  <a:off x="2779983" y="4969118"/>
                  <a:ext cx="1225296" cy="1225296"/>
                </a:xfrm>
                <a:prstGeom prst="ellipse">
                  <a:avLst/>
                </a:prstGeom>
                <a:solidFill>
                  <a:schemeClr val="bg1"/>
                </a:solidFill>
                <a:ln w="31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98" name="Group 497">
                  <a:extLst>
                    <a:ext uri="{FF2B5EF4-FFF2-40B4-BE49-F238E27FC236}">
                      <a16:creationId xmlns:a16="http://schemas.microsoft.com/office/drawing/2014/main" id="{F0BA9B94-4F86-4BAB-BACA-58889A3B7639}"/>
                    </a:ext>
                  </a:extLst>
                </p:cNvPr>
                <p:cNvGrpSpPr/>
                <p:nvPr/>
              </p:nvGrpSpPr>
              <p:grpSpPr>
                <a:xfrm>
                  <a:off x="2861678" y="5050813"/>
                  <a:ext cx="1061907" cy="1061907"/>
                  <a:chOff x="2924764" y="5129139"/>
                  <a:chExt cx="1061907" cy="1061907"/>
                </a:xfrm>
              </p:grpSpPr>
              <p:pic>
                <p:nvPicPr>
                  <p:cNvPr id="499" name="Picture 498">
                    <a:extLst>
                      <a:ext uri="{FF2B5EF4-FFF2-40B4-BE49-F238E27FC236}">
                        <a16:creationId xmlns:a16="http://schemas.microsoft.com/office/drawing/2014/main" id="{F2E1A71F-9847-4DBA-876D-6618A6E49B4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3051274" y="5187315"/>
                    <a:ext cx="832017" cy="148794"/>
                  </a:xfrm>
                  <a:prstGeom prst="rect">
                    <a:avLst/>
                  </a:prstGeom>
                </p:spPr>
              </p:pic>
              <p:sp>
                <p:nvSpPr>
                  <p:cNvPr id="500" name="Oval 499">
                    <a:extLst>
                      <a:ext uri="{FF2B5EF4-FFF2-40B4-BE49-F238E27FC236}">
                        <a16:creationId xmlns:a16="http://schemas.microsoft.com/office/drawing/2014/main" id="{F9BA0AED-13F2-4155-BC86-9B3FDF1F28C0}"/>
                      </a:ext>
                    </a:extLst>
                  </p:cNvPr>
                  <p:cNvSpPr/>
                  <p:nvPr/>
                </p:nvSpPr>
                <p:spPr bwMode="auto">
                  <a:xfrm>
                    <a:off x="2924764" y="5129139"/>
                    <a:ext cx="1061907" cy="106190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Freeform: Shape 500">
                    <a:extLst>
                      <a:ext uri="{FF2B5EF4-FFF2-40B4-BE49-F238E27FC236}">
                        <a16:creationId xmlns:a16="http://schemas.microsoft.com/office/drawing/2014/main" id="{1C543447-9C6D-4CE9-AC6D-FAAF98A2C974}"/>
                      </a:ext>
                    </a:extLst>
                  </p:cNvPr>
                  <p:cNvSpPr/>
                  <p:nvPr/>
                </p:nvSpPr>
                <p:spPr bwMode="auto">
                  <a:xfrm>
                    <a:off x="2965016" y="5532998"/>
                    <a:ext cx="981402" cy="658048"/>
                  </a:xfrm>
                  <a:custGeom>
                    <a:avLst/>
                    <a:gdLst>
                      <a:gd name="connsiteX0" fmla="*/ 490701 w 981402"/>
                      <a:gd name="connsiteY0" fmla="*/ 0 h 658048"/>
                      <a:gd name="connsiteX1" fmla="*/ 979930 w 981402"/>
                      <a:gd name="connsiteY1" fmla="*/ 324283 h 658048"/>
                      <a:gd name="connsiteX2" fmla="*/ 981402 w 981402"/>
                      <a:gd name="connsiteY2" fmla="*/ 329024 h 658048"/>
                      <a:gd name="connsiteX3" fmla="*/ 979930 w 981402"/>
                      <a:gd name="connsiteY3" fmla="*/ 333766 h 658048"/>
                      <a:gd name="connsiteX4" fmla="*/ 490701 w 981402"/>
                      <a:gd name="connsiteY4" fmla="*/ 658048 h 658048"/>
                      <a:gd name="connsiteX5" fmla="*/ 1472 w 981402"/>
                      <a:gd name="connsiteY5" fmla="*/ 333766 h 658048"/>
                      <a:gd name="connsiteX6" fmla="*/ 0 w 981402"/>
                      <a:gd name="connsiteY6" fmla="*/ 329024 h 658048"/>
                      <a:gd name="connsiteX7" fmla="*/ 1472 w 981402"/>
                      <a:gd name="connsiteY7" fmla="*/ 324283 h 658048"/>
                      <a:gd name="connsiteX8" fmla="*/ 490701 w 981402"/>
                      <a:gd name="connsiteY8" fmla="*/ 0 h 65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402" h="658048">
                        <a:moveTo>
                          <a:pt x="490701" y="0"/>
                        </a:moveTo>
                        <a:cubicBezTo>
                          <a:pt x="710630" y="0"/>
                          <a:pt x="899327" y="133716"/>
                          <a:pt x="979930" y="324283"/>
                        </a:cubicBezTo>
                        <a:lnTo>
                          <a:pt x="981402" y="329024"/>
                        </a:lnTo>
                        <a:lnTo>
                          <a:pt x="979930" y="333766"/>
                        </a:lnTo>
                        <a:cubicBezTo>
                          <a:pt x="899327" y="524333"/>
                          <a:pt x="710630" y="658048"/>
                          <a:pt x="490701" y="658048"/>
                        </a:cubicBezTo>
                        <a:cubicBezTo>
                          <a:pt x="270773" y="658048"/>
                          <a:pt x="82075" y="524333"/>
                          <a:pt x="1472" y="333766"/>
                        </a:cubicBezTo>
                        <a:lnTo>
                          <a:pt x="0" y="329024"/>
                        </a:lnTo>
                        <a:lnTo>
                          <a:pt x="1472" y="324283"/>
                        </a:lnTo>
                        <a:cubicBezTo>
                          <a:pt x="82075" y="133716"/>
                          <a:pt x="270773" y="0"/>
                          <a:pt x="49070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2" name="Group 501">
                    <a:extLst>
                      <a:ext uri="{FF2B5EF4-FFF2-40B4-BE49-F238E27FC236}">
                        <a16:creationId xmlns:a16="http://schemas.microsoft.com/office/drawing/2014/main" id="{EE9F422A-44CC-4064-B76E-5C85452BDA71}"/>
                      </a:ext>
                    </a:extLst>
                  </p:cNvPr>
                  <p:cNvGrpSpPr/>
                  <p:nvPr/>
                </p:nvGrpSpPr>
                <p:grpSpPr>
                  <a:xfrm>
                    <a:off x="3056391" y="5447405"/>
                    <a:ext cx="798652" cy="425375"/>
                    <a:chOff x="1370914" y="4665213"/>
                    <a:chExt cx="1650669" cy="879173"/>
                  </a:xfrm>
                </p:grpSpPr>
                <p:pic>
                  <p:nvPicPr>
                    <p:cNvPr id="504" name="Picture 503">
                      <a:extLst>
                        <a:ext uri="{FF2B5EF4-FFF2-40B4-BE49-F238E27FC236}">
                          <a16:creationId xmlns:a16="http://schemas.microsoft.com/office/drawing/2014/main" id="{A7487861-A4DA-4FF9-96BF-37F841506ED3}"/>
                        </a:ext>
                      </a:extLst>
                    </p:cNvPr>
                    <p:cNvPicPr>
                      <a:picLocks noChangeAspect="1"/>
                    </p:cNvPicPr>
                    <p:nvPr/>
                  </p:nvPicPr>
                  <p:blipFill>
                    <a:blip r:embed="rId18"/>
                    <a:stretch>
                      <a:fillRect/>
                    </a:stretch>
                  </p:blipFill>
                  <p:spPr>
                    <a:xfrm>
                      <a:off x="2572288" y="4689277"/>
                      <a:ext cx="449295" cy="855109"/>
                    </a:xfrm>
                    <a:prstGeom prst="rect">
                      <a:avLst/>
                    </a:prstGeom>
                  </p:spPr>
                </p:pic>
                <p:grpSp>
                  <p:nvGrpSpPr>
                    <p:cNvPr id="505" name="Group 504">
                      <a:extLst>
                        <a:ext uri="{FF2B5EF4-FFF2-40B4-BE49-F238E27FC236}">
                          <a16:creationId xmlns:a16="http://schemas.microsoft.com/office/drawing/2014/main" id="{6C5734C3-1D8C-4D24-98C5-FD4213DA0C09}"/>
                        </a:ext>
                      </a:extLst>
                    </p:cNvPr>
                    <p:cNvGrpSpPr/>
                    <p:nvPr/>
                  </p:nvGrpSpPr>
                  <p:grpSpPr>
                    <a:xfrm>
                      <a:off x="1370914" y="4665213"/>
                      <a:ext cx="1183310" cy="864522"/>
                      <a:chOff x="-2447250" y="4144149"/>
                      <a:chExt cx="1596910" cy="1166697"/>
                    </a:xfrm>
                  </p:grpSpPr>
                  <p:sp>
                    <p:nvSpPr>
                      <p:cNvPr id="506" name="Freeform 19">
                        <a:extLst>
                          <a:ext uri="{FF2B5EF4-FFF2-40B4-BE49-F238E27FC236}">
                            <a16:creationId xmlns:a16="http://schemas.microsoft.com/office/drawing/2014/main" id="{E7DDA5A6-C05B-4C3C-9A0D-EA06CDA1F987}"/>
                          </a:ext>
                        </a:extLst>
                      </p:cNvPr>
                      <p:cNvSpPr>
                        <a:spLocks/>
                      </p:cNvSpPr>
                      <p:nvPr/>
                    </p:nvSpPr>
                    <p:spPr bwMode="auto">
                      <a:xfrm>
                        <a:off x="-2447250" y="4144149"/>
                        <a:ext cx="1596909" cy="952646"/>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07" name="Freeform 20">
                        <a:extLst>
                          <a:ext uri="{FF2B5EF4-FFF2-40B4-BE49-F238E27FC236}">
                            <a16:creationId xmlns:a16="http://schemas.microsoft.com/office/drawing/2014/main" id="{C454B743-39C7-4184-85C5-9772AABED373}"/>
                          </a:ext>
                        </a:extLst>
                      </p:cNvPr>
                      <p:cNvSpPr>
                        <a:spLocks/>
                      </p:cNvSpPr>
                      <p:nvPr/>
                    </p:nvSpPr>
                    <p:spPr bwMode="auto">
                      <a:xfrm>
                        <a:off x="-1769146" y="4144149"/>
                        <a:ext cx="918806" cy="952646"/>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08" name="Rectangle 21">
                        <a:extLst>
                          <a:ext uri="{FF2B5EF4-FFF2-40B4-BE49-F238E27FC236}">
                            <a16:creationId xmlns:a16="http://schemas.microsoft.com/office/drawing/2014/main" id="{755798F1-2CB9-4442-802A-4A1077ED4ADA}"/>
                          </a:ext>
                        </a:extLst>
                      </p:cNvPr>
                      <p:cNvSpPr>
                        <a:spLocks noChangeArrowheads="1"/>
                      </p:cNvSpPr>
                      <p:nvPr/>
                    </p:nvSpPr>
                    <p:spPr bwMode="auto">
                      <a:xfrm>
                        <a:off x="-2402833" y="4185606"/>
                        <a:ext cx="1504268" cy="83377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09" name="Rectangle 22">
                        <a:extLst>
                          <a:ext uri="{FF2B5EF4-FFF2-40B4-BE49-F238E27FC236}">
                            <a16:creationId xmlns:a16="http://schemas.microsoft.com/office/drawing/2014/main" id="{543DA31F-2E15-49D2-8CC4-F56DD6366A77}"/>
                          </a:ext>
                        </a:extLst>
                      </p:cNvPr>
                      <p:cNvSpPr>
                        <a:spLocks noChangeArrowheads="1"/>
                      </p:cNvSpPr>
                      <p:nvPr/>
                    </p:nvSpPr>
                    <p:spPr bwMode="auto">
                      <a:xfrm>
                        <a:off x="-2403677" y="4361159"/>
                        <a:ext cx="1079553" cy="6594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0" name="Oval 23">
                        <a:extLst>
                          <a:ext uri="{FF2B5EF4-FFF2-40B4-BE49-F238E27FC236}">
                            <a16:creationId xmlns:a16="http://schemas.microsoft.com/office/drawing/2014/main" id="{54464D3A-EBB0-425C-B356-98EE163103FB}"/>
                          </a:ext>
                        </a:extLst>
                      </p:cNvPr>
                      <p:cNvSpPr>
                        <a:spLocks noChangeArrowheads="1"/>
                      </p:cNvSpPr>
                      <p:nvPr/>
                    </p:nvSpPr>
                    <p:spPr bwMode="auto">
                      <a:xfrm>
                        <a:off x="-2368991" y="4436458"/>
                        <a:ext cx="66414" cy="66415"/>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1" name="Rectangle 24">
                        <a:extLst>
                          <a:ext uri="{FF2B5EF4-FFF2-40B4-BE49-F238E27FC236}">
                            <a16:creationId xmlns:a16="http://schemas.microsoft.com/office/drawing/2014/main" id="{1580D0BF-7C89-4729-B03D-04E7D49E8D3C}"/>
                          </a:ext>
                        </a:extLst>
                      </p:cNvPr>
                      <p:cNvSpPr>
                        <a:spLocks noChangeArrowheads="1"/>
                      </p:cNvSpPr>
                      <p:nvPr/>
                    </p:nvSpPr>
                    <p:spPr bwMode="auto">
                      <a:xfrm>
                        <a:off x="-2171440" y="4666580"/>
                        <a:ext cx="134098" cy="1125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2" name="Rectangle 25">
                        <a:extLst>
                          <a:ext uri="{FF2B5EF4-FFF2-40B4-BE49-F238E27FC236}">
                            <a16:creationId xmlns:a16="http://schemas.microsoft.com/office/drawing/2014/main" id="{CB2EEA5C-68FA-4AEB-929E-26EA14DC9FDF}"/>
                          </a:ext>
                        </a:extLst>
                      </p:cNvPr>
                      <p:cNvSpPr>
                        <a:spLocks noChangeArrowheads="1"/>
                      </p:cNvSpPr>
                      <p:nvPr/>
                    </p:nvSpPr>
                    <p:spPr bwMode="auto">
                      <a:xfrm>
                        <a:off x="-2037341" y="4611166"/>
                        <a:ext cx="261850" cy="16794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3" name="Rectangle 26">
                        <a:extLst>
                          <a:ext uri="{FF2B5EF4-FFF2-40B4-BE49-F238E27FC236}">
                            <a16:creationId xmlns:a16="http://schemas.microsoft.com/office/drawing/2014/main" id="{37B74220-2649-4B3F-A03B-C1BD7FA3A20D}"/>
                          </a:ext>
                        </a:extLst>
                      </p:cNvPr>
                      <p:cNvSpPr>
                        <a:spLocks noChangeArrowheads="1"/>
                      </p:cNvSpPr>
                      <p:nvPr/>
                    </p:nvSpPr>
                    <p:spPr bwMode="auto">
                      <a:xfrm>
                        <a:off x="-2171440" y="4425459"/>
                        <a:ext cx="395949" cy="24112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4" name="Rectangle 27">
                        <a:extLst>
                          <a:ext uri="{FF2B5EF4-FFF2-40B4-BE49-F238E27FC236}">
                            <a16:creationId xmlns:a16="http://schemas.microsoft.com/office/drawing/2014/main" id="{7ECAE5B1-699F-43BC-8558-E15684BCC262}"/>
                          </a:ext>
                        </a:extLst>
                      </p:cNvPr>
                      <p:cNvSpPr>
                        <a:spLocks noChangeArrowheads="1"/>
                      </p:cNvSpPr>
                      <p:nvPr/>
                    </p:nvSpPr>
                    <p:spPr bwMode="auto">
                      <a:xfrm>
                        <a:off x="-1617281" y="4425459"/>
                        <a:ext cx="269465" cy="11675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5" name="Rectangle 28">
                        <a:extLst>
                          <a:ext uri="{FF2B5EF4-FFF2-40B4-BE49-F238E27FC236}">
                            <a16:creationId xmlns:a16="http://schemas.microsoft.com/office/drawing/2014/main" id="{2206175D-8891-4C54-9ECD-ED5C15D04F10}"/>
                          </a:ext>
                        </a:extLst>
                      </p:cNvPr>
                      <p:cNvSpPr>
                        <a:spLocks noChangeArrowheads="1"/>
                      </p:cNvSpPr>
                      <p:nvPr/>
                    </p:nvSpPr>
                    <p:spPr bwMode="auto">
                      <a:xfrm>
                        <a:off x="-1743765" y="4425459"/>
                        <a:ext cx="126484" cy="23266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6" name="Rectangle 30">
                        <a:extLst>
                          <a:ext uri="{FF2B5EF4-FFF2-40B4-BE49-F238E27FC236}">
                            <a16:creationId xmlns:a16="http://schemas.microsoft.com/office/drawing/2014/main" id="{D9C82894-CE9A-4F57-B888-74350198188C}"/>
                          </a:ext>
                        </a:extLst>
                      </p:cNvPr>
                      <p:cNvSpPr>
                        <a:spLocks noChangeArrowheads="1"/>
                      </p:cNvSpPr>
                      <p:nvPr/>
                    </p:nvSpPr>
                    <p:spPr bwMode="auto">
                      <a:xfrm>
                        <a:off x="-1743765" y="4658120"/>
                        <a:ext cx="126484" cy="12098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7" name="Rectangle 31">
                        <a:extLst>
                          <a:ext uri="{FF2B5EF4-FFF2-40B4-BE49-F238E27FC236}">
                            <a16:creationId xmlns:a16="http://schemas.microsoft.com/office/drawing/2014/main" id="{EA716D88-9EB4-4A3F-9A24-61F62D374873}"/>
                          </a:ext>
                        </a:extLst>
                      </p:cNvPr>
                      <p:cNvSpPr>
                        <a:spLocks noChangeArrowheads="1"/>
                      </p:cNvSpPr>
                      <p:nvPr/>
                    </p:nvSpPr>
                    <p:spPr bwMode="auto">
                      <a:xfrm>
                        <a:off x="-1481912" y="4658120"/>
                        <a:ext cx="134098" cy="12098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8" name="Rectangle 32">
                        <a:extLst>
                          <a:ext uri="{FF2B5EF4-FFF2-40B4-BE49-F238E27FC236}">
                            <a16:creationId xmlns:a16="http://schemas.microsoft.com/office/drawing/2014/main" id="{B124DBF0-D5D7-477A-BF7B-D7A236C322BF}"/>
                          </a:ext>
                        </a:extLst>
                      </p:cNvPr>
                      <p:cNvSpPr>
                        <a:spLocks noChangeArrowheads="1"/>
                      </p:cNvSpPr>
                      <p:nvPr/>
                    </p:nvSpPr>
                    <p:spPr bwMode="auto">
                      <a:xfrm>
                        <a:off x="-1617281" y="4658120"/>
                        <a:ext cx="134098" cy="1209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19" name="Rectangle 33">
                        <a:extLst>
                          <a:ext uri="{FF2B5EF4-FFF2-40B4-BE49-F238E27FC236}">
                            <a16:creationId xmlns:a16="http://schemas.microsoft.com/office/drawing/2014/main" id="{BB094C2F-331A-4265-8424-B3463C21DADC}"/>
                          </a:ext>
                        </a:extLst>
                      </p:cNvPr>
                      <p:cNvSpPr>
                        <a:spLocks noChangeArrowheads="1"/>
                      </p:cNvSpPr>
                      <p:nvPr/>
                    </p:nvSpPr>
                    <p:spPr bwMode="auto">
                      <a:xfrm>
                        <a:off x="-2359260" y="4528254"/>
                        <a:ext cx="48224" cy="588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20" name="Rectangle 34">
                        <a:extLst>
                          <a:ext uri="{FF2B5EF4-FFF2-40B4-BE49-F238E27FC236}">
                            <a16:creationId xmlns:a16="http://schemas.microsoft.com/office/drawing/2014/main" id="{414C6B50-5393-4B97-8230-875FAF1FAE64}"/>
                          </a:ext>
                        </a:extLst>
                      </p:cNvPr>
                      <p:cNvSpPr>
                        <a:spLocks noChangeArrowheads="1"/>
                      </p:cNvSpPr>
                      <p:nvPr/>
                    </p:nvSpPr>
                    <p:spPr bwMode="auto">
                      <a:xfrm>
                        <a:off x="-2359260" y="4587054"/>
                        <a:ext cx="48224" cy="5795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21" name="Rectangle 35">
                        <a:extLst>
                          <a:ext uri="{FF2B5EF4-FFF2-40B4-BE49-F238E27FC236}">
                            <a16:creationId xmlns:a16="http://schemas.microsoft.com/office/drawing/2014/main" id="{8BDCC15B-E96A-4FC4-BEB8-D1AC033D9D19}"/>
                          </a:ext>
                        </a:extLst>
                      </p:cNvPr>
                      <p:cNvSpPr>
                        <a:spLocks noChangeArrowheads="1"/>
                      </p:cNvSpPr>
                      <p:nvPr/>
                    </p:nvSpPr>
                    <p:spPr bwMode="auto">
                      <a:xfrm>
                        <a:off x="-2359260" y="4645008"/>
                        <a:ext cx="48224" cy="57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22" name="Rectangle 36">
                        <a:extLst>
                          <a:ext uri="{FF2B5EF4-FFF2-40B4-BE49-F238E27FC236}">
                            <a16:creationId xmlns:a16="http://schemas.microsoft.com/office/drawing/2014/main" id="{ACDCCB53-A37A-4052-A479-0161666DC6E2}"/>
                          </a:ext>
                        </a:extLst>
                      </p:cNvPr>
                      <p:cNvSpPr>
                        <a:spLocks noChangeArrowheads="1"/>
                      </p:cNvSpPr>
                      <p:nvPr/>
                    </p:nvSpPr>
                    <p:spPr bwMode="auto">
                      <a:xfrm>
                        <a:off x="-2359260" y="4702963"/>
                        <a:ext cx="48224" cy="107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23" name="Rectangle 37">
                        <a:extLst>
                          <a:ext uri="{FF2B5EF4-FFF2-40B4-BE49-F238E27FC236}">
                            <a16:creationId xmlns:a16="http://schemas.microsoft.com/office/drawing/2014/main" id="{02D18F7D-3762-41AA-A5C6-015FB9BA752C}"/>
                          </a:ext>
                        </a:extLst>
                      </p:cNvPr>
                      <p:cNvSpPr>
                        <a:spLocks noChangeArrowheads="1"/>
                      </p:cNvSpPr>
                      <p:nvPr/>
                    </p:nvSpPr>
                    <p:spPr bwMode="auto">
                      <a:xfrm>
                        <a:off x="-2403677" y="4958044"/>
                        <a:ext cx="1503845" cy="626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24" name="Rectangle 523">
                        <a:extLst>
                          <a:ext uri="{FF2B5EF4-FFF2-40B4-BE49-F238E27FC236}">
                            <a16:creationId xmlns:a16="http://schemas.microsoft.com/office/drawing/2014/main" id="{C6577706-CDD1-452E-89BC-365FAA45E898}"/>
                          </a:ext>
                        </a:extLst>
                      </p:cNvPr>
                      <p:cNvSpPr/>
                      <p:nvPr/>
                    </p:nvSpPr>
                    <p:spPr>
                      <a:xfrm>
                        <a:off x="-1775491" y="5073124"/>
                        <a:ext cx="292308" cy="161152"/>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525" name="Rectangle 524">
                        <a:extLst>
                          <a:ext uri="{FF2B5EF4-FFF2-40B4-BE49-F238E27FC236}">
                            <a16:creationId xmlns:a16="http://schemas.microsoft.com/office/drawing/2014/main" id="{30EAD9A5-29F5-4857-AA3A-B49BFD9E8B2D}"/>
                          </a:ext>
                        </a:extLst>
                      </p:cNvPr>
                      <p:cNvSpPr/>
                      <p:nvPr/>
                    </p:nvSpPr>
                    <p:spPr>
                      <a:xfrm>
                        <a:off x="-1875644" y="5214660"/>
                        <a:ext cx="492614" cy="96186"/>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03" name="Picture 502">
                    <a:extLst>
                      <a:ext uri="{FF2B5EF4-FFF2-40B4-BE49-F238E27FC236}">
                        <a16:creationId xmlns:a16="http://schemas.microsoft.com/office/drawing/2014/main" id="{C2098ACE-6446-47BE-9A0E-8FF1B3631641}"/>
                      </a:ext>
                    </a:extLst>
                  </p:cNvPr>
                  <p:cNvPicPr>
                    <a:picLocks noChangeAspect="1"/>
                  </p:cNvPicPr>
                  <p:nvPr/>
                </p:nvPicPr>
                <p:blipFill>
                  <a:blip r:embed="rId22"/>
                  <a:stretch>
                    <a:fillRect/>
                  </a:stretch>
                </p:blipFill>
                <p:spPr>
                  <a:xfrm>
                    <a:off x="3155385" y="5285111"/>
                    <a:ext cx="600665" cy="107420"/>
                  </a:xfrm>
                  <a:prstGeom prst="rect">
                    <a:avLst/>
                  </a:prstGeom>
                </p:spPr>
              </p:pic>
            </p:grpSp>
          </p:grpSp>
          <p:grpSp>
            <p:nvGrpSpPr>
              <p:cNvPr id="11" name="Group 10">
                <a:extLst>
                  <a:ext uri="{FF2B5EF4-FFF2-40B4-BE49-F238E27FC236}">
                    <a16:creationId xmlns:a16="http://schemas.microsoft.com/office/drawing/2014/main" id="{70FB06DC-28B1-489E-8143-FF67A5D055BB}"/>
                  </a:ext>
                </a:extLst>
              </p:cNvPr>
              <p:cNvGrpSpPr/>
              <p:nvPr/>
            </p:nvGrpSpPr>
            <p:grpSpPr>
              <a:xfrm>
                <a:off x="5832235" y="4608666"/>
                <a:ext cx="462156" cy="776731"/>
                <a:chOff x="5832235" y="4608666"/>
                <a:chExt cx="462156" cy="776731"/>
              </a:xfrm>
            </p:grpSpPr>
            <p:grpSp>
              <p:nvGrpSpPr>
                <p:cNvPr id="535" name="Group 534">
                  <a:extLst>
                    <a:ext uri="{FF2B5EF4-FFF2-40B4-BE49-F238E27FC236}">
                      <a16:creationId xmlns:a16="http://schemas.microsoft.com/office/drawing/2014/main" id="{EF91AAD6-010B-42D6-97AD-21843302E98D}"/>
                    </a:ext>
                  </a:extLst>
                </p:cNvPr>
                <p:cNvGrpSpPr/>
                <p:nvPr/>
              </p:nvGrpSpPr>
              <p:grpSpPr>
                <a:xfrm>
                  <a:off x="5832235" y="4608666"/>
                  <a:ext cx="462156" cy="520034"/>
                  <a:chOff x="5835761" y="4301491"/>
                  <a:chExt cx="500996" cy="563738"/>
                </a:xfrm>
              </p:grpSpPr>
              <p:sp>
                <p:nvSpPr>
                  <p:cNvPr id="86" name="Rectangle: Rounded Corners 85">
                    <a:extLst>
                      <a:ext uri="{FF2B5EF4-FFF2-40B4-BE49-F238E27FC236}">
                        <a16:creationId xmlns:a16="http://schemas.microsoft.com/office/drawing/2014/main" id="{78E3F12D-3257-48A9-A941-A9FE2C06A63B}"/>
                      </a:ext>
                    </a:extLst>
                  </p:cNvPr>
                  <p:cNvSpPr/>
                  <p:nvPr/>
                </p:nvSpPr>
                <p:spPr bwMode="auto">
                  <a:xfrm>
                    <a:off x="5835761" y="4301491"/>
                    <a:ext cx="500996" cy="563738"/>
                  </a:xfrm>
                  <a:prstGeom prst="roundRect">
                    <a:avLst>
                      <a:gd name="adj" fmla="val 6487"/>
                    </a:avLst>
                  </a:prstGeom>
                  <a:solidFill>
                    <a:schemeClr val="tx1"/>
                  </a:solidFill>
                  <a:ln w="88900" cmpd="tri">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FFFFFF"/>
                        </a:solidFill>
                        <a:effectLst/>
                        <a:uLnTx/>
                        <a:uFillTx/>
                        <a:latin typeface="Segoe UI"/>
                        <a:ea typeface="+mn-ea"/>
                        <a:cs typeface="+mn-cs"/>
                      </a:rPr>
                      <a:t>NO</a:t>
                    </a:r>
                    <a:br>
                      <a:rPr kumimoji="0" lang="en-US" sz="714" b="1" i="0" u="none" strike="noStrike" kern="1200" cap="none" spc="0" normalizeH="0" baseline="0" noProof="0">
                        <a:ln>
                          <a:noFill/>
                        </a:ln>
                        <a:solidFill>
                          <a:srgbClr val="FFFFFF"/>
                        </a:solidFill>
                        <a:effectLst/>
                        <a:uLnTx/>
                        <a:uFillTx/>
                        <a:latin typeface="Segoe UI"/>
                        <a:ea typeface="+mn-ea"/>
                        <a:cs typeface="+mn-cs"/>
                      </a:rPr>
                    </a:br>
                    <a:r>
                      <a:rPr kumimoji="0" lang="en-US" sz="714" b="1" i="0" u="none" strike="noStrike" kern="1200" cap="none" spc="0" normalizeH="0" baseline="0" noProof="0">
                        <a:ln>
                          <a:noFill/>
                        </a:ln>
                        <a:solidFill>
                          <a:srgbClr val="FFFFFF"/>
                        </a:solidFill>
                        <a:effectLst/>
                        <a:uLnTx/>
                        <a:uFillTx/>
                        <a:latin typeface="Segoe UI"/>
                        <a:ea typeface="+mn-ea"/>
                        <a:cs typeface="+mn-cs"/>
                      </a:rPr>
                      <a:t>SPEED</a:t>
                    </a:r>
                    <a:br>
                      <a:rPr kumimoji="0" lang="en-US" sz="714" b="1" i="0" u="none" strike="noStrike" kern="1200" cap="none" spc="0" normalizeH="0" baseline="0" noProof="0">
                        <a:ln>
                          <a:noFill/>
                        </a:ln>
                        <a:solidFill>
                          <a:srgbClr val="FFFFFF"/>
                        </a:solidFill>
                        <a:effectLst/>
                        <a:uLnTx/>
                        <a:uFillTx/>
                        <a:latin typeface="Segoe UI"/>
                        <a:ea typeface="+mn-ea"/>
                        <a:cs typeface="+mn-cs"/>
                      </a:rPr>
                    </a:br>
                    <a:r>
                      <a:rPr kumimoji="0" lang="en-US" sz="714" b="1" i="0" u="none" strike="noStrike" kern="1200" cap="none" spc="0" normalizeH="0" baseline="0" noProof="0">
                        <a:ln>
                          <a:noFill/>
                        </a:ln>
                        <a:solidFill>
                          <a:srgbClr val="FFFFFF"/>
                        </a:solidFill>
                        <a:effectLst/>
                        <a:uLnTx/>
                        <a:uFillTx/>
                        <a:latin typeface="Segoe UI"/>
                        <a:ea typeface="+mn-ea"/>
                        <a:cs typeface="+mn-cs"/>
                      </a:rPr>
                      <a:t>LIMIT</a:t>
                    </a:r>
                  </a:p>
                </p:txBody>
              </p:sp>
              <p:sp>
                <p:nvSpPr>
                  <p:cNvPr id="211" name="Oval 210">
                    <a:extLst>
                      <a:ext uri="{FF2B5EF4-FFF2-40B4-BE49-F238E27FC236}">
                        <a16:creationId xmlns:a16="http://schemas.microsoft.com/office/drawing/2014/main" id="{8F383939-63ED-4B60-8CEF-9F4814860B7E}"/>
                      </a:ext>
                    </a:extLst>
                  </p:cNvPr>
                  <p:cNvSpPr/>
                  <p:nvPr/>
                </p:nvSpPr>
                <p:spPr bwMode="auto">
                  <a:xfrm>
                    <a:off x="6063400" y="4366260"/>
                    <a:ext cx="45719" cy="457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36" name="Straight Connector 535">
                  <a:extLst>
                    <a:ext uri="{FF2B5EF4-FFF2-40B4-BE49-F238E27FC236}">
                      <a16:creationId xmlns:a16="http://schemas.microsoft.com/office/drawing/2014/main" id="{D4D126F3-7445-4E85-89AB-01C08419FB7B}"/>
                    </a:ext>
                  </a:extLst>
                </p:cNvPr>
                <p:cNvCxnSpPr>
                  <a:cxnSpLocks/>
                </p:cNvCxnSpPr>
                <p:nvPr/>
              </p:nvCxnSpPr>
              <p:spPr>
                <a:xfrm>
                  <a:off x="6063313" y="5107039"/>
                  <a:ext cx="0" cy="278358"/>
                </a:xfrm>
                <a:prstGeom prst="line">
                  <a:avLst/>
                </a:prstGeom>
                <a:ln w="381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417" name="Group 416">
            <a:extLst>
              <a:ext uri="{FF2B5EF4-FFF2-40B4-BE49-F238E27FC236}">
                <a16:creationId xmlns:a16="http://schemas.microsoft.com/office/drawing/2014/main" id="{DDAE1258-5497-43D9-ACAC-6AEBD4AF97C7}"/>
              </a:ext>
            </a:extLst>
          </p:cNvPr>
          <p:cNvGrpSpPr/>
          <p:nvPr/>
        </p:nvGrpSpPr>
        <p:grpSpPr>
          <a:xfrm>
            <a:off x="4105716" y="2622272"/>
            <a:ext cx="334774" cy="4039434"/>
            <a:chOff x="4213213" y="1746528"/>
            <a:chExt cx="328240" cy="3960589"/>
          </a:xfrm>
        </p:grpSpPr>
        <p:cxnSp>
          <p:nvCxnSpPr>
            <p:cNvPr id="418" name="Straight Connector 417">
              <a:extLst>
                <a:ext uri="{FF2B5EF4-FFF2-40B4-BE49-F238E27FC236}">
                  <a16:creationId xmlns:a16="http://schemas.microsoft.com/office/drawing/2014/main" id="{42297B5F-669A-49C3-8E2C-3AAE514007FD}"/>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20" name="Group 419">
              <a:extLst>
                <a:ext uri="{FF2B5EF4-FFF2-40B4-BE49-F238E27FC236}">
                  <a16:creationId xmlns:a16="http://schemas.microsoft.com/office/drawing/2014/main" id="{A0842951-CAF4-4994-977D-F5754A4EDFDF}"/>
                </a:ext>
              </a:extLst>
            </p:cNvPr>
            <p:cNvGrpSpPr/>
            <p:nvPr/>
          </p:nvGrpSpPr>
          <p:grpSpPr>
            <a:xfrm>
              <a:off x="4213213" y="3562702"/>
              <a:ext cx="328240" cy="328240"/>
              <a:chOff x="4194453" y="3536025"/>
              <a:chExt cx="365760" cy="365760"/>
            </a:xfrm>
          </p:grpSpPr>
          <p:sp>
            <p:nvSpPr>
              <p:cNvPr id="468" name="Oval 467">
                <a:extLst>
                  <a:ext uri="{FF2B5EF4-FFF2-40B4-BE49-F238E27FC236}">
                    <a16:creationId xmlns:a16="http://schemas.microsoft.com/office/drawing/2014/main" id="{EE419DD1-DB3C-4E83-BBF7-E593258FD7A2}"/>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Isosceles Triangle 468">
                <a:extLst>
                  <a:ext uri="{FF2B5EF4-FFF2-40B4-BE49-F238E27FC236}">
                    <a16:creationId xmlns:a16="http://schemas.microsoft.com/office/drawing/2014/main" id="{4944E284-49EC-4D95-99A2-E047F10FC9B0}"/>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0" name="Group 469">
            <a:extLst>
              <a:ext uri="{FF2B5EF4-FFF2-40B4-BE49-F238E27FC236}">
                <a16:creationId xmlns:a16="http://schemas.microsoft.com/office/drawing/2014/main" id="{A0F136CB-2511-4271-A7E8-F639F3D82B79}"/>
              </a:ext>
            </a:extLst>
          </p:cNvPr>
          <p:cNvGrpSpPr/>
          <p:nvPr/>
        </p:nvGrpSpPr>
        <p:grpSpPr>
          <a:xfrm>
            <a:off x="7859653" y="2622272"/>
            <a:ext cx="334774" cy="4039434"/>
            <a:chOff x="4213213" y="1746528"/>
            <a:chExt cx="328240" cy="3960589"/>
          </a:xfrm>
        </p:grpSpPr>
        <p:cxnSp>
          <p:nvCxnSpPr>
            <p:cNvPr id="471" name="Straight Connector 470">
              <a:extLst>
                <a:ext uri="{FF2B5EF4-FFF2-40B4-BE49-F238E27FC236}">
                  <a16:creationId xmlns:a16="http://schemas.microsoft.com/office/drawing/2014/main" id="{6BFC11D9-1A49-4F1A-9EB7-00936A9AA3FC}"/>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72" name="Group 471">
              <a:extLst>
                <a:ext uri="{FF2B5EF4-FFF2-40B4-BE49-F238E27FC236}">
                  <a16:creationId xmlns:a16="http://schemas.microsoft.com/office/drawing/2014/main" id="{445C7231-9D6F-4D57-93DB-CBA40BF2DC08}"/>
                </a:ext>
              </a:extLst>
            </p:cNvPr>
            <p:cNvGrpSpPr/>
            <p:nvPr/>
          </p:nvGrpSpPr>
          <p:grpSpPr>
            <a:xfrm>
              <a:off x="4213213" y="3562702"/>
              <a:ext cx="328240" cy="328240"/>
              <a:chOff x="4194453" y="3536025"/>
              <a:chExt cx="365760" cy="365760"/>
            </a:xfrm>
          </p:grpSpPr>
          <p:sp>
            <p:nvSpPr>
              <p:cNvPr id="473" name="Oval 472">
                <a:extLst>
                  <a:ext uri="{FF2B5EF4-FFF2-40B4-BE49-F238E27FC236}">
                    <a16:creationId xmlns:a16="http://schemas.microsoft.com/office/drawing/2014/main" id="{E61B68DF-32B7-402D-B815-417A83818C4C}"/>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4" name="Isosceles Triangle 473">
                <a:extLst>
                  <a:ext uri="{FF2B5EF4-FFF2-40B4-BE49-F238E27FC236}">
                    <a16:creationId xmlns:a16="http://schemas.microsoft.com/office/drawing/2014/main" id="{6F897F98-F4D5-4001-8A07-10F1E696F1E3}"/>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87" name="TextBox 686">
            <a:extLst>
              <a:ext uri="{FF2B5EF4-FFF2-40B4-BE49-F238E27FC236}">
                <a16:creationId xmlns:a16="http://schemas.microsoft.com/office/drawing/2014/main" id="{BC794EAE-4331-4754-9E66-DF9B46EB67A1}"/>
              </a:ext>
            </a:extLst>
          </p:cNvPr>
          <p:cNvSpPr txBox="1"/>
          <p:nvPr/>
        </p:nvSpPr>
        <p:spPr>
          <a:xfrm>
            <a:off x="8277927" y="1472582"/>
            <a:ext cx="3564730"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a:ea typeface="+mn-ea"/>
                <a:cs typeface="+mn-cs"/>
              </a:rPr>
              <a:t>How to Engage</a:t>
            </a:r>
          </a:p>
        </p:txBody>
      </p:sp>
    </p:spTree>
    <p:extLst>
      <p:ext uri="{BB962C8B-B14F-4D97-AF65-F5344CB8AC3E}">
        <p14:creationId xmlns:p14="http://schemas.microsoft.com/office/powerpoint/2010/main" val="29154982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engineers collaborating to troubleshoot fix broken desktop applications">
            <a:extLst>
              <a:ext uri="{FF2B5EF4-FFF2-40B4-BE49-F238E27FC236}">
                <a16:creationId xmlns:a16="http://schemas.microsoft.com/office/drawing/2014/main" id="{A05B6CD5-3CB7-497B-8188-3281F9C4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772" y="-1"/>
            <a:ext cx="4551821" cy="6994525"/>
          </a:xfrm>
          <a:prstGeom prst="rect">
            <a:avLst/>
          </a:prstGeom>
        </p:spPr>
      </p:pic>
      <p:sp>
        <p:nvSpPr>
          <p:cNvPr id="5" name="Title 4">
            <a:extLst>
              <a:ext uri="{FF2B5EF4-FFF2-40B4-BE49-F238E27FC236}">
                <a16:creationId xmlns:a16="http://schemas.microsoft.com/office/drawing/2014/main" id="{77B958CD-B744-415C-92A3-BB299CA200FB}"/>
              </a:ext>
            </a:extLst>
          </p:cNvPr>
          <p:cNvSpPr>
            <a:spLocks noGrp="1"/>
          </p:cNvSpPr>
          <p:nvPr>
            <p:ph type="title"/>
          </p:nvPr>
        </p:nvSpPr>
        <p:spPr>
          <a:xfrm>
            <a:off x="407535" y="182910"/>
            <a:ext cx="11561710" cy="773112"/>
          </a:xfrm>
        </p:spPr>
        <p:txBody>
          <a:bodyPr/>
          <a:lstStyle/>
          <a:p>
            <a:r>
              <a:rPr lang="en-US"/>
              <a:t>Be confident with App Assure for WVD</a:t>
            </a:r>
          </a:p>
        </p:txBody>
      </p:sp>
      <p:sp>
        <p:nvSpPr>
          <p:cNvPr id="6" name="Text Placeholder 5">
            <a:extLst>
              <a:ext uri="{FF2B5EF4-FFF2-40B4-BE49-F238E27FC236}">
                <a16:creationId xmlns:a16="http://schemas.microsoft.com/office/drawing/2014/main" id="{5B8486EC-7428-4D77-80D4-489777F2EE7D}"/>
              </a:ext>
            </a:extLst>
          </p:cNvPr>
          <p:cNvSpPr>
            <a:spLocks noGrp="1"/>
          </p:cNvSpPr>
          <p:nvPr>
            <p:ph type="body" sz="quarter" idx="12"/>
          </p:nvPr>
        </p:nvSpPr>
        <p:spPr>
          <a:xfrm>
            <a:off x="407535" y="1110041"/>
            <a:ext cx="7442759" cy="947924"/>
          </a:xfrm>
        </p:spPr>
        <p:txBody>
          <a:bodyPr/>
          <a:lstStyle/>
          <a:p>
            <a:r>
              <a:rPr lang="en-US" sz="1836" b="1" i="1"/>
              <a:t>Windows 10 Enterprise Multisession App </a:t>
            </a:r>
            <a:r>
              <a:rPr lang="en-US" sz="1836" b="1" i="1" err="1"/>
              <a:t>Compat</a:t>
            </a:r>
            <a:r>
              <a:rPr lang="en-US" sz="1836" b="1" i="1"/>
              <a:t> Promise</a:t>
            </a:r>
          </a:p>
          <a:p>
            <a:r>
              <a:rPr lang="en-US" sz="1836" i="1"/>
              <a:t>Most virtualized apps that work on Windows Server RDSH will work on Windows 10 Enterprise Multisession</a:t>
            </a:r>
          </a:p>
        </p:txBody>
      </p:sp>
      <p:sp>
        <p:nvSpPr>
          <p:cNvPr id="4" name="Text Placeholder 3">
            <a:extLst>
              <a:ext uri="{FF2B5EF4-FFF2-40B4-BE49-F238E27FC236}">
                <a16:creationId xmlns:a16="http://schemas.microsoft.com/office/drawing/2014/main" id="{D649620F-2A9B-4424-9DAD-78156CF6A8C3}"/>
              </a:ext>
            </a:extLst>
          </p:cNvPr>
          <p:cNvSpPr>
            <a:spLocks noGrp="1"/>
          </p:cNvSpPr>
          <p:nvPr>
            <p:ph type="body" sz="quarter" idx="10"/>
          </p:nvPr>
        </p:nvSpPr>
        <p:spPr>
          <a:xfrm>
            <a:off x="407535" y="2446716"/>
            <a:ext cx="7340395" cy="2026640"/>
          </a:xfrm>
        </p:spPr>
        <p:txBody>
          <a:bodyPr/>
          <a:lstStyle/>
          <a:p>
            <a:pPr marL="0" indent="0" fontAlgn="base">
              <a:spcAft>
                <a:spcPts val="1836"/>
              </a:spcAft>
              <a:buNone/>
              <a:defRPr/>
            </a:pPr>
            <a:r>
              <a:rPr lang="en-US" sz="1836" kern="0">
                <a:solidFill>
                  <a:srgbClr val="2C292A"/>
                </a:solidFill>
                <a:latin typeface="Segoe UI Body"/>
              </a:rPr>
              <a:t>Desktop App Assure provides </a:t>
            </a:r>
            <a:r>
              <a:rPr lang="en-US" sz="1836" b="1" kern="0">
                <a:solidFill>
                  <a:srgbClr val="2C292A"/>
                </a:solidFill>
                <a:latin typeface="Segoe UI Body"/>
              </a:rPr>
              <a:t>application remediation assistance </a:t>
            </a:r>
            <a:r>
              <a:rPr lang="en-US" sz="1836" kern="0">
                <a:solidFill>
                  <a:srgbClr val="2C292A"/>
                </a:solidFill>
                <a:latin typeface="Segoe UI Body"/>
              </a:rPr>
              <a:t>to customers deploying Windows 10, Office 365 </a:t>
            </a:r>
            <a:r>
              <a:rPr lang="en-US" sz="1836" kern="0" err="1">
                <a:solidFill>
                  <a:srgbClr val="2C292A"/>
                </a:solidFill>
                <a:latin typeface="Segoe UI Body"/>
              </a:rPr>
              <a:t>ProPlus</a:t>
            </a:r>
            <a:r>
              <a:rPr lang="en-US" sz="1836" kern="0">
                <a:solidFill>
                  <a:srgbClr val="2C292A"/>
                </a:solidFill>
                <a:latin typeface="Segoe UI Body"/>
              </a:rPr>
              <a:t> and subsequent feature updates, and who experience valid compatibility issues - </a:t>
            </a:r>
            <a:r>
              <a:rPr lang="en-US" sz="1836" b="1" kern="0">
                <a:solidFill>
                  <a:srgbClr val="2C292A"/>
                </a:solidFill>
                <a:latin typeface="Segoe UI Body"/>
              </a:rPr>
              <a:t>at no additional cost!</a:t>
            </a:r>
          </a:p>
          <a:p>
            <a:pPr marL="0" indent="0" fontAlgn="base">
              <a:spcAft>
                <a:spcPts val="1836"/>
              </a:spcAft>
              <a:buNone/>
              <a:defRPr/>
            </a:pPr>
            <a:r>
              <a:rPr lang="en-US" sz="1836" b="1" kern="0">
                <a:solidFill>
                  <a:srgbClr val="2C292A"/>
                </a:solidFill>
                <a:latin typeface="Segoe UI Body"/>
              </a:rPr>
              <a:t>Now offering support for Windows 10 Enterprise Multisession!</a:t>
            </a:r>
          </a:p>
          <a:p>
            <a:pPr marL="0" indent="0" fontAlgn="base">
              <a:spcAft>
                <a:spcPts val="1836"/>
              </a:spcAft>
              <a:buNone/>
              <a:defRPr/>
            </a:pPr>
            <a:r>
              <a:rPr lang="en-US" sz="1836" kern="0">
                <a:solidFill>
                  <a:srgbClr val="2C292A"/>
                </a:solidFill>
                <a:latin typeface="Segoe UI Body"/>
              </a:rPr>
              <a:t>Includes support for </a:t>
            </a:r>
            <a:r>
              <a:rPr lang="en-US" sz="1836" b="1" kern="0">
                <a:solidFill>
                  <a:srgbClr val="2C292A"/>
                </a:solidFill>
                <a:latin typeface="Segoe UI Body"/>
              </a:rPr>
              <a:t>customer, ISV, and Microsoft-developed apps </a:t>
            </a:r>
          </a:p>
        </p:txBody>
      </p:sp>
      <p:sp>
        <p:nvSpPr>
          <p:cNvPr id="26" name="Rectangle 25">
            <a:extLst>
              <a:ext uri="{FF2B5EF4-FFF2-40B4-BE49-F238E27FC236}">
                <a16:creationId xmlns:a16="http://schemas.microsoft.com/office/drawing/2014/main" id="{116B542E-C0A3-4245-8D8E-1B88100D3F79}"/>
              </a:ext>
            </a:extLst>
          </p:cNvPr>
          <p:cNvSpPr/>
          <p:nvPr/>
        </p:nvSpPr>
        <p:spPr>
          <a:xfrm>
            <a:off x="407534" y="5162504"/>
            <a:ext cx="7340395" cy="1246721"/>
          </a:xfrm>
          <a:prstGeom prst="rect">
            <a:avLst/>
          </a:prstGeom>
        </p:spPr>
        <p:txBody>
          <a:bodyPr wrap="square" lIns="0" rIns="0">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Visit </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hlinkClick r:id="rId4"/>
              </a:rPr>
              <a:t>aka.ms/</a:t>
            </a:r>
            <a:r>
              <a:rPr kumimoji="0" lang="en-US" sz="1836" b="0" i="0" u="none" strike="noStrike" kern="0" cap="none" spc="0" normalizeH="0" baseline="0" noProof="0" err="1">
                <a:ln>
                  <a:noFill/>
                </a:ln>
                <a:solidFill>
                  <a:srgbClr val="282828"/>
                </a:solidFill>
                <a:effectLst/>
                <a:uLnTx/>
                <a:uFillTx/>
                <a:latin typeface="Segoe UI Semibold" panose="020B0702040204020203" pitchFamily="34" charset="0"/>
                <a:ea typeface="+mn-ea"/>
                <a:cs typeface="Segoe UI Semibold" panose="020B0702040204020203" pitchFamily="34" charset="0"/>
                <a:hlinkClick r:id="rId4"/>
              </a:rPr>
              <a:t>DesktopAppAssure</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 to learn more</a:t>
            </a:r>
          </a:p>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Visit </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hlinkClick r:id="rId5"/>
              </a:rPr>
              <a:t>aka.ms/</a:t>
            </a:r>
            <a:r>
              <a:rPr kumimoji="0" lang="en-US" sz="1836" b="0" i="0" u="none" strike="noStrike" kern="0" cap="none" spc="0" normalizeH="0" baseline="0" noProof="0" err="1">
                <a:ln>
                  <a:noFill/>
                </a:ln>
                <a:solidFill>
                  <a:srgbClr val="282828"/>
                </a:solidFill>
                <a:effectLst/>
                <a:uLnTx/>
                <a:uFillTx/>
                <a:latin typeface="Segoe UI Semibold" panose="020B0702040204020203" pitchFamily="34" charset="0"/>
                <a:ea typeface="+mn-ea"/>
                <a:cs typeface="Segoe UI Semibold" panose="020B0702040204020203" pitchFamily="34" charset="0"/>
                <a:hlinkClick r:id="rId5"/>
              </a:rPr>
              <a:t>DesktopAppAssureRequest</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 to request assistance</a:t>
            </a:r>
          </a:p>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Contact </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hlinkClick r:id="rId6"/>
              </a:rPr>
              <a:t>achelp@microsoft.com</a:t>
            </a:r>
            <a:r>
              <a:rPr kumimoji="0" lang="en-US" sz="1836" b="0" i="0" u="none" strike="noStrike" kern="0" cap="none" spc="0" normalizeH="0" baseline="0" noProof="0">
                <a:ln>
                  <a:noFill/>
                </a:ln>
                <a:solidFill>
                  <a:srgbClr val="282828"/>
                </a:solidFill>
                <a:effectLst/>
                <a:uLnTx/>
                <a:uFillTx/>
                <a:latin typeface="Segoe UI Semibold" panose="020B0702040204020203" pitchFamily="34" charset="0"/>
                <a:ea typeface="+mn-ea"/>
                <a:cs typeface="Segoe UI Semibold" panose="020B0702040204020203" pitchFamily="34" charset="0"/>
              </a:rPr>
              <a:t> with any questions!</a:t>
            </a:r>
          </a:p>
        </p:txBody>
      </p:sp>
    </p:spTree>
    <p:extLst>
      <p:ext uri="{BB962C8B-B14F-4D97-AF65-F5344CB8AC3E}">
        <p14:creationId xmlns:p14="http://schemas.microsoft.com/office/powerpoint/2010/main" val="107590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66836">
        <p159:morph option="byObject"/>
      </p:transition>
    </mc:Choice>
    <mc:Fallback xmlns="">
      <p:transition spd="slow" advTm="66836">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Key Takeaways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1" y="1139848"/>
            <a:ext cx="11476202" cy="5461922"/>
          </a:xfrm>
        </p:spPr>
        <p:txBody>
          <a:bodyPr/>
          <a:lstStyle/>
          <a:p>
            <a:pPr marL="524586" indent="-524586">
              <a:spcBef>
                <a:spcPts val="1224"/>
              </a:spcBef>
              <a:buFont typeface="+mj-lt"/>
              <a:buAutoNum type="arabicPeriod"/>
            </a:pPr>
            <a:r>
              <a:rPr lang="en-US">
                <a:solidFill>
                  <a:schemeClr val="accent1"/>
                </a:solidFill>
              </a:rPr>
              <a:t>WVD value proposition is compelling</a:t>
            </a:r>
          </a:p>
          <a:p>
            <a:pPr lvl="1">
              <a:spcBef>
                <a:spcPts val="1224"/>
              </a:spcBef>
              <a:buFont typeface="Wingdings" panose="05000000000000000000" pitchFamily="2" charset="2"/>
              <a:buChar char="ü"/>
            </a:pPr>
            <a:r>
              <a:rPr lang="en-US"/>
              <a:t>All Azure foundational benefits accrue to WVD </a:t>
            </a:r>
          </a:p>
          <a:p>
            <a:pPr lvl="1">
              <a:spcBef>
                <a:spcPts val="1224"/>
              </a:spcBef>
              <a:buFont typeface="Wingdings" panose="05000000000000000000" pitchFamily="2" charset="2"/>
              <a:buChar char="ü"/>
            </a:pPr>
            <a:r>
              <a:rPr lang="en-US"/>
              <a:t>Best user experience, security and simplified management</a:t>
            </a:r>
          </a:p>
          <a:p>
            <a:pPr lvl="1">
              <a:spcBef>
                <a:spcPts val="1224"/>
              </a:spcBef>
              <a:buFont typeface="Wingdings" panose="05000000000000000000" pitchFamily="2" charset="2"/>
              <a:buChar char="ü"/>
            </a:pPr>
            <a:r>
              <a:rPr lang="en-US"/>
              <a:t>Favorable Economics</a:t>
            </a:r>
          </a:p>
          <a:p>
            <a:pPr lvl="1">
              <a:spcBef>
                <a:spcPts val="1224"/>
              </a:spcBef>
              <a:buFont typeface="Wingdings" panose="05000000000000000000" pitchFamily="2" charset="2"/>
              <a:buChar char="ü"/>
            </a:pPr>
            <a:r>
              <a:rPr lang="en-US"/>
              <a:t> Strong partner ecosystem</a:t>
            </a:r>
          </a:p>
          <a:p>
            <a:pPr marL="0" indent="0">
              <a:spcBef>
                <a:spcPts val="1224"/>
              </a:spcBef>
              <a:buNone/>
            </a:pPr>
            <a:r>
              <a:rPr lang="en-US">
                <a:solidFill>
                  <a:schemeClr val="accent1"/>
                </a:solidFill>
              </a:rPr>
              <a:t>2. We will sell into 3 sales scenarios</a:t>
            </a: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Replace/Migrate on-prem virtual desktop deployments</a:t>
            </a: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Sell New Windows Virtualization</a:t>
            </a:r>
            <a:endParaRPr lang="en-US">
              <a:solidFill>
                <a:schemeClr val="tx1"/>
              </a:solidFill>
            </a:endParaRP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Manage Win 7 End of Support with WVD</a:t>
            </a:r>
            <a:endParaRPr lang="en-US">
              <a:solidFill>
                <a:schemeClr val="tx1"/>
              </a:solidFill>
            </a:endParaRPr>
          </a:p>
          <a:p>
            <a:pPr marL="0" indent="0">
              <a:spcBef>
                <a:spcPts val="1224"/>
              </a:spcBef>
              <a:buNone/>
            </a:pPr>
            <a:r>
              <a:rPr lang="en-US">
                <a:solidFill>
                  <a:schemeClr val="accent1"/>
                </a:solidFill>
              </a:rPr>
              <a:t>3. Windows 10 Multisession is the ‘hero offer’ across all scenarios</a:t>
            </a:r>
          </a:p>
          <a:p>
            <a:pPr lvl="1">
              <a:spcBef>
                <a:spcPts val="1224"/>
              </a:spcBef>
              <a:buFont typeface="Wingdings" panose="05000000000000000000" pitchFamily="2" charset="2"/>
              <a:buChar char="ü"/>
            </a:pPr>
            <a:endParaRPr lang="en-US"/>
          </a:p>
        </p:txBody>
      </p:sp>
    </p:spTree>
    <p:extLst>
      <p:ext uri="{BB962C8B-B14F-4D97-AF65-F5344CB8AC3E}">
        <p14:creationId xmlns:p14="http://schemas.microsoft.com/office/powerpoint/2010/main" val="19564697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63135AD-49CC-4B6D-BC84-82F59355AF28}"/>
              </a:ext>
            </a:extLst>
          </p:cNvPr>
          <p:cNvSpPr/>
          <p:nvPr/>
        </p:nvSpPr>
        <p:spPr bwMode="auto">
          <a:xfrm>
            <a:off x="3654964" y="1617750"/>
            <a:ext cx="3916934" cy="375902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n-ea"/>
                <a:cs typeface="Segoe UI Light"/>
              </a:rPr>
              <a:t>Windows Virtual Desktop</a:t>
            </a:r>
            <a:endParaRPr kumimoji="0" lang="en-US" sz="1632" b="0"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aphicFrame>
        <p:nvGraphicFramePr>
          <p:cNvPr id="97" name="Object 96" hidden="1">
            <a:extLst>
              <a:ext uri="{FF2B5EF4-FFF2-40B4-BE49-F238E27FC236}">
                <a16:creationId xmlns:a16="http://schemas.microsoft.com/office/drawing/2014/main" id="{D8232803-983C-4424-BB57-B185CD6B4129}"/>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7170" name="think-cell Slide" r:id="rId6" imgW="425" imgH="424" progId="TCLayout.ActiveDocument.1">
                  <p:embed/>
                </p:oleObj>
              </mc:Choice>
              <mc:Fallback>
                <p:oleObj name="think-cell Slide" r:id="rId6" imgW="425" imgH="424" progId="TCLayout.ActiveDocument.1">
                  <p:embed/>
                  <p:pic>
                    <p:nvPicPr>
                      <p:cNvPr id="97" name="Object 96" hidden="1">
                        <a:extLst>
                          <a:ext uri="{FF2B5EF4-FFF2-40B4-BE49-F238E27FC236}">
                            <a16:creationId xmlns:a16="http://schemas.microsoft.com/office/drawing/2014/main" id="{D8232803-983C-4424-BB57-B185CD6B4129}"/>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96" name="Rectangle 95" hidden="1">
            <a:extLst>
              <a:ext uri="{FF2B5EF4-FFF2-40B4-BE49-F238E27FC236}">
                <a16:creationId xmlns:a16="http://schemas.microsoft.com/office/drawing/2014/main" id="{E604E9B6-9FB2-4205-916D-A68ECA5678CF}"/>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grpSp>
        <p:nvGrpSpPr>
          <p:cNvPr id="73" name="Group 72">
            <a:extLst>
              <a:ext uri="{FF2B5EF4-FFF2-40B4-BE49-F238E27FC236}">
                <a16:creationId xmlns:a16="http://schemas.microsoft.com/office/drawing/2014/main" id="{1AF73EF8-334B-4703-A1EE-26E71DC6C552}"/>
              </a:ext>
            </a:extLst>
          </p:cNvPr>
          <p:cNvGrpSpPr/>
          <p:nvPr/>
        </p:nvGrpSpPr>
        <p:grpSpPr>
          <a:xfrm>
            <a:off x="3367783" y="1617750"/>
            <a:ext cx="219733" cy="3746520"/>
            <a:chOff x="3005640" y="1928059"/>
            <a:chExt cx="215444" cy="3673392"/>
          </a:xfrm>
        </p:grpSpPr>
        <p:cxnSp>
          <p:nvCxnSpPr>
            <p:cNvPr id="74" name="Straight Connector 73">
              <a:extLst>
                <a:ext uri="{FF2B5EF4-FFF2-40B4-BE49-F238E27FC236}">
                  <a16:creationId xmlns:a16="http://schemas.microsoft.com/office/drawing/2014/main" id="{3625EE92-E52F-40D4-B744-78F89BB60B0B}"/>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Rectangle 74">
              <a:extLst>
                <a:ext uri="{FF2B5EF4-FFF2-40B4-BE49-F238E27FC236}">
                  <a16:creationId xmlns:a16="http://schemas.microsoft.com/office/drawing/2014/main" id="{826EBC5F-0108-49F1-8BA2-1D291A3683B6}"/>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28A9AF58-8905-4DF5-9AFC-3CE065C71735}"/>
              </a:ext>
            </a:extLst>
          </p:cNvPr>
          <p:cNvSpPr/>
          <p:nvPr/>
        </p:nvSpPr>
        <p:spPr bwMode="auto">
          <a:xfrm>
            <a:off x="7926527" y="1617750"/>
            <a:ext cx="3916934"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47" rIns="93260" bIns="47558" numCol="1" rtlCol="0" anchor="t" anchorCtr="0" compatLnSpc="1">
            <a:prstTxWarp prst="textNoShape">
              <a:avLst/>
            </a:prstTxWarp>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n-ea"/>
                <a:cs typeface="Segoe UI Light"/>
              </a:rPr>
              <a:t>Azure VMs &amp; Services</a:t>
            </a:r>
          </a:p>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Customer/Partner-managed</a:t>
            </a:r>
          </a:p>
        </p:txBody>
      </p:sp>
      <p:sp>
        <p:nvSpPr>
          <p:cNvPr id="77" name="Rectangle 76">
            <a:extLst>
              <a:ext uri="{FF2B5EF4-FFF2-40B4-BE49-F238E27FC236}">
                <a16:creationId xmlns:a16="http://schemas.microsoft.com/office/drawing/2014/main" id="{263ED719-0FCA-4541-BB67-BB24FED1A84D}"/>
              </a:ext>
            </a:extLst>
          </p:cNvPr>
          <p:cNvSpPr/>
          <p:nvPr/>
        </p:nvSpPr>
        <p:spPr bwMode="auto">
          <a:xfrm>
            <a:off x="595785" y="1617750"/>
            <a:ext cx="2704550"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ctr"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n-ea"/>
                <a:cs typeface="Segoe UI Light"/>
              </a:rPr>
              <a:t>Clients</a:t>
            </a:r>
          </a:p>
        </p:txBody>
      </p:sp>
      <p:grpSp>
        <p:nvGrpSpPr>
          <p:cNvPr id="78" name="Group 77">
            <a:extLst>
              <a:ext uri="{FF2B5EF4-FFF2-40B4-BE49-F238E27FC236}">
                <a16:creationId xmlns:a16="http://schemas.microsoft.com/office/drawing/2014/main" id="{0611E2E7-7CE3-4690-B7EC-E8A25A2539E7}"/>
              </a:ext>
            </a:extLst>
          </p:cNvPr>
          <p:cNvGrpSpPr/>
          <p:nvPr/>
        </p:nvGrpSpPr>
        <p:grpSpPr>
          <a:xfrm>
            <a:off x="7639346" y="1617750"/>
            <a:ext cx="219733" cy="3746520"/>
            <a:chOff x="3005640" y="1928059"/>
            <a:chExt cx="215444" cy="3673392"/>
          </a:xfrm>
        </p:grpSpPr>
        <p:cxnSp>
          <p:nvCxnSpPr>
            <p:cNvPr id="79" name="Straight Connector 78">
              <a:extLst>
                <a:ext uri="{FF2B5EF4-FFF2-40B4-BE49-F238E27FC236}">
                  <a16:creationId xmlns:a16="http://schemas.microsoft.com/office/drawing/2014/main" id="{DAC0DBDF-B0AA-4CAB-9284-E435320926E3}"/>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349F6E55-E09E-4B5F-828F-D219412DCBCE}"/>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D85C4A31-67CF-43F1-8B4A-EB42E93A80ED}"/>
              </a:ext>
            </a:extLst>
          </p:cNvPr>
          <p:cNvSpPr/>
          <p:nvPr/>
        </p:nvSpPr>
        <p:spPr bwMode="auto">
          <a:xfrm>
            <a:off x="8077071" y="2338139"/>
            <a:ext cx="3615845" cy="2938090"/>
          </a:xfrm>
          <a:prstGeom prst="rect">
            <a:avLst/>
          </a:prstGeom>
          <a:solidFill>
            <a:schemeClr val="bg1"/>
          </a:solidFill>
          <a:ln w="10795" cap="flat" cmpd="sng" algn="ctr">
            <a:noFill/>
            <a:prstDash val="solid"/>
          </a:ln>
          <a:effectLst/>
        </p:spPr>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Consumption is on Azure </a:t>
            </a:r>
            <a:r>
              <a:rPr kumimoji="0" lang="en-US" sz="204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agnostic </a:t>
            </a:r>
            <a:br>
              <a:rPr kumimoji="0" lang="en-US" sz="204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br>
            <a:r>
              <a:rPr kumimoji="0" lang="en-US" sz="204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of management plane</a:t>
            </a:r>
          </a:p>
        </p:txBody>
      </p:sp>
      <p:grpSp>
        <p:nvGrpSpPr>
          <p:cNvPr id="4" name="Group 3">
            <a:extLst>
              <a:ext uri="{FF2B5EF4-FFF2-40B4-BE49-F238E27FC236}">
                <a16:creationId xmlns:a16="http://schemas.microsoft.com/office/drawing/2014/main" id="{2D3C192C-4E22-4506-AF7C-009CAF26073F}"/>
              </a:ext>
            </a:extLst>
          </p:cNvPr>
          <p:cNvGrpSpPr/>
          <p:nvPr/>
        </p:nvGrpSpPr>
        <p:grpSpPr>
          <a:xfrm>
            <a:off x="3805508" y="3273592"/>
            <a:ext cx="3615845" cy="923277"/>
            <a:chOff x="3730365" y="2796917"/>
            <a:chExt cx="3545268" cy="905256"/>
          </a:xfrm>
        </p:grpSpPr>
        <p:sp>
          <p:nvSpPr>
            <p:cNvPr id="33" name="Rectangle 32">
              <a:extLst>
                <a:ext uri="{FF2B5EF4-FFF2-40B4-BE49-F238E27FC236}">
                  <a16:creationId xmlns:a16="http://schemas.microsoft.com/office/drawing/2014/main" id="{B68C39AA-8FC5-47D7-8F89-AC926D8F9EEB}"/>
                </a:ext>
              </a:extLst>
            </p:cNvPr>
            <p:cNvSpPr/>
            <p:nvPr/>
          </p:nvSpPr>
          <p:spPr bwMode="auto">
            <a:xfrm>
              <a:off x="3730365" y="2796917"/>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04" name="Rectangle 103">
              <a:extLst>
                <a:ext uri="{FF2B5EF4-FFF2-40B4-BE49-F238E27FC236}">
                  <a16:creationId xmlns:a16="http://schemas.microsoft.com/office/drawing/2014/main" id="{17DC0BDA-4F46-4845-9B6A-75559D6FCC1E}"/>
                </a:ext>
              </a:extLst>
            </p:cNvPr>
            <p:cNvSpPr/>
            <p:nvPr/>
          </p:nvSpPr>
          <p:spPr bwMode="auto">
            <a:xfrm>
              <a:off x="3851486" y="313961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Semibold"/>
                  <a:ea typeface="+mn-ea"/>
                  <a:cs typeface="+mn-cs"/>
                </a:rPr>
                <a:t>Management Plane*</a:t>
              </a:r>
            </a:p>
          </p:txBody>
        </p:sp>
        <p:pic>
          <p:nvPicPr>
            <p:cNvPr id="148542" name="Picture 62" descr="Image result for Citrix logo png">
              <a:extLst>
                <a:ext uri="{FF2B5EF4-FFF2-40B4-BE49-F238E27FC236}">
                  <a16:creationId xmlns:a16="http://schemas.microsoft.com/office/drawing/2014/main" id="{FAB64C73-9DB7-4415-BCE3-BEC5EADD785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153838" y="2842414"/>
              <a:ext cx="698322" cy="263268"/>
            </a:xfrm>
            <a:prstGeom prst="rect">
              <a:avLst/>
            </a:prstGeom>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1592A486-CB66-4E4A-B2E7-92C50E1BA03D}"/>
              </a:ext>
            </a:extLst>
          </p:cNvPr>
          <p:cNvGrpSpPr/>
          <p:nvPr/>
        </p:nvGrpSpPr>
        <p:grpSpPr>
          <a:xfrm>
            <a:off x="3805508" y="4352952"/>
            <a:ext cx="3615845" cy="923277"/>
            <a:chOff x="3730365" y="4003253"/>
            <a:chExt cx="3545268" cy="905256"/>
          </a:xfrm>
        </p:grpSpPr>
        <p:sp>
          <p:nvSpPr>
            <p:cNvPr id="34" name="Rectangle 33">
              <a:extLst>
                <a:ext uri="{FF2B5EF4-FFF2-40B4-BE49-F238E27FC236}">
                  <a16:creationId xmlns:a16="http://schemas.microsoft.com/office/drawing/2014/main" id="{0F2A3986-EBC8-4AF9-B0BC-E6A0B0BEE78F}"/>
                </a:ext>
              </a:extLst>
            </p:cNvPr>
            <p:cNvSpPr/>
            <p:nvPr/>
          </p:nvSpPr>
          <p:spPr bwMode="auto">
            <a:xfrm>
              <a:off x="3730365" y="4003253"/>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07" name="Rectangle 106">
              <a:extLst>
                <a:ext uri="{FF2B5EF4-FFF2-40B4-BE49-F238E27FC236}">
                  <a16:creationId xmlns:a16="http://schemas.microsoft.com/office/drawing/2014/main" id="{9E30A7FC-F171-4E5E-B209-B4CB1BF35070}"/>
                </a:ext>
              </a:extLst>
            </p:cNvPr>
            <p:cNvSpPr/>
            <p:nvPr/>
          </p:nvSpPr>
          <p:spPr bwMode="auto">
            <a:xfrm>
              <a:off x="3851486" y="434523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Semibold"/>
                  <a:ea typeface="+mn-ea"/>
                  <a:cs typeface="+mn-cs"/>
                </a:rPr>
                <a:t>Management Plane**</a:t>
              </a:r>
            </a:p>
          </p:txBody>
        </p:sp>
        <p:pic>
          <p:nvPicPr>
            <p:cNvPr id="109" name="Picture 108">
              <a:extLst>
                <a:ext uri="{FF2B5EF4-FFF2-40B4-BE49-F238E27FC236}">
                  <a16:creationId xmlns:a16="http://schemas.microsoft.com/office/drawing/2014/main" id="{5DA110CF-DE32-424C-833F-BC32F54F3175}"/>
                </a:ext>
              </a:extLst>
            </p:cNvPr>
            <p:cNvPicPr>
              <a:picLocks noChangeAspect="1"/>
            </p:cNvPicPr>
            <p:nvPr/>
          </p:nvPicPr>
          <p:blipFill>
            <a:blip r:embed="rId9"/>
            <a:stretch>
              <a:fillRect/>
            </a:stretch>
          </p:blipFill>
          <p:spPr>
            <a:xfrm>
              <a:off x="4941565" y="4094092"/>
              <a:ext cx="1122869" cy="171104"/>
            </a:xfrm>
            <a:prstGeom prst="rect">
              <a:avLst/>
            </a:prstGeom>
          </p:spPr>
        </p:pic>
      </p:grpSp>
      <p:grpSp>
        <p:nvGrpSpPr>
          <p:cNvPr id="5" name="Group 4">
            <a:extLst>
              <a:ext uri="{FF2B5EF4-FFF2-40B4-BE49-F238E27FC236}">
                <a16:creationId xmlns:a16="http://schemas.microsoft.com/office/drawing/2014/main" id="{C2B59AFA-9E82-47A4-82EB-81F77AF4D110}"/>
              </a:ext>
            </a:extLst>
          </p:cNvPr>
          <p:cNvGrpSpPr/>
          <p:nvPr/>
        </p:nvGrpSpPr>
        <p:grpSpPr>
          <a:xfrm>
            <a:off x="3805508" y="2193681"/>
            <a:ext cx="3615845" cy="923829"/>
            <a:chOff x="3730365" y="1799303"/>
            <a:chExt cx="3545268" cy="905797"/>
          </a:xfrm>
        </p:grpSpPr>
        <p:sp>
          <p:nvSpPr>
            <p:cNvPr id="82" name="Rectangle 81">
              <a:extLst>
                <a:ext uri="{FF2B5EF4-FFF2-40B4-BE49-F238E27FC236}">
                  <a16:creationId xmlns:a16="http://schemas.microsoft.com/office/drawing/2014/main" id="{0D5BFFDE-7FC7-42C8-BDD0-821E4B74F98F}"/>
                </a:ext>
              </a:extLst>
            </p:cNvPr>
            <p:cNvSpPr/>
            <p:nvPr/>
          </p:nvSpPr>
          <p:spPr bwMode="auto">
            <a:xfrm>
              <a:off x="3730365" y="1799303"/>
              <a:ext cx="3545268" cy="90579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35" name="Rectangle 34">
              <a:extLst>
                <a:ext uri="{FF2B5EF4-FFF2-40B4-BE49-F238E27FC236}">
                  <a16:creationId xmlns:a16="http://schemas.microsoft.com/office/drawing/2014/main" id="{283866BE-8D23-4EE8-8D5B-6B015C54E89A}"/>
                </a:ext>
              </a:extLst>
            </p:cNvPr>
            <p:cNvSpPr/>
            <p:nvPr/>
          </p:nvSpPr>
          <p:spPr bwMode="auto">
            <a:xfrm>
              <a:off x="3851486" y="2137327"/>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Semibold"/>
                  <a:ea typeface="+mn-ea"/>
                  <a:cs typeface="+mn-cs"/>
                </a:rPr>
                <a:t>Management Plane</a:t>
              </a:r>
            </a:p>
          </p:txBody>
        </p:sp>
        <p:pic>
          <p:nvPicPr>
            <p:cNvPr id="38" name="Picture 37">
              <a:extLst>
                <a:ext uri="{FF2B5EF4-FFF2-40B4-BE49-F238E27FC236}">
                  <a16:creationId xmlns:a16="http://schemas.microsoft.com/office/drawing/2014/main" id="{35516DB6-C3E6-4C72-99E9-22D4E3A8290E}"/>
                </a:ext>
              </a:extLst>
            </p:cNvPr>
            <p:cNvPicPr>
              <a:picLocks noChangeAspect="1"/>
            </p:cNvPicPr>
            <p:nvPr/>
          </p:nvPicPr>
          <p:blipFill rotWithShape="1">
            <a:blip r:embed="rId10"/>
            <a:srcRect r="32499"/>
            <a:stretch/>
          </p:blipFill>
          <p:spPr>
            <a:xfrm>
              <a:off x="4847970" y="1844656"/>
              <a:ext cx="1310058" cy="250373"/>
            </a:xfrm>
            <a:prstGeom prst="rect">
              <a:avLst/>
            </a:prstGeom>
          </p:spPr>
        </p:pic>
      </p:grpSp>
      <p:sp>
        <p:nvSpPr>
          <p:cNvPr id="30" name="Title 2">
            <a:extLst>
              <a:ext uri="{FF2B5EF4-FFF2-40B4-BE49-F238E27FC236}">
                <a16:creationId xmlns:a16="http://schemas.microsoft.com/office/drawing/2014/main" id="{CF71F3A1-84D0-4958-A3CD-7B4C33ACF503}"/>
              </a:ext>
            </a:extLst>
          </p:cNvPr>
          <p:cNvSpPr>
            <a:spLocks noGrp="1"/>
          </p:cNvSpPr>
          <p:nvPr>
            <p:ph type="title"/>
          </p:nvPr>
        </p:nvSpPr>
        <p:spPr>
          <a:xfrm>
            <a:off x="434975" y="449264"/>
            <a:ext cx="11563350" cy="773112"/>
          </a:xfrm>
        </p:spPr>
        <p:txBody>
          <a:bodyPr/>
          <a:lstStyle/>
          <a:p>
            <a:r>
              <a:rPr lang="en-US" sz="3600"/>
              <a:t>WVD + Citrix and VMware</a:t>
            </a:r>
            <a:endParaRPr lang="en-IN" sz="3600"/>
          </a:p>
        </p:txBody>
      </p:sp>
      <p:sp>
        <p:nvSpPr>
          <p:cNvPr id="31" name="TextBox 30">
            <a:extLst>
              <a:ext uri="{FF2B5EF4-FFF2-40B4-BE49-F238E27FC236}">
                <a16:creationId xmlns:a16="http://schemas.microsoft.com/office/drawing/2014/main" id="{08C574AF-80D8-4414-B30E-D7D277190648}"/>
              </a:ext>
            </a:extLst>
          </p:cNvPr>
          <p:cNvSpPr txBox="1"/>
          <p:nvPr/>
        </p:nvSpPr>
        <p:spPr>
          <a:xfrm>
            <a:off x="567107" y="5772148"/>
            <a:ext cx="11237870" cy="289202"/>
          </a:xfrm>
          <a:prstGeom prst="rect">
            <a:avLst/>
          </a:prstGeom>
          <a:noFill/>
          <a:ln w="12700">
            <a:noFill/>
          </a:ln>
        </p:spPr>
        <p:txBody>
          <a:bodyPr wrap="square" lIns="93260" tIns="93260" rIns="93260" bIns="93260" rtlCol="0">
            <a:noAutofit/>
          </a:bodyPr>
          <a:lstStyle/>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*Requires Citrix Cloud service management plane that runs on Azure. Agent installed must be the 1909 or later release to be eligible for WVD</a:t>
            </a:r>
          </a:p>
          <a:p>
            <a:pPr marL="0" marR="0" lvl="0" indent="0" algn="l" defTabSz="932597" rtl="0" eaLnBrk="1" fontAlgn="auto" latinLnBrk="0" hangingPunct="1">
              <a:lnSpc>
                <a:spcPct val="100000"/>
              </a:lnSpc>
              <a:spcBef>
                <a:spcPts val="612"/>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**Requires VMware Horizon Cloud on Azure service that will be in tech preview by end of calendar year 2019. GA is expected in early CY 2020</a:t>
            </a:r>
          </a:p>
        </p:txBody>
      </p:sp>
    </p:spTree>
    <p:extLst>
      <p:ext uri="{BB962C8B-B14F-4D97-AF65-F5344CB8AC3E}">
        <p14:creationId xmlns:p14="http://schemas.microsoft.com/office/powerpoint/2010/main" val="5766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7579-83AC-4334-B368-6AD946102A30}"/>
              </a:ext>
            </a:extLst>
          </p:cNvPr>
          <p:cNvSpPr>
            <a:spLocks noGrp="1"/>
          </p:cNvSpPr>
          <p:nvPr>
            <p:ph type="title"/>
          </p:nvPr>
        </p:nvSpPr>
        <p:spPr>
          <a:xfrm>
            <a:off x="600059" y="3049882"/>
            <a:ext cx="4251462" cy="553998"/>
          </a:xfrm>
        </p:spPr>
        <p:txBody>
          <a:bodyPr/>
          <a:lstStyle/>
          <a:p>
            <a:r>
              <a:rPr lang="en-US"/>
              <a:t>THANK YOU</a:t>
            </a:r>
          </a:p>
        </p:txBody>
      </p:sp>
      <p:sp>
        <p:nvSpPr>
          <p:cNvPr id="3" name="Text Placeholder 2">
            <a:extLst>
              <a:ext uri="{FF2B5EF4-FFF2-40B4-BE49-F238E27FC236}">
                <a16:creationId xmlns:a16="http://schemas.microsoft.com/office/drawing/2014/main" id="{05F7ABF6-7B15-4BEF-83DE-11D608EF0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0422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3FBBA-8244-4325-B4A8-3E3F1A5CB575}"/>
              </a:ext>
            </a:extLst>
          </p:cNvPr>
          <p:cNvSpPr>
            <a:spLocks noGrp="1"/>
          </p:cNvSpPr>
          <p:nvPr>
            <p:ph type="title"/>
          </p:nvPr>
        </p:nvSpPr>
        <p:spPr/>
        <p:txBody>
          <a:bodyPr/>
          <a:lstStyle/>
          <a:p>
            <a:r>
              <a:rPr lang="en-US"/>
              <a:t>WVD Business Model Pricing &amp; Licensing</a:t>
            </a:r>
          </a:p>
        </p:txBody>
      </p:sp>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Chapter Break Option #2</a:t>
            </a:r>
          </a:p>
        </p:txBody>
      </p:sp>
      <p:sp>
        <p:nvSpPr>
          <p:cNvPr id="2" name="Rectangle 1">
            <a:extLst>
              <a:ext uri="{FF2B5EF4-FFF2-40B4-BE49-F238E27FC236}">
                <a16:creationId xmlns:a16="http://schemas.microsoft.com/office/drawing/2014/main" id="{7CE03A6F-99D7-499C-BA3A-545277EB5508}"/>
              </a:ext>
            </a:extLst>
          </p:cNvPr>
          <p:cNvSpPr/>
          <p:nvPr/>
        </p:nvSpPr>
        <p:spPr>
          <a:xfrm>
            <a:off x="6097051" y="3312597"/>
            <a:ext cx="2423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73482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916588" y="257880"/>
            <a:ext cx="5353251" cy="339839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0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a:ea typeface="+mn-ea"/>
                <a:cs typeface="+mn-cs"/>
              </a:rPr>
              <a:t>Customers are eligible to access Windows 10 single and multi-session and Windows 7 with Windows Virtual Desktop (WVD) if they have one of the following licenses*:</a:t>
            </a:r>
            <a:endParaRPr kumimoji="0" lang="en-US" altLang="en-US" sz="1400" b="0" i="0" u="none" strike="noStrike" kern="1200" cap="none" spc="0" normalizeH="0" baseline="0" noProof="0">
              <a:ln>
                <a:noFill/>
              </a:ln>
              <a:solidFill>
                <a:srgbClr val="000000"/>
              </a:solidFill>
              <a:effectLst/>
              <a:uLnTx/>
              <a:uFillTx/>
              <a:latin typeface="Segoe UI"/>
              <a:ea typeface="+mn-ea"/>
              <a:cs typeface="Segoe UI"/>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597"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F1</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Business</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186055" marR="0" lvl="1" indent="-186055"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600856" y="2428234"/>
            <a:ext cx="3247015" cy="2134815"/>
          </a:xfrm>
        </p:spPr>
        <p:txBody>
          <a:bodyPr/>
          <a:lstStyle/>
          <a:p>
            <a:r>
              <a:rPr lang="en-US" sz="3264"/>
              <a:t>Many customers are already eligible for WVD</a:t>
            </a:r>
            <a:br>
              <a:rPr lang="en-US" sz="3264"/>
            </a:br>
            <a:br>
              <a:rPr lang="en-US" sz="2040"/>
            </a:br>
            <a:r>
              <a:rPr lang="en-US" sz="2040" err="1">
                <a:solidFill>
                  <a:schemeClr val="bg1"/>
                </a:solidFill>
                <a:latin typeface="+mn-lt"/>
              </a:rPr>
              <a:t>WVD</a:t>
            </a:r>
            <a:r>
              <a:rPr lang="en-US" sz="2040">
                <a:solidFill>
                  <a:schemeClr val="bg1"/>
                </a:solidFill>
                <a:latin typeface="+mn-lt"/>
              </a:rPr>
              <a:t> Licensing Requirements</a:t>
            </a:r>
            <a:endParaRPr lang="en-US">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916588" y="4053178"/>
            <a:ext cx="5353252" cy="179526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one of the following licenses:</a:t>
            </a: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597" rtl="0" eaLnBrk="0" fontAlgn="base" latinLnBrk="0" hangingPunct="0">
              <a:lnSpc>
                <a:spcPct val="100000"/>
              </a:lnSpc>
              <a:spcBef>
                <a:spcPts val="816"/>
              </a:spcBef>
              <a:spcAft>
                <a:spcPts val="0"/>
              </a:spcAft>
              <a:buClrTx/>
              <a:buSzTx/>
              <a:buFontTx/>
              <a:buNone/>
              <a:tabLst/>
              <a:defRPr/>
            </a:pPr>
            <a:endParaRPr kumimoji="0" lang="en-US" altLang="en-US" sz="1428" b="0" i="1" u="none" strike="noStrike" kern="1200" cap="none" spc="0" normalizeH="0" baseline="0" noProof="0">
              <a:ln>
                <a:noFill/>
              </a:ln>
              <a:solidFill>
                <a:srgbClr val="000000"/>
              </a:solidFill>
              <a:effectLst/>
              <a:uLnTx/>
              <a:uFillTx/>
              <a:latin typeface="Segoe UI Semibold"/>
              <a:ea typeface="+mn-ea"/>
              <a:cs typeface="+mn-cs"/>
            </a:endParaRPr>
          </a:p>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102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20" b="0" i="1" u="none" strike="noStrike" kern="1200" cap="none" spc="0" normalizeH="0" baseline="0" noProof="0">
              <a:ln>
                <a:noFill/>
              </a:ln>
              <a:solidFill>
                <a:srgbClr val="000000"/>
              </a:solidFill>
              <a:effectLst/>
              <a:uLnTx/>
              <a:uFillTx/>
              <a:latin typeface="Segoe UI"/>
              <a:ea typeface="+mn-ea"/>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916587" y="3719815"/>
            <a:ext cx="5664119" cy="0"/>
          </a:xfrm>
          <a:prstGeom prst="line">
            <a:avLst/>
          </a:prstGeom>
          <a:ln w="6350"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806970" y="219022"/>
            <a:ext cx="819428" cy="819428"/>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806970" y="4011363"/>
            <a:ext cx="819428" cy="819428"/>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DA389C78-41F9-4EA9-85D5-A8FD7D1FD0B1}"/>
              </a:ext>
            </a:extLst>
          </p:cNvPr>
          <p:cNvSpPr/>
          <p:nvPr/>
        </p:nvSpPr>
        <p:spPr>
          <a:xfrm>
            <a:off x="4804901" y="6649231"/>
            <a:ext cx="7285401" cy="350264"/>
          </a:xfrm>
          <a:prstGeom prst="rect">
            <a:avLst/>
          </a:prstGeom>
        </p:spPr>
        <p:txBody>
          <a:bodyPr wrap="square" anchor="t">
            <a:spAutoFit/>
          </a:bodyPr>
          <a:lstStyle/>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816"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 or Windows 10 VDA per user license.</a:t>
            </a:r>
          </a:p>
        </p:txBody>
      </p:sp>
    </p:spTree>
    <p:extLst>
      <p:ext uri="{BB962C8B-B14F-4D97-AF65-F5344CB8AC3E}">
        <p14:creationId xmlns:p14="http://schemas.microsoft.com/office/powerpoint/2010/main" val="27607528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on a table&#10;&#10;Description automatically generated">
            <a:extLst>
              <a:ext uri="{FF2B5EF4-FFF2-40B4-BE49-F238E27FC236}">
                <a16:creationId xmlns:a16="http://schemas.microsoft.com/office/drawing/2014/main" id="{6B6A486F-23B6-40DB-A03C-FC92D6856E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537" y="0"/>
            <a:ext cx="6103937" cy="6994525"/>
          </a:xfrm>
          <a:prstGeom prst="rect">
            <a:avLst/>
          </a:prstGeo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434975" y="1413358"/>
            <a:ext cx="5459413" cy="4708981"/>
          </a:xfrm>
        </p:spPr>
        <p:txBody>
          <a:bodyPr vert="horz" wrap="square" lIns="0" tIns="0" rIns="0" bIns="0" rtlCol="0" anchor="t">
            <a:spAutoFit/>
          </a:bodyPr>
          <a:lstStyle/>
          <a:p>
            <a:pPr defTabSz="932472" fontAlgn="base">
              <a:spcAft>
                <a:spcPts val="0"/>
              </a:spcAft>
            </a:pPr>
            <a:r>
              <a:rPr lang="en-US" sz="2000">
                <a:latin typeface="Segoe UI "/>
                <a:ea typeface="Calibri" panose="020F0502020204030204" pitchFamily="34" charset="0"/>
                <a:cs typeface="Arial"/>
              </a:rPr>
              <a:t>Pay only for the virtual machines (VMs), storage, and networking consumed when your users are using the service. </a:t>
            </a:r>
            <a:endParaRPr lang="en-US" sz="2000">
              <a:latin typeface="Segoe UI "/>
              <a:ea typeface="Calibri" panose="020F0502020204030204" pitchFamily="34" charset="0"/>
              <a:cs typeface="Arial" panose="020B0604020202020204" pitchFamily="34" charset="0"/>
            </a:endParaRPr>
          </a:p>
          <a:p>
            <a:pPr defTabSz="932472" fontAlgn="base">
              <a:spcAft>
                <a:spcPts val="0"/>
              </a:spcAft>
            </a:pPr>
            <a:endParaRPr lang="en-US" sz="2000">
              <a:latin typeface="Segoe UI "/>
              <a:ea typeface="Calibri" panose="020F0502020204030204" pitchFamily="34" charset="0"/>
              <a:cs typeface="Arial" panose="020B0604020202020204" pitchFamily="34" charset="0"/>
            </a:endParaRPr>
          </a:p>
          <a:p>
            <a:pPr defTabSz="932472" fontAlgn="base">
              <a:spcAft>
                <a:spcPts val="0"/>
              </a:spcAft>
            </a:pPr>
            <a:r>
              <a:rPr lang="en-US" sz="2000">
                <a:latin typeface="Segoe UI "/>
                <a:cs typeface="Arial"/>
              </a:rPr>
              <a:t>Linux prices for VM always, if you have eligible WVD license!</a:t>
            </a:r>
          </a:p>
          <a:p>
            <a:pPr defTabSz="932472" fontAlgn="base">
              <a:spcAft>
                <a:spcPts val="0"/>
              </a:spcAft>
            </a:pPr>
            <a:endParaRPr lang="en-US" sz="2000">
              <a:latin typeface="Segoe UI "/>
              <a:ea typeface="Calibri" panose="020F0502020204030204" pitchFamily="34" charset="0"/>
              <a:cs typeface="Arial" panose="020B0604020202020204" pitchFamily="34" charset="0"/>
            </a:endParaRPr>
          </a:p>
          <a:p>
            <a:pPr defTabSz="932472" fontAlgn="base">
              <a:spcAft>
                <a:spcPts val="0"/>
              </a:spcAft>
            </a:pPr>
            <a:r>
              <a:rPr lang="en-US" sz="2000">
                <a:latin typeface="Segoe UI "/>
                <a:ea typeface="Calibri" panose="020F0502020204030204" pitchFamily="34" charset="0"/>
                <a:cs typeface="Arial"/>
              </a:rPr>
              <a:t>You have the flexibility to pick any VM and storage options to match your use cases.</a:t>
            </a:r>
          </a:p>
          <a:p>
            <a:pPr defTabSz="932472" fontAlgn="base">
              <a:spcAft>
                <a:spcPts val="0"/>
              </a:spcAft>
            </a:pPr>
            <a:endParaRPr lang="en-US" sz="2000">
              <a:solidFill>
                <a:schemeClr val="tx1"/>
              </a:solidFill>
              <a:cs typeface="Segoe UI" pitchFamily="34" charset="0"/>
            </a:endParaRPr>
          </a:p>
          <a:p>
            <a:pPr defTabSz="932472" fontAlgn="base">
              <a:spcAft>
                <a:spcPts val="0"/>
              </a:spcAft>
            </a:pPr>
            <a:endParaRPr lang="en-US" sz="2000">
              <a:solidFill>
                <a:schemeClr val="tx1"/>
              </a:solidFill>
              <a:cs typeface="Segoe UI" pitchFamily="34" charset="0"/>
            </a:endParaRPr>
          </a:p>
          <a:p>
            <a:pPr defTabSz="932472" fontAlgn="base">
              <a:spcAft>
                <a:spcPts val="0"/>
              </a:spcAft>
            </a:pPr>
            <a:r>
              <a:rPr lang="en-US" sz="2000">
                <a:solidFill>
                  <a:schemeClr val="tx1"/>
                </a:solidFill>
                <a:cs typeface="Segoe UI"/>
              </a:rPr>
              <a:t>Take advantage of options such as </a:t>
            </a:r>
            <a:r>
              <a:rPr lang="en-US" sz="2000">
                <a:solidFill>
                  <a:srgbClr val="0278D4"/>
                </a:solidFill>
                <a:latin typeface="Segoe UI "/>
                <a:ea typeface="Calibri" panose="020F0502020204030204" pitchFamily="34" charset="0"/>
                <a:cs typeface="Arial"/>
                <a:hlinkClick r:id="rId4">
                  <a:extLst>
                    <a:ext uri="{A12FA001-AC4F-418D-AE19-62706E023703}">
                      <ahyp:hlinkClr xmlns:ahyp="http://schemas.microsoft.com/office/drawing/2018/hyperlinkcolor" val="tx"/>
                    </a:ext>
                  </a:extLst>
                </a:hlinkClick>
              </a:rPr>
              <a:t>one-year or three-year Azure Reserved Virtual Machine Instances</a:t>
            </a:r>
            <a:r>
              <a:rPr lang="en-US" sz="2000" u="sng">
                <a:solidFill>
                  <a:srgbClr val="0278D4"/>
                </a:solidFill>
                <a:cs typeface="Segoe UI"/>
              </a:rPr>
              <a:t>,</a:t>
            </a:r>
            <a:r>
              <a:rPr lang="en-US" sz="2000">
                <a:solidFill>
                  <a:srgbClr val="0278D4"/>
                </a:solidFill>
                <a:cs typeface="Segoe UI"/>
              </a:rPr>
              <a:t> </a:t>
            </a:r>
            <a:r>
              <a:rPr lang="en-US" sz="2000">
                <a:solidFill>
                  <a:schemeClr val="tx1"/>
                </a:solidFill>
                <a:cs typeface="Segoe UI"/>
              </a:rPr>
              <a:t>which can save you up to 72 percent versus pay-as-you-go pricing. Reserved Virtual Machine Instances are flexible and can easily be exchanged or returned. </a:t>
            </a:r>
            <a:endParaRPr lang="en-US" sz="2000">
              <a:solidFill>
                <a:schemeClr val="tx1"/>
              </a:solidFill>
              <a:cs typeface="Segoe UI" pitchFamily="34" charset="0"/>
            </a:endParaRPr>
          </a:p>
        </p:txBody>
      </p:sp>
      <p:sp>
        <p:nvSpPr>
          <p:cNvPr id="3" name="Title 2">
            <a:extLst>
              <a:ext uri="{FF2B5EF4-FFF2-40B4-BE49-F238E27FC236}">
                <a16:creationId xmlns:a16="http://schemas.microsoft.com/office/drawing/2014/main" id="{7F99320E-F8F4-4056-BEC0-E78F7D6B55F0}"/>
              </a:ext>
            </a:extLst>
          </p:cNvPr>
          <p:cNvSpPr>
            <a:spLocks noGrp="1"/>
          </p:cNvSpPr>
          <p:nvPr>
            <p:ph type="title"/>
          </p:nvPr>
        </p:nvSpPr>
        <p:spPr/>
        <p:txBody>
          <a:bodyPr/>
          <a:lstStyle/>
          <a:p>
            <a:r>
              <a:rPr lang="en-US"/>
              <a:t>Pricing</a:t>
            </a:r>
          </a:p>
        </p:txBody>
      </p:sp>
    </p:spTree>
    <p:extLst>
      <p:ext uri="{BB962C8B-B14F-4D97-AF65-F5344CB8AC3E}">
        <p14:creationId xmlns:p14="http://schemas.microsoft.com/office/powerpoint/2010/main" val="33462507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7579-83AC-4334-B368-6AD946102A30}"/>
              </a:ext>
            </a:extLst>
          </p:cNvPr>
          <p:cNvSpPr>
            <a:spLocks noGrp="1"/>
          </p:cNvSpPr>
          <p:nvPr>
            <p:ph type="title"/>
          </p:nvPr>
        </p:nvSpPr>
        <p:spPr>
          <a:xfrm>
            <a:off x="600059" y="3049882"/>
            <a:ext cx="4251462" cy="553998"/>
          </a:xfrm>
        </p:spPr>
        <p:txBody>
          <a:bodyPr/>
          <a:lstStyle/>
          <a:p>
            <a:r>
              <a:rPr lang="en-US"/>
              <a:t>THANK YOU</a:t>
            </a:r>
          </a:p>
        </p:txBody>
      </p:sp>
      <p:sp>
        <p:nvSpPr>
          <p:cNvPr id="5" name="Text Placeholder 4">
            <a:extLst>
              <a:ext uri="{FF2B5EF4-FFF2-40B4-BE49-F238E27FC236}">
                <a16:creationId xmlns:a16="http://schemas.microsoft.com/office/drawing/2014/main" id="{F00C376D-FA31-4C2F-B111-06E4E26AE76E}"/>
              </a:ext>
            </a:extLst>
          </p:cNvPr>
          <p:cNvSpPr>
            <a:spLocks noGrp="1"/>
          </p:cNvSpPr>
          <p:nvPr>
            <p:ph type="body" sz="quarter" idx="12"/>
          </p:nvPr>
        </p:nvSpPr>
        <p:spPr>
          <a:xfrm>
            <a:off x="593713" y="4041282"/>
            <a:ext cx="4248092" cy="923330"/>
          </a:xfrm>
        </p:spPr>
        <p:txBody>
          <a:bodyPr/>
          <a:lstStyle/>
          <a:p>
            <a:r>
              <a:rPr lang="en-US"/>
              <a:t>WVD Presentations and Recordings will be available to Partners and Microsoft internal resources post GA</a:t>
            </a:r>
          </a:p>
        </p:txBody>
      </p:sp>
    </p:spTree>
    <p:extLst>
      <p:ext uri="{BB962C8B-B14F-4D97-AF65-F5344CB8AC3E}">
        <p14:creationId xmlns:p14="http://schemas.microsoft.com/office/powerpoint/2010/main" val="39171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D41B7FA3-E62F-4FC5-8BA5-0EEEAFEB6451}"/>
              </a:ext>
            </a:extLst>
          </p:cNvPr>
          <p:cNvSpPr txBox="1">
            <a:spLocks/>
          </p:cNvSpPr>
          <p:nvPr/>
        </p:nvSpPr>
        <p:spPr>
          <a:xfrm>
            <a:off x="274638" y="292081"/>
            <a:ext cx="12151762" cy="661437"/>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a:ln w="3175">
                  <a:noFill/>
                </a:ln>
                <a:solidFill>
                  <a:srgbClr val="282828">
                    <a:lumMod val="75000"/>
                    <a:lumOff val="25000"/>
                  </a:srgbClr>
                </a:solidFill>
                <a:effectLst/>
                <a:uLnTx/>
                <a:uFillTx/>
                <a:latin typeface="Segoe UI Semibold"/>
                <a:ea typeface="+mn-ea"/>
                <a:cs typeface="Segoe UI" pitchFamily="34" charset="0"/>
              </a:rPr>
              <a:t>Worldwide Desktop as a Service market is growing</a:t>
            </a:r>
          </a:p>
        </p:txBody>
      </p:sp>
      <p:grpSp>
        <p:nvGrpSpPr>
          <p:cNvPr id="2" name="Group 1">
            <a:extLst>
              <a:ext uri="{FF2B5EF4-FFF2-40B4-BE49-F238E27FC236}">
                <a16:creationId xmlns:a16="http://schemas.microsoft.com/office/drawing/2014/main" id="{1DD14715-6A6B-419B-8A43-42CE940A6528}"/>
              </a:ext>
            </a:extLst>
          </p:cNvPr>
          <p:cNvGrpSpPr/>
          <p:nvPr/>
        </p:nvGrpSpPr>
        <p:grpSpPr>
          <a:xfrm>
            <a:off x="532508" y="2304476"/>
            <a:ext cx="3302891" cy="3001562"/>
            <a:chOff x="532508" y="2304476"/>
            <a:chExt cx="3302891" cy="3001562"/>
          </a:xfrm>
        </p:grpSpPr>
        <p:pic>
          <p:nvPicPr>
            <p:cNvPr id="14" name="Picture 13">
              <a:extLst>
                <a:ext uri="{FF2B5EF4-FFF2-40B4-BE49-F238E27FC236}">
                  <a16:creationId xmlns:a16="http://schemas.microsoft.com/office/drawing/2014/main" id="{EECAD5F4-41BD-45BB-B387-4847332AA633}"/>
                </a:ext>
              </a:extLst>
            </p:cNvPr>
            <p:cNvPicPr>
              <a:picLocks noChangeAspect="1"/>
            </p:cNvPicPr>
            <p:nvPr/>
          </p:nvPicPr>
          <p:blipFill>
            <a:blip r:embed="rId3"/>
            <a:stretch>
              <a:fillRect/>
            </a:stretch>
          </p:blipFill>
          <p:spPr>
            <a:xfrm>
              <a:off x="532508" y="2304476"/>
              <a:ext cx="3001562" cy="3001562"/>
            </a:xfrm>
            <a:prstGeom prst="rect">
              <a:avLst/>
            </a:prstGeom>
          </p:spPr>
        </p:pic>
        <p:sp>
          <p:nvSpPr>
            <p:cNvPr id="3" name="Rectangle 2">
              <a:extLst>
                <a:ext uri="{FF2B5EF4-FFF2-40B4-BE49-F238E27FC236}">
                  <a16:creationId xmlns:a16="http://schemas.microsoft.com/office/drawing/2014/main" id="{37BB2F26-0048-4441-877A-D53FAD2F0F13}"/>
                </a:ext>
              </a:extLst>
            </p:cNvPr>
            <p:cNvSpPr/>
            <p:nvPr/>
          </p:nvSpPr>
          <p:spPr>
            <a:xfrm>
              <a:off x="833838" y="3039445"/>
              <a:ext cx="3001561"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32.1%</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368E8A65-C8BB-43DC-A7D9-D844020C6C6F}"/>
                </a:ext>
              </a:extLst>
            </p:cNvPr>
            <p:cNvSpPr/>
            <p:nvPr/>
          </p:nvSpPr>
          <p:spPr>
            <a:xfrm>
              <a:off x="1298887" y="3929680"/>
              <a:ext cx="1935163" cy="584775"/>
            </a:xfrm>
            <a:prstGeom prst="rect">
              <a:avLst/>
            </a:prstGeom>
          </p:spPr>
          <p:txBody>
            <a:bodyPr wrap="square">
              <a:spAutoFit/>
            </a:bodyPr>
            <a:lstStyle/>
            <a:p>
              <a:pPr marL="0" marR="0" lvl="0" indent="0" algn="l" defTabSz="932688" rtl="0" eaLnBrk="1" fontAlgn="auto" latinLnBrk="0" hangingPunct="1">
                <a:lnSpc>
                  <a:spcPct val="100000"/>
                </a:lnSpc>
                <a:spcBef>
                  <a:spcPts val="1961"/>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Compound annual growth rate*</a:t>
              </a:r>
            </a:p>
          </p:txBody>
        </p:sp>
      </p:grpSp>
      <p:grpSp>
        <p:nvGrpSpPr>
          <p:cNvPr id="10" name="Group 9">
            <a:extLst>
              <a:ext uri="{FF2B5EF4-FFF2-40B4-BE49-F238E27FC236}">
                <a16:creationId xmlns:a16="http://schemas.microsoft.com/office/drawing/2014/main" id="{D769816B-C9B4-451C-A89B-8B88F955FB60}"/>
              </a:ext>
            </a:extLst>
          </p:cNvPr>
          <p:cNvGrpSpPr/>
          <p:nvPr/>
        </p:nvGrpSpPr>
        <p:grpSpPr>
          <a:xfrm>
            <a:off x="4286315" y="2112558"/>
            <a:ext cx="3327805" cy="3321636"/>
            <a:chOff x="4286315" y="2112558"/>
            <a:chExt cx="3327805" cy="3321636"/>
          </a:xfrm>
        </p:grpSpPr>
        <p:pic>
          <p:nvPicPr>
            <p:cNvPr id="17" name="Picture 16">
              <a:extLst>
                <a:ext uri="{FF2B5EF4-FFF2-40B4-BE49-F238E27FC236}">
                  <a16:creationId xmlns:a16="http://schemas.microsoft.com/office/drawing/2014/main" id="{F660E133-4D92-4EB4-BFE3-90385D2354AB}"/>
                </a:ext>
              </a:extLst>
            </p:cNvPr>
            <p:cNvPicPr>
              <a:picLocks noChangeAspect="1"/>
            </p:cNvPicPr>
            <p:nvPr/>
          </p:nvPicPr>
          <p:blipFill>
            <a:blip r:embed="rId4"/>
            <a:stretch>
              <a:fillRect/>
            </a:stretch>
          </p:blipFill>
          <p:spPr>
            <a:xfrm>
              <a:off x="4286315" y="2112558"/>
              <a:ext cx="3327805" cy="3321636"/>
            </a:xfrm>
            <a:prstGeom prst="rect">
              <a:avLst/>
            </a:prstGeom>
          </p:spPr>
        </p:pic>
        <p:sp>
          <p:nvSpPr>
            <p:cNvPr id="4" name="Rectangle 3">
              <a:extLst>
                <a:ext uri="{FF2B5EF4-FFF2-40B4-BE49-F238E27FC236}">
                  <a16:creationId xmlns:a16="http://schemas.microsoft.com/office/drawing/2014/main" id="{5A449973-00BD-47B5-B454-A02000449BFD}"/>
                </a:ext>
              </a:extLst>
            </p:cNvPr>
            <p:cNvSpPr/>
            <p:nvPr/>
          </p:nvSpPr>
          <p:spPr>
            <a:xfrm>
              <a:off x="4698851" y="3039445"/>
              <a:ext cx="2467272"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$2.99B</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7" name="Rectangle 6">
              <a:extLst>
                <a:ext uri="{FF2B5EF4-FFF2-40B4-BE49-F238E27FC236}">
                  <a16:creationId xmlns:a16="http://schemas.microsoft.com/office/drawing/2014/main" id="{88E25D23-1EBE-41B9-8154-3918C05D86B0}"/>
                </a:ext>
              </a:extLst>
            </p:cNvPr>
            <p:cNvSpPr/>
            <p:nvPr/>
          </p:nvSpPr>
          <p:spPr>
            <a:xfrm>
              <a:off x="4698851" y="3929680"/>
              <a:ext cx="2467272" cy="584775"/>
            </a:xfrm>
            <a:prstGeom prst="rect">
              <a:avLst/>
            </a:prstGeom>
          </p:spPr>
          <p:txBody>
            <a:bodyPr wrap="square">
              <a:spAutoFit/>
            </a:bodyPr>
            <a:lstStyle/>
            <a:p>
              <a:pPr marL="0" marR="0" lvl="0" indent="0" algn="l" defTabSz="932688" rtl="0" eaLnBrk="1" fontAlgn="auto" latinLnBrk="0" hangingPunct="1">
                <a:lnSpc>
                  <a:spcPct val="100000"/>
                </a:lnSpc>
                <a:spcBef>
                  <a:spcPts val="1961"/>
                </a:spcBef>
                <a:spcAft>
                  <a:spcPts val="0"/>
                </a:spcAft>
                <a:buClrTx/>
                <a:buSzTx/>
                <a:buFontTx/>
                <a:buNone/>
                <a:tabLst/>
                <a:defRPr/>
              </a:pPr>
              <a:r>
                <a:rPr kumimoji="0" lang="en-US" sz="1600" b="0" i="0" u="none" strike="noStrike" kern="1200" cap="none" spc="0" normalizeH="0" baseline="0" noProof="0" err="1">
                  <a:ln>
                    <a:noFill/>
                  </a:ln>
                  <a:solidFill>
                    <a:srgbClr val="282828"/>
                  </a:solidFill>
                  <a:effectLst/>
                  <a:uLnTx/>
                  <a:uFillTx/>
                  <a:latin typeface="Segoe UI"/>
                  <a:ea typeface="+mn-ea"/>
                  <a:cs typeface="Segoe UI Light" panose="020B0502040204020203" pitchFamily="34" charset="0"/>
                </a:rPr>
                <a:t>DaaS</a:t>
              </a:r>
              <a:r>
                <a:rPr kumimoji="0" lang="en-US" sz="1600"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rPr>
                <a:t> revenue forecasted to grow to in 2021*</a:t>
              </a:r>
            </a:p>
          </p:txBody>
        </p:sp>
      </p:grpSp>
      <p:grpSp>
        <p:nvGrpSpPr>
          <p:cNvPr id="11" name="Group 10">
            <a:extLst>
              <a:ext uri="{FF2B5EF4-FFF2-40B4-BE49-F238E27FC236}">
                <a16:creationId xmlns:a16="http://schemas.microsoft.com/office/drawing/2014/main" id="{1B101FDD-6716-478E-8765-D2AB66E831BE}"/>
              </a:ext>
            </a:extLst>
          </p:cNvPr>
          <p:cNvGrpSpPr/>
          <p:nvPr/>
        </p:nvGrpSpPr>
        <p:grpSpPr>
          <a:xfrm>
            <a:off x="8709266" y="2245609"/>
            <a:ext cx="3001562" cy="3140347"/>
            <a:chOff x="8709266" y="2245609"/>
            <a:chExt cx="3001562" cy="3140347"/>
          </a:xfrm>
        </p:grpSpPr>
        <p:pic>
          <p:nvPicPr>
            <p:cNvPr id="13" name="Picture 12">
              <a:extLst>
                <a:ext uri="{FF2B5EF4-FFF2-40B4-BE49-F238E27FC236}">
                  <a16:creationId xmlns:a16="http://schemas.microsoft.com/office/drawing/2014/main" id="{C60B7B1D-53F8-4C2C-9E85-1942CD7BE0CE}"/>
                </a:ext>
              </a:extLst>
            </p:cNvPr>
            <p:cNvPicPr>
              <a:picLocks noChangeAspect="1"/>
            </p:cNvPicPr>
            <p:nvPr/>
          </p:nvPicPr>
          <p:blipFill>
            <a:blip r:embed="rId5"/>
            <a:stretch>
              <a:fillRect/>
            </a:stretch>
          </p:blipFill>
          <p:spPr>
            <a:xfrm>
              <a:off x="8709266" y="2245609"/>
              <a:ext cx="3001562" cy="3140347"/>
            </a:xfrm>
            <a:prstGeom prst="rect">
              <a:avLst/>
            </a:prstGeom>
          </p:spPr>
        </p:pic>
        <p:sp>
          <p:nvSpPr>
            <p:cNvPr id="5" name="Rectangle 4">
              <a:extLst>
                <a:ext uri="{FF2B5EF4-FFF2-40B4-BE49-F238E27FC236}">
                  <a16:creationId xmlns:a16="http://schemas.microsoft.com/office/drawing/2014/main" id="{70EEB8E9-CFD8-4495-9624-2032A0480C53}"/>
                </a:ext>
              </a:extLst>
            </p:cNvPr>
            <p:cNvSpPr/>
            <p:nvPr/>
          </p:nvSpPr>
          <p:spPr>
            <a:xfrm>
              <a:off x="9526274" y="3039445"/>
              <a:ext cx="1715774" cy="915635"/>
            </a:xfrm>
            <a:prstGeom prst="rect">
              <a:avLst/>
            </a:prstGeom>
          </p:spPr>
          <p:txBody>
            <a:bodyPr wrap="square" lIns="91440" tIns="0" rIns="91440" bIns="0" anchor="t" anchorCtr="0">
              <a:spAutoFit/>
            </a:bodyPr>
            <a:lstStyle/>
            <a:p>
              <a:pPr marL="0" marR="0" lvl="0" indent="0" algn="ctr" defTabSz="914224" rtl="0" eaLnBrk="1" fontAlgn="auto" latinLnBrk="0" hangingPunct="1">
                <a:lnSpc>
                  <a:spcPct val="85000"/>
                </a:lnSpc>
                <a:spcBef>
                  <a:spcPts val="0"/>
                </a:spcBef>
                <a:spcAft>
                  <a:spcPts val="0"/>
                </a:spcAft>
                <a:buClrTx/>
                <a:buSzTx/>
                <a:buFontTx/>
                <a:buNone/>
                <a:tabLst/>
                <a:defRPr/>
              </a:pPr>
              <a:r>
                <a:rPr kumimoji="0" lang="en-US" sz="7000" b="0" i="0" u="none" strike="noStrike" kern="0" cap="none" spc="-30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50%</a:t>
              </a:r>
              <a:endParaRPr kumimoji="0" lang="en-US" sz="70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 name="Rectangle 7">
              <a:extLst>
                <a:ext uri="{FF2B5EF4-FFF2-40B4-BE49-F238E27FC236}">
                  <a16:creationId xmlns:a16="http://schemas.microsoft.com/office/drawing/2014/main" id="{72769CD0-343E-4D62-A29D-AFB1A314BC0D}"/>
                </a:ext>
              </a:extLst>
            </p:cNvPr>
            <p:cNvSpPr/>
            <p:nvPr/>
          </p:nvSpPr>
          <p:spPr>
            <a:xfrm>
              <a:off x="9526275" y="3929680"/>
              <a:ext cx="1935163" cy="978729"/>
            </a:xfrm>
            <a:prstGeom prst="rect">
              <a:avLst/>
            </a:prstGeom>
          </p:spPr>
          <p:txBody>
            <a:bodyPr wrap="square">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en-US" sz="1600" b="0" i="0" u="none" strike="noStrike" kern="1200" cap="none" spc="0" normalizeH="0" baseline="0" noProof="0">
                  <a:ln>
                    <a:noFill/>
                  </a:ln>
                  <a:solidFill>
                    <a:srgbClr val="181818"/>
                  </a:solidFill>
                  <a:effectLst/>
                  <a:uLnTx/>
                  <a:uFillTx/>
                  <a:latin typeface="Segoe UI"/>
                  <a:ea typeface="ＭＳ Ｐゴシック" charset="0"/>
                  <a:cs typeface="+mn-cs"/>
                </a:rPr>
                <a:t>of new VDI users will be deployed on </a:t>
              </a:r>
              <a:r>
                <a:rPr kumimoji="0" lang="en-US" sz="1600" b="0" i="0" u="none" strike="noStrike" kern="1200" cap="none" spc="0" normalizeH="0" baseline="0" noProof="0" err="1">
                  <a:ln>
                    <a:noFill/>
                  </a:ln>
                  <a:solidFill>
                    <a:srgbClr val="181818"/>
                  </a:solidFill>
                  <a:effectLst/>
                  <a:uLnTx/>
                  <a:uFillTx/>
                  <a:latin typeface="Segoe UI"/>
                  <a:ea typeface="ＭＳ Ｐゴシック" charset="0"/>
                  <a:cs typeface="+mn-cs"/>
                </a:rPr>
                <a:t>DaaS</a:t>
              </a:r>
              <a:r>
                <a:rPr kumimoji="0" lang="en-US" sz="1600" b="0" i="0" u="none" strike="noStrike" kern="1200" cap="none" spc="0" normalizeH="0" baseline="0" noProof="0">
                  <a:ln>
                    <a:noFill/>
                  </a:ln>
                  <a:solidFill>
                    <a:srgbClr val="181818"/>
                  </a:solidFill>
                  <a:effectLst/>
                  <a:uLnTx/>
                  <a:uFillTx/>
                  <a:latin typeface="Segoe UI"/>
                  <a:ea typeface="ＭＳ Ｐゴシック" charset="0"/>
                  <a:cs typeface="+mn-cs"/>
                </a:rPr>
                <a:t> platforms by 2019**</a:t>
              </a:r>
            </a:p>
          </p:txBody>
        </p:sp>
      </p:grpSp>
      <p:sp>
        <p:nvSpPr>
          <p:cNvPr id="16" name="Rectangle 15">
            <a:extLst>
              <a:ext uri="{FF2B5EF4-FFF2-40B4-BE49-F238E27FC236}">
                <a16:creationId xmlns:a16="http://schemas.microsoft.com/office/drawing/2014/main" id="{24A0E263-07E3-447E-8A1C-30B666C0B2AB}"/>
              </a:ext>
            </a:extLst>
          </p:cNvPr>
          <p:cNvSpPr/>
          <p:nvPr/>
        </p:nvSpPr>
        <p:spPr>
          <a:xfrm>
            <a:off x="274637" y="6529130"/>
            <a:ext cx="7259637" cy="5078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*IDC Worldwide Desktop-as-a-Service Software Forecast, 2017-2021, Robert Young, June 2017, IDC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**Gartner, Inc., When Midsize Organizations Should Select Desktop as a Service, Nathan Hill, Refreshed: July 19, 2018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bold"/>
              <a:ea typeface="+mn-ea"/>
              <a:cs typeface="+mn-cs"/>
            </a:endParaRPr>
          </a:p>
        </p:txBody>
      </p:sp>
    </p:spTree>
    <p:extLst>
      <p:ext uri="{BB962C8B-B14F-4D97-AF65-F5344CB8AC3E}">
        <p14:creationId xmlns:p14="http://schemas.microsoft.com/office/powerpoint/2010/main" val="6158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does this matter to customers in FY20?</a:t>
            </a:r>
          </a:p>
        </p:txBody>
      </p:sp>
      <p:sp>
        <p:nvSpPr>
          <p:cNvPr id="16" name="Rectangle 15">
            <a:extLst>
              <a:ext uri="{FF2B5EF4-FFF2-40B4-BE49-F238E27FC236}">
                <a16:creationId xmlns:a16="http://schemas.microsoft.com/office/drawing/2014/main" id="{4BEC5176-6562-4AA0-A96A-5DF0A9CC0A30}"/>
              </a:ext>
            </a:extLst>
          </p:cNvPr>
          <p:cNvSpPr/>
          <p:nvPr/>
        </p:nvSpPr>
        <p:spPr bwMode="auto">
          <a:xfrm>
            <a:off x="1" y="1428750"/>
            <a:ext cx="12192000" cy="4840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161ABF-15B4-45EA-913C-A4FB2C20A13D}"/>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Broader </a:t>
            </a: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cloud migration of Windows Server and SQL Server </a:t>
            </a:r>
            <a:r>
              <a:rPr kumimoji="0" lang="en-US" sz="16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as well as </a:t>
            </a: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modernization to Windows 10</a:t>
            </a:r>
          </a:p>
        </p:txBody>
      </p:sp>
      <p:sp>
        <p:nvSpPr>
          <p:cNvPr id="18" name="Oval 17">
            <a:extLst>
              <a:ext uri="{FF2B5EF4-FFF2-40B4-BE49-F238E27FC236}">
                <a16:creationId xmlns:a16="http://schemas.microsoft.com/office/drawing/2014/main" id="{9C983F5D-4B35-4C06-9FF4-E9071A64E725}"/>
              </a:ext>
            </a:extLst>
          </p:cNvPr>
          <p:cNvSpPr/>
          <p:nvPr/>
        </p:nvSpPr>
        <p:spPr>
          <a:xfrm>
            <a:off x="462598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Customers are running up against </a:t>
            </a: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End of Support for Windows 7 and Windows Server 2008/R2</a:t>
            </a:r>
          </a:p>
        </p:txBody>
      </p:sp>
      <p:sp>
        <p:nvSpPr>
          <p:cNvPr id="19" name="Oval 18">
            <a:extLst>
              <a:ext uri="{FF2B5EF4-FFF2-40B4-BE49-F238E27FC236}">
                <a16:creationId xmlns:a16="http://schemas.microsoft.com/office/drawing/2014/main" id="{5C542F4A-04AD-4676-A8D0-3180E4FAC5B3}"/>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Most desktop and app virtualization solutions are </a:t>
            </a: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running Windows Server and are currently on-premises</a:t>
            </a:r>
          </a:p>
        </p:txBody>
      </p:sp>
      <p:sp>
        <p:nvSpPr>
          <p:cNvPr id="11" name="Digital_Transformation" title="Icon of a cloud of which half is made of dots">
            <a:extLst>
              <a:ext uri="{FF2B5EF4-FFF2-40B4-BE49-F238E27FC236}">
                <a16:creationId xmlns:a16="http://schemas.microsoft.com/office/drawing/2014/main" id="{D0136234-0522-4947-B262-C0CFD826DCF4}"/>
              </a:ext>
            </a:extLst>
          </p:cNvPr>
          <p:cNvSpPr>
            <a:spLocks noChangeAspect="1" noEditPoints="1"/>
          </p:cNvSpPr>
          <p:nvPr/>
        </p:nvSpPr>
        <p:spPr bwMode="auto">
          <a:xfrm>
            <a:off x="9623008" y="2847709"/>
            <a:ext cx="956528" cy="512064"/>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AlarmClock_E919" title="Icon of an alarm clock">
            <a:extLst>
              <a:ext uri="{FF2B5EF4-FFF2-40B4-BE49-F238E27FC236}">
                <a16:creationId xmlns:a16="http://schemas.microsoft.com/office/drawing/2014/main" id="{BBF84BCB-EB33-4FDB-947F-FF1968CED942}"/>
              </a:ext>
            </a:extLst>
          </p:cNvPr>
          <p:cNvSpPr>
            <a:spLocks noChangeAspect="1" noEditPoints="1"/>
          </p:cNvSpPr>
          <p:nvPr/>
        </p:nvSpPr>
        <p:spPr bwMode="auto">
          <a:xfrm>
            <a:off x="5867131" y="2848465"/>
            <a:ext cx="567873" cy="530352"/>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215C2FBC-4C57-4EC4-A281-5B3F21765B49}"/>
              </a:ext>
            </a:extLst>
          </p:cNvPr>
          <p:cNvGrpSpPr/>
          <p:nvPr/>
        </p:nvGrpSpPr>
        <p:grpSpPr>
          <a:xfrm>
            <a:off x="1615451" y="2848465"/>
            <a:ext cx="999382" cy="530352"/>
            <a:chOff x="1633558" y="2848465"/>
            <a:chExt cx="999382" cy="530352"/>
          </a:xfrm>
        </p:grpSpPr>
        <p:sp>
          <p:nvSpPr>
            <p:cNvPr id="13" name="server" title="Icon of a server tower">
              <a:extLst>
                <a:ext uri="{FF2B5EF4-FFF2-40B4-BE49-F238E27FC236}">
                  <a16:creationId xmlns:a16="http://schemas.microsoft.com/office/drawing/2014/main" id="{238A288D-3672-40D3-8106-BFF1629A5AC2}"/>
                </a:ext>
              </a:extLst>
            </p:cNvPr>
            <p:cNvSpPr>
              <a:spLocks noChangeAspect="1" noEditPoints="1"/>
            </p:cNvSpPr>
            <p:nvPr/>
          </p:nvSpPr>
          <p:spPr bwMode="auto">
            <a:xfrm>
              <a:off x="1633558"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server" title="Icon of a server tower">
              <a:extLst>
                <a:ext uri="{FF2B5EF4-FFF2-40B4-BE49-F238E27FC236}">
                  <a16:creationId xmlns:a16="http://schemas.microsoft.com/office/drawing/2014/main" id="{3960B05B-CFFA-43CF-9DC3-BEBDDE1404E9}"/>
                </a:ext>
              </a:extLst>
            </p:cNvPr>
            <p:cNvSpPr>
              <a:spLocks noChangeAspect="1" noEditPoints="1"/>
            </p:cNvSpPr>
            <p:nvPr/>
          </p:nvSpPr>
          <p:spPr bwMode="auto">
            <a:xfrm>
              <a:off x="1993637"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server" title="Icon of a server tower">
              <a:extLst>
                <a:ext uri="{FF2B5EF4-FFF2-40B4-BE49-F238E27FC236}">
                  <a16:creationId xmlns:a16="http://schemas.microsoft.com/office/drawing/2014/main" id="{1EB30095-CCDA-45BC-A9CA-962B4250D3C6}"/>
                </a:ext>
              </a:extLst>
            </p:cNvPr>
            <p:cNvSpPr>
              <a:spLocks noChangeAspect="1" noEditPoints="1"/>
            </p:cNvSpPr>
            <p:nvPr/>
          </p:nvSpPr>
          <p:spPr bwMode="auto">
            <a:xfrm>
              <a:off x="2353716"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3690406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D8B58C-7A31-4295-B274-BF2ACBE2864E}"/>
              </a:ext>
            </a:extLst>
          </p:cNvPr>
          <p:cNvGrpSpPr/>
          <p:nvPr/>
        </p:nvGrpSpPr>
        <p:grpSpPr>
          <a:xfrm>
            <a:off x="710860" y="2215347"/>
            <a:ext cx="4128340" cy="3074273"/>
            <a:chOff x="888624" y="3339512"/>
            <a:chExt cx="4047760" cy="3014267"/>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358391"/>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108992"/>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226226"/>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207347"/>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Enable optimizations for </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Office 365 </a:t>
              </a:r>
              <a:r>
                <a:rPr kumimoji="0" lang="en-US" sz="20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ProPlus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090113"/>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Migrate Windows Server (RDS) </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33951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Deliver the only multi-session</a:t>
              </a:r>
            </a:p>
            <a:p>
              <a:pPr marL="0" marR="0" lvl="0" indent="0" algn="l" defTabSz="914016"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4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010637"/>
              <a:ext cx="324262" cy="324262"/>
            </a:xfrm>
            <a:prstGeom prst="ellipse">
              <a:avLst/>
            </a:prstGeom>
            <a:solidFill>
              <a:schemeClr val="bg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599175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Deploy and scale in minutes</a:t>
              </a:r>
            </a:p>
          </p:txBody>
        </p:sp>
      </p:grpSp>
      <p:grpSp>
        <p:nvGrpSpPr>
          <p:cNvPr id="3" name="Group 2">
            <a:extLst>
              <a:ext uri="{FF2B5EF4-FFF2-40B4-BE49-F238E27FC236}">
                <a16:creationId xmlns:a16="http://schemas.microsoft.com/office/drawing/2014/main" id="{2A930D2E-DFC1-41EB-89C8-0CAB3FEF803B}"/>
              </a:ext>
            </a:extLst>
          </p:cNvPr>
          <p:cNvGrpSpPr/>
          <p:nvPr/>
        </p:nvGrpSpPr>
        <p:grpSpPr>
          <a:xfrm>
            <a:off x="5994542" y="1065739"/>
            <a:ext cx="6038907" cy="4981991"/>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6494" tIns="149196" rIns="186494" bIns="149196" rtlCol="0" anchor="ctr">
                <a:spAutoFit/>
              </a:bodyPr>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10</a:t>
                </a:r>
              </a:p>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a:t>
                </a:r>
              </a:p>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9595" tIns="44798" rIns="89595" bIns="44798" numCol="1" anchor="t" anchorCtr="0" compatLnSpc="1">
              <a:prstTxWarp prst="textNoShape">
                <a:avLst/>
              </a:prstTxWarp>
            </a:bodyPr>
            <a:lstStyle/>
            <a:p>
              <a:pPr marL="0" marR="0" lvl="0" indent="0" algn="l" defTabSz="9138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6494" tIns="149196" rIns="186494" bIns="149196" rtlCol="0" anchor="ctr">
                <a:spAutoFit/>
              </a:bodyPr>
              <a:lstStyle/>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Windows </a:t>
                </a:r>
              </a:p>
              <a:p>
                <a:pPr marL="0" marR="0" lvl="0" indent="0" algn="ctr" defTabSz="932418"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102" normalizeH="0" baseline="0" noProof="0">
                    <a:ln>
                      <a:noFill/>
                    </a:ln>
                    <a:solidFill>
                      <a:srgbClr val="FFFFFF"/>
                    </a:solidFill>
                    <a:effectLst/>
                    <a:uLnTx/>
                    <a:uFillTx/>
                    <a:latin typeface="Segoe UI Semibold"/>
                    <a:ea typeface="+mn-ea"/>
                    <a:cs typeface="+mn-cs"/>
                  </a:rPr>
                  <a:t>Server</a:t>
                </a:r>
              </a:p>
            </p:txBody>
          </p:sp>
        </p:grpSp>
      </p:grpSp>
      <p:sp>
        <p:nvSpPr>
          <p:cNvPr id="36" name="Title 1">
            <a:extLst>
              <a:ext uri="{FF2B5EF4-FFF2-40B4-BE49-F238E27FC236}">
                <a16:creationId xmlns:a16="http://schemas.microsoft.com/office/drawing/2014/main" id="{CE8776AE-4371-4342-94BA-7C7B1D1F18AF}"/>
              </a:ext>
            </a:extLst>
          </p:cNvPr>
          <p:cNvSpPr txBox="1">
            <a:spLocks/>
          </p:cNvSpPr>
          <p:nvPr/>
        </p:nvSpPr>
        <p:spPr>
          <a:xfrm>
            <a:off x="600060" y="466302"/>
            <a:ext cx="11239464" cy="439465"/>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t>Windows Virtual Desktop</a:t>
            </a:r>
            <a:br>
              <a:rPr kumimoji="0" lang="en-US" sz="3200" b="0" i="0" u="none" strike="noStrike" kern="1200" cap="none" spc="-150" normalizeH="0" baseline="0" noProof="0">
                <a:ln w="3175">
                  <a:noFill/>
                </a:ln>
                <a:solidFill>
                  <a:srgbClr val="000000"/>
                </a:solidFill>
                <a:effectLst/>
                <a:uLnTx/>
                <a:uFillTx/>
                <a:latin typeface="Segoe UI Semibold"/>
                <a:ea typeface="+mn-ea"/>
                <a:cs typeface="Segoe UI" pitchFamily="34" charset="0"/>
              </a:rPr>
            </a:br>
            <a:r>
              <a:rPr kumimoji="0" lang="en-US" sz="2400" b="0" i="0" u="none" strike="noStrike" kern="1200" cap="none" spc="-150" normalizeH="0" baseline="0" noProof="0">
                <a:ln w="3175">
                  <a:noFill/>
                </a:ln>
                <a:solidFill>
                  <a:srgbClr val="000000"/>
                </a:solidFill>
                <a:effectLst/>
                <a:uLnTx/>
                <a:uFillTx/>
                <a:latin typeface="Segoe UI"/>
                <a:ea typeface="+mn-ea"/>
                <a:cs typeface="Segoe UI" pitchFamily="34" charset="0"/>
              </a:rPr>
              <a:t>The best virtual desktop experience, delivered on Azure</a:t>
            </a:r>
            <a:br>
              <a:rPr kumimoji="0" lang="en-US" sz="2400" b="0" i="0" u="none" strike="noStrike" kern="1200" cap="none" spc="-150" normalizeH="0" baseline="0" noProof="0">
                <a:ln w="3175">
                  <a:noFill/>
                </a:ln>
                <a:solidFill>
                  <a:srgbClr val="000000"/>
                </a:solidFill>
                <a:effectLst/>
                <a:uLnTx/>
                <a:uFillTx/>
                <a:latin typeface="Segoe UI"/>
                <a:ea typeface="+mn-ea"/>
                <a:cs typeface="Segoe UI" pitchFamily="34" charset="0"/>
              </a:rPr>
            </a:br>
            <a:r>
              <a:rPr kumimoji="0" lang="en-US" sz="2400" b="0" i="0" u="none" strike="noStrike" kern="1200" cap="none" spc="-150" normalizeH="0" baseline="0" noProof="0">
                <a:ln w="3175">
                  <a:noFill/>
                </a:ln>
                <a:solidFill>
                  <a:srgbClr val="000000"/>
                </a:solidFill>
                <a:effectLst/>
                <a:uLnTx/>
                <a:uFillTx/>
                <a:latin typeface="Segoe UI Semibold"/>
                <a:ea typeface="+mn-ea"/>
                <a:cs typeface="Segoe UI" pitchFamily="34" charset="0"/>
              </a:rPr>
              <a:t> </a:t>
            </a:r>
          </a:p>
        </p:txBody>
      </p:sp>
    </p:spTree>
    <p:extLst>
      <p:ext uri="{BB962C8B-B14F-4D97-AF65-F5344CB8AC3E}">
        <p14:creationId xmlns:p14="http://schemas.microsoft.com/office/powerpoint/2010/main" val="3097464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Updates from public preview</a:t>
            </a:r>
          </a:p>
        </p:txBody>
      </p:sp>
      <p:sp>
        <p:nvSpPr>
          <p:cNvPr id="16" name="Rectangle 15">
            <a:extLst>
              <a:ext uri="{FF2B5EF4-FFF2-40B4-BE49-F238E27FC236}">
                <a16:creationId xmlns:a16="http://schemas.microsoft.com/office/drawing/2014/main" id="{4BEC5176-6562-4AA0-A96A-5DF0A9CC0A30}"/>
              </a:ext>
            </a:extLst>
          </p:cNvPr>
          <p:cNvSpPr>
            <a:spLocks noChangeAspect="1"/>
          </p:cNvSpPr>
          <p:nvPr/>
        </p:nvSpPr>
        <p:spPr bwMode="auto">
          <a:xfrm>
            <a:off x="0" y="1399454"/>
            <a:ext cx="12192000" cy="48402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161ABF-15B4-45EA-913C-A4FB2C20A13D}"/>
              </a:ext>
            </a:extLst>
          </p:cNvPr>
          <p:cNvSpPr/>
          <p:nvPr/>
        </p:nvSpPr>
        <p:spPr>
          <a:xfrm>
            <a:off x="8580437"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Most performant Office experience</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mn-ea"/>
                <a:cs typeface="+mn-cs"/>
              </a:rPr>
              <a:t>FSLogix</a:t>
            </a:r>
            <a:r>
              <a:rPr kumimoji="0" lang="en-US" sz="1400" b="0" i="0" u="none" strike="noStrike" kern="1200" cap="none" spc="0" normalizeH="0" baseline="0" noProof="0">
                <a:ln>
                  <a:noFill/>
                </a:ln>
                <a:solidFill>
                  <a:srgbClr val="1A1A1A"/>
                </a:solidFill>
                <a:effectLst/>
                <a:uLnTx/>
                <a:uFillTx/>
                <a:latin typeface="Segoe UI"/>
                <a:ea typeface="+mn-ea"/>
                <a:cs typeface="+mn-cs"/>
              </a:rPr>
              <a:t> technologies are fully integrated into WVD and available for on-prem deployments*</a:t>
            </a:r>
          </a:p>
        </p:txBody>
      </p:sp>
      <p:sp>
        <p:nvSpPr>
          <p:cNvPr id="18" name="Oval 17">
            <a:extLst>
              <a:ext uri="{FF2B5EF4-FFF2-40B4-BE49-F238E27FC236}">
                <a16:creationId xmlns:a16="http://schemas.microsoft.com/office/drawing/2014/main" id="{9C983F5D-4B35-4C06-9FF4-E9071A64E725}"/>
              </a:ext>
            </a:extLst>
          </p:cNvPr>
          <p:cNvSpPr/>
          <p:nvPr/>
        </p:nvSpPr>
        <p:spPr>
          <a:xfrm>
            <a:off x="458687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Customers are using worldwide</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VMs are in dozens of Azure regions</a:t>
            </a:r>
          </a:p>
        </p:txBody>
      </p:sp>
      <p:sp>
        <p:nvSpPr>
          <p:cNvPr id="19" name="Oval 18">
            <a:extLst>
              <a:ext uri="{FF2B5EF4-FFF2-40B4-BE49-F238E27FC236}">
                <a16:creationId xmlns:a16="http://schemas.microsoft.com/office/drawing/2014/main" id="{5C542F4A-04AD-4676-A8D0-3180E4FAC5B3}"/>
              </a:ext>
            </a:extLst>
          </p:cNvPr>
          <p:cNvSpPr/>
          <p:nvPr/>
        </p:nvSpPr>
        <p:spPr>
          <a:xfrm>
            <a:off x="593316" y="2287298"/>
            <a:ext cx="3050162" cy="305016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Customers are eagerly piloting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Thousands of customers have been piloting Windows Virtual Desktop with Windows 10 multi-session</a:t>
            </a:r>
          </a:p>
        </p:txBody>
      </p:sp>
      <p:sp>
        <p:nvSpPr>
          <p:cNvPr id="3" name="Rectangle 2">
            <a:extLst>
              <a:ext uri="{FF2B5EF4-FFF2-40B4-BE49-F238E27FC236}">
                <a16:creationId xmlns:a16="http://schemas.microsoft.com/office/drawing/2014/main" id="{1A90289A-640B-4399-B1D7-60AE388D8456}"/>
              </a:ext>
            </a:extLst>
          </p:cNvPr>
          <p:cNvSpPr/>
          <p:nvPr/>
        </p:nvSpPr>
        <p:spPr>
          <a:xfrm>
            <a:off x="8970620" y="6607869"/>
            <a:ext cx="2855269" cy="25391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D0D0D"/>
                </a:solidFill>
                <a:effectLst/>
                <a:uLnTx/>
                <a:uFillTx/>
                <a:latin typeface="Segoe UI"/>
                <a:ea typeface="+mn-ea"/>
                <a:cs typeface="+mn-cs"/>
              </a:rPr>
              <a:t>*You </a:t>
            </a:r>
            <a:r>
              <a:rPr kumimoji="0" lang="en-US" sz="1050" b="0" i="0" u="sng"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can download on the </a:t>
            </a:r>
            <a:r>
              <a:rPr kumimoji="0" lang="en-US" sz="1050" b="0" i="0" u="sng" strike="noStrike" kern="1200" cap="none" spc="0" normalizeH="0" baseline="0" noProof="0" err="1">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FSLogix</a:t>
            </a:r>
            <a:r>
              <a:rPr kumimoji="0" lang="en-US" sz="1050" b="0" i="0" u="sng"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 Docs site</a:t>
            </a:r>
            <a:r>
              <a:rPr kumimoji="0" lang="en-US" sz="1050" b="0" i="0" u="none" strike="noStrike" kern="1200" cap="none" spc="0" normalizeH="0" baseline="0" noProof="0">
                <a:ln>
                  <a:noFill/>
                </a:ln>
                <a:solidFill>
                  <a:srgbClr val="0078D4"/>
                </a:solidFill>
                <a:effectLst/>
                <a:uLnTx/>
                <a:uFillTx/>
                <a:latin typeface="Segoe UI"/>
                <a:ea typeface="+mn-ea"/>
                <a:cs typeface="+mn-cs"/>
              </a:rPr>
              <a:t>.</a:t>
            </a:r>
          </a:p>
        </p:txBody>
      </p:sp>
      <p:sp>
        <p:nvSpPr>
          <p:cNvPr id="13" name="globe_4" title="Icon of the earth">
            <a:extLst>
              <a:ext uri="{FF2B5EF4-FFF2-40B4-BE49-F238E27FC236}">
                <a16:creationId xmlns:a16="http://schemas.microsoft.com/office/drawing/2014/main" id="{48522380-3151-4F67-9365-8C3DCDCCD7BE}"/>
              </a:ext>
            </a:extLst>
          </p:cNvPr>
          <p:cNvSpPr>
            <a:spLocks noChangeAspect="1" noEditPoints="1"/>
          </p:cNvSpPr>
          <p:nvPr/>
        </p:nvSpPr>
        <p:spPr bwMode="auto">
          <a:xfrm>
            <a:off x="5850068" y="2776623"/>
            <a:ext cx="523777" cy="53035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Processing_E9F5" title="Icon of two interlocked gears">
            <a:extLst>
              <a:ext uri="{FF2B5EF4-FFF2-40B4-BE49-F238E27FC236}">
                <a16:creationId xmlns:a16="http://schemas.microsoft.com/office/drawing/2014/main" id="{8B0E8220-1AF6-479D-8EBE-47F7742BC1D7}"/>
              </a:ext>
            </a:extLst>
          </p:cNvPr>
          <p:cNvSpPr>
            <a:spLocks noEditPoints="1"/>
          </p:cNvSpPr>
          <p:nvPr/>
        </p:nvSpPr>
        <p:spPr bwMode="auto">
          <a:xfrm>
            <a:off x="1851149" y="2776623"/>
            <a:ext cx="512564" cy="44641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
        <p:nvSpPr>
          <p:cNvPr id="24" name="CRMArticles_EFF5" title="Icon of two documents stacked together with writing on them">
            <a:extLst>
              <a:ext uri="{FF2B5EF4-FFF2-40B4-BE49-F238E27FC236}">
                <a16:creationId xmlns:a16="http://schemas.microsoft.com/office/drawing/2014/main" id="{7F6944E7-5222-454F-9E37-50F646A742D3}"/>
              </a:ext>
            </a:extLst>
          </p:cNvPr>
          <p:cNvSpPr>
            <a:spLocks noChangeAspect="1" noEditPoints="1"/>
          </p:cNvSpPr>
          <p:nvPr/>
        </p:nvSpPr>
        <p:spPr bwMode="auto">
          <a:xfrm>
            <a:off x="9875797" y="2776623"/>
            <a:ext cx="459441" cy="53035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34343"/>
              </a:solidFill>
              <a:effectLst/>
              <a:uLnTx/>
              <a:uFillTx/>
              <a:latin typeface="Segoe UI"/>
              <a:ea typeface="+mn-ea"/>
              <a:cs typeface="+mn-cs"/>
            </a:endParaRPr>
          </a:p>
        </p:txBody>
      </p:sp>
    </p:spTree>
    <p:extLst>
      <p:ext uri="{BB962C8B-B14F-4D97-AF65-F5344CB8AC3E}">
        <p14:creationId xmlns:p14="http://schemas.microsoft.com/office/powerpoint/2010/main" val="31458614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1380803" y="1219063"/>
            <a:ext cx="4319962" cy="35518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kumimoji="0" lang="en-US" altLang="en-US" sz="1428" b="0" i="0" u="none" strike="noStrike" kern="1200" cap="none" spc="0" normalizeH="0" baseline="0" noProof="0">
              <a:ln>
                <a:noFill/>
              </a:ln>
              <a:solidFill>
                <a:srgbClr val="000000"/>
              </a:solidFill>
              <a:effectLst/>
              <a:uLnTx/>
              <a:uFillTx/>
              <a:latin typeface="Segoe UI"/>
              <a:ea typeface="+mn-ea"/>
              <a:cs typeface="Segoe UI"/>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519" marR="0" lvl="1" indent="-186519" algn="l" defTabSz="932597" rtl="0" eaLnBrk="1" fontAlgn="auto" latinLnBrk="0" hangingPunct="1">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F1</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Microsoft 365 Business</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466369" y="419672"/>
            <a:ext cx="11503738" cy="502317"/>
          </a:xfrm>
        </p:spPr>
        <p:txBody>
          <a:bodyPr/>
          <a:lstStyle/>
          <a:p>
            <a:r>
              <a:rPr lang="en-US" sz="3264"/>
              <a:t>Most customers are already eligible for WVD</a:t>
            </a:r>
            <a:endParaRPr lang="en-US">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627265" y="1219063"/>
            <a:ext cx="4319962" cy="219970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204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32597" rtl="0" eaLnBrk="0" fontAlgn="base" latinLnBrk="0" hangingPunct="0">
              <a:lnSpc>
                <a:spcPct val="100000"/>
              </a:lnSpc>
              <a:spcBef>
                <a:spcPts val="816"/>
              </a:spcBef>
              <a:spcAft>
                <a:spcPts val="0"/>
              </a:spcAft>
              <a:buClrTx/>
              <a:buSzTx/>
              <a:buFontTx/>
              <a:buNone/>
              <a:tabLst/>
              <a:defRPr/>
            </a:pPr>
            <a:r>
              <a:rPr kumimoji="0" lang="en-US" altLang="en-US" sz="1428"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one of the following licenses:</a:t>
            </a:r>
          </a:p>
          <a:p>
            <a:pPr marL="186519" marR="0" lvl="1" indent="-186519" algn="l" defTabSz="932597" rtl="0" eaLnBrk="0" fontAlgn="base" latinLnBrk="0" hangingPunct="0">
              <a:lnSpc>
                <a:spcPct val="100000"/>
              </a:lnSpc>
              <a:spcBef>
                <a:spcPts val="816"/>
              </a:spcBef>
              <a:spcAft>
                <a:spcPts val="0"/>
              </a:spcAft>
              <a:buClrTx/>
              <a:buSzTx/>
              <a:buFont typeface="Arial" panose="020B0604020202020204" pitchFamily="34" charset="0"/>
              <a:buChar char="•"/>
              <a:tabLst/>
              <a:defRPr/>
            </a:pPr>
            <a:r>
              <a:rPr kumimoji="0" lang="en-US" altLang="en-US" sz="1428"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428"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32597" rtl="0" eaLnBrk="0" fontAlgn="base" latinLnBrk="0" hangingPunct="0">
              <a:lnSpc>
                <a:spcPct val="100000"/>
              </a:lnSpc>
              <a:spcBef>
                <a:spcPts val="816"/>
              </a:spcBef>
              <a:spcAft>
                <a:spcPts val="0"/>
              </a:spcAft>
              <a:buClrTx/>
              <a:buSzTx/>
              <a:buFontTx/>
              <a:buNone/>
              <a:tabLst/>
              <a:defRPr/>
            </a:pPr>
            <a:endParaRPr kumimoji="0" lang="en-US" altLang="en-US" sz="1428" b="0" i="1" u="none" strike="noStrike" kern="1200" cap="none" spc="0" normalizeH="0" baseline="0" noProof="0">
              <a:ln>
                <a:noFill/>
              </a:ln>
              <a:solidFill>
                <a:srgbClr val="000000"/>
              </a:solidFill>
              <a:effectLst/>
              <a:uLnTx/>
              <a:uFillTx/>
              <a:latin typeface="Segoe UI Semibold"/>
              <a:ea typeface="+mn-ea"/>
              <a:cs typeface="+mn-cs"/>
            </a:endParaRPr>
          </a:p>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1020" b="0" i="1" u="none" strike="noStrike" kern="1200" cap="none" spc="0" normalizeH="0" baseline="0" noProof="0">
                <a:ln>
                  <a:noFill/>
                </a:ln>
                <a:solidFill>
                  <a:srgbClr val="000000"/>
                </a:solidFill>
                <a:effectLst/>
                <a:uLnTx/>
                <a:uFillTx/>
                <a:latin typeface="Segoe UI"/>
                <a:ea typeface="+mn-ea"/>
                <a:cs typeface="+mn-cs"/>
              </a:rPr>
              <a:t>.</a:t>
            </a:r>
            <a:endParaRPr kumimoji="0" lang="en-US" altLang="en-US" sz="1020" b="0" i="1" u="none" strike="noStrike" kern="1200" cap="none" spc="0" normalizeH="0" baseline="0" noProof="0">
              <a:ln>
                <a:noFill/>
              </a:ln>
              <a:solidFill>
                <a:srgbClr val="000000"/>
              </a:solidFill>
              <a:effectLst/>
              <a:uLnTx/>
              <a:uFillTx/>
              <a:latin typeface="Segoe UI"/>
              <a:ea typeface="+mn-ea"/>
              <a:cs typeface="Segoe UI"/>
            </a:endParaRPr>
          </a:p>
        </p:txBody>
      </p:sp>
      <p:grpSp>
        <p:nvGrpSpPr>
          <p:cNvPr id="5" name="Group 4">
            <a:extLst>
              <a:ext uri="{FF2B5EF4-FFF2-40B4-BE49-F238E27FC236}">
                <a16:creationId xmlns:a16="http://schemas.microsoft.com/office/drawing/2014/main" id="{A00BE130-84E4-493A-B2E5-8068E6ACC959}"/>
              </a:ext>
            </a:extLst>
          </p:cNvPr>
          <p:cNvGrpSpPr/>
          <p:nvPr/>
        </p:nvGrpSpPr>
        <p:grpSpPr>
          <a:xfrm>
            <a:off x="271184" y="1143407"/>
            <a:ext cx="819428" cy="819428"/>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marL="0" marR="0" lvl="0" indent="0" algn="ctr" defTabSz="895859" rtl="0" eaLnBrk="1" fontAlgn="base"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6508593" y="1143407"/>
            <a:ext cx="819428" cy="819428"/>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1276113" y="5660502"/>
            <a:ext cx="10958152" cy="984885"/>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4412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Customers pay for the virtual machines (VMs), storage, and networking consumed when the users are using the service</a:t>
            </a:r>
          </a:p>
          <a:p>
            <a:pPr marL="0" marR="0" lvl="0" indent="0" algn="ctr" defTabSz="124412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124412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Take advantage of options such as </a:t>
            </a:r>
            <a:r>
              <a:rPr kumimoji="0" lang="en-US" sz="1600" b="0" i="0" u="none" strike="noStrike" kern="1200" cap="none" spc="0" normalizeH="0" baseline="0" noProof="0">
                <a:ln>
                  <a:noFill/>
                </a:ln>
                <a:solidFill>
                  <a:srgbClr val="0278D4"/>
                </a:solidFill>
                <a:effectLst/>
                <a:uLnTx/>
                <a:uFillTx/>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kumimoji="0" lang="en-US" sz="1600" b="0" i="0" u="sng" strike="noStrike" kern="1200" cap="none" spc="0" normalizeH="0" baseline="0" noProof="0">
                <a:ln>
                  <a:noFill/>
                </a:ln>
                <a:solidFill>
                  <a:srgbClr val="0278D4"/>
                </a:solidFill>
                <a:effectLst/>
                <a:uLnTx/>
                <a:uFillTx/>
                <a:latin typeface="Segoe UI"/>
                <a:ea typeface="+mn-ea"/>
                <a:cs typeface="Segoe UI" pitchFamily="34" charset="0"/>
              </a:rPr>
              <a:t>,</a:t>
            </a:r>
            <a:r>
              <a:rPr kumimoji="0" lang="en-US" sz="1600" b="0" i="0" u="none" strike="noStrike" kern="1200" cap="none" spc="0" normalizeH="0" baseline="0" noProof="0">
                <a:ln>
                  <a:noFill/>
                </a:ln>
                <a:solidFill>
                  <a:srgbClr val="0278D4"/>
                </a:solidFill>
                <a:effectLst/>
                <a:uLnTx/>
                <a:uFillTx/>
                <a:latin typeface="Segoe UI"/>
                <a:ea typeface="+mn-ea"/>
                <a:cs typeface="Segoe UI" pitchFamily="34" charset="0"/>
              </a:rPr>
              <a:t> </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which can save up to 72 percent versus pay-as-you-go pricing. </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hlinkClick r:id="rId4"/>
              </a:rPr>
              <a:t>Now with monthly payment options</a:t>
            </a: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t>
            </a:r>
          </a:p>
        </p:txBody>
      </p:sp>
      <p:sp>
        <p:nvSpPr>
          <p:cNvPr id="3" name="Rectangle 2">
            <a:extLst>
              <a:ext uri="{FF2B5EF4-FFF2-40B4-BE49-F238E27FC236}">
                <a16:creationId xmlns:a16="http://schemas.microsoft.com/office/drawing/2014/main" id="{DA389C78-41F9-4EA9-85D5-A8FD7D1FD0B1}"/>
              </a:ext>
            </a:extLst>
          </p:cNvPr>
          <p:cNvSpPr/>
          <p:nvPr/>
        </p:nvSpPr>
        <p:spPr>
          <a:xfrm>
            <a:off x="1380803" y="4918677"/>
            <a:ext cx="4612422" cy="350264"/>
          </a:xfrm>
          <a:prstGeom prst="rect">
            <a:avLst/>
          </a:prstGeom>
        </p:spPr>
        <p:txBody>
          <a:bodyPr wrap="square" anchor="t">
            <a:spAutoFit/>
          </a:bodyPr>
          <a:lstStyle/>
          <a:p>
            <a:pPr marL="0" marR="0" lvl="1" indent="0" algn="l" defTabSz="932597" rtl="0" eaLnBrk="0" fontAlgn="base" latinLnBrk="0" hangingPunct="0">
              <a:lnSpc>
                <a:spcPct val="100000"/>
              </a:lnSpc>
              <a:spcBef>
                <a:spcPts val="816"/>
              </a:spcBef>
              <a:spcAft>
                <a:spcPts val="0"/>
              </a:spcAft>
              <a:buClrTx/>
              <a:buSzTx/>
              <a:buFontTx/>
              <a:buNone/>
              <a:tabLst/>
              <a:defRPr/>
            </a:pPr>
            <a:r>
              <a:rPr kumimoji="0" lang="en-US" altLang="en-US" sz="816" b="0" i="1"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 or Windows 10 VDA per user license.</a:t>
            </a:r>
          </a:p>
        </p:txBody>
      </p:sp>
      <p:grpSp>
        <p:nvGrpSpPr>
          <p:cNvPr id="17" name="Group 16">
            <a:extLst>
              <a:ext uri="{FF2B5EF4-FFF2-40B4-BE49-F238E27FC236}">
                <a16:creationId xmlns:a16="http://schemas.microsoft.com/office/drawing/2014/main" id="{F30E0C10-8EB4-4937-A16B-E96E2C7CCBA7}"/>
              </a:ext>
            </a:extLst>
          </p:cNvPr>
          <p:cNvGrpSpPr/>
          <p:nvPr/>
        </p:nvGrpSpPr>
        <p:grpSpPr>
          <a:xfrm>
            <a:off x="271184" y="5659577"/>
            <a:ext cx="819428" cy="819428"/>
            <a:chOff x="271184" y="5659577"/>
            <a:chExt cx="819428" cy="819428"/>
          </a:xfrm>
        </p:grpSpPr>
        <p:sp>
          <p:nvSpPr>
            <p:cNvPr id="20" name="Oval 19">
              <a:extLst>
                <a:ext uri="{FF2B5EF4-FFF2-40B4-BE49-F238E27FC236}">
                  <a16:creationId xmlns:a16="http://schemas.microsoft.com/office/drawing/2014/main" id="{B55EECE8-CF2D-480C-9812-2AADC293EA78}"/>
                </a:ext>
              </a:extLst>
            </p:cNvPr>
            <p:cNvSpPr/>
            <p:nvPr/>
          </p:nvSpPr>
          <p:spPr bwMode="auto">
            <a:xfrm>
              <a:off x="271184" y="5659577"/>
              <a:ext cx="819428" cy="819428"/>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2" name="bank" title="Icon of a piggy bank">
              <a:extLst>
                <a:ext uri="{FF2B5EF4-FFF2-40B4-BE49-F238E27FC236}">
                  <a16:creationId xmlns:a16="http://schemas.microsoft.com/office/drawing/2014/main" id="{9A5C1AEA-D259-47EE-8104-5E9E3F9F0F72}"/>
                </a:ext>
              </a:extLst>
            </p:cNvPr>
            <p:cNvSpPr>
              <a:spLocks noChangeAspect="1" noEditPoints="1"/>
            </p:cNvSpPr>
            <p:nvPr/>
          </p:nvSpPr>
          <p:spPr bwMode="auto">
            <a:xfrm>
              <a:off x="456685" y="5842065"/>
              <a:ext cx="417932" cy="38671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88727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latin typeface="Segoe UI Light" panose="020B0502040204020203" pitchFamily="34" charset="0"/>
                <a:cs typeface="Segoe UI Light" panose="020B0502040204020203" pitchFamily="34" charset="0"/>
              </a:rPr>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239398" y="4356914"/>
            <a:ext cx="2780175" cy="1806752"/>
          </a:xfrm>
          <a:prstGeom prst="rect">
            <a:avLst/>
          </a:prstGeom>
          <a:noFill/>
        </p:spPr>
        <p:txBody>
          <a:bodyPr wrap="square" rtlCol="0" anchor="t">
            <a:noAutofit/>
          </a:bodyPr>
          <a:lstStyle/>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83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Environment Management</a:t>
            </a:r>
          </a:p>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77256" y="1862202"/>
            <a:ext cx="2541665" cy="1799714"/>
          </a:xfrm>
          <a:prstGeom prst="rect">
            <a:avLst/>
          </a:prstGeom>
        </p:spPr>
        <p:txBody>
          <a:bodyPr wrap="square">
            <a:spAutoFit/>
          </a:bodyPr>
          <a:lstStyle/>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83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Workspace Experience</a:t>
            </a:r>
          </a:p>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Include WVD workloads within Citrix Workspace for central access to all apps, desktops and files.</a:t>
            </a:r>
          </a:p>
          <a:p>
            <a:pPr marL="0" marR="0" lvl="0" indent="0" algn="l" defTabSz="1109948" rtl="0" eaLnBrk="1" fontAlgn="auto" latinLnBrk="0" hangingPunct="1">
              <a:lnSpc>
                <a:spcPct val="100000"/>
              </a:lnSpc>
              <a:spcBef>
                <a:spcPts val="0"/>
              </a:spcBef>
              <a:spcAft>
                <a:spcPts val="408"/>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170848" y="1857547"/>
            <a:ext cx="2503665" cy="1509918"/>
          </a:xfrm>
          <a:prstGeom prst="rect">
            <a:avLst/>
          </a:prstGeom>
          <a:noFill/>
        </p:spPr>
        <p:txBody>
          <a:bodyPr wrap="square" rtlCol="0" anchor="t">
            <a:noAutofit/>
          </a:bodyPr>
          <a:lstStyle/>
          <a:p>
            <a:pPr marL="0" marR="0" lvl="0" indent="0" algn="l" defTabSz="1109948" rtl="0" eaLnBrk="1" fontAlgn="base" latinLnBrk="0" hangingPunct="1">
              <a:lnSpc>
                <a:spcPct val="90000"/>
              </a:lnSpc>
              <a:spcBef>
                <a:spcPct val="0"/>
              </a:spcBef>
              <a:spcAft>
                <a:spcPts val="408"/>
              </a:spcAft>
              <a:buClrTx/>
              <a:buSzPct val="135000"/>
              <a:buFontTx/>
              <a:buNone/>
              <a:tabLst/>
              <a:defRPr/>
            </a:pPr>
            <a:r>
              <a:rPr kumimoji="0" lang="en-US" sz="183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Image Management</a:t>
            </a:r>
          </a:p>
          <a:p>
            <a:pPr marL="0" marR="0" lvl="0" indent="0" algn="l" defTabSz="1109948" rtl="0" eaLnBrk="1" fontAlgn="base" latinLnBrk="0" hangingPunct="1">
              <a:lnSpc>
                <a:spcPct val="90000"/>
              </a:lnSpc>
              <a:spcBef>
                <a:spcPct val="0"/>
              </a:spcBef>
              <a:spcAft>
                <a:spcPts val="408"/>
              </a:spcAft>
              <a:buClrTx/>
              <a:buSzPct val="135000"/>
              <a:buFontTx/>
              <a:buNone/>
              <a:tabLst/>
              <a:defRPr/>
            </a:pP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5433" y="1991993"/>
            <a:ext cx="625058" cy="86528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32043" y="4505299"/>
            <a:ext cx="1138805" cy="908126"/>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55186" y="2032083"/>
            <a:ext cx="814957" cy="717060"/>
            <a:chOff x="669602"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2"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chemeClr val="accent5"/>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89516" y="4175645"/>
            <a:ext cx="2780175" cy="1806752"/>
          </a:xfrm>
          <a:prstGeom prst="rect">
            <a:avLst/>
          </a:prstGeom>
          <a:noFill/>
        </p:spPr>
        <p:txBody>
          <a:bodyPr wrap="square" rtlCol="0" anchor="t">
            <a:noAutofit/>
          </a:bodyPr>
          <a:lstStyle/>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836"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Hybrid Cloud Journey</a:t>
            </a:r>
          </a:p>
          <a:p>
            <a:pPr marL="0" marR="0" lvl="0" indent="0" algn="l" defTabSz="1109948" rtl="0" eaLnBrk="1" fontAlgn="auto" latinLnBrk="0" hangingPunct="1">
              <a:lnSpc>
                <a:spcPct val="100000"/>
              </a:lnSpc>
              <a:spcBef>
                <a:spcPts val="0"/>
              </a:spcBef>
              <a:spcAft>
                <a:spcPts val="408"/>
              </a:spcAft>
              <a:buClrTx/>
              <a:buSzTx/>
              <a:buFontTx/>
              <a:buNone/>
              <a:tabLst/>
              <a:defRPr/>
            </a:pP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Accelerate the move to Azure for on-</a:t>
            </a:r>
            <a:r>
              <a:rPr kumimoji="0" lang="en-US" sz="1632" b="0" i="0" u="none" strike="noStrike" kern="0" cap="none" spc="0" normalizeH="0" baseline="0" noProof="0" err="1">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prem</a:t>
            </a: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 customers by enabling management of on -</a:t>
            </a:r>
            <a:r>
              <a:rPr kumimoji="0" lang="en-US" sz="1632" b="0" i="0" u="none" strike="noStrike" kern="0" cap="none" spc="0" normalizeH="0" baseline="0" noProof="0" err="1">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prem</a:t>
            </a:r>
            <a:r>
              <a:rPr kumimoji="0" lang="en-US" sz="1632" b="0" i="0" u="none" strike="noStrike" kern="0" cap="none" spc="0" normalizeH="0" baseline="0" noProof="0">
                <a:ln>
                  <a:solidFill>
                    <a:srgbClr val="7F57A1">
                      <a:alpha val="0"/>
                    </a:srgbClr>
                  </a:solidFill>
                </a:ln>
                <a:solidFill>
                  <a:srgbClr val="3F4042"/>
                </a:solidFill>
                <a:effectLst/>
                <a:uLnTx/>
                <a:uFillTx/>
                <a:latin typeface="Segoe UI Light" panose="020B0502040204020203" pitchFamily="34" charset="0"/>
                <a:ea typeface="+mn-ea"/>
                <a:cs typeface="Segoe UI Light" panose="020B0502040204020203" pitchFamily="34" charset="0"/>
              </a:rPr>
              <a:t>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2161" y="4324030"/>
            <a:ext cx="1138805" cy="908126"/>
          </a:xfrm>
          <a:prstGeom prst="rect">
            <a:avLst/>
          </a:prstGeom>
        </p:spPr>
      </p:pic>
      <p:sp>
        <p:nvSpPr>
          <p:cNvPr id="30" name="Title 2">
            <a:extLst>
              <a:ext uri="{FF2B5EF4-FFF2-40B4-BE49-F238E27FC236}">
                <a16:creationId xmlns:a16="http://schemas.microsoft.com/office/drawing/2014/main" id="{B6891344-123B-4F79-9D9E-BF934D9C8588}"/>
              </a:ext>
            </a:extLst>
          </p:cNvPr>
          <p:cNvSpPr txBox="1">
            <a:spLocks/>
          </p:cNvSpPr>
          <p:nvPr/>
        </p:nvSpPr>
        <p:spPr>
          <a:xfrm>
            <a:off x="434975" y="44926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a:ln w="3175">
                  <a:noFill/>
                </a:ln>
                <a:solidFill>
                  <a:srgbClr val="000000"/>
                </a:solidFill>
                <a:effectLst/>
                <a:uLnTx/>
                <a:uFillTx/>
                <a:latin typeface="Segoe UI Semibold"/>
                <a:ea typeface="+mn-ea"/>
                <a:cs typeface="Segoe UI" pitchFamily="34" charset="0"/>
              </a:rPr>
              <a:t>Citrix Extends Windows Virtual Desktop</a:t>
            </a:r>
          </a:p>
        </p:txBody>
      </p:sp>
    </p:spTree>
    <p:extLst>
      <p:ext uri="{BB962C8B-B14F-4D97-AF65-F5344CB8AC3E}">
        <p14:creationId xmlns:p14="http://schemas.microsoft.com/office/powerpoint/2010/main" val="387290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3FBBA-8244-4325-B4A8-3E3F1A5CB575}"/>
              </a:ext>
            </a:extLst>
          </p:cNvPr>
          <p:cNvSpPr>
            <a:spLocks noGrp="1"/>
          </p:cNvSpPr>
          <p:nvPr>
            <p:ph type="title"/>
          </p:nvPr>
        </p:nvSpPr>
        <p:spPr>
          <a:xfrm>
            <a:off x="596950" y="2607571"/>
            <a:ext cx="9995603" cy="997196"/>
          </a:xfrm>
        </p:spPr>
        <p:txBody>
          <a:bodyPr/>
          <a:lstStyle/>
          <a:p>
            <a:r>
              <a:rPr lang="en-US"/>
              <a:t>WVD Architecture, Core Capabilities &amp; Value Prop</a:t>
            </a:r>
          </a:p>
        </p:txBody>
      </p:sp>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Chapter Break Option #2</a:t>
            </a:r>
          </a:p>
        </p:txBody>
      </p:sp>
      <p:sp>
        <p:nvSpPr>
          <p:cNvPr id="5" name="Text Placeholder 4">
            <a:extLst>
              <a:ext uri="{FF2B5EF4-FFF2-40B4-BE49-F238E27FC236}">
                <a16:creationId xmlns:a16="http://schemas.microsoft.com/office/drawing/2014/main" id="{C34E4D79-A50C-40D0-8E35-0E829096B118}"/>
              </a:ext>
            </a:extLst>
          </p:cNvPr>
          <p:cNvSpPr txBox="1">
            <a:spLocks/>
          </p:cNvSpPr>
          <p:nvPr/>
        </p:nvSpPr>
        <p:spPr>
          <a:xfrm>
            <a:off x="1874837" y="4041281"/>
            <a:ext cx="3421539" cy="1003352"/>
          </a:xfrm>
          <a:prstGeom prst="rect">
            <a:avLst/>
          </a:prstGeom>
        </p:spPr>
        <p:txBody>
          <a:bodyPr vert="horz" wrap="square" lIns="0" tIns="0" rIns="0" bIns="0" rtlCol="0" anchor="t">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a:rPr>
              <a:t>Clark Nicholson</a:t>
            </a:r>
            <a:endPar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a:rPr>
              <a:t>Principal Program Manager Lead</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a:rPr>
              <a:t>Azure Engineering </a:t>
            </a:r>
          </a:p>
        </p:txBody>
      </p:sp>
      <p:pic>
        <p:nvPicPr>
          <p:cNvPr id="6" name="Picture 5">
            <a:extLst>
              <a:ext uri="{FF2B5EF4-FFF2-40B4-BE49-F238E27FC236}">
                <a16:creationId xmlns:a16="http://schemas.microsoft.com/office/drawing/2014/main" id="{86F12FA5-D9FD-4C06-8922-CC5E93AAA012}"/>
              </a:ext>
            </a:extLst>
          </p:cNvPr>
          <p:cNvPicPr>
            <a:picLocks noChangeAspect="1"/>
          </p:cNvPicPr>
          <p:nvPr/>
        </p:nvPicPr>
        <p:blipFill>
          <a:blip r:embed="rId2"/>
          <a:srcRect/>
          <a:stretch/>
        </p:blipFill>
        <p:spPr>
          <a:xfrm>
            <a:off x="599870" y="3770534"/>
            <a:ext cx="1163844" cy="1163844"/>
          </a:xfrm>
          <a:prstGeom prst="ellipse">
            <a:avLst/>
          </a:prstGeom>
        </p:spPr>
      </p:pic>
    </p:spTree>
    <p:extLst>
      <p:ext uri="{BB962C8B-B14F-4D97-AF65-F5344CB8AC3E}">
        <p14:creationId xmlns:p14="http://schemas.microsoft.com/office/powerpoint/2010/main" val="98315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D7D39837-E3BC-4031-B70E-F5510683A4CE}"/>
              </a:ext>
            </a:extLst>
          </p:cNvPr>
          <p:cNvCxnSpPr>
            <a:cxnSpLocks/>
            <a:endCxn id="63" idx="0"/>
          </p:cNvCxnSpPr>
          <p:nvPr/>
        </p:nvCxnSpPr>
        <p:spPr>
          <a:xfrm>
            <a:off x="8410944" y="4291247"/>
            <a:ext cx="1" cy="83355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012385-1049-42F9-9C03-42C423966195}"/>
              </a:ext>
            </a:extLst>
          </p:cNvPr>
          <p:cNvCxnSpPr>
            <a:cxnSpLocks/>
            <a:endCxn id="64" idx="0"/>
          </p:cNvCxnSpPr>
          <p:nvPr/>
        </p:nvCxnSpPr>
        <p:spPr>
          <a:xfrm>
            <a:off x="10986154" y="4291247"/>
            <a:ext cx="0" cy="83355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A412E61-DAB0-4BEA-B4C5-655AD45742D3}"/>
              </a:ext>
            </a:extLst>
          </p:cNvPr>
          <p:cNvSpPr>
            <a:spLocks noGrp="1"/>
          </p:cNvSpPr>
          <p:nvPr>
            <p:ph type="title"/>
          </p:nvPr>
        </p:nvSpPr>
        <p:spPr>
          <a:xfrm>
            <a:off x="600856" y="1510595"/>
            <a:ext cx="3436267" cy="3970096"/>
          </a:xfrm>
        </p:spPr>
        <p:txBody>
          <a:bodyPr/>
          <a:lstStyle/>
          <a:p>
            <a:r>
              <a:rPr lang="en-US" sz="3468" dirty="0"/>
              <a:t>Windows </a:t>
            </a:r>
            <a:br>
              <a:rPr lang="en-US" sz="3468" dirty="0"/>
            </a:br>
            <a:r>
              <a:rPr lang="en-US" sz="3468" dirty="0"/>
              <a:t>Virtual </a:t>
            </a:r>
            <a:br>
              <a:rPr lang="en-US" sz="3468" dirty="0"/>
            </a:br>
            <a:r>
              <a:rPr lang="en-US" sz="3468" dirty="0"/>
              <a:t>Desktop</a:t>
            </a:r>
            <a:br>
              <a:rPr lang="en-US" sz="3468" dirty="0"/>
            </a:br>
            <a:br>
              <a:rPr lang="en-US" sz="3468" dirty="0"/>
            </a:br>
            <a:r>
              <a:rPr lang="en-US" sz="2856" dirty="0">
                <a:latin typeface="Segoe UI Light" panose="020B0502040204020203" pitchFamily="34" charset="0"/>
                <a:cs typeface="Segoe UI Light" panose="020B0502040204020203" pitchFamily="34" charset="0"/>
              </a:rPr>
              <a:t>Platform for delivering virtual desktop and app experience on Azure</a:t>
            </a:r>
          </a:p>
        </p:txBody>
      </p:sp>
      <p:cxnSp>
        <p:nvCxnSpPr>
          <p:cNvPr id="56" name="Straight Connector 55">
            <a:extLst>
              <a:ext uri="{FF2B5EF4-FFF2-40B4-BE49-F238E27FC236}">
                <a16:creationId xmlns:a16="http://schemas.microsoft.com/office/drawing/2014/main" id="{BDD3C4D3-984A-4C60-9953-FB3D575F96FA}"/>
              </a:ext>
            </a:extLst>
          </p:cNvPr>
          <p:cNvCxnSpPr>
            <a:cxnSpLocks/>
            <a:endCxn id="62" idx="0"/>
          </p:cNvCxnSpPr>
          <p:nvPr/>
        </p:nvCxnSpPr>
        <p:spPr>
          <a:xfrm>
            <a:off x="5835732" y="4291247"/>
            <a:ext cx="2" cy="83355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9" name="Freeform 6">
            <a:extLst>
              <a:ext uri="{FF2B5EF4-FFF2-40B4-BE49-F238E27FC236}">
                <a16:creationId xmlns:a16="http://schemas.microsoft.com/office/drawing/2014/main" id="{4386C83B-7102-4756-A8A0-735A544DEF44}"/>
              </a:ext>
            </a:extLst>
          </p:cNvPr>
          <p:cNvSpPr>
            <a:spLocks/>
          </p:cNvSpPr>
          <p:nvPr/>
        </p:nvSpPr>
        <p:spPr bwMode="auto">
          <a:xfrm flipH="1">
            <a:off x="4799790" y="541834"/>
            <a:ext cx="7189042" cy="396356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noFill/>
          </a:ln>
          <a:effectLst>
            <a:outerShdw blurRad="190500" dist="38100" dir="2700000" algn="tl" rotWithShape="0">
              <a:schemeClr val="bg1">
                <a:lumMod val="65000"/>
                <a:alpha val="35000"/>
              </a:schemeClr>
            </a:outerShdw>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Oval 61">
            <a:extLst>
              <a:ext uri="{FF2B5EF4-FFF2-40B4-BE49-F238E27FC236}">
                <a16:creationId xmlns:a16="http://schemas.microsoft.com/office/drawing/2014/main" id="{0178E484-23F2-4228-8A7A-F22B310BF62A}"/>
              </a:ext>
            </a:extLst>
          </p:cNvPr>
          <p:cNvSpPr/>
          <p:nvPr/>
        </p:nvSpPr>
        <p:spPr bwMode="auto">
          <a:xfrm>
            <a:off x="5165109" y="5124799"/>
            <a:ext cx="1341250" cy="1341250"/>
          </a:xfrm>
          <a:prstGeom prst="ellipse">
            <a:avLst/>
          </a:prstGeom>
          <a:noFill/>
          <a:ln w="12700">
            <a:solidFill>
              <a:schemeClr val="bg1">
                <a:lumMod val="75000"/>
              </a:schemeClr>
            </a:solidFill>
          </a:ln>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A3A0F9F6-0516-4425-9443-65D13C09BBC5}"/>
              </a:ext>
            </a:extLst>
          </p:cNvPr>
          <p:cNvSpPr/>
          <p:nvPr/>
        </p:nvSpPr>
        <p:spPr bwMode="auto">
          <a:xfrm>
            <a:off x="7740319" y="5124799"/>
            <a:ext cx="1341250" cy="1341250"/>
          </a:xfrm>
          <a:prstGeom prst="ellipse">
            <a:avLst/>
          </a:prstGeom>
          <a:noFill/>
          <a:ln w="12700">
            <a:solidFill>
              <a:schemeClr val="bg1">
                <a:lumMod val="75000"/>
              </a:schemeClr>
            </a:solidFill>
          </a:ln>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337C1E6-A705-4FC3-80BD-EA942505FDEC}"/>
              </a:ext>
            </a:extLst>
          </p:cNvPr>
          <p:cNvSpPr/>
          <p:nvPr/>
        </p:nvSpPr>
        <p:spPr bwMode="auto">
          <a:xfrm>
            <a:off x="10315529" y="5124799"/>
            <a:ext cx="1341250" cy="1341250"/>
          </a:xfrm>
          <a:prstGeom prst="ellipse">
            <a:avLst/>
          </a:prstGeom>
          <a:noFill/>
          <a:ln w="12700">
            <a:solidFill>
              <a:schemeClr val="bg1">
                <a:lumMod val="75000"/>
              </a:schemeClr>
            </a:solidFill>
          </a:ln>
          <a:effectLst/>
        </p:spPr>
        <p:txBody>
          <a:bodyPr vert="horz" wrap="square" lIns="89583" tIns="44791" rIns="89583" bIns="44791" numCol="1" anchor="t" anchorCtr="0" compatLnSpc="1">
            <a:prstTxWarp prst="textNoShape">
              <a:avLst/>
            </a:prstTxWarp>
          </a:bodyPr>
          <a:lstStyle/>
          <a:p>
            <a:pPr marL="0" marR="0" lvl="0" indent="0" algn="l" defTabSz="913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716456C0-66A5-4C33-A7E9-186DE3588C5D}"/>
              </a:ext>
            </a:extLst>
          </p:cNvPr>
          <p:cNvGrpSpPr/>
          <p:nvPr/>
        </p:nvGrpSpPr>
        <p:grpSpPr>
          <a:xfrm>
            <a:off x="6733421" y="2401377"/>
            <a:ext cx="1287849" cy="897592"/>
            <a:chOff x="6601128" y="2445945"/>
            <a:chExt cx="1262712" cy="880072"/>
          </a:xfrm>
        </p:grpSpPr>
        <p:pic>
          <p:nvPicPr>
            <p:cNvPr id="71" name="Picture 70">
              <a:extLst>
                <a:ext uri="{FF2B5EF4-FFF2-40B4-BE49-F238E27FC236}">
                  <a16:creationId xmlns:a16="http://schemas.microsoft.com/office/drawing/2014/main" id="{4C917733-AFC2-43E8-B89B-C3A6CF0F4F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767" t="16112" r="16268" b="19693"/>
            <a:stretch/>
          </p:blipFill>
          <p:spPr>
            <a:xfrm>
              <a:off x="6601128" y="2445945"/>
              <a:ext cx="1262712" cy="880072"/>
            </a:xfrm>
            <a:prstGeom prst="rect">
              <a:avLst/>
            </a:prstGeom>
          </p:spPr>
        </p:pic>
        <p:sp>
          <p:nvSpPr>
            <p:cNvPr id="72" name="TextBox 71">
              <a:extLst>
                <a:ext uri="{FF2B5EF4-FFF2-40B4-BE49-F238E27FC236}">
                  <a16:creationId xmlns:a16="http://schemas.microsoft.com/office/drawing/2014/main" id="{51569AD7-FDC2-48E8-A049-DEF9DD509D2C}"/>
                </a:ext>
              </a:extLst>
            </p:cNvPr>
            <p:cNvSpPr txBox="1"/>
            <p:nvPr/>
          </p:nvSpPr>
          <p:spPr>
            <a:xfrm>
              <a:off x="6764406" y="2659958"/>
              <a:ext cx="936155" cy="452047"/>
            </a:xfrm>
            <a:prstGeom prst="rect">
              <a:avLst/>
            </a:prstGeom>
            <a:noFill/>
          </p:spPr>
          <p:txBody>
            <a:bodyPr wrap="none" lIns="0" tIns="0" rIns="0" bIns="0" rtlCol="0" anchor="ctr">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Semibold"/>
                  <a:ea typeface="+mn-ea"/>
                  <a:cs typeface="+mn-cs"/>
                </a:rPr>
                <a:t>Windows </a:t>
              </a:r>
              <a:br>
                <a:rPr kumimoji="0" lang="en-US" sz="1632" b="0" i="0" u="none" strike="noStrike" kern="1200" cap="none" spc="0" normalizeH="0" baseline="0" noProof="0">
                  <a:ln>
                    <a:noFill/>
                  </a:ln>
                  <a:solidFill>
                    <a:srgbClr val="FFFFFF"/>
                  </a:solidFill>
                  <a:effectLst/>
                  <a:uLnTx/>
                  <a:uFillTx/>
                  <a:latin typeface="Segoe UI Semibold"/>
                  <a:ea typeface="+mn-ea"/>
                  <a:cs typeface="+mn-cs"/>
                </a:rPr>
              </a:br>
              <a:r>
                <a:rPr kumimoji="0" lang="en-US" sz="1632" b="0" i="0" u="none" strike="noStrike" kern="1200" cap="none" spc="0" normalizeH="0" baseline="0" noProof="0">
                  <a:ln>
                    <a:noFill/>
                  </a:ln>
                  <a:solidFill>
                    <a:srgbClr val="FFFFFF"/>
                  </a:solidFill>
                  <a:effectLst/>
                  <a:uLnTx/>
                  <a:uFillTx/>
                  <a:latin typeface="Segoe UI Semibold"/>
                  <a:ea typeface="+mn-ea"/>
                  <a:cs typeface="+mn-cs"/>
                </a:rPr>
                <a:t>10/7</a:t>
              </a:r>
            </a:p>
          </p:txBody>
        </p:sp>
      </p:grpSp>
      <p:sp>
        <p:nvSpPr>
          <p:cNvPr id="12" name="TextBox 11">
            <a:extLst>
              <a:ext uri="{FF2B5EF4-FFF2-40B4-BE49-F238E27FC236}">
                <a16:creationId xmlns:a16="http://schemas.microsoft.com/office/drawing/2014/main" id="{0D21B3A6-6481-4D73-B819-9B28F197ED68}"/>
              </a:ext>
            </a:extLst>
          </p:cNvPr>
          <p:cNvSpPr txBox="1"/>
          <p:nvPr/>
        </p:nvSpPr>
        <p:spPr>
          <a:xfrm>
            <a:off x="6243107" y="1615084"/>
            <a:ext cx="2189151" cy="565027"/>
          </a:xfrm>
          <a:prstGeom prst="rect">
            <a:avLst/>
          </a:prstGeom>
          <a:noFill/>
        </p:spPr>
        <p:txBody>
          <a:bodyPr wrap="square" lIns="0" tIns="0" rIns="0" bIns="0" rtlCol="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IN" sz="3264" b="0" i="0" u="none" strike="noStrike" kern="1200" cap="none" spc="0" normalizeH="0" baseline="0" noProof="0">
                <a:ln>
                  <a:noFill/>
                </a:ln>
                <a:solidFill>
                  <a:srgbClr val="D83B01"/>
                </a:solidFill>
                <a:effectLst/>
                <a:uLnTx/>
                <a:uFillTx/>
                <a:latin typeface="Segoe UI Semibold"/>
                <a:ea typeface="+mn-ea"/>
                <a:cs typeface="+mn-cs"/>
              </a:rPr>
              <a:t>Office 365</a:t>
            </a:r>
            <a:endParaRPr kumimoji="0" lang="en-US" sz="3264" b="0" i="0" u="none" strike="noStrike" kern="1200" cap="none" spc="0" normalizeH="0" baseline="0" noProof="0" err="1">
              <a:ln>
                <a:noFill/>
              </a:ln>
              <a:solidFill>
                <a:srgbClr val="D83B01"/>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8F773426-43CB-4C2E-846A-4A772A94DE42}"/>
              </a:ext>
            </a:extLst>
          </p:cNvPr>
          <p:cNvSpPr txBox="1"/>
          <p:nvPr/>
        </p:nvSpPr>
        <p:spPr>
          <a:xfrm>
            <a:off x="8894471" y="1874591"/>
            <a:ext cx="1074139" cy="256159"/>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Other apps</a:t>
            </a:r>
          </a:p>
        </p:txBody>
      </p:sp>
      <p:grpSp>
        <p:nvGrpSpPr>
          <p:cNvPr id="13" name="Group 12">
            <a:extLst>
              <a:ext uri="{FF2B5EF4-FFF2-40B4-BE49-F238E27FC236}">
                <a16:creationId xmlns:a16="http://schemas.microsoft.com/office/drawing/2014/main" id="{3034B762-217D-4BFE-9832-E9179EE499D0}"/>
              </a:ext>
            </a:extLst>
          </p:cNvPr>
          <p:cNvGrpSpPr/>
          <p:nvPr/>
        </p:nvGrpSpPr>
        <p:grpSpPr>
          <a:xfrm>
            <a:off x="8787998" y="1153247"/>
            <a:ext cx="609649" cy="612258"/>
            <a:chOff x="13868641" y="522867"/>
            <a:chExt cx="685620" cy="688554"/>
          </a:xfrm>
        </p:grpSpPr>
        <p:sp>
          <p:nvSpPr>
            <p:cNvPr id="37" name="Browser" title="Icon of a browser window">
              <a:extLst>
                <a:ext uri="{FF2B5EF4-FFF2-40B4-BE49-F238E27FC236}">
                  <a16:creationId xmlns:a16="http://schemas.microsoft.com/office/drawing/2014/main" id="{9B9DC63E-27F4-4B30-95B1-399F4C594B42}"/>
                </a:ext>
              </a:extLst>
            </p:cNvPr>
            <p:cNvSpPr>
              <a:spLocks noChangeAspect="1" noEditPoints="1"/>
            </p:cNvSpPr>
            <p:nvPr/>
          </p:nvSpPr>
          <p:spPr bwMode="auto">
            <a:xfrm>
              <a:off x="14097241" y="522867"/>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36" name="Browser" title="Icon of a browser window">
              <a:extLst>
                <a:ext uri="{FF2B5EF4-FFF2-40B4-BE49-F238E27FC236}">
                  <a16:creationId xmlns:a16="http://schemas.microsoft.com/office/drawing/2014/main" id="{68BB35A3-14E2-46B7-8049-CB2FEC56100C}"/>
                </a:ext>
              </a:extLst>
            </p:cNvPr>
            <p:cNvSpPr>
              <a:spLocks noChangeAspect="1" noEditPoints="1"/>
            </p:cNvSpPr>
            <p:nvPr/>
          </p:nvSpPr>
          <p:spPr bwMode="auto">
            <a:xfrm>
              <a:off x="13982941" y="684264"/>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35"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13868641" y="845661"/>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3ACCF738-A40D-4D58-8DCA-19A1B3344432}"/>
              </a:ext>
            </a:extLst>
          </p:cNvPr>
          <p:cNvGrpSpPr/>
          <p:nvPr/>
        </p:nvGrpSpPr>
        <p:grpSpPr>
          <a:xfrm>
            <a:off x="9465431" y="1153247"/>
            <a:ext cx="609649" cy="612258"/>
            <a:chOff x="13868641" y="522867"/>
            <a:chExt cx="685620" cy="688554"/>
          </a:xfrm>
        </p:grpSpPr>
        <p:sp>
          <p:nvSpPr>
            <p:cNvPr id="40" name="Browser" title="Icon of a browser window">
              <a:extLst>
                <a:ext uri="{FF2B5EF4-FFF2-40B4-BE49-F238E27FC236}">
                  <a16:creationId xmlns:a16="http://schemas.microsoft.com/office/drawing/2014/main" id="{466BAC82-BE66-43C6-A6B8-8EE4B4F80B8C}"/>
                </a:ext>
              </a:extLst>
            </p:cNvPr>
            <p:cNvSpPr>
              <a:spLocks noChangeAspect="1" noEditPoints="1"/>
            </p:cNvSpPr>
            <p:nvPr/>
          </p:nvSpPr>
          <p:spPr bwMode="auto">
            <a:xfrm>
              <a:off x="14097241" y="522867"/>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41" name="Browser" title="Icon of a browser window">
              <a:extLst>
                <a:ext uri="{FF2B5EF4-FFF2-40B4-BE49-F238E27FC236}">
                  <a16:creationId xmlns:a16="http://schemas.microsoft.com/office/drawing/2014/main" id="{C7AD8A4B-2B0F-473F-8447-7209BF993D4D}"/>
                </a:ext>
              </a:extLst>
            </p:cNvPr>
            <p:cNvSpPr>
              <a:spLocks noChangeAspect="1" noEditPoints="1"/>
            </p:cNvSpPr>
            <p:nvPr/>
          </p:nvSpPr>
          <p:spPr bwMode="auto">
            <a:xfrm>
              <a:off x="13982941" y="684264"/>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42" name="Browser" title="Icon of a browser window">
              <a:extLst>
                <a:ext uri="{FF2B5EF4-FFF2-40B4-BE49-F238E27FC236}">
                  <a16:creationId xmlns:a16="http://schemas.microsoft.com/office/drawing/2014/main" id="{F1C4D17A-B272-4FFB-B36F-792BCA798FC5}"/>
                </a:ext>
              </a:extLst>
            </p:cNvPr>
            <p:cNvSpPr>
              <a:spLocks noChangeAspect="1" noEditPoints="1"/>
            </p:cNvSpPr>
            <p:nvPr/>
          </p:nvSpPr>
          <p:spPr bwMode="auto">
            <a:xfrm>
              <a:off x="13868641" y="845661"/>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2700" cap="sq">
              <a:solidFill>
                <a:schemeClr val="tx1">
                  <a:lumMod val="50000"/>
                  <a:lumOff val="50000"/>
                </a:schemeClr>
              </a:solidFill>
              <a:prstDash val="solid"/>
              <a:miter lim="800000"/>
              <a:headEnd/>
              <a:tailEnd/>
            </a:ln>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9A34187B-112C-4D38-84A7-9BF22C23696C}"/>
              </a:ext>
            </a:extLst>
          </p:cNvPr>
          <p:cNvGrpSpPr/>
          <p:nvPr/>
        </p:nvGrpSpPr>
        <p:grpSpPr>
          <a:xfrm>
            <a:off x="8520911" y="2401377"/>
            <a:ext cx="1287849" cy="897592"/>
            <a:chOff x="8353728" y="2445945"/>
            <a:chExt cx="1262712" cy="880072"/>
          </a:xfrm>
        </p:grpSpPr>
        <p:pic>
          <p:nvPicPr>
            <p:cNvPr id="44" name="Picture 43">
              <a:extLst>
                <a:ext uri="{FF2B5EF4-FFF2-40B4-BE49-F238E27FC236}">
                  <a16:creationId xmlns:a16="http://schemas.microsoft.com/office/drawing/2014/main" id="{C2280B53-36B4-47D2-A1FE-2C46E5F29B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767" t="16112" r="16268" b="19693"/>
            <a:stretch/>
          </p:blipFill>
          <p:spPr>
            <a:xfrm>
              <a:off x="8353728" y="2445945"/>
              <a:ext cx="1262712" cy="880072"/>
            </a:xfrm>
            <a:prstGeom prst="rect">
              <a:avLst/>
            </a:prstGeom>
          </p:spPr>
        </p:pic>
        <p:sp>
          <p:nvSpPr>
            <p:cNvPr id="45" name="TextBox 44">
              <a:extLst>
                <a:ext uri="{FF2B5EF4-FFF2-40B4-BE49-F238E27FC236}">
                  <a16:creationId xmlns:a16="http://schemas.microsoft.com/office/drawing/2014/main" id="{F2632F45-2C5B-4859-BDF2-4C76E3F4CA65}"/>
                </a:ext>
              </a:extLst>
            </p:cNvPr>
            <p:cNvSpPr txBox="1"/>
            <p:nvPr/>
          </p:nvSpPr>
          <p:spPr>
            <a:xfrm>
              <a:off x="8517007" y="2546946"/>
              <a:ext cx="936155" cy="678071"/>
            </a:xfrm>
            <a:prstGeom prst="rect">
              <a:avLst/>
            </a:prstGeom>
            <a:noFill/>
          </p:spPr>
          <p:txBody>
            <a:bodyPr wrap="none" lIns="0" tIns="0" rIns="0" bIns="0" rtlCol="0" anchor="ctr">
              <a:spAutoFit/>
            </a:bodyPr>
            <a:lstStyle/>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a:ea typeface="+mn-ea"/>
                  <a:cs typeface="+mn-cs"/>
                </a:rPr>
                <a:t>Windows </a:t>
              </a:r>
            </a:p>
            <a:p>
              <a:pPr marL="0" marR="0" lvl="0" indent="0" algn="ctr" defTabSz="932239"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Semibold"/>
                  <a:ea typeface="+mn-ea"/>
                  <a:cs typeface="+mn-cs"/>
                </a:rPr>
                <a:t>Server</a:t>
              </a:r>
              <a:br>
                <a:rPr kumimoji="0" lang="en-US" sz="1632" b="0" i="0" u="none" strike="noStrike" kern="1200" cap="none" spc="0" normalizeH="0" baseline="0" noProof="0" dirty="0">
                  <a:ln>
                    <a:noFill/>
                  </a:ln>
                  <a:solidFill>
                    <a:srgbClr val="FFFFFF"/>
                  </a:solidFill>
                  <a:effectLst/>
                  <a:uLnTx/>
                  <a:uFillTx/>
                  <a:latin typeface="Segoe UI Semibold"/>
                  <a:ea typeface="+mn-ea"/>
                  <a:cs typeface="+mn-cs"/>
                </a:rPr>
              </a:br>
              <a:r>
                <a:rPr kumimoji="0" lang="en-US" sz="1632" b="0" i="0" u="none" strike="noStrike" kern="1200" cap="none" spc="0" normalizeH="0" baseline="0" noProof="0" dirty="0">
                  <a:ln>
                    <a:noFill/>
                  </a:ln>
                  <a:solidFill>
                    <a:srgbClr val="FFFFFF"/>
                  </a:solidFill>
                  <a:effectLst/>
                  <a:uLnTx/>
                  <a:uFillTx/>
                  <a:latin typeface="Segoe UI Semibold"/>
                  <a:ea typeface="+mn-ea"/>
                  <a:cs typeface="+mn-cs"/>
                </a:rPr>
                <a:t>(RDSH)</a:t>
              </a:r>
            </a:p>
          </p:txBody>
        </p:sp>
      </p:grpSp>
      <p:pic>
        <p:nvPicPr>
          <p:cNvPr id="20" name="Picture 19">
            <a:extLst>
              <a:ext uri="{FF2B5EF4-FFF2-40B4-BE49-F238E27FC236}">
                <a16:creationId xmlns:a16="http://schemas.microsoft.com/office/drawing/2014/main" id="{28426D6C-85A1-479E-B33B-8FE32417B403}"/>
              </a:ext>
            </a:extLst>
          </p:cNvPr>
          <p:cNvPicPr>
            <a:picLocks noChangeAspect="1"/>
          </p:cNvPicPr>
          <p:nvPr/>
        </p:nvPicPr>
        <p:blipFill>
          <a:blip r:embed="rId4"/>
          <a:stretch>
            <a:fillRect/>
          </a:stretch>
        </p:blipFill>
        <p:spPr>
          <a:xfrm>
            <a:off x="6052441" y="3143006"/>
            <a:ext cx="4683741" cy="1549184"/>
          </a:xfrm>
          <a:prstGeom prst="rect">
            <a:avLst/>
          </a:prstGeom>
        </p:spPr>
      </p:pic>
      <p:sp>
        <p:nvSpPr>
          <p:cNvPr id="74" name="Tablet_E70A" title="Icon of a tablet">
            <a:extLst>
              <a:ext uri="{FF2B5EF4-FFF2-40B4-BE49-F238E27FC236}">
                <a16:creationId xmlns:a16="http://schemas.microsoft.com/office/drawing/2014/main" id="{367D4156-34B5-4576-8DDC-926BE6D2758D}"/>
              </a:ext>
            </a:extLst>
          </p:cNvPr>
          <p:cNvSpPr>
            <a:spLocks noChangeAspect="1" noEditPoints="1"/>
          </p:cNvSpPr>
          <p:nvPr/>
        </p:nvSpPr>
        <p:spPr bwMode="auto">
          <a:xfrm>
            <a:off x="8052593" y="5532363"/>
            <a:ext cx="716703" cy="52612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ellPhone_E8EA" title="Icon of a cellphone">
            <a:extLst>
              <a:ext uri="{FF2B5EF4-FFF2-40B4-BE49-F238E27FC236}">
                <a16:creationId xmlns:a16="http://schemas.microsoft.com/office/drawing/2014/main" id="{0F94FE6C-0908-4C48-8CC0-44E6F1CF962B}"/>
              </a:ext>
            </a:extLst>
          </p:cNvPr>
          <p:cNvSpPr>
            <a:spLocks noChangeAspect="1" noEditPoints="1"/>
          </p:cNvSpPr>
          <p:nvPr/>
        </p:nvSpPr>
        <p:spPr bwMode="auto">
          <a:xfrm>
            <a:off x="5644582" y="5476890"/>
            <a:ext cx="382304" cy="6370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Laptop_E770" title="Icon of a laptop">
            <a:extLst>
              <a:ext uri="{FF2B5EF4-FFF2-40B4-BE49-F238E27FC236}">
                <a16:creationId xmlns:a16="http://schemas.microsoft.com/office/drawing/2014/main" id="{B26D4F93-AEF4-4836-BA68-3EFBAD2D1194}"/>
              </a:ext>
            </a:extLst>
          </p:cNvPr>
          <p:cNvSpPr>
            <a:spLocks noChangeAspect="1" noEditPoints="1"/>
          </p:cNvSpPr>
          <p:nvPr/>
        </p:nvSpPr>
        <p:spPr bwMode="auto">
          <a:xfrm>
            <a:off x="10587986" y="5529738"/>
            <a:ext cx="796336" cy="53137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32563"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2041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D34858-2D45-4124-B87C-79F1055BEAC1}"/>
              </a:ext>
            </a:extLst>
          </p:cNvPr>
          <p:cNvSpPr>
            <a:spLocks noGrp="1"/>
          </p:cNvSpPr>
          <p:nvPr>
            <p:ph type="title"/>
          </p:nvPr>
        </p:nvSpPr>
        <p:spPr>
          <a:xfrm>
            <a:off x="276324" y="2125857"/>
            <a:ext cx="11883829" cy="1340499"/>
          </a:xfrm>
        </p:spPr>
        <p:txBody>
          <a:bodyPr/>
          <a:lstStyle/>
          <a:p>
            <a:r>
              <a:rPr lang="en-US" sz="7341" dirty="0"/>
              <a:t>Windows Virtualization</a:t>
            </a:r>
          </a:p>
        </p:txBody>
      </p:sp>
    </p:spTree>
    <p:extLst>
      <p:ext uri="{BB962C8B-B14F-4D97-AF65-F5344CB8AC3E}">
        <p14:creationId xmlns:p14="http://schemas.microsoft.com/office/powerpoint/2010/main" val="16219838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2DBE-F444-4262-B0EC-E14AAF817C29}"/>
              </a:ext>
            </a:extLst>
          </p:cNvPr>
          <p:cNvSpPr>
            <a:spLocks noGrp="1"/>
          </p:cNvSpPr>
          <p:nvPr>
            <p:ph type="title"/>
          </p:nvPr>
        </p:nvSpPr>
        <p:spPr>
          <a:xfrm>
            <a:off x="600855" y="466301"/>
            <a:ext cx="11237870" cy="565027"/>
          </a:xfrm>
        </p:spPr>
        <p:txBody>
          <a:bodyPr/>
          <a:lstStyle/>
          <a:p>
            <a:r>
              <a:rPr lang="en-US"/>
              <a:t>Why virtualize Windows desktops and apps on Azure?</a:t>
            </a:r>
          </a:p>
        </p:txBody>
      </p:sp>
      <p:sp>
        <p:nvSpPr>
          <p:cNvPr id="3" name="Content Placeholder 2">
            <a:extLst>
              <a:ext uri="{FF2B5EF4-FFF2-40B4-BE49-F238E27FC236}">
                <a16:creationId xmlns:a16="http://schemas.microsoft.com/office/drawing/2014/main" id="{BA11D520-8932-4DA2-B69A-94E453BC831F}"/>
              </a:ext>
            </a:extLst>
          </p:cNvPr>
          <p:cNvSpPr>
            <a:spLocks noGrp="1"/>
          </p:cNvSpPr>
          <p:nvPr>
            <p:ph idx="1"/>
          </p:nvPr>
        </p:nvSpPr>
        <p:spPr>
          <a:xfrm>
            <a:off x="860430" y="1435797"/>
            <a:ext cx="10741526" cy="4201076"/>
          </a:xfrm>
        </p:spPr>
        <p:txBody>
          <a:bodyPr/>
          <a:lstStyle/>
          <a:p>
            <a:r>
              <a:rPr lang="en-US" sz="3264" b="1"/>
              <a:t>Mobility</a:t>
            </a:r>
            <a:r>
              <a:rPr lang="en-US" sz="3264"/>
              <a:t> – users can access from any device, anywhere</a:t>
            </a:r>
          </a:p>
          <a:p>
            <a:r>
              <a:rPr lang="en-US" sz="3264" b="1"/>
              <a:t>Security</a:t>
            </a:r>
            <a:r>
              <a:rPr lang="en-US" sz="3264"/>
              <a:t> – business data never leaves Azure</a:t>
            </a:r>
          </a:p>
          <a:p>
            <a:r>
              <a:rPr lang="en-US" sz="3264" b="1"/>
              <a:t>Scalability</a:t>
            </a:r>
            <a:r>
              <a:rPr lang="en-US" sz="3264"/>
              <a:t> – adjust to fluctuations in workforce</a:t>
            </a:r>
          </a:p>
          <a:p>
            <a:r>
              <a:rPr lang="en-US" sz="3264" b="1"/>
              <a:t>Compatibility</a:t>
            </a:r>
            <a:r>
              <a:rPr lang="en-US" sz="3264"/>
              <a:t> – older apps can run virtualized</a:t>
            </a:r>
          </a:p>
          <a:p>
            <a:r>
              <a:rPr lang="en-US" sz="3264" b="1"/>
              <a:t>Performance</a:t>
            </a:r>
            <a:r>
              <a:rPr lang="en-US" sz="3264"/>
              <a:t> – apps remain close to the data</a:t>
            </a:r>
          </a:p>
          <a:p>
            <a:r>
              <a:rPr lang="en-US" sz="3264" b="1"/>
              <a:t>Management</a:t>
            </a:r>
            <a:r>
              <a:rPr lang="en-US" sz="3264"/>
              <a:t> – single image for many users</a:t>
            </a:r>
            <a:endParaRPr lang="en-US"/>
          </a:p>
          <a:p>
            <a:r>
              <a:rPr lang="en-US" sz="3264" b="1"/>
              <a:t>Cost</a:t>
            </a:r>
            <a:r>
              <a:rPr lang="en-US" sz="3264"/>
              <a:t> – utilize the elasticity of Azure</a:t>
            </a:r>
          </a:p>
        </p:txBody>
      </p:sp>
      <p:sp>
        <p:nvSpPr>
          <p:cNvPr id="5" name="Footer Placeholder 4">
            <a:extLst>
              <a:ext uri="{FF2B5EF4-FFF2-40B4-BE49-F238E27FC236}">
                <a16:creationId xmlns:a16="http://schemas.microsoft.com/office/drawing/2014/main" id="{2C7C683F-F297-4F27-B1AF-589B1669982C}"/>
              </a:ext>
            </a:extLst>
          </p:cNvPr>
          <p:cNvSpPr>
            <a:spLocks noGrp="1"/>
          </p:cNvSpPr>
          <p:nvPr>
            <p:ph type="ftr" sz="quarter" idx="11"/>
          </p:nvPr>
        </p:nvSpPr>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5167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C62F2C-4A39-4B6D-B84D-DA47A2D165E1}"/>
              </a:ext>
            </a:extLst>
          </p:cNvPr>
          <p:cNvSpPr txBox="1">
            <a:spLocks/>
          </p:cNvSpPr>
          <p:nvPr/>
        </p:nvSpPr>
        <p:spPr>
          <a:xfrm>
            <a:off x="856529" y="372837"/>
            <a:ext cx="10723417" cy="537270"/>
          </a:xfrm>
          <a:prstGeom prst="rect">
            <a:avLst/>
          </a:prstGeom>
        </p:spPr>
        <p:txBody>
          <a:bodyPr vert="horz" lIns="93247" tIns="46623" rIns="93247" bIns="46623"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0" normalizeH="0" baseline="0" noProof="0">
                <a:ln>
                  <a:noFill/>
                </a:ln>
                <a:solidFill>
                  <a:srgbClr val="000000"/>
                </a:solidFill>
                <a:effectLst/>
                <a:uLnTx/>
                <a:uFillTx/>
                <a:latin typeface="Segoe UI Semibold"/>
                <a:ea typeface="+mj-ea"/>
                <a:cs typeface="+mj-cs"/>
              </a:rPr>
              <a:t>Deployment Models</a:t>
            </a:r>
          </a:p>
        </p:txBody>
      </p:sp>
      <p:sp>
        <p:nvSpPr>
          <p:cNvPr id="5" name="Rectangle 4">
            <a:extLst>
              <a:ext uri="{FF2B5EF4-FFF2-40B4-BE49-F238E27FC236}">
                <a16:creationId xmlns:a16="http://schemas.microsoft.com/office/drawing/2014/main" id="{A3627024-D662-48D5-A4A1-40E55956DA1F}"/>
              </a:ext>
            </a:extLst>
          </p:cNvPr>
          <p:cNvSpPr/>
          <p:nvPr/>
        </p:nvSpPr>
        <p:spPr bwMode="auto">
          <a:xfrm>
            <a:off x="3018291" y="4378960"/>
            <a:ext cx="860366" cy="917445"/>
          </a:xfrm>
          <a:prstGeom prst="rect">
            <a:avLst/>
          </a:prstGeom>
          <a:solidFill>
            <a:schemeClr val="accent3">
              <a:lumMod val="20000"/>
              <a:lumOff val="80000"/>
            </a:schemeClr>
          </a:solidFill>
          <a:ln>
            <a:solidFill>
              <a:schemeClr val="accent6">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6" name="Rectangle 5">
            <a:extLst>
              <a:ext uri="{FF2B5EF4-FFF2-40B4-BE49-F238E27FC236}">
                <a16:creationId xmlns:a16="http://schemas.microsoft.com/office/drawing/2014/main" id="{0037DAD1-4C14-4C20-B718-F0AD51D19978}"/>
              </a:ext>
            </a:extLst>
          </p:cNvPr>
          <p:cNvSpPr/>
          <p:nvPr/>
        </p:nvSpPr>
        <p:spPr bwMode="auto">
          <a:xfrm>
            <a:off x="2964484" y="2197292"/>
            <a:ext cx="1271934" cy="1435090"/>
          </a:xfrm>
          <a:prstGeom prst="rect">
            <a:avLst/>
          </a:prstGeom>
          <a:solidFill>
            <a:schemeClr val="accent4">
              <a:lumMod val="40000"/>
              <a:lumOff val="60000"/>
            </a:schemeClr>
          </a:solidFill>
          <a:ln>
            <a:solidFill>
              <a:schemeClr val="accent5">
                <a:lumMod val="20000"/>
                <a:lumOff val="8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15%</a:t>
            </a:r>
          </a:p>
        </p:txBody>
      </p:sp>
      <p:sp>
        <p:nvSpPr>
          <p:cNvPr id="7" name="Rectangle 6">
            <a:extLst>
              <a:ext uri="{FF2B5EF4-FFF2-40B4-BE49-F238E27FC236}">
                <a16:creationId xmlns:a16="http://schemas.microsoft.com/office/drawing/2014/main" id="{15971218-BEC6-4F06-BD2E-F80F611C03B1}"/>
              </a:ext>
            </a:extLst>
          </p:cNvPr>
          <p:cNvSpPr/>
          <p:nvPr/>
        </p:nvSpPr>
        <p:spPr bwMode="auto">
          <a:xfrm>
            <a:off x="6130817" y="4627415"/>
            <a:ext cx="860366" cy="668990"/>
          </a:xfrm>
          <a:prstGeom prst="rect">
            <a:avLst/>
          </a:prstGeom>
          <a:solidFill>
            <a:schemeClr val="bg1">
              <a:lumMod val="95000"/>
            </a:schemeClr>
          </a:solidFill>
          <a:ln>
            <a:solidFill>
              <a:schemeClr val="bg1">
                <a:lumMod val="9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Rare</a:t>
            </a:r>
          </a:p>
        </p:txBody>
      </p:sp>
      <p:sp>
        <p:nvSpPr>
          <p:cNvPr id="8" name="Rectangle 7">
            <a:extLst>
              <a:ext uri="{FF2B5EF4-FFF2-40B4-BE49-F238E27FC236}">
                <a16:creationId xmlns:a16="http://schemas.microsoft.com/office/drawing/2014/main" id="{7586EFC4-788B-4364-B665-F6876ED0D92E}"/>
              </a:ext>
            </a:extLst>
          </p:cNvPr>
          <p:cNvSpPr/>
          <p:nvPr/>
        </p:nvSpPr>
        <p:spPr bwMode="auto">
          <a:xfrm>
            <a:off x="6069967" y="1990192"/>
            <a:ext cx="2263071" cy="2091583"/>
          </a:xfrm>
          <a:prstGeom prst="rect">
            <a:avLst/>
          </a:prstGeom>
          <a:solidFill>
            <a:schemeClr val="accent4">
              <a:lumMod val="60000"/>
              <a:lumOff val="40000"/>
            </a:schemeClr>
          </a:solidFill>
          <a:ln>
            <a:solidFill>
              <a:schemeClr val="accent4">
                <a:lumMod val="40000"/>
                <a:lumOff val="6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244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80%</a:t>
            </a:r>
          </a:p>
        </p:txBody>
      </p:sp>
      <p:sp>
        <p:nvSpPr>
          <p:cNvPr id="9" name="TextBox 8">
            <a:extLst>
              <a:ext uri="{FF2B5EF4-FFF2-40B4-BE49-F238E27FC236}">
                <a16:creationId xmlns:a16="http://schemas.microsoft.com/office/drawing/2014/main" id="{676F9532-752A-4DBE-AB02-E89B5125378E}"/>
              </a:ext>
            </a:extLst>
          </p:cNvPr>
          <p:cNvSpPr txBox="1"/>
          <p:nvPr/>
        </p:nvSpPr>
        <p:spPr>
          <a:xfrm>
            <a:off x="856529" y="4466185"/>
            <a:ext cx="1432767" cy="527317"/>
          </a:xfrm>
          <a:prstGeom prst="rect">
            <a:avLst/>
          </a:prstGeom>
          <a:noFill/>
        </p:spPr>
        <p:txBody>
          <a:bodyPr wrap="square" lIns="186494" tIns="149196" rIns="186494" bIns="149196"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Personal</a:t>
            </a:r>
          </a:p>
        </p:txBody>
      </p:sp>
      <p:sp>
        <p:nvSpPr>
          <p:cNvPr id="10" name="TextBox 9">
            <a:extLst>
              <a:ext uri="{FF2B5EF4-FFF2-40B4-BE49-F238E27FC236}">
                <a16:creationId xmlns:a16="http://schemas.microsoft.com/office/drawing/2014/main" id="{4554E98C-920E-4D28-B488-148977F55456}"/>
              </a:ext>
            </a:extLst>
          </p:cNvPr>
          <p:cNvSpPr txBox="1"/>
          <p:nvPr/>
        </p:nvSpPr>
        <p:spPr>
          <a:xfrm>
            <a:off x="815614" y="2651197"/>
            <a:ext cx="1445553" cy="527317"/>
          </a:xfrm>
          <a:prstGeom prst="rect">
            <a:avLst/>
          </a:prstGeom>
          <a:noFill/>
        </p:spPr>
        <p:txBody>
          <a:bodyPr wrap="square" lIns="186494" tIns="149196" rIns="186494" bIns="149196"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Pooled</a:t>
            </a:r>
            <a:r>
              <a:rPr kumimoji="0" lang="en-US" sz="163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p>
        </p:txBody>
      </p:sp>
      <p:sp>
        <p:nvSpPr>
          <p:cNvPr id="11" name="TextBox 10">
            <a:extLst>
              <a:ext uri="{FF2B5EF4-FFF2-40B4-BE49-F238E27FC236}">
                <a16:creationId xmlns:a16="http://schemas.microsoft.com/office/drawing/2014/main" id="{25AE92C7-C5FA-4912-BF40-82C801A8F0EC}"/>
              </a:ext>
            </a:extLst>
          </p:cNvPr>
          <p:cNvSpPr txBox="1"/>
          <p:nvPr/>
        </p:nvSpPr>
        <p:spPr>
          <a:xfrm>
            <a:off x="2686937" y="5380912"/>
            <a:ext cx="2028179" cy="552429"/>
          </a:xfrm>
          <a:prstGeom prst="rect">
            <a:avLst/>
          </a:prstGeom>
          <a:noFill/>
        </p:spPr>
        <p:txBody>
          <a:bodyPr wrap="square" lIns="186494" tIns="149196" rIns="186494" bIns="149196"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000000"/>
                </a:solidFill>
                <a:effectLst/>
                <a:uLnTx/>
                <a:uFillTx/>
                <a:latin typeface="Segoe UI"/>
                <a:ea typeface="+mn-ea"/>
                <a:cs typeface="+mn-cs"/>
              </a:rPr>
              <a:t>Single Session</a:t>
            </a:r>
          </a:p>
        </p:txBody>
      </p:sp>
      <p:sp>
        <p:nvSpPr>
          <p:cNvPr id="12" name="TextBox 11">
            <a:extLst>
              <a:ext uri="{FF2B5EF4-FFF2-40B4-BE49-F238E27FC236}">
                <a16:creationId xmlns:a16="http://schemas.microsoft.com/office/drawing/2014/main" id="{C9BD5B12-BF9C-40F2-82D9-EE63D3FC2DA5}"/>
              </a:ext>
            </a:extLst>
          </p:cNvPr>
          <p:cNvSpPr txBox="1"/>
          <p:nvPr/>
        </p:nvSpPr>
        <p:spPr>
          <a:xfrm>
            <a:off x="6086346" y="5380911"/>
            <a:ext cx="1861942" cy="552429"/>
          </a:xfrm>
          <a:prstGeom prst="rect">
            <a:avLst/>
          </a:prstGeom>
          <a:noFill/>
        </p:spPr>
        <p:txBody>
          <a:bodyPr wrap="square" lIns="186494" tIns="149196" rIns="186494" bIns="149196"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000000"/>
                </a:solidFill>
                <a:effectLst/>
                <a:uLnTx/>
                <a:uFillTx/>
                <a:latin typeface="Segoe UI"/>
                <a:ea typeface="+mn-ea"/>
                <a:cs typeface="+mn-cs"/>
              </a:rPr>
              <a:t>Multi-Session</a:t>
            </a:r>
          </a:p>
        </p:txBody>
      </p:sp>
      <p:pic>
        <p:nvPicPr>
          <p:cNvPr id="15" name="Graphic 14" descr="Money">
            <a:extLst>
              <a:ext uri="{FF2B5EF4-FFF2-40B4-BE49-F238E27FC236}">
                <a16:creationId xmlns:a16="http://schemas.microsoft.com/office/drawing/2014/main" id="{13B32B4F-C72E-47B8-BFA3-9C097B486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0744" y="2048184"/>
            <a:ext cx="668990" cy="668990"/>
          </a:xfrm>
          <a:prstGeom prst="rect">
            <a:avLst/>
          </a:prstGeom>
        </p:spPr>
      </p:pic>
      <p:pic>
        <p:nvPicPr>
          <p:cNvPr id="18" name="Graphic 17" descr="Money">
            <a:extLst>
              <a:ext uri="{FF2B5EF4-FFF2-40B4-BE49-F238E27FC236}">
                <a16:creationId xmlns:a16="http://schemas.microsoft.com/office/drawing/2014/main" id="{7151B6DD-09CD-4936-807E-F3E79542B8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3260" y="4200507"/>
            <a:ext cx="668990" cy="668990"/>
          </a:xfrm>
          <a:prstGeom prst="rect">
            <a:avLst/>
          </a:prstGeom>
        </p:spPr>
      </p:pic>
      <p:pic>
        <p:nvPicPr>
          <p:cNvPr id="19" name="Graphic 18" descr="Money">
            <a:extLst>
              <a:ext uri="{FF2B5EF4-FFF2-40B4-BE49-F238E27FC236}">
                <a16:creationId xmlns:a16="http://schemas.microsoft.com/office/drawing/2014/main" id="{7F377E47-9DC3-48FA-AFB3-832BE48D24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782" y="4199678"/>
            <a:ext cx="668990" cy="668990"/>
          </a:xfrm>
          <a:prstGeom prst="rect">
            <a:avLst/>
          </a:prstGeom>
        </p:spPr>
      </p:pic>
      <p:pic>
        <p:nvPicPr>
          <p:cNvPr id="16" name="Graphic 15" descr="Money">
            <a:extLst>
              <a:ext uri="{FF2B5EF4-FFF2-40B4-BE49-F238E27FC236}">
                <a16:creationId xmlns:a16="http://schemas.microsoft.com/office/drawing/2014/main" id="{6F6B589E-F484-4559-8ADB-D9A88F7048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8301" y="4199678"/>
            <a:ext cx="668990" cy="668990"/>
          </a:xfrm>
          <a:prstGeom prst="rect">
            <a:avLst/>
          </a:prstGeom>
        </p:spPr>
      </p:pic>
      <p:pic>
        <p:nvPicPr>
          <p:cNvPr id="20" name="Graphic 19" descr="Money">
            <a:extLst>
              <a:ext uri="{FF2B5EF4-FFF2-40B4-BE49-F238E27FC236}">
                <a16:creationId xmlns:a16="http://schemas.microsoft.com/office/drawing/2014/main" id="{7FF6A365-B1D0-48FD-A626-95B86FDF84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9734" y="2048183"/>
            <a:ext cx="668990" cy="668990"/>
          </a:xfrm>
          <a:prstGeom prst="rect">
            <a:avLst/>
          </a:prstGeom>
        </p:spPr>
      </p:pic>
      <p:pic>
        <p:nvPicPr>
          <p:cNvPr id="21" name="Graphic 20" descr="Money">
            <a:extLst>
              <a:ext uri="{FF2B5EF4-FFF2-40B4-BE49-F238E27FC236}">
                <a16:creationId xmlns:a16="http://schemas.microsoft.com/office/drawing/2014/main" id="{09F3A6C7-257F-44E8-A225-84D160591B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57804" y="1990192"/>
            <a:ext cx="668990" cy="668990"/>
          </a:xfrm>
          <a:prstGeom prst="rect">
            <a:avLst/>
          </a:prstGeom>
        </p:spPr>
      </p:pic>
      <p:cxnSp>
        <p:nvCxnSpPr>
          <p:cNvPr id="3" name="Straight Connector 2">
            <a:extLst>
              <a:ext uri="{FF2B5EF4-FFF2-40B4-BE49-F238E27FC236}">
                <a16:creationId xmlns:a16="http://schemas.microsoft.com/office/drawing/2014/main" id="{4755DB80-CA4D-4C88-9911-CD231B39DD4E}"/>
              </a:ext>
            </a:extLst>
          </p:cNvPr>
          <p:cNvCxnSpPr/>
          <p:nvPr/>
        </p:nvCxnSpPr>
        <p:spPr>
          <a:xfrm>
            <a:off x="5913481" y="1821099"/>
            <a:ext cx="0" cy="403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E8715A-1582-4D3F-8F07-9B167D1F38FC}"/>
              </a:ext>
            </a:extLst>
          </p:cNvPr>
          <p:cNvCxnSpPr/>
          <p:nvPr/>
        </p:nvCxnSpPr>
        <p:spPr>
          <a:xfrm>
            <a:off x="961183" y="4106776"/>
            <a:ext cx="8152243" cy="111072"/>
          </a:xfrm>
          <a:prstGeom prst="line">
            <a:avLst/>
          </a:prstGeom>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811EF3-C6B1-4619-9E9F-3C42B7D59D2A}"/>
              </a:ext>
            </a:extLst>
          </p:cNvPr>
          <p:cNvSpPr>
            <a:spLocks noGrp="1"/>
          </p:cNvSpPr>
          <p:nvPr>
            <p:ph type="ftr" sz="quarter" idx="11"/>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sp>
        <p:nvSpPr>
          <p:cNvPr id="13" name="TextBox 12">
            <a:extLst>
              <a:ext uri="{FF2B5EF4-FFF2-40B4-BE49-F238E27FC236}">
                <a16:creationId xmlns:a16="http://schemas.microsoft.com/office/drawing/2014/main" id="{A6D85C83-7BA0-4161-BFF9-24405EBD8A42}"/>
              </a:ext>
            </a:extLst>
          </p:cNvPr>
          <p:cNvSpPr txBox="1"/>
          <p:nvPr/>
        </p:nvSpPr>
        <p:spPr>
          <a:xfrm>
            <a:off x="7703566" y="969598"/>
            <a:ext cx="2646456" cy="448228"/>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~80% of installed base (IB), lowest cost due to shared OS</a:t>
            </a:r>
          </a:p>
        </p:txBody>
      </p:sp>
      <p:sp>
        <p:nvSpPr>
          <p:cNvPr id="14" name="TextBox 13">
            <a:extLst>
              <a:ext uri="{FF2B5EF4-FFF2-40B4-BE49-F238E27FC236}">
                <a16:creationId xmlns:a16="http://schemas.microsoft.com/office/drawing/2014/main" id="{901A4C4A-55C6-4DD4-B427-B9172C20D655}"/>
              </a:ext>
            </a:extLst>
          </p:cNvPr>
          <p:cNvSpPr txBox="1"/>
          <p:nvPr/>
        </p:nvSpPr>
        <p:spPr>
          <a:xfrm>
            <a:off x="1010947" y="1233439"/>
            <a:ext cx="2113836" cy="448228"/>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~15% of IB, higher cost but can solve app </a:t>
            </a:r>
            <a:r>
              <a:rPr kumimoji="0" lang="en-US" sz="1428"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compat</a:t>
            </a:r>
            <a:endParaRPr kumimoji="0" lang="en-US" sz="142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3086FDCB-C6BC-4D07-9A5B-1706D32E08A3}"/>
              </a:ext>
            </a:extLst>
          </p:cNvPr>
          <p:cNvSpPr txBox="1"/>
          <p:nvPr/>
        </p:nvSpPr>
        <p:spPr>
          <a:xfrm>
            <a:off x="847810" y="5798114"/>
            <a:ext cx="2001192" cy="448228"/>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~5% of IB, highest cost but allows admin access</a:t>
            </a:r>
          </a:p>
        </p:txBody>
      </p:sp>
      <p:cxnSp>
        <p:nvCxnSpPr>
          <p:cNvPr id="25" name="Straight Connector 24">
            <a:extLst>
              <a:ext uri="{FF2B5EF4-FFF2-40B4-BE49-F238E27FC236}">
                <a16:creationId xmlns:a16="http://schemas.microsoft.com/office/drawing/2014/main" id="{50A4BF05-4E97-478B-A206-41ED3D3C5098}"/>
              </a:ext>
            </a:extLst>
          </p:cNvPr>
          <p:cNvCxnSpPr>
            <a:stCxn id="14" idx="2"/>
          </p:cNvCxnSpPr>
          <p:nvPr/>
        </p:nvCxnSpPr>
        <p:spPr>
          <a:xfrm>
            <a:off x="2067864" y="1681667"/>
            <a:ext cx="781137" cy="5156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86655B-0A66-4773-8AFE-9E797089B5EE}"/>
              </a:ext>
            </a:extLst>
          </p:cNvPr>
          <p:cNvCxnSpPr>
            <a:cxnSpLocks/>
            <a:stCxn id="23" idx="0"/>
          </p:cNvCxnSpPr>
          <p:nvPr/>
        </p:nvCxnSpPr>
        <p:spPr>
          <a:xfrm flipV="1">
            <a:off x="1848406" y="5321621"/>
            <a:ext cx="959592" cy="47649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63FEA4-C91A-427A-BF5C-160A47C0B4FA}"/>
              </a:ext>
            </a:extLst>
          </p:cNvPr>
          <p:cNvCxnSpPr>
            <a:cxnSpLocks/>
            <a:endCxn id="13" idx="2"/>
          </p:cNvCxnSpPr>
          <p:nvPr/>
        </p:nvCxnSpPr>
        <p:spPr>
          <a:xfrm flipV="1">
            <a:off x="8357804" y="1417826"/>
            <a:ext cx="668990" cy="44016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39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DC014-A5A1-450A-925F-D68DBCBFB28A}"/>
              </a:ext>
            </a:extLst>
          </p:cNvPr>
          <p:cNvSpPr>
            <a:spLocks noGrp="1"/>
          </p:cNvSpPr>
          <p:nvPr>
            <p:ph type="title"/>
          </p:nvPr>
        </p:nvSpPr>
        <p:spPr/>
        <p:txBody>
          <a:bodyPr/>
          <a:lstStyle/>
          <a:p>
            <a:r>
              <a:rPr lang="en-US"/>
              <a:t>Customer challenges </a:t>
            </a:r>
            <a:endParaRPr lang="en-US">
              <a:solidFill>
                <a:srgbClr val="FF0000"/>
              </a:solidFill>
            </a:endParaRPr>
          </a:p>
        </p:txBody>
      </p:sp>
      <p:graphicFrame>
        <p:nvGraphicFramePr>
          <p:cNvPr id="8" name="Table Placeholder 6">
            <a:extLst>
              <a:ext uri="{FF2B5EF4-FFF2-40B4-BE49-F238E27FC236}">
                <a16:creationId xmlns:a16="http://schemas.microsoft.com/office/drawing/2014/main" id="{34A97383-6941-4A3D-BBD9-F7D7B3CE87B1}"/>
              </a:ext>
            </a:extLst>
          </p:cNvPr>
          <p:cNvGraphicFramePr>
            <a:graphicFrameLocks/>
          </p:cNvGraphicFramePr>
          <p:nvPr/>
        </p:nvGraphicFramePr>
        <p:xfrm>
          <a:off x="435794" y="1222376"/>
          <a:ext cx="11565520" cy="5349766"/>
        </p:xfrm>
        <a:graphic>
          <a:graphicData uri="http://schemas.openxmlformats.org/drawingml/2006/table">
            <a:tbl>
              <a:tblPr firstRow="1" bandRow="1">
                <a:tableStyleId>{5C22544A-7EE6-4342-B048-85BDC9FD1C3A}</a:tableStyleId>
              </a:tblPr>
              <a:tblGrid>
                <a:gridCol w="5782760">
                  <a:extLst>
                    <a:ext uri="{9D8B030D-6E8A-4147-A177-3AD203B41FA5}">
                      <a16:colId xmlns:a16="http://schemas.microsoft.com/office/drawing/2014/main" val="1833729505"/>
                    </a:ext>
                  </a:extLst>
                </a:gridCol>
                <a:gridCol w="5782760">
                  <a:extLst>
                    <a:ext uri="{9D8B030D-6E8A-4147-A177-3AD203B41FA5}">
                      <a16:colId xmlns:a16="http://schemas.microsoft.com/office/drawing/2014/main" val="1453218819"/>
                    </a:ext>
                  </a:extLst>
                </a:gridCol>
              </a:tblGrid>
              <a:tr h="546822">
                <a:tc>
                  <a:txBody>
                    <a:bodyPr/>
                    <a:lstStyle/>
                    <a:p>
                      <a:pPr>
                        <a:lnSpc>
                          <a:spcPts val="1600"/>
                        </a:lnSpc>
                      </a:pPr>
                      <a:r>
                        <a:rPr lang="en-US" sz="1600" b="0">
                          <a:solidFill>
                            <a:schemeClr val="bg2"/>
                          </a:solidFill>
                          <a:latin typeface="+mj-lt"/>
                        </a:rPr>
                        <a:t>Customer Challenges</a:t>
                      </a:r>
                    </a:p>
                  </a:txBody>
                  <a:tcPr marL="91277" marR="91277" marT="91427" marB="91427"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solidFill>
                      <a:schemeClr val="accent1"/>
                    </a:solidFill>
                  </a:tcPr>
                </a:tc>
                <a:tc>
                  <a:txBody>
                    <a:bodyPr/>
                    <a:lstStyle/>
                    <a:p>
                      <a:pPr>
                        <a:lnSpc>
                          <a:spcPts val="1600"/>
                        </a:lnSpc>
                      </a:pPr>
                      <a:r>
                        <a:rPr lang="en-US" sz="1600" b="0">
                          <a:solidFill>
                            <a:schemeClr val="bg2"/>
                          </a:solidFill>
                          <a:latin typeface="+mj-lt"/>
                        </a:rPr>
                        <a:t>Windows Virtual Desktop customer promises</a:t>
                      </a:r>
                      <a:endParaRPr lang="en-US" sz="1600" b="0" dirty="0">
                        <a:solidFill>
                          <a:schemeClr val="bg2"/>
                        </a:solidFill>
                        <a:latin typeface="+mj-lt"/>
                      </a:endParaRPr>
                    </a:p>
                  </a:txBody>
                  <a:tcPr marL="91277" marR="91277" marT="91427" marB="91427"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solidFill>
                      <a:schemeClr val="accent1"/>
                    </a:solidFill>
                  </a:tcPr>
                </a:tc>
                <a:extLst>
                  <a:ext uri="{0D108BD9-81ED-4DB2-BD59-A6C34878D82A}">
                    <a16:rowId xmlns:a16="http://schemas.microsoft.com/office/drawing/2014/main" val="3112106869"/>
                  </a:ext>
                </a:extLst>
              </a:tr>
              <a:tr h="1182393">
                <a:tc>
                  <a:txBody>
                    <a:bodyPr/>
                    <a:lstStyle/>
                    <a:p>
                      <a:pPr marL="182880" marR="0" lvl="0" indent="-182880" algn="l" rtl="0" eaLnBrk="1" fontAlgn="auto" latinLnBrk="0" hangingPunct="1">
                        <a:lnSpc>
                          <a:spcPts val="1600"/>
                        </a:lnSpc>
                        <a:spcBef>
                          <a:spcPts val="0"/>
                        </a:spcBef>
                        <a:spcAft>
                          <a:spcPts val="0"/>
                        </a:spcAft>
                        <a:buFont typeface="Arial" panose="020B0604020202020204" pitchFamily="34" charset="0"/>
                        <a:buChar char="•"/>
                      </a:pPr>
                      <a:endParaRPr lang="en-US" sz="1400" b="0" i="0" u="none" strike="noStrike" kern="1200" cap="none" spc="0" normalizeH="0" baseline="0" noProof="0">
                        <a:ln>
                          <a:noFill/>
                        </a:ln>
                        <a:solidFill>
                          <a:schemeClr val="tx1"/>
                        </a:solidFill>
                        <a:effectLst/>
                        <a:uLnTx/>
                        <a:uFillTx/>
                        <a:latin typeface="+mn-lt"/>
                        <a:ea typeface="+mn-ea"/>
                        <a:cs typeface="+mn-cs"/>
                      </a:endParaRPr>
                    </a:p>
                    <a:p>
                      <a:pPr marL="0" marR="0" lvl="0" indent="0" algn="l">
                        <a:lnSpc>
                          <a:spcPts val="1600"/>
                        </a:lnSpc>
                        <a:spcBef>
                          <a:spcPts val="0"/>
                        </a:spcBef>
                        <a:spcAft>
                          <a:spcPts val="0"/>
                        </a:spcAft>
                        <a:buFont typeface="Arial" panose="020B0604020202020204" pitchFamily="34" charset="0"/>
                        <a:buNone/>
                      </a:pPr>
                      <a:r>
                        <a:rPr lang="en-US" sz="1400" b="0" i="0" u="none" strike="noStrike" kern="1200" cap="none" spc="0" normalizeH="0" baseline="0" noProof="0">
                          <a:ln>
                            <a:noFill/>
                          </a:ln>
                          <a:solidFill>
                            <a:schemeClr val="tx1"/>
                          </a:solidFill>
                          <a:effectLst/>
                          <a:uLnTx/>
                          <a:uFillTx/>
                          <a:latin typeface="+mn-lt"/>
                          <a:ea typeface="+mn-ea"/>
                          <a:cs typeface="+mn-cs"/>
                        </a:rPr>
                        <a:t> </a:t>
                      </a:r>
                    </a:p>
                    <a:p>
                      <a:pPr marL="0" marR="0" lvl="0" indent="0" algn="l">
                        <a:lnSpc>
                          <a:spcPts val="1600"/>
                        </a:lnSpc>
                        <a:spcBef>
                          <a:spcPts val="0"/>
                        </a:spcBef>
                        <a:spcAft>
                          <a:spcPts val="0"/>
                        </a:spcAft>
                        <a:buFont typeface="Arial" panose="020B0604020202020204" pitchFamily="34" charset="0"/>
                        <a:buNone/>
                      </a:pPr>
                      <a:r>
                        <a:rPr lang="en-US" sz="1400" b="1" i="0" u="none" strike="noStrike" kern="1200" cap="none" spc="0" normalizeH="0" baseline="0" noProof="0">
                          <a:ln>
                            <a:noFill/>
                          </a:ln>
                          <a:solidFill>
                            <a:schemeClr val="tx1"/>
                          </a:solidFill>
                          <a:effectLst/>
                          <a:uLnTx/>
                          <a:uFillTx/>
                          <a:latin typeface="+mn-lt"/>
                          <a:ea typeface="+mn-ea"/>
                          <a:cs typeface="+mn-cs"/>
                        </a:rPr>
                        <a:t>End-user experience trade-off in multi-session environments</a:t>
                      </a:r>
                    </a:p>
                    <a:p>
                      <a:pPr marL="182880" marR="0" lvl="0" indent="-182880" algn="l">
                        <a:lnSpc>
                          <a:spcPts val="1600"/>
                        </a:lnSpc>
                        <a:spcBef>
                          <a:spcPts val="0"/>
                        </a:spcBef>
                        <a:spcAft>
                          <a:spcPts val="0"/>
                        </a:spcAft>
                        <a:buFont typeface="Arial" panose="020B0604020202020204" pitchFamily="34" charset="0"/>
                        <a:buChar char="•"/>
                      </a:pPr>
                      <a:endParaRPr lang="en-US" sz="1400" b="0" i="0" u="none" strike="noStrike" kern="1200" cap="none" spc="0" normalizeH="0" baseline="0" noProof="0">
                        <a:ln>
                          <a:noFill/>
                        </a:ln>
                        <a:solidFill>
                          <a:schemeClr val="tx1"/>
                        </a:solidFill>
                        <a:effectLst/>
                        <a:uLnTx/>
                        <a:uFillTx/>
                        <a:latin typeface="+mn-lt"/>
                        <a:ea typeface="+mn-ea"/>
                        <a:cs typeface="+mn-cs"/>
                      </a:endParaRP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Deliver the only multi-session Windows 10 experience</a:t>
                      </a: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Windows 10 multi-session and single-session</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Free Windows 7 Extended Security Updates</a:t>
                      </a: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691962828"/>
                  </a:ext>
                </a:extLst>
              </a:tr>
              <a:tr h="1219079">
                <a:tc>
                  <a:txBody>
                    <a:bodyPr/>
                    <a:lstStyle/>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Poor O365 experience in non-persistent multi-session </a:t>
                      </a:r>
                      <a:endParaRPr kumimoji="0" lang="en-US" sz="1400" b="0" i="0" u="none" strike="noStrike" kern="1200" cap="none" spc="0" normalizeH="0" baseline="0" noProof="0">
                        <a:ln>
                          <a:noFill/>
                        </a:ln>
                        <a:solidFill>
                          <a:srgbClr val="000000"/>
                        </a:solidFill>
                        <a:effectLst/>
                        <a:uLnTx/>
                        <a:uFillTx/>
                        <a:latin typeface="+mn-lt"/>
                        <a:ea typeface="+mn-ea"/>
                        <a:cs typeface="+mn-cs"/>
                      </a:endParaRP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Enable optimizations for Office 365 ProPlus</a:t>
                      </a: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mn-lt"/>
                          <a:ea typeface="+mn-ea"/>
                          <a:cs typeface="+mn-cs"/>
                        </a:rPr>
                        <a:t>FSLogix</a:t>
                      </a:r>
                      <a:r>
                        <a:rPr kumimoji="0" lang="en-US" sz="1400" b="0" i="0" u="none" strike="noStrike" kern="1200" cap="none" spc="0" normalizeH="0" baseline="0" noProof="0">
                          <a:ln>
                            <a:noFill/>
                          </a:ln>
                          <a:solidFill>
                            <a:srgbClr val="000000"/>
                          </a:solidFill>
                          <a:effectLst/>
                          <a:uLnTx/>
                          <a:uFillTx/>
                          <a:latin typeface="+mn-lt"/>
                          <a:ea typeface="+mn-ea"/>
                          <a:cs typeface="+mn-cs"/>
                        </a:rPr>
                        <a:t> -&gt; fast VHD load times</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Per machine Install – OneDrive, Teams</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Search, cache, indexing improvements</a:t>
                      </a: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972142428"/>
                  </a:ext>
                </a:extLst>
              </a:tr>
              <a:tr h="1182393">
                <a:tc>
                  <a:txBody>
                    <a:bodyPr/>
                    <a:lstStyle/>
                    <a:p>
                      <a:pPr marL="0" marR="0" lvl="0" indent="0" algn="l" rtl="0" eaLnBrk="1" fontAlgn="auto" latinLnBrk="0" hangingPunct="1">
                        <a:lnSpc>
                          <a:spcPts val="1600"/>
                        </a:lnSpc>
                        <a:spcBef>
                          <a:spcPts val="0"/>
                        </a:spcBef>
                        <a:spcAft>
                          <a:spcPts val="0"/>
                        </a:spcAft>
                        <a:buFont typeface="Arial" panose="020B0604020202020204" pitchFamily="34" charset="0"/>
                        <a:buNone/>
                      </a:pPr>
                      <a:endParaRPr kumimoji="0" lang="en-US" sz="1400" b="0" i="0" u="none" strike="noStrike" kern="1200" cap="none" spc="0" normalizeH="0" baseline="0" noProof="0">
                        <a:ln>
                          <a:noFill/>
                        </a:ln>
                        <a:solidFill>
                          <a:srgbClr val="000000"/>
                        </a:solidFill>
                        <a:effectLst/>
                        <a:uLnTx/>
                        <a:uFillTx/>
                        <a:latin typeface="+mn-lt"/>
                        <a:ea typeface="+mn-ea"/>
                        <a:cs typeface="+mn-cs"/>
                      </a:endParaRPr>
                    </a:p>
                    <a:p>
                      <a:pPr marL="0" marR="0" lvl="0" indent="0" algn="l" rtl="0" eaLnBrk="1" fontAlgn="auto" latinLnBrk="0" hangingPunct="1">
                        <a:lnSpc>
                          <a:spcPts val="1600"/>
                        </a:lnSpc>
                        <a:spcBef>
                          <a:spcPts val="0"/>
                        </a:spcBef>
                        <a:spcAft>
                          <a:spcPts val="0"/>
                        </a:spcAft>
                        <a:buFont typeface="Arial" panose="020B0604020202020204" pitchFamily="34" charset="0"/>
                        <a:buNone/>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0" marR="0" lvl="0" indent="0" algn="l" rtl="0" eaLnBrk="1" fontAlgn="auto" latinLnBrk="0" hangingPunct="1">
                        <a:lnSpc>
                          <a:spcPts val="1600"/>
                        </a:lnSpc>
                        <a:spcBef>
                          <a:spcPts val="0"/>
                        </a:spcBef>
                        <a:spcAft>
                          <a:spcPts val="0"/>
                        </a:spcAft>
                        <a:buFont typeface="Arial" panose="020B0604020202020204" pitchFamily="34" charset="0"/>
                        <a:buNone/>
                      </a:pPr>
                      <a:r>
                        <a:rPr kumimoji="0" lang="en-US" sz="1400" b="1" i="0" u="none" strike="noStrike" kern="1200" cap="none" spc="0" normalizeH="0" baseline="0" noProof="0">
                          <a:ln>
                            <a:noFill/>
                          </a:ln>
                          <a:solidFill>
                            <a:srgbClr val="000000"/>
                          </a:solidFill>
                          <a:effectLst/>
                          <a:uLnTx/>
                          <a:uFillTx/>
                          <a:latin typeface="+mn-lt"/>
                          <a:ea typeface="+mn-ea"/>
                          <a:cs typeface="+mn-cs"/>
                        </a:rPr>
                        <a:t>Remote Desktop deployments can be expensive</a:t>
                      </a:r>
                      <a:endParaRPr kumimoji="0" lang="en-US" sz="1400" b="0" i="0" u="none" strike="noStrike" kern="1200" cap="none" spc="0" normalizeH="0" baseline="0" noProof="0">
                        <a:ln>
                          <a:noFill/>
                        </a:ln>
                        <a:solidFill>
                          <a:srgbClr val="000000"/>
                        </a:solidFill>
                        <a:effectLst/>
                        <a:uLnTx/>
                        <a:uFillTx/>
                        <a:latin typeface="+mn-lt"/>
                        <a:ea typeface="+mn-ea"/>
                        <a:cs typeface="+mn-cs"/>
                      </a:endParaRP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182880" marR="0" lvl="0" indent="-182880" algn="l" defTabSz="932742" rtl="0" eaLnBrk="1" fontAlgn="auto" latinLnBrk="0" hangingPunct="1">
                        <a:lnSpc>
                          <a:spcPts val="16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Migrate existing RDS deployments to Azure</a:t>
                      </a:r>
                    </a:p>
                    <a:p>
                      <a:pPr marL="182880" marR="0" lvl="0" indent="-182880" algn="l" defTabSz="932742" rtl="0" eaLnBrk="1" fontAlgn="auto" latinLnBrk="0" hangingPunct="1">
                        <a:lnSpc>
                          <a:spcPts val="16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CAPEX to OPEX</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Tools to utilize Azure elasticity/scalability</a:t>
                      </a: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758074237"/>
                  </a:ext>
                </a:extLst>
              </a:tr>
              <a:tr h="1219079">
                <a:tc>
                  <a:txBody>
                    <a:bodyPr/>
                    <a:lstStyle/>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Deployment/Management experience is sub-optimal</a:t>
                      </a: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tc>
                  <a:txBody>
                    <a:bodyPr/>
                    <a:lstStyle/>
                    <a:p>
                      <a:pPr marL="182880" marR="0" lvl="0" indent="-182880" algn="l" rtl="0" eaLnBrk="1" fontAlgn="auto" latinLnBrk="0" hangingPunct="1">
                        <a:lnSpc>
                          <a:spcPts val="1600"/>
                        </a:lnSpc>
                        <a:spcBef>
                          <a:spcPts val="0"/>
                        </a:spcBef>
                        <a:spcAft>
                          <a:spcPts val="0"/>
                        </a:spcAft>
                        <a:buFontTx/>
                        <a:buNone/>
                      </a:pPr>
                      <a:r>
                        <a:rPr kumimoji="0" lang="en-US" sz="1400" b="1" i="0" u="none" strike="noStrike" kern="1200" cap="none" spc="0" normalizeH="0" baseline="0" noProof="0">
                          <a:ln>
                            <a:noFill/>
                          </a:ln>
                          <a:solidFill>
                            <a:srgbClr val="000000"/>
                          </a:solidFill>
                          <a:effectLst/>
                          <a:uLnTx/>
                          <a:uFillTx/>
                          <a:latin typeface="+mn-lt"/>
                          <a:ea typeface="+mn-ea"/>
                          <a:cs typeface="+mn-cs"/>
                        </a:rPr>
                        <a:t>Deploy and scale in minutes</a:t>
                      </a:r>
                      <a:r>
                        <a:rPr lang="en-US" sz="1400" b="1" i="0" u="none" strike="noStrike" kern="1200" cap="none" spc="0" normalizeH="0" baseline="0" noProof="0">
                          <a:ln>
                            <a:noFill/>
                          </a:ln>
                          <a:solidFill>
                            <a:srgbClr val="000000"/>
                          </a:solidFill>
                          <a:effectLst/>
                          <a:uLnTx/>
                          <a:uFillTx/>
                          <a:latin typeface="+mn-lt"/>
                          <a:ea typeface="+mn-ea"/>
                          <a:cs typeface="+mn-cs"/>
                        </a:rPr>
                        <a:t> </a:t>
                      </a:r>
                    </a:p>
                    <a:p>
                      <a:pPr marL="182880" marR="0" lvl="0" indent="-182880" algn="l" rtl="0" eaLnBrk="1" fontAlgn="auto" latinLnBrk="0" hangingPunct="1">
                        <a:lnSpc>
                          <a:spcPts val="1600"/>
                        </a:lnSpc>
                        <a:spcBef>
                          <a:spcPts val="0"/>
                        </a:spcBef>
                        <a:spcAft>
                          <a:spcPts val="0"/>
                        </a:spcAft>
                        <a:buFontTx/>
                        <a:buNone/>
                      </a:pPr>
                      <a:endParaRPr kumimoji="0" lang="en-US" sz="1400" b="1" i="0" u="none" strike="noStrike" kern="1200" cap="none" spc="0" normalizeH="0" baseline="0" noProof="0">
                        <a:ln>
                          <a:noFill/>
                        </a:ln>
                        <a:solidFill>
                          <a:srgbClr val="000000"/>
                        </a:solidFill>
                        <a:effectLst/>
                        <a:uLnTx/>
                        <a:uFillTx/>
                        <a:latin typeface="+mn-lt"/>
                        <a:ea typeface="+mn-ea"/>
                        <a:cs typeface="+mn-cs"/>
                      </a:endParaRP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ARM templates for simplified deployment</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Web GUIs for simplified management</a:t>
                      </a:r>
                    </a:p>
                    <a:p>
                      <a:pPr marL="182880" marR="0" lvl="0" indent="-182880" algn="l" defTabSz="932742"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Partner ecosystem extensibility</a:t>
                      </a:r>
                    </a:p>
                  </a:txBody>
                  <a:tcPr marL="91277" marR="91277" marT="91427" marB="91427">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3871845991"/>
                  </a:ext>
                </a:extLst>
              </a:tr>
            </a:tbl>
          </a:graphicData>
        </a:graphic>
      </p:graphicFrame>
    </p:spTree>
    <p:extLst>
      <p:ext uri="{BB962C8B-B14F-4D97-AF65-F5344CB8AC3E}">
        <p14:creationId xmlns:p14="http://schemas.microsoft.com/office/powerpoint/2010/main" val="193877974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900122" y="2712735"/>
            <a:ext cx="191312" cy="3812612"/>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172867" y="2810473"/>
            <a:ext cx="184492" cy="3765289"/>
            <a:chOff x="2849276" y="128295"/>
            <a:chExt cx="217605"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382886" y="2655310"/>
              <a:ext cx="1150386" cy="217605"/>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multi-session, Server, etc.</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600855" y="466302"/>
            <a:ext cx="11237870" cy="565091"/>
          </a:xfrm>
        </p:spPr>
        <p:txBody>
          <a:bodyPr/>
          <a:lstStyle/>
          <a:p>
            <a:r>
              <a:rPr lang="en-US"/>
              <a:t>Windows Virtual Desktop</a:t>
            </a:r>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5094477" y="3911340"/>
            <a:ext cx="1736972" cy="599381"/>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5094477" y="4793525"/>
            <a:ext cx="1736972" cy="599381"/>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668723" y="3594525"/>
            <a:ext cx="4023329" cy="1992043"/>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481603" y="3353791"/>
            <a:ext cx="386360" cy="386360"/>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7943416" y="3960133"/>
            <a:ext cx="3473943" cy="599381"/>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479045" y="4093314"/>
            <a:ext cx="1883303" cy="157429"/>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225" name="Group 224">
            <a:extLst>
              <a:ext uri="{FF2B5EF4-FFF2-40B4-BE49-F238E27FC236}">
                <a16:creationId xmlns:a16="http://schemas.microsoft.com/office/drawing/2014/main" id="{29F68ACA-2F7B-4C2A-BA4A-2D7D2CE84412}"/>
              </a:ext>
            </a:extLst>
          </p:cNvPr>
          <p:cNvGrpSpPr/>
          <p:nvPr/>
        </p:nvGrpSpPr>
        <p:grpSpPr>
          <a:xfrm>
            <a:off x="918087" y="3407567"/>
            <a:ext cx="1658798" cy="2966505"/>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7" name="TextBox 216">
            <a:extLst>
              <a:ext uri="{FF2B5EF4-FFF2-40B4-BE49-F238E27FC236}">
                <a16:creationId xmlns:a16="http://schemas.microsoft.com/office/drawing/2014/main" id="{A852D315-07A1-43B9-BFC6-74F3D9EE62F5}"/>
              </a:ext>
            </a:extLst>
          </p:cNvPr>
          <p:cNvSpPr txBox="1"/>
          <p:nvPr/>
        </p:nvSpPr>
        <p:spPr>
          <a:xfrm>
            <a:off x="421701" y="917301"/>
            <a:ext cx="10906820" cy="1942633"/>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mn-cs"/>
              </a:rPr>
              <a:t>Consists of: </a:t>
            </a:r>
            <a:r>
              <a:rPr kumimoji="0" lang="en-US" sz="1428" b="1" i="0" u="none" strike="noStrike" kern="1200" cap="none" spc="0" normalizeH="0" baseline="0" noProof="0" dirty="0">
                <a:ln>
                  <a:noFill/>
                </a:ln>
                <a:solidFill>
                  <a:srgbClr val="000000"/>
                </a:solidFill>
                <a:effectLst/>
                <a:uLnTx/>
                <a:uFillTx/>
                <a:latin typeface="Segoe UI"/>
                <a:ea typeface="+mn-ea"/>
                <a:cs typeface="+mn-cs"/>
              </a:rPr>
              <a:t>Azure service </a:t>
            </a:r>
            <a:r>
              <a:rPr kumimoji="0" lang="en-US" sz="1428" b="0" i="0" u="none" strike="noStrike" kern="1200" cap="none" spc="0" normalizeH="0" baseline="0" noProof="0" dirty="0">
                <a:ln>
                  <a:noFill/>
                </a:ln>
                <a:solidFill>
                  <a:srgbClr val="000000"/>
                </a:solidFill>
                <a:effectLst/>
                <a:uLnTx/>
                <a:uFillTx/>
                <a:latin typeface="Segoe UI"/>
                <a:ea typeface="+mn-ea"/>
                <a:cs typeface="+mn-cs"/>
              </a:rPr>
              <a:t>to manage connections between </a:t>
            </a:r>
            <a:r>
              <a:rPr kumimoji="0" lang="en-US" sz="1428" b="1" i="0" u="none" strike="noStrike" kern="1200" cap="none" spc="0" normalizeH="0" baseline="0" noProof="0" dirty="0">
                <a:ln>
                  <a:noFill/>
                </a:ln>
                <a:solidFill>
                  <a:srgbClr val="000000"/>
                </a:solidFill>
                <a:effectLst/>
                <a:uLnTx/>
                <a:uFillTx/>
                <a:latin typeface="Segoe UI"/>
                <a:ea typeface="+mn-ea"/>
                <a:cs typeface="+mn-cs"/>
              </a:rPr>
              <a:t>RD clients </a:t>
            </a:r>
            <a:r>
              <a:rPr kumimoji="0" lang="en-US" sz="1428" b="0" i="0" u="none" strike="noStrike" kern="1200" cap="none" spc="0" normalizeH="0" baseline="0" noProof="0" dirty="0">
                <a:ln>
                  <a:noFill/>
                </a:ln>
                <a:solidFill>
                  <a:srgbClr val="000000"/>
                </a:solidFill>
                <a:effectLst/>
                <a:uLnTx/>
                <a:uFillTx/>
                <a:latin typeface="Segoe UI"/>
                <a:ea typeface="+mn-ea"/>
                <a:cs typeface="+mn-cs"/>
              </a:rPr>
              <a:t>and </a:t>
            </a:r>
            <a:r>
              <a:rPr kumimoji="0" lang="en-US" sz="1428" b="1" i="0" u="none" strike="noStrike" kern="1200" cap="none" spc="0" normalizeH="0" baseline="0" noProof="0" dirty="0">
                <a:ln>
                  <a:noFill/>
                </a:ln>
                <a:solidFill>
                  <a:srgbClr val="000000"/>
                </a:solidFill>
                <a:effectLst/>
                <a:uLnTx/>
                <a:uFillTx/>
                <a:latin typeface="Segoe UI"/>
                <a:ea typeface="+mn-ea"/>
                <a:cs typeface="+mn-cs"/>
              </a:rPr>
              <a:t>Windows</a:t>
            </a:r>
            <a:r>
              <a:rPr kumimoji="0" lang="en-US" sz="1428" b="0" i="0" u="none" strike="noStrike" kern="1200" cap="none" spc="0" normalizeH="0" baseline="0" noProof="0" dirty="0">
                <a:ln>
                  <a:noFill/>
                </a:ln>
                <a:solidFill>
                  <a:srgbClr val="000000"/>
                </a:solidFill>
                <a:effectLst/>
                <a:uLnTx/>
                <a:uFillTx/>
                <a:latin typeface="Segoe UI"/>
                <a:ea typeface="+mn-ea"/>
                <a:cs typeface="+mn-cs"/>
              </a:rPr>
              <a:t> </a:t>
            </a:r>
            <a:r>
              <a:rPr kumimoji="0" lang="en-US" sz="1428" b="1" i="0" u="none" strike="noStrike" kern="1200" cap="none" spc="0" normalizeH="0" baseline="0" noProof="0" dirty="0">
                <a:ln>
                  <a:noFill/>
                </a:ln>
                <a:solidFill>
                  <a:srgbClr val="000000"/>
                </a:solidFill>
                <a:effectLst/>
                <a:uLnTx/>
                <a:uFillTx/>
                <a:latin typeface="Segoe UI"/>
                <a:ea typeface="+mn-ea"/>
                <a:cs typeface="+mn-cs"/>
              </a:rPr>
              <a:t>VMs</a:t>
            </a:r>
            <a:r>
              <a:rPr kumimoji="0" lang="en-US" sz="1428" b="0" i="0" u="none" strike="noStrike" kern="1200" cap="none" spc="0" normalizeH="0" baseline="0" noProof="0" dirty="0">
                <a:ln>
                  <a:noFill/>
                </a:ln>
                <a:solidFill>
                  <a:srgbClr val="000000"/>
                </a:solidFill>
                <a:effectLst/>
                <a:uLnTx/>
                <a:uFillTx/>
                <a:latin typeface="Segoe UI"/>
                <a:ea typeface="+mn-ea"/>
                <a:cs typeface="+mn-cs"/>
              </a:rPr>
              <a:t> in Azure (e.g. Win10 multi-session)</a:t>
            </a:r>
            <a:br>
              <a:rPr kumimoji="0" lang="en-US" sz="1428" b="0" i="0" u="none" strike="noStrike" kern="1200" cap="none" spc="0" normalizeH="0" baseline="0" noProof="0" dirty="0">
                <a:ln>
                  <a:noFill/>
                </a:ln>
                <a:solidFill>
                  <a:srgbClr val="000000"/>
                </a:solidFill>
                <a:effectLst/>
                <a:uLnTx/>
                <a:uFillTx/>
                <a:latin typeface="Segoe UI"/>
                <a:ea typeface="+mn-ea"/>
                <a:cs typeface="Segoe UI"/>
              </a:rPr>
            </a:br>
            <a:endPar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endParaRP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mn-cs"/>
              </a:rPr>
              <a:t>IT admins can:</a:t>
            </a:r>
          </a:p>
          <a:p>
            <a:pPr marL="349724" marR="0" lvl="0" indent="-349724" algn="l" defTabSz="932563"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Publish remote desktops and apps to end users from pools of single or multi-session Windows VMs in Azure</a:t>
            </a:r>
          </a:p>
          <a:p>
            <a:pPr marL="342600" marR="0" lvl="0" indent="-342600" algn="l" defTabSz="932563"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Manage and troubleshoot connections between RD Clients and Windows virtual machines</a:t>
            </a:r>
            <a:endPar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mn-cs"/>
              </a:rPr>
              <a:t>End users can:</a:t>
            </a:r>
          </a:p>
          <a:p>
            <a:pPr marL="342600" marR="0" lvl="0" indent="-342600" algn="l" defTabSz="932563"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Connect to Windows desktops and applications from their favorite client device from anywhere on the Internet</a:t>
            </a:r>
            <a:endParaRPr kumimoji="0" lang="en-US" sz="1428"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57506" y="4793525"/>
            <a:ext cx="1736972" cy="599381"/>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57506" y="3911340"/>
            <a:ext cx="1736972" cy="599381"/>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7943416" y="4788435"/>
            <a:ext cx="3473943" cy="599381"/>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4" name="Group 3">
            <a:extLst>
              <a:ext uri="{FF2B5EF4-FFF2-40B4-BE49-F238E27FC236}">
                <a16:creationId xmlns:a16="http://schemas.microsoft.com/office/drawing/2014/main" id="{2D9B8658-0310-44F2-B78B-6C4949F6F23C}"/>
              </a:ext>
            </a:extLst>
          </p:cNvPr>
          <p:cNvGrpSpPr/>
          <p:nvPr/>
        </p:nvGrpSpPr>
        <p:grpSpPr>
          <a:xfrm>
            <a:off x="7668723" y="4775515"/>
            <a:ext cx="4023329" cy="811053"/>
            <a:chOff x="7518174" y="2729146"/>
            <a:chExt cx="3944798" cy="795222"/>
          </a:xfrm>
        </p:grpSpPr>
        <p:sp>
          <p:nvSpPr>
            <p:cNvPr id="118" name="Rectangle 117">
              <a:extLst>
                <a:ext uri="{FF2B5EF4-FFF2-40B4-BE49-F238E27FC236}">
                  <a16:creationId xmlns:a16="http://schemas.microsoft.com/office/drawing/2014/main" id="{749DD334-9BCF-49CE-BADE-B9C115E3DAAF}"/>
                </a:ext>
              </a:extLst>
            </p:cNvPr>
            <p:cNvSpPr/>
            <p:nvPr/>
          </p:nvSpPr>
          <p:spPr bwMode="auto">
            <a:xfrm>
              <a:off x="7518174" y="2729146"/>
              <a:ext cx="3944798" cy="795222"/>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9" name="Rectangle 118">
              <a:extLst>
                <a:ext uri="{FF2B5EF4-FFF2-40B4-BE49-F238E27FC236}">
                  <a16:creationId xmlns:a16="http://schemas.microsoft.com/office/drawing/2014/main" id="{C82FD0C6-A662-4AAA-BD71-BC6D6B720731}"/>
                </a:ext>
              </a:extLst>
            </p:cNvPr>
            <p:cNvSpPr/>
            <p:nvPr/>
          </p:nvSpPr>
          <p:spPr>
            <a:xfrm>
              <a:off x="7988037" y="2941725"/>
              <a:ext cx="1649739" cy="443968"/>
            </a:xfrm>
            <a:prstGeom prst="rect">
              <a:avLst/>
            </a:prstGeom>
          </p:spPr>
          <p:txBody>
            <a:bodyPr wrap="square">
              <a:sp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Azure AD</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Domain Services</a:t>
              </a:r>
            </a:p>
          </p:txBody>
        </p:sp>
        <p:grpSp>
          <p:nvGrpSpPr>
            <p:cNvPr id="120" name="Group 119">
              <a:extLst>
                <a:ext uri="{FF2B5EF4-FFF2-40B4-BE49-F238E27FC236}">
                  <a16:creationId xmlns:a16="http://schemas.microsoft.com/office/drawing/2014/main" id="{9078B887-3749-4AC6-B3B3-579A7120B30E}"/>
                </a:ext>
              </a:extLst>
            </p:cNvPr>
            <p:cNvGrpSpPr/>
            <p:nvPr/>
          </p:nvGrpSpPr>
          <p:grpSpPr>
            <a:xfrm>
              <a:off x="7624626" y="2959176"/>
              <a:ext cx="378819" cy="378819"/>
              <a:chOff x="5564119" y="2081144"/>
              <a:chExt cx="501718" cy="501718"/>
            </a:xfrm>
          </p:grpSpPr>
          <p:sp>
            <p:nvSpPr>
              <p:cNvPr id="125" name="Diamond 124">
                <a:extLst>
                  <a:ext uri="{FF2B5EF4-FFF2-40B4-BE49-F238E27FC236}">
                    <a16:creationId xmlns:a16="http://schemas.microsoft.com/office/drawing/2014/main" id="{C364D2AB-E088-4227-B332-489C451060CB}"/>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6" name="Graphic 125">
                <a:extLst>
                  <a:ext uri="{FF2B5EF4-FFF2-40B4-BE49-F238E27FC236}">
                    <a16:creationId xmlns:a16="http://schemas.microsoft.com/office/drawing/2014/main" id="{93627880-D6BC-4C57-AFF3-1BD00061C7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27" name="Group 126">
              <a:extLst>
                <a:ext uri="{FF2B5EF4-FFF2-40B4-BE49-F238E27FC236}">
                  <a16:creationId xmlns:a16="http://schemas.microsoft.com/office/drawing/2014/main" id="{D4E9CCB8-AD8E-4ECF-A982-09942AF2DAA2}"/>
                </a:ext>
              </a:extLst>
            </p:cNvPr>
            <p:cNvGrpSpPr/>
            <p:nvPr/>
          </p:nvGrpSpPr>
          <p:grpSpPr>
            <a:xfrm>
              <a:off x="9654739" y="2971045"/>
              <a:ext cx="396950" cy="355079"/>
              <a:chOff x="10633596" y="3514287"/>
              <a:chExt cx="396950" cy="355079"/>
            </a:xfrm>
          </p:grpSpPr>
          <p:sp>
            <p:nvSpPr>
              <p:cNvPr id="128" name="Hexagon 127">
                <a:extLst>
                  <a:ext uri="{FF2B5EF4-FFF2-40B4-BE49-F238E27FC236}">
                    <a16:creationId xmlns:a16="http://schemas.microsoft.com/office/drawing/2014/main" id="{C0AED6EE-B622-4CED-9663-E01631852AEC}"/>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31" name="Picture 130">
                <a:extLst>
                  <a:ext uri="{FF2B5EF4-FFF2-40B4-BE49-F238E27FC236}">
                    <a16:creationId xmlns:a16="http://schemas.microsoft.com/office/drawing/2014/main" id="{EEA7CDB4-A8D6-4DBE-999A-8BDFCB68FCE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sp>
          <p:nvSpPr>
            <p:cNvPr id="132" name="Rectangle 131">
              <a:extLst>
                <a:ext uri="{FF2B5EF4-FFF2-40B4-BE49-F238E27FC236}">
                  <a16:creationId xmlns:a16="http://schemas.microsoft.com/office/drawing/2014/main" id="{A3D4D412-5F9C-4A06-B5D8-5A07F920E74C}"/>
                </a:ext>
              </a:extLst>
            </p:cNvPr>
            <p:cNvSpPr/>
            <p:nvPr/>
          </p:nvSpPr>
          <p:spPr>
            <a:xfrm>
              <a:off x="10051690" y="2953221"/>
              <a:ext cx="1334980" cy="443968"/>
            </a:xfrm>
            <a:prstGeom prst="rect">
              <a:avLst/>
            </a:prstGeom>
          </p:spPr>
          <p:txBody>
            <a:bodyPr wrap="square">
              <a:sp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Azure Files</a:t>
              </a:r>
            </a:p>
          </p:txBody>
        </p:sp>
      </p:grpSp>
    </p:spTree>
    <p:extLst>
      <p:ext uri="{BB962C8B-B14F-4D97-AF65-F5344CB8AC3E}">
        <p14:creationId xmlns:p14="http://schemas.microsoft.com/office/powerpoint/2010/main" val="232266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7">
                                            <p:txEl>
                                              <p:pRg st="1" end="1"/>
                                            </p:txEl>
                                          </p:spTgt>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217">
                                            <p:txEl>
                                              <p:pRg st="2" end="2"/>
                                            </p:txEl>
                                          </p:spTgt>
                                        </p:tgtEl>
                                        <p:attrNameLst>
                                          <p:attrName>style.visibility</p:attrName>
                                        </p:attrNameLst>
                                      </p:cBhvr>
                                      <p:to>
                                        <p:strVal val="visible"/>
                                      </p:to>
                                    </p:set>
                                    <p:animEffect transition="in" filter="fade">
                                      <p:cBhvr>
                                        <p:cTn id="63" dur="500"/>
                                        <p:tgtEl>
                                          <p:spTgt spid="217">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17">
                                            <p:txEl>
                                              <p:pRg st="3" end="3"/>
                                            </p:txEl>
                                          </p:spTgt>
                                        </p:tgtEl>
                                        <p:attrNameLst>
                                          <p:attrName>style.visibility</p:attrName>
                                        </p:attrNameLst>
                                      </p:cBhvr>
                                      <p:to>
                                        <p:strVal val="visible"/>
                                      </p:to>
                                    </p:set>
                                    <p:animEffect transition="in" filter="fade">
                                      <p:cBhvr>
                                        <p:cTn id="66" dur="500"/>
                                        <p:tgtEl>
                                          <p:spTgt spid="217">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17">
                                            <p:txEl>
                                              <p:pRg st="4" end="4"/>
                                            </p:txEl>
                                          </p:spTgt>
                                        </p:tgtEl>
                                        <p:attrNameLst>
                                          <p:attrName>style.visibility</p:attrName>
                                        </p:attrNameLst>
                                      </p:cBhvr>
                                      <p:to>
                                        <p:strVal val="visible"/>
                                      </p:to>
                                    </p:set>
                                    <p:animEffect transition="in" filter="fade">
                                      <p:cBhvr>
                                        <p:cTn id="71" dur="500"/>
                                        <p:tgtEl>
                                          <p:spTgt spid="217">
                                            <p:txEl>
                                              <p:pRg st="4" end="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7">
                                            <p:txEl>
                                              <p:pRg st="5" end="5"/>
                                            </p:txEl>
                                          </p:spTgt>
                                        </p:tgtEl>
                                        <p:attrNameLst>
                                          <p:attrName>style.visibility</p:attrName>
                                        </p:attrNameLst>
                                      </p:cBhvr>
                                      <p:to>
                                        <p:strVal val="visible"/>
                                      </p:to>
                                    </p:set>
                                    <p:animEffect transition="in" filter="fade">
                                      <p:cBhvr>
                                        <p:cTn id="74" dur="500"/>
                                        <p:tgtEl>
                                          <p:spTgt spid="217">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9" grpId="0" animBg="1"/>
      <p:bldP spid="231" grpId="0" animBg="1"/>
      <p:bldP spid="129" grpId="0" animBg="1"/>
      <p:bldP spid="130" grpId="0" animBg="1"/>
      <p:bldP spid="92" grpId="0"/>
      <p:bldP spid="168" grpId="0"/>
      <p:bldP spid="124" grpId="0"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01575A1D-1CD7-4347-9896-665CE3D5EABD}"/>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multi-session, Server, etc.</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111" name="Rectangle 110">
            <a:extLst>
              <a:ext uri="{FF2B5EF4-FFF2-40B4-BE49-F238E27FC236}">
                <a16:creationId xmlns:a16="http://schemas.microsoft.com/office/drawing/2014/main" id="{4C0440CF-0619-4FEE-B394-DF4EF7525105}"/>
              </a:ext>
            </a:extLst>
          </p:cNvPr>
          <p:cNvSpPr/>
          <p:nvPr/>
        </p:nvSpPr>
        <p:spPr bwMode="auto">
          <a:xfrm>
            <a:off x="7668723" y="3594525"/>
            <a:ext cx="4023329" cy="1992043"/>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600855" y="466302"/>
            <a:ext cx="11237870" cy="565091"/>
          </a:xfrm>
        </p:spPr>
        <p:txBody>
          <a:bodyPr/>
          <a:lstStyle/>
          <a:p>
            <a:r>
              <a:rPr lang="en-US"/>
              <a:t>Azure AD Authentication</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18610" y="1109448"/>
            <a:ext cx="10925399" cy="1214376"/>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428"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RD clients authenticate with Azure Active Directory (AD)</a:t>
            </a: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Enables Azure AD security features, such as Conditional Access, Multi-factor Authentication, and Intelligent Security Graph</a:t>
            </a:r>
            <a:endParaRPr kumimoji="0" lang="en-US" sz="1428"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428"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Maintains app compatibility in the customer’s environment where Windows VMs are AD domain-joined</a:t>
            </a:r>
          </a:p>
        </p:txBody>
      </p:sp>
      <p:sp>
        <p:nvSpPr>
          <p:cNvPr id="319" name="Rectangle 318">
            <a:extLst>
              <a:ext uri="{FF2B5EF4-FFF2-40B4-BE49-F238E27FC236}">
                <a16:creationId xmlns:a16="http://schemas.microsoft.com/office/drawing/2014/main" id="{E5FB1817-C920-451E-928E-74E38419F263}"/>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a:t>
            </a:r>
          </a:p>
        </p:txBody>
      </p:sp>
      <p:sp>
        <p:nvSpPr>
          <p:cNvPr id="320" name="Rectangle 319">
            <a:extLst>
              <a:ext uri="{FF2B5EF4-FFF2-40B4-BE49-F238E27FC236}">
                <a16:creationId xmlns:a16="http://schemas.microsoft.com/office/drawing/2014/main" id="{ECD39D9A-4249-4444-8C9E-23A003B313AA}"/>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21" name="Group 320">
            <a:extLst>
              <a:ext uri="{FF2B5EF4-FFF2-40B4-BE49-F238E27FC236}">
                <a16:creationId xmlns:a16="http://schemas.microsoft.com/office/drawing/2014/main" id="{10848369-1DD0-4675-A476-06FF6EEE9354}"/>
              </a:ext>
            </a:extLst>
          </p:cNvPr>
          <p:cNvGrpSpPr/>
          <p:nvPr/>
        </p:nvGrpSpPr>
        <p:grpSpPr>
          <a:xfrm>
            <a:off x="2900122" y="2712735"/>
            <a:ext cx="191312" cy="3812612"/>
            <a:chOff x="2849277" y="1648178"/>
            <a:chExt cx="187578" cy="3738194"/>
          </a:xfrm>
        </p:grpSpPr>
        <p:cxnSp>
          <p:nvCxnSpPr>
            <p:cNvPr id="322" name="Straight Connector 321">
              <a:extLst>
                <a:ext uri="{FF2B5EF4-FFF2-40B4-BE49-F238E27FC236}">
                  <a16:creationId xmlns:a16="http://schemas.microsoft.com/office/drawing/2014/main" id="{3D9DAF0E-9759-4DFD-B4DE-ECC598799CD0}"/>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23" name="Rectangle 322">
              <a:extLst>
                <a:ext uri="{FF2B5EF4-FFF2-40B4-BE49-F238E27FC236}">
                  <a16:creationId xmlns:a16="http://schemas.microsoft.com/office/drawing/2014/main" id="{6347A6E8-8CB6-4AA8-AD10-5CEE90E4532E}"/>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8" name="Rectangle 327">
            <a:extLst>
              <a:ext uri="{FF2B5EF4-FFF2-40B4-BE49-F238E27FC236}">
                <a16:creationId xmlns:a16="http://schemas.microsoft.com/office/drawing/2014/main" id="{4DC86153-8B71-49CC-AC98-A1547ED754B9}"/>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329" name="Group 328">
            <a:extLst>
              <a:ext uri="{FF2B5EF4-FFF2-40B4-BE49-F238E27FC236}">
                <a16:creationId xmlns:a16="http://schemas.microsoft.com/office/drawing/2014/main" id="{CA9C8551-BB95-47E9-B903-7510DDD2934C}"/>
              </a:ext>
            </a:extLst>
          </p:cNvPr>
          <p:cNvGrpSpPr/>
          <p:nvPr/>
        </p:nvGrpSpPr>
        <p:grpSpPr>
          <a:xfrm>
            <a:off x="5094477" y="3911340"/>
            <a:ext cx="1736972" cy="599381"/>
            <a:chOff x="4908037" y="3834996"/>
            <a:chExt cx="1703068" cy="587682"/>
          </a:xfrm>
        </p:grpSpPr>
        <p:sp>
          <p:nvSpPr>
            <p:cNvPr id="330" name="Rectangle: Rounded Corners 329">
              <a:extLst>
                <a:ext uri="{FF2B5EF4-FFF2-40B4-BE49-F238E27FC236}">
                  <a16:creationId xmlns:a16="http://schemas.microsoft.com/office/drawing/2014/main" id="{4639335E-7CDC-4919-8CE1-C4797334A94F}"/>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1" name="Rectangle: Rounded Corners 330">
              <a:extLst>
                <a:ext uri="{FF2B5EF4-FFF2-40B4-BE49-F238E27FC236}">
                  <a16:creationId xmlns:a16="http://schemas.microsoft.com/office/drawing/2014/main" id="{76E7615C-7C4F-4C01-88A7-BAF7EF13B302}"/>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2" name="Rectangle: Rounded Corners 331">
              <a:extLst>
                <a:ext uri="{FF2B5EF4-FFF2-40B4-BE49-F238E27FC236}">
                  <a16:creationId xmlns:a16="http://schemas.microsoft.com/office/drawing/2014/main" id="{A8B2B685-8D4C-416C-8382-591EF37F4C4C}"/>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333" name="algorithm" title="Icon of a heartbeat">
              <a:extLst>
                <a:ext uri="{FF2B5EF4-FFF2-40B4-BE49-F238E27FC236}">
                  <a16:creationId xmlns:a16="http://schemas.microsoft.com/office/drawing/2014/main" id="{0B57F831-B778-4D4F-9A37-DEE2C0A918A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4001FEEB-77B3-41F7-9D7E-3F1445865958}"/>
              </a:ext>
            </a:extLst>
          </p:cNvPr>
          <p:cNvGrpSpPr/>
          <p:nvPr/>
        </p:nvGrpSpPr>
        <p:grpSpPr>
          <a:xfrm>
            <a:off x="5094477" y="4793525"/>
            <a:ext cx="1736972" cy="599381"/>
            <a:chOff x="4908037" y="4699961"/>
            <a:chExt cx="1703068" cy="587682"/>
          </a:xfrm>
        </p:grpSpPr>
        <p:sp>
          <p:nvSpPr>
            <p:cNvPr id="335" name="Rectangle: Rounded Corners 334">
              <a:extLst>
                <a:ext uri="{FF2B5EF4-FFF2-40B4-BE49-F238E27FC236}">
                  <a16:creationId xmlns:a16="http://schemas.microsoft.com/office/drawing/2014/main" id="{EF46D2B0-1C15-43F4-9122-DCFBD6F5153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6" name="Rectangle: Rounded Corners 335">
              <a:extLst>
                <a:ext uri="{FF2B5EF4-FFF2-40B4-BE49-F238E27FC236}">
                  <a16:creationId xmlns:a16="http://schemas.microsoft.com/office/drawing/2014/main" id="{95A49529-CE1B-4B63-8CBB-BFBA5D5F6D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7" name="Rectangle: Rounded Corners 336">
              <a:extLst>
                <a:ext uri="{FF2B5EF4-FFF2-40B4-BE49-F238E27FC236}">
                  <a16:creationId xmlns:a16="http://schemas.microsoft.com/office/drawing/2014/main" id="{74D12388-A61C-4D95-8E27-04E637BE46C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338" name="Straight Connector 337">
              <a:extLst>
                <a:ext uri="{FF2B5EF4-FFF2-40B4-BE49-F238E27FC236}">
                  <a16:creationId xmlns:a16="http://schemas.microsoft.com/office/drawing/2014/main" id="{028CCE50-994E-4BE9-A786-8F828418C5AF}"/>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5D8A93B-A942-4285-A39B-5BB9D574D7A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76EA019-88CC-4863-B06F-0451A37E0D80}"/>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D788EB29-BA7A-4AE8-ACBF-67095C332067}"/>
              </a:ext>
            </a:extLst>
          </p:cNvPr>
          <p:cNvGrpSpPr/>
          <p:nvPr/>
        </p:nvGrpSpPr>
        <p:grpSpPr>
          <a:xfrm>
            <a:off x="7481603" y="3353791"/>
            <a:ext cx="386360" cy="386360"/>
            <a:chOff x="5564119" y="2081144"/>
            <a:chExt cx="501718" cy="501718"/>
          </a:xfrm>
        </p:grpSpPr>
        <p:sp>
          <p:nvSpPr>
            <p:cNvPr id="344" name="Diamond 343">
              <a:extLst>
                <a:ext uri="{FF2B5EF4-FFF2-40B4-BE49-F238E27FC236}">
                  <a16:creationId xmlns:a16="http://schemas.microsoft.com/office/drawing/2014/main" id="{5FAD8043-461B-4D6C-9936-D6BC888C107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45" name="Graphic 344">
              <a:extLst>
                <a:ext uri="{FF2B5EF4-FFF2-40B4-BE49-F238E27FC236}">
                  <a16:creationId xmlns:a16="http://schemas.microsoft.com/office/drawing/2014/main" id="{F70A4632-74A0-4DBE-AAEB-87ACE81418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346" name="Group 345">
            <a:extLst>
              <a:ext uri="{FF2B5EF4-FFF2-40B4-BE49-F238E27FC236}">
                <a16:creationId xmlns:a16="http://schemas.microsoft.com/office/drawing/2014/main" id="{51F33704-77F3-4EDA-895E-46249D437167}"/>
              </a:ext>
            </a:extLst>
          </p:cNvPr>
          <p:cNvGrpSpPr/>
          <p:nvPr/>
        </p:nvGrpSpPr>
        <p:grpSpPr>
          <a:xfrm>
            <a:off x="7943416" y="3960133"/>
            <a:ext cx="3473943" cy="599381"/>
            <a:chOff x="3519131" y="2542018"/>
            <a:chExt cx="3406136" cy="587682"/>
          </a:xfrm>
        </p:grpSpPr>
        <p:grpSp>
          <p:nvGrpSpPr>
            <p:cNvPr id="347" name="Group 346">
              <a:extLst>
                <a:ext uri="{FF2B5EF4-FFF2-40B4-BE49-F238E27FC236}">
                  <a16:creationId xmlns:a16="http://schemas.microsoft.com/office/drawing/2014/main" id="{D1CEFFCE-1D55-4391-B00D-5D9FE467838B}"/>
                </a:ext>
              </a:extLst>
            </p:cNvPr>
            <p:cNvGrpSpPr/>
            <p:nvPr/>
          </p:nvGrpSpPr>
          <p:grpSpPr>
            <a:xfrm>
              <a:off x="3519131" y="2542018"/>
              <a:ext cx="3334218" cy="498768"/>
              <a:chOff x="7837970" y="2542018"/>
              <a:chExt cx="3334218" cy="498768"/>
            </a:xfrm>
          </p:grpSpPr>
          <p:sp>
            <p:nvSpPr>
              <p:cNvPr id="354" name="Rectangle: Rounded Corners 353">
                <a:extLst>
                  <a:ext uri="{FF2B5EF4-FFF2-40B4-BE49-F238E27FC236}">
                    <a16:creationId xmlns:a16="http://schemas.microsoft.com/office/drawing/2014/main" id="{A9F92BFE-CA8E-4A42-8E69-2B8D13FF0CD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5" name="Rectangle: Rounded Corners 354">
                <a:extLst>
                  <a:ext uri="{FF2B5EF4-FFF2-40B4-BE49-F238E27FC236}">
                    <a16:creationId xmlns:a16="http://schemas.microsoft.com/office/drawing/2014/main" id="{AD15F6D2-49A6-4D87-A531-8DE1C052319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48" name="Group 347">
              <a:extLst>
                <a:ext uri="{FF2B5EF4-FFF2-40B4-BE49-F238E27FC236}">
                  <a16:creationId xmlns:a16="http://schemas.microsoft.com/office/drawing/2014/main" id="{C73A5D75-30F7-48B7-A4E5-2D3103DF5622}"/>
                </a:ext>
              </a:extLst>
            </p:cNvPr>
            <p:cNvGrpSpPr/>
            <p:nvPr/>
          </p:nvGrpSpPr>
          <p:grpSpPr>
            <a:xfrm>
              <a:off x="3555090" y="2586475"/>
              <a:ext cx="3334218" cy="498768"/>
              <a:chOff x="7837970" y="2542018"/>
              <a:chExt cx="3334218" cy="498768"/>
            </a:xfrm>
          </p:grpSpPr>
          <p:sp>
            <p:nvSpPr>
              <p:cNvPr id="352" name="Rectangle: Rounded Corners 351">
                <a:extLst>
                  <a:ext uri="{FF2B5EF4-FFF2-40B4-BE49-F238E27FC236}">
                    <a16:creationId xmlns:a16="http://schemas.microsoft.com/office/drawing/2014/main" id="{565EADF8-C06E-4B0B-BDD5-3F0E3795AD4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3" name="Rectangle: Rounded Corners 352">
                <a:extLst>
                  <a:ext uri="{FF2B5EF4-FFF2-40B4-BE49-F238E27FC236}">
                    <a16:creationId xmlns:a16="http://schemas.microsoft.com/office/drawing/2014/main" id="{24587322-51A4-4553-A58A-1AAE6AE1B86F}"/>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49" name="Group 348">
              <a:extLst>
                <a:ext uri="{FF2B5EF4-FFF2-40B4-BE49-F238E27FC236}">
                  <a16:creationId xmlns:a16="http://schemas.microsoft.com/office/drawing/2014/main" id="{F83D7A22-CF46-4737-A1EB-0EB0A08C5020}"/>
                </a:ext>
              </a:extLst>
            </p:cNvPr>
            <p:cNvGrpSpPr/>
            <p:nvPr/>
          </p:nvGrpSpPr>
          <p:grpSpPr>
            <a:xfrm>
              <a:off x="3591049" y="2630932"/>
              <a:ext cx="3334218" cy="498768"/>
              <a:chOff x="7837970" y="2542018"/>
              <a:chExt cx="3334218" cy="498768"/>
            </a:xfrm>
          </p:grpSpPr>
          <p:sp>
            <p:nvSpPr>
              <p:cNvPr id="350" name="Rectangle: Rounded Corners 349">
                <a:extLst>
                  <a:ext uri="{FF2B5EF4-FFF2-40B4-BE49-F238E27FC236}">
                    <a16:creationId xmlns:a16="http://schemas.microsoft.com/office/drawing/2014/main" id="{817F203C-6F49-425C-A2C1-E3D80A7D1F0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351" name="Rectangle: Rounded Corners 350">
                <a:extLst>
                  <a:ext uri="{FF2B5EF4-FFF2-40B4-BE49-F238E27FC236}">
                    <a16:creationId xmlns:a16="http://schemas.microsoft.com/office/drawing/2014/main" id="{858FB210-D2EE-4E15-A54D-ED33DD59AF4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360" name="desktop" title="a desktop PC">
            <a:extLst>
              <a:ext uri="{FF2B5EF4-FFF2-40B4-BE49-F238E27FC236}">
                <a16:creationId xmlns:a16="http://schemas.microsoft.com/office/drawing/2014/main" id="{7CA53217-8A00-4C4E-8589-E92246BBDBD5}"/>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GenericApp_EB3B" title="Icon of an app window">
            <a:extLst>
              <a:ext uri="{FF2B5EF4-FFF2-40B4-BE49-F238E27FC236}">
                <a16:creationId xmlns:a16="http://schemas.microsoft.com/office/drawing/2014/main" id="{FC005AA6-88A9-47D9-8311-47642CEDF13A}"/>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366" name="Group 365">
            <a:extLst>
              <a:ext uri="{FF2B5EF4-FFF2-40B4-BE49-F238E27FC236}">
                <a16:creationId xmlns:a16="http://schemas.microsoft.com/office/drawing/2014/main" id="{F348889A-A945-4BE5-9C52-835A29AF27A5}"/>
              </a:ext>
            </a:extLst>
          </p:cNvPr>
          <p:cNvGrpSpPr/>
          <p:nvPr/>
        </p:nvGrpSpPr>
        <p:grpSpPr>
          <a:xfrm>
            <a:off x="9479045" y="4093314"/>
            <a:ext cx="1883303" cy="157429"/>
            <a:chOff x="9293160" y="2701454"/>
            <a:chExt cx="1846543" cy="154356"/>
          </a:xfrm>
        </p:grpSpPr>
        <p:sp>
          <p:nvSpPr>
            <p:cNvPr id="367" name="Oval 366">
              <a:extLst>
                <a:ext uri="{FF2B5EF4-FFF2-40B4-BE49-F238E27FC236}">
                  <a16:creationId xmlns:a16="http://schemas.microsoft.com/office/drawing/2014/main" id="{F5E222C7-AC01-4C21-9127-B7CCB38885E1}"/>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368" name="Oval 367">
              <a:extLst>
                <a:ext uri="{FF2B5EF4-FFF2-40B4-BE49-F238E27FC236}">
                  <a16:creationId xmlns:a16="http://schemas.microsoft.com/office/drawing/2014/main" id="{FF53AD29-D2CE-4F02-B3EB-BF069CF92F19}"/>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369" name="Group 368">
            <a:extLst>
              <a:ext uri="{FF2B5EF4-FFF2-40B4-BE49-F238E27FC236}">
                <a16:creationId xmlns:a16="http://schemas.microsoft.com/office/drawing/2014/main" id="{41FEB723-D8B7-4E7F-9F57-D972A602E7C6}"/>
              </a:ext>
            </a:extLst>
          </p:cNvPr>
          <p:cNvGrpSpPr/>
          <p:nvPr/>
        </p:nvGrpSpPr>
        <p:grpSpPr>
          <a:xfrm>
            <a:off x="918087" y="3407567"/>
            <a:ext cx="1658798" cy="2966505"/>
            <a:chOff x="899303" y="2229846"/>
            <a:chExt cx="1626420" cy="2908602"/>
          </a:xfrm>
        </p:grpSpPr>
        <p:sp>
          <p:nvSpPr>
            <p:cNvPr id="370" name="Oval 369">
              <a:extLst>
                <a:ext uri="{FF2B5EF4-FFF2-40B4-BE49-F238E27FC236}">
                  <a16:creationId xmlns:a16="http://schemas.microsoft.com/office/drawing/2014/main" id="{E577C227-D58D-4D64-93D2-8A668FE29C8F}"/>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371" name="Oval 370">
              <a:extLst>
                <a:ext uri="{FF2B5EF4-FFF2-40B4-BE49-F238E27FC236}">
                  <a16:creationId xmlns:a16="http://schemas.microsoft.com/office/drawing/2014/main" id="{61989BF8-34C9-42C6-B441-D2156D7D1DAD}"/>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372" name="Oval 371">
              <a:extLst>
                <a:ext uri="{FF2B5EF4-FFF2-40B4-BE49-F238E27FC236}">
                  <a16:creationId xmlns:a16="http://schemas.microsoft.com/office/drawing/2014/main" id="{F525C6DA-0BDE-4E56-8263-C98D1CBCEFF7}"/>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373" name="Group 372">
              <a:extLst>
                <a:ext uri="{FF2B5EF4-FFF2-40B4-BE49-F238E27FC236}">
                  <a16:creationId xmlns:a16="http://schemas.microsoft.com/office/drawing/2014/main" id="{EFDEF32A-B434-421E-A18C-906E54B7924F}"/>
                </a:ext>
              </a:extLst>
            </p:cNvPr>
            <p:cNvGrpSpPr/>
            <p:nvPr/>
          </p:nvGrpSpPr>
          <p:grpSpPr>
            <a:xfrm>
              <a:off x="2043658" y="2532747"/>
              <a:ext cx="482065" cy="2255907"/>
              <a:chOff x="2224274" y="2338191"/>
              <a:chExt cx="482065" cy="2255907"/>
            </a:xfrm>
          </p:grpSpPr>
          <p:grpSp>
            <p:nvGrpSpPr>
              <p:cNvPr id="377" name="Group 376">
                <a:extLst>
                  <a:ext uri="{FF2B5EF4-FFF2-40B4-BE49-F238E27FC236}">
                    <a16:creationId xmlns:a16="http://schemas.microsoft.com/office/drawing/2014/main" id="{9452132E-9434-4B38-BC7F-735C12589906}"/>
                  </a:ext>
                </a:extLst>
              </p:cNvPr>
              <p:cNvGrpSpPr/>
              <p:nvPr/>
            </p:nvGrpSpPr>
            <p:grpSpPr>
              <a:xfrm>
                <a:off x="2281302" y="3639439"/>
                <a:ext cx="319498" cy="414180"/>
                <a:chOff x="5866856" y="4829242"/>
                <a:chExt cx="702675" cy="865083"/>
              </a:xfrm>
            </p:grpSpPr>
            <p:sp>
              <p:nvSpPr>
                <p:cNvPr id="385" name="Freeform 12">
                  <a:extLst>
                    <a:ext uri="{FF2B5EF4-FFF2-40B4-BE49-F238E27FC236}">
                      <a16:creationId xmlns:a16="http://schemas.microsoft.com/office/drawing/2014/main" id="{0F322F1F-905B-4986-A73F-430AB59E6D46}"/>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386" name="Freeform 13">
                  <a:extLst>
                    <a:ext uri="{FF2B5EF4-FFF2-40B4-BE49-F238E27FC236}">
                      <a16:creationId xmlns:a16="http://schemas.microsoft.com/office/drawing/2014/main" id="{3AD707C4-0141-4923-AC89-08C39D7AB8F7}"/>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8" name="Group 377">
                <a:extLst>
                  <a:ext uri="{FF2B5EF4-FFF2-40B4-BE49-F238E27FC236}">
                    <a16:creationId xmlns:a16="http://schemas.microsoft.com/office/drawing/2014/main" id="{EC1F8285-ADFB-49AC-B66D-5289899C57E1}"/>
                  </a:ext>
                </a:extLst>
              </p:cNvPr>
              <p:cNvGrpSpPr/>
              <p:nvPr/>
            </p:nvGrpSpPr>
            <p:grpSpPr>
              <a:xfrm>
                <a:off x="2286418" y="3019895"/>
                <a:ext cx="335350" cy="419905"/>
                <a:chOff x="13987161" y="3323588"/>
                <a:chExt cx="2047876" cy="2435225"/>
              </a:xfrm>
              <a:solidFill>
                <a:schemeClr val="bg1"/>
              </a:solidFill>
            </p:grpSpPr>
            <p:sp>
              <p:nvSpPr>
                <p:cNvPr id="381" name="Freeform 50">
                  <a:extLst>
                    <a:ext uri="{FF2B5EF4-FFF2-40B4-BE49-F238E27FC236}">
                      <a16:creationId xmlns:a16="http://schemas.microsoft.com/office/drawing/2014/main" id="{3D0720DD-E922-4EE1-A089-F9666C48823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382" name="Freeform 51">
                  <a:extLst>
                    <a:ext uri="{FF2B5EF4-FFF2-40B4-BE49-F238E27FC236}">
                      <a16:creationId xmlns:a16="http://schemas.microsoft.com/office/drawing/2014/main" id="{F93AFB5B-73AA-458D-83E8-7457507798B8}"/>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383" name="Freeform 52">
                  <a:extLst>
                    <a:ext uri="{FF2B5EF4-FFF2-40B4-BE49-F238E27FC236}">
                      <a16:creationId xmlns:a16="http://schemas.microsoft.com/office/drawing/2014/main" id="{6DAABB3C-FC0C-4B12-8012-78133C3F3FBF}"/>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384" name="Freeform 53">
                  <a:extLst>
                    <a:ext uri="{FF2B5EF4-FFF2-40B4-BE49-F238E27FC236}">
                      <a16:creationId xmlns:a16="http://schemas.microsoft.com/office/drawing/2014/main" id="{FDF36078-4FC9-4D53-86D3-780B5BADC1FA}"/>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79" name="Picture 378">
                <a:extLst>
                  <a:ext uri="{FF2B5EF4-FFF2-40B4-BE49-F238E27FC236}">
                    <a16:creationId xmlns:a16="http://schemas.microsoft.com/office/drawing/2014/main" id="{A41CFE93-4624-4BDC-9714-E15604FDA97F}"/>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380" name="Picture 379">
                <a:extLst>
                  <a:ext uri="{FF2B5EF4-FFF2-40B4-BE49-F238E27FC236}">
                    <a16:creationId xmlns:a16="http://schemas.microsoft.com/office/drawing/2014/main" id="{C632CB04-F58A-4208-9A6F-DB3C04B601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374" name="CellPhone_E8EA" title="Icon of a cellphone">
              <a:extLst>
                <a:ext uri="{FF2B5EF4-FFF2-40B4-BE49-F238E27FC236}">
                  <a16:creationId xmlns:a16="http://schemas.microsoft.com/office/drawing/2014/main" id="{2DD269E2-BE73-4309-97A2-0F5A304EF4DC}"/>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Laptop_E770" title="Icon of a laptop">
              <a:extLst>
                <a:ext uri="{FF2B5EF4-FFF2-40B4-BE49-F238E27FC236}">
                  <a16:creationId xmlns:a16="http://schemas.microsoft.com/office/drawing/2014/main" id="{75F9C39D-4403-464D-8F89-05EABE66A68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Tablet_E70A" title="Icon of a tablet">
              <a:extLst>
                <a:ext uri="{FF2B5EF4-FFF2-40B4-BE49-F238E27FC236}">
                  <a16:creationId xmlns:a16="http://schemas.microsoft.com/office/drawing/2014/main" id="{2985BA16-6986-4445-B3D9-6BE35B46F4E9}"/>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87" name="Rectangle: Rounded Corners 386">
            <a:extLst>
              <a:ext uri="{FF2B5EF4-FFF2-40B4-BE49-F238E27FC236}">
                <a16:creationId xmlns:a16="http://schemas.microsoft.com/office/drawing/2014/main" id="{ED9300C8-4CE1-45EE-80E4-E331B3FE76D2}"/>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388" name="Rectangle 387">
            <a:extLst>
              <a:ext uri="{FF2B5EF4-FFF2-40B4-BE49-F238E27FC236}">
                <a16:creationId xmlns:a16="http://schemas.microsoft.com/office/drawing/2014/main" id="{A2A929A6-E23B-4168-B67C-560BCD262A77}"/>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389" name="Right Bracket 388">
            <a:extLst>
              <a:ext uri="{FF2B5EF4-FFF2-40B4-BE49-F238E27FC236}">
                <a16:creationId xmlns:a16="http://schemas.microsoft.com/office/drawing/2014/main" id="{96C2E65F-E1B4-4AE1-A174-A7F7F2AD8173}"/>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390" name="Group 389">
            <a:extLst>
              <a:ext uri="{FF2B5EF4-FFF2-40B4-BE49-F238E27FC236}">
                <a16:creationId xmlns:a16="http://schemas.microsoft.com/office/drawing/2014/main" id="{C1198A54-D6DD-48C2-BCCD-85CDB23195AE}"/>
              </a:ext>
            </a:extLst>
          </p:cNvPr>
          <p:cNvGrpSpPr/>
          <p:nvPr/>
        </p:nvGrpSpPr>
        <p:grpSpPr>
          <a:xfrm>
            <a:off x="3357506" y="4793525"/>
            <a:ext cx="1736972" cy="599381"/>
            <a:chOff x="3204969" y="4699961"/>
            <a:chExt cx="1703068" cy="587682"/>
          </a:xfrm>
        </p:grpSpPr>
        <p:sp>
          <p:nvSpPr>
            <p:cNvPr id="391" name="Rectangle: Rounded Corners 390">
              <a:extLst>
                <a:ext uri="{FF2B5EF4-FFF2-40B4-BE49-F238E27FC236}">
                  <a16:creationId xmlns:a16="http://schemas.microsoft.com/office/drawing/2014/main" id="{3A559820-820E-4D42-B834-D8625CEE475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2" name="Rectangle: Rounded Corners 391">
              <a:extLst>
                <a:ext uri="{FF2B5EF4-FFF2-40B4-BE49-F238E27FC236}">
                  <a16:creationId xmlns:a16="http://schemas.microsoft.com/office/drawing/2014/main" id="{91E3B1AD-821F-4113-8CF0-CE972FB86F79}"/>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3" name="Rectangle: Rounded Corners 392">
              <a:extLst>
                <a:ext uri="{FF2B5EF4-FFF2-40B4-BE49-F238E27FC236}">
                  <a16:creationId xmlns:a16="http://schemas.microsoft.com/office/drawing/2014/main" id="{B59D032F-B48B-4074-BE86-7C7040E82E2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394" name="Move_E7C2" title="Icon of four arrows pointing away from eachother">
              <a:extLst>
                <a:ext uri="{FF2B5EF4-FFF2-40B4-BE49-F238E27FC236}">
                  <a16:creationId xmlns:a16="http://schemas.microsoft.com/office/drawing/2014/main" id="{56F2066F-313D-4DC3-9233-2D89ABD0FA68}"/>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A53092F5-8CA7-470A-A49F-914266758A56}"/>
              </a:ext>
            </a:extLst>
          </p:cNvPr>
          <p:cNvGrpSpPr/>
          <p:nvPr/>
        </p:nvGrpSpPr>
        <p:grpSpPr>
          <a:xfrm>
            <a:off x="3357506" y="3911340"/>
            <a:ext cx="1736972" cy="599381"/>
            <a:chOff x="3204969" y="3834996"/>
            <a:chExt cx="1703068" cy="587682"/>
          </a:xfrm>
        </p:grpSpPr>
        <p:sp>
          <p:nvSpPr>
            <p:cNvPr id="396" name="Rectangle: Rounded Corners 395">
              <a:extLst>
                <a:ext uri="{FF2B5EF4-FFF2-40B4-BE49-F238E27FC236}">
                  <a16:creationId xmlns:a16="http://schemas.microsoft.com/office/drawing/2014/main" id="{39412DB3-D937-4999-B0A6-B0222AE4E9E5}"/>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7" name="Rectangle: Rounded Corners 396">
              <a:extLst>
                <a:ext uri="{FF2B5EF4-FFF2-40B4-BE49-F238E27FC236}">
                  <a16:creationId xmlns:a16="http://schemas.microsoft.com/office/drawing/2014/main" id="{B25F79AA-9D05-4BA0-8D56-A260EC58DA77}"/>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8" name="Rectangle: Rounded Corners 397">
              <a:extLst>
                <a:ext uri="{FF2B5EF4-FFF2-40B4-BE49-F238E27FC236}">
                  <a16:creationId xmlns:a16="http://schemas.microsoft.com/office/drawing/2014/main" id="{7FD28BB3-D6BF-4D5C-B1A5-36A6D926492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399" name="globe_2" title="Icon of a sphere made of lines">
              <a:extLst>
                <a:ext uri="{FF2B5EF4-FFF2-40B4-BE49-F238E27FC236}">
                  <a16:creationId xmlns:a16="http://schemas.microsoft.com/office/drawing/2014/main" id="{53599FE9-5F3E-4319-9961-37892FCB988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00" name="TextBox 399">
            <a:extLst>
              <a:ext uri="{FF2B5EF4-FFF2-40B4-BE49-F238E27FC236}">
                <a16:creationId xmlns:a16="http://schemas.microsoft.com/office/drawing/2014/main" id="{0D048A6C-8595-49CE-9AD2-B1ABAEE57C4A}"/>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401" name="Picture 2">
            <a:extLst>
              <a:ext uri="{FF2B5EF4-FFF2-40B4-BE49-F238E27FC236}">
                <a16:creationId xmlns:a16="http://schemas.microsoft.com/office/drawing/2014/main" id="{6E171F14-8329-4733-8211-DA6E4B6A2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6" name="Group 5">
            <a:extLst>
              <a:ext uri="{FF2B5EF4-FFF2-40B4-BE49-F238E27FC236}">
                <a16:creationId xmlns:a16="http://schemas.microsoft.com/office/drawing/2014/main" id="{B075A9EF-935B-477D-9449-CF4C5C67D9A5}"/>
              </a:ext>
            </a:extLst>
          </p:cNvPr>
          <p:cNvGrpSpPr/>
          <p:nvPr/>
        </p:nvGrpSpPr>
        <p:grpSpPr>
          <a:xfrm>
            <a:off x="2704054" y="3373494"/>
            <a:ext cx="4777549" cy="530453"/>
            <a:chOff x="2625569" y="3359354"/>
            <a:chExt cx="4684297" cy="520099"/>
          </a:xfrm>
        </p:grpSpPr>
        <p:cxnSp>
          <p:nvCxnSpPr>
            <p:cNvPr id="115" name="Straight Arrow Connector 114">
              <a:extLst>
                <a:ext uri="{FF2B5EF4-FFF2-40B4-BE49-F238E27FC236}">
                  <a16:creationId xmlns:a16="http://schemas.microsoft.com/office/drawing/2014/main" id="{E1007F93-7D29-490E-ABA0-7ECC7C25D692}"/>
                </a:ext>
              </a:extLst>
            </p:cNvPr>
            <p:cNvCxnSpPr>
              <a:cxnSpLocks/>
              <a:stCxn id="116"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A8C8D4C-1100-46D8-9545-5B5975E4BEF4}"/>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D671ABAC-C212-45AE-A5A8-76954771850C}"/>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1</a:t>
              </a:r>
            </a:p>
          </p:txBody>
        </p:sp>
      </p:grpSp>
      <p:grpSp>
        <p:nvGrpSpPr>
          <p:cNvPr id="91" name="Group 90">
            <a:extLst>
              <a:ext uri="{FF2B5EF4-FFF2-40B4-BE49-F238E27FC236}">
                <a16:creationId xmlns:a16="http://schemas.microsoft.com/office/drawing/2014/main" id="{F7E985BB-4BF9-43F8-9290-0C68F34F2BA5}"/>
              </a:ext>
            </a:extLst>
          </p:cNvPr>
          <p:cNvGrpSpPr/>
          <p:nvPr/>
        </p:nvGrpSpPr>
        <p:grpSpPr>
          <a:xfrm>
            <a:off x="7943416" y="4788435"/>
            <a:ext cx="3473943" cy="599381"/>
            <a:chOff x="7787505" y="5258366"/>
            <a:chExt cx="3406136" cy="587682"/>
          </a:xfrm>
        </p:grpSpPr>
        <p:grpSp>
          <p:nvGrpSpPr>
            <p:cNvPr id="92" name="Group 91">
              <a:extLst>
                <a:ext uri="{FF2B5EF4-FFF2-40B4-BE49-F238E27FC236}">
                  <a16:creationId xmlns:a16="http://schemas.microsoft.com/office/drawing/2014/main" id="{E3DA9E64-7F30-40AA-A6D1-08E8494C5278}"/>
                </a:ext>
              </a:extLst>
            </p:cNvPr>
            <p:cNvGrpSpPr/>
            <p:nvPr/>
          </p:nvGrpSpPr>
          <p:grpSpPr>
            <a:xfrm>
              <a:off x="7787505" y="5258366"/>
              <a:ext cx="3406136" cy="587682"/>
              <a:chOff x="3519131" y="2542018"/>
              <a:chExt cx="3406136" cy="587682"/>
            </a:xfrm>
          </p:grpSpPr>
          <p:grpSp>
            <p:nvGrpSpPr>
              <p:cNvPr id="99" name="Group 98">
                <a:extLst>
                  <a:ext uri="{FF2B5EF4-FFF2-40B4-BE49-F238E27FC236}">
                    <a16:creationId xmlns:a16="http://schemas.microsoft.com/office/drawing/2014/main" id="{A2240F9C-1C57-48F5-B978-745669BB6388}"/>
                  </a:ext>
                </a:extLst>
              </p:cNvPr>
              <p:cNvGrpSpPr/>
              <p:nvPr/>
            </p:nvGrpSpPr>
            <p:grpSpPr>
              <a:xfrm>
                <a:off x="3519131" y="2542018"/>
                <a:ext cx="3334218" cy="498768"/>
                <a:chOff x="7837970" y="2542018"/>
                <a:chExt cx="3334218" cy="498768"/>
              </a:xfrm>
            </p:grpSpPr>
            <p:sp>
              <p:nvSpPr>
                <p:cNvPr id="106" name="Rectangle: Rounded Corners 105">
                  <a:extLst>
                    <a:ext uri="{FF2B5EF4-FFF2-40B4-BE49-F238E27FC236}">
                      <a16:creationId xmlns:a16="http://schemas.microsoft.com/office/drawing/2014/main" id="{46FBB69A-4788-49F1-9C2C-8E492D2B352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7" name="Rectangle: Rounded Corners 106">
                  <a:extLst>
                    <a:ext uri="{FF2B5EF4-FFF2-40B4-BE49-F238E27FC236}">
                      <a16:creationId xmlns:a16="http://schemas.microsoft.com/office/drawing/2014/main" id="{9446F8F1-9AC6-421D-B47F-1F5DEEAB48FD}"/>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0" name="Group 99">
                <a:extLst>
                  <a:ext uri="{FF2B5EF4-FFF2-40B4-BE49-F238E27FC236}">
                    <a16:creationId xmlns:a16="http://schemas.microsoft.com/office/drawing/2014/main" id="{FC3149AA-C96D-49AE-B817-5884CAAF2D75}"/>
                  </a:ext>
                </a:extLst>
              </p:cNvPr>
              <p:cNvGrpSpPr/>
              <p:nvPr/>
            </p:nvGrpSpPr>
            <p:grpSpPr>
              <a:xfrm>
                <a:off x="3555090" y="2586475"/>
                <a:ext cx="3334218" cy="498768"/>
                <a:chOff x="7837970" y="2542018"/>
                <a:chExt cx="3334218" cy="498768"/>
              </a:xfrm>
            </p:grpSpPr>
            <p:sp>
              <p:nvSpPr>
                <p:cNvPr id="104" name="Rectangle: Rounded Corners 103">
                  <a:extLst>
                    <a:ext uri="{FF2B5EF4-FFF2-40B4-BE49-F238E27FC236}">
                      <a16:creationId xmlns:a16="http://schemas.microsoft.com/office/drawing/2014/main" id="{907BF9DC-8DFD-4E19-9068-F1CB629879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EE4D1AE1-24EA-41AD-980B-516EE43F9FA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1" name="Group 100">
                <a:extLst>
                  <a:ext uri="{FF2B5EF4-FFF2-40B4-BE49-F238E27FC236}">
                    <a16:creationId xmlns:a16="http://schemas.microsoft.com/office/drawing/2014/main" id="{4FA5D8EE-69F6-41A7-BF4C-718E8A157540}"/>
                  </a:ext>
                </a:extLst>
              </p:cNvPr>
              <p:cNvGrpSpPr/>
              <p:nvPr/>
            </p:nvGrpSpPr>
            <p:grpSpPr>
              <a:xfrm>
                <a:off x="3591049" y="2630932"/>
                <a:ext cx="3334218" cy="498768"/>
                <a:chOff x="7837970" y="2542018"/>
                <a:chExt cx="3334218" cy="498768"/>
              </a:xfrm>
            </p:grpSpPr>
            <p:sp>
              <p:nvSpPr>
                <p:cNvPr id="102" name="Rectangle: Rounded Corners 101">
                  <a:extLst>
                    <a:ext uri="{FF2B5EF4-FFF2-40B4-BE49-F238E27FC236}">
                      <a16:creationId xmlns:a16="http://schemas.microsoft.com/office/drawing/2014/main" id="{228D595C-4BE6-4A1F-9989-BC03CFAA222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03" name="Rectangle: Rounded Corners 102">
                  <a:extLst>
                    <a:ext uri="{FF2B5EF4-FFF2-40B4-BE49-F238E27FC236}">
                      <a16:creationId xmlns:a16="http://schemas.microsoft.com/office/drawing/2014/main" id="{3CF14685-2B57-4583-8C8F-58895AFE627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93" name="Group 92">
              <a:extLst>
                <a:ext uri="{FF2B5EF4-FFF2-40B4-BE49-F238E27FC236}">
                  <a16:creationId xmlns:a16="http://schemas.microsoft.com/office/drawing/2014/main" id="{5FF195D5-A989-45A4-9430-191078701B23}"/>
                </a:ext>
              </a:extLst>
            </p:cNvPr>
            <p:cNvGrpSpPr/>
            <p:nvPr/>
          </p:nvGrpSpPr>
          <p:grpSpPr>
            <a:xfrm>
              <a:off x="8883843" y="5370593"/>
              <a:ext cx="378819" cy="378819"/>
              <a:chOff x="5564119" y="2081144"/>
              <a:chExt cx="501718" cy="501718"/>
            </a:xfrm>
          </p:grpSpPr>
          <p:sp>
            <p:nvSpPr>
              <p:cNvPr id="97" name="Diamond 96">
                <a:extLst>
                  <a:ext uri="{FF2B5EF4-FFF2-40B4-BE49-F238E27FC236}">
                    <a16:creationId xmlns:a16="http://schemas.microsoft.com/office/drawing/2014/main" id="{2E5215BB-F677-453E-95DC-DD59E8751862}"/>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8" name="Graphic 97">
                <a:extLst>
                  <a:ext uri="{FF2B5EF4-FFF2-40B4-BE49-F238E27FC236}">
                    <a16:creationId xmlns:a16="http://schemas.microsoft.com/office/drawing/2014/main" id="{1B067AE2-8529-44FD-82AA-32CACCCA9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94" name="Group 93">
              <a:extLst>
                <a:ext uri="{FF2B5EF4-FFF2-40B4-BE49-F238E27FC236}">
                  <a16:creationId xmlns:a16="http://schemas.microsoft.com/office/drawing/2014/main" id="{2E0D2630-4410-4163-8DD8-2150082DDE2A}"/>
                </a:ext>
              </a:extLst>
            </p:cNvPr>
            <p:cNvGrpSpPr/>
            <p:nvPr/>
          </p:nvGrpSpPr>
          <p:grpSpPr>
            <a:xfrm>
              <a:off x="10569241" y="5402721"/>
              <a:ext cx="396950" cy="355079"/>
              <a:chOff x="10633596" y="3514287"/>
              <a:chExt cx="396950" cy="355079"/>
            </a:xfrm>
          </p:grpSpPr>
          <p:sp>
            <p:nvSpPr>
              <p:cNvPr id="95" name="Hexagon 94">
                <a:extLst>
                  <a:ext uri="{FF2B5EF4-FFF2-40B4-BE49-F238E27FC236}">
                    <a16:creationId xmlns:a16="http://schemas.microsoft.com/office/drawing/2014/main" id="{BE7CAC44-B204-4AC8-940E-EA69C95D4CA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95">
                <a:extLst>
                  <a:ext uri="{FF2B5EF4-FFF2-40B4-BE49-F238E27FC236}">
                    <a16:creationId xmlns:a16="http://schemas.microsoft.com/office/drawing/2014/main" id="{F7A192C1-6795-4AAF-8329-C0334597A6CD}"/>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8" name="Group 107">
            <a:extLst>
              <a:ext uri="{FF2B5EF4-FFF2-40B4-BE49-F238E27FC236}">
                <a16:creationId xmlns:a16="http://schemas.microsoft.com/office/drawing/2014/main" id="{0A980505-2783-49A3-9355-E3986775223F}"/>
              </a:ext>
            </a:extLst>
          </p:cNvPr>
          <p:cNvGrpSpPr/>
          <p:nvPr/>
        </p:nvGrpSpPr>
        <p:grpSpPr>
          <a:xfrm>
            <a:off x="7172867" y="2810473"/>
            <a:ext cx="184492" cy="3765289"/>
            <a:chOff x="2849276" y="128295"/>
            <a:chExt cx="217605" cy="5258077"/>
          </a:xfrm>
        </p:grpSpPr>
        <p:cxnSp>
          <p:nvCxnSpPr>
            <p:cNvPr id="109" name="Straight Connector 108">
              <a:extLst>
                <a:ext uri="{FF2B5EF4-FFF2-40B4-BE49-F238E27FC236}">
                  <a16:creationId xmlns:a16="http://schemas.microsoft.com/office/drawing/2014/main" id="{69194F33-E968-4257-839B-35BE25710002}"/>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BA35D034-5897-426D-BD11-B8DC50676655}"/>
                </a:ext>
              </a:extLst>
            </p:cNvPr>
            <p:cNvSpPr/>
            <p:nvPr/>
          </p:nvSpPr>
          <p:spPr>
            <a:xfrm rot="16200000">
              <a:off x="2382886" y="2655310"/>
              <a:ext cx="1150386" cy="217605"/>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9799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F0E1CD11-E447-43B4-8205-33094E0A963B}"/>
              </a:ext>
            </a:extLst>
          </p:cNvPr>
          <p:cNvGrpSpPr/>
          <p:nvPr/>
        </p:nvGrpSpPr>
        <p:grpSpPr>
          <a:xfrm>
            <a:off x="7172867" y="2810473"/>
            <a:ext cx="184492" cy="3765289"/>
            <a:chOff x="2849276" y="128295"/>
            <a:chExt cx="217605" cy="5258077"/>
          </a:xfrm>
        </p:grpSpPr>
        <p:cxnSp>
          <p:nvCxnSpPr>
            <p:cNvPr id="127" name="Straight Connector 126">
              <a:extLst>
                <a:ext uri="{FF2B5EF4-FFF2-40B4-BE49-F238E27FC236}">
                  <a16:creationId xmlns:a16="http://schemas.microsoft.com/office/drawing/2014/main" id="{0A70CED4-720F-4F5A-8917-380097244BA3}"/>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8" name="Rectangle 127">
              <a:extLst>
                <a:ext uri="{FF2B5EF4-FFF2-40B4-BE49-F238E27FC236}">
                  <a16:creationId xmlns:a16="http://schemas.microsoft.com/office/drawing/2014/main" id="{86E2B31D-4FEE-4AF5-896B-7F68EE8B37AD}"/>
                </a:ext>
              </a:extLst>
            </p:cNvPr>
            <p:cNvSpPr/>
            <p:nvPr/>
          </p:nvSpPr>
          <p:spPr>
            <a:xfrm rot="16200000">
              <a:off x="2382886" y="2655310"/>
              <a:ext cx="1150386" cy="217605"/>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multi-session, Server, etc.</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124" name="Rectangle 123">
            <a:extLst>
              <a:ext uri="{FF2B5EF4-FFF2-40B4-BE49-F238E27FC236}">
                <a16:creationId xmlns:a16="http://schemas.microsoft.com/office/drawing/2014/main" id="{D43C7F0A-0E76-4863-B1EC-75653755396F}"/>
              </a:ext>
            </a:extLst>
          </p:cNvPr>
          <p:cNvSpPr/>
          <p:nvPr/>
        </p:nvSpPr>
        <p:spPr bwMode="auto">
          <a:xfrm>
            <a:off x="7668723" y="3594525"/>
            <a:ext cx="4023329" cy="1992043"/>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14" name="Rectangle 113">
            <a:extLst>
              <a:ext uri="{FF2B5EF4-FFF2-40B4-BE49-F238E27FC236}">
                <a16:creationId xmlns:a16="http://schemas.microsoft.com/office/drawing/2014/main" id="{3DB78693-04F4-486E-AFBC-1CB976F1F2BB}"/>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900122" y="2712735"/>
            <a:ext cx="191312" cy="3812612"/>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D6BFDF53-5942-4943-8272-BDB97CF83977}"/>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5094477" y="3911340"/>
            <a:ext cx="1736972" cy="599381"/>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5094477" y="4793525"/>
            <a:ext cx="1736972" cy="599381"/>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7BE3B930-4457-410C-AF4B-524221325A73}"/>
              </a:ext>
            </a:extLst>
          </p:cNvPr>
          <p:cNvGrpSpPr/>
          <p:nvPr/>
        </p:nvGrpSpPr>
        <p:grpSpPr>
          <a:xfrm>
            <a:off x="7481603" y="3353791"/>
            <a:ext cx="386360" cy="386360"/>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943416" y="3960133"/>
            <a:ext cx="3473943" cy="599381"/>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479045" y="4093314"/>
            <a:ext cx="1883303" cy="157429"/>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918087" y="3407567"/>
            <a:ext cx="1658798" cy="2966505"/>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357506" y="4793525"/>
            <a:ext cx="1736972" cy="599381"/>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357506" y="3911340"/>
            <a:ext cx="1736972" cy="599381"/>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704054" y="3373494"/>
            <a:ext cx="4777549" cy="530453"/>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600855" y="466302"/>
            <a:ext cx="11237870" cy="565091"/>
          </a:xfrm>
        </p:spPr>
        <p:txBody>
          <a:bodyPr/>
          <a:lstStyle/>
          <a:p>
            <a:r>
              <a:rPr lang="en-US"/>
              <a:t>User Connection Flow</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37189" y="885180"/>
            <a:ext cx="11401129" cy="144803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1. User launches RD client which connects to Azure AD, user signs in, and Azure AD returns token</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2. RD client presents token to Web Access, Broker queries DB to determine resources authorized for user</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3. User selects resource, RD client connects to Gateway</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5. RDP traffic now flowing between RD client and session host VM over WebSocket connections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654517" y="4553669"/>
            <a:ext cx="1493423" cy="561580"/>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887042" y="4127492"/>
            <a:ext cx="3093049" cy="1001435"/>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67642" y="4069970"/>
            <a:ext cx="502012" cy="261489"/>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67642" y="4987604"/>
            <a:ext cx="502012" cy="261489"/>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943416" y="4788435"/>
            <a:ext cx="3473943" cy="599381"/>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500"/>
                                        <p:tgtEl>
                                          <p:spTgt spid="230"/>
                                        </p:tgtEl>
                                      </p:cBhvr>
                                    </p:animEffect>
                                  </p:childTnLst>
                                </p:cTn>
                              </p:par>
                              <p:par>
                                <p:cTn id="16" presetID="1" presetClass="entr" presetSubtype="0" fill="hold" nodeType="withEffect">
                                  <p:stCondLst>
                                    <p:cond delay="0"/>
                                  </p:stCondLst>
                                  <p:childTnLst>
                                    <p:set>
                                      <p:cBhvr>
                                        <p:cTn id="17"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3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 presetClass="entr" presetSubtype="0" fill="hold" nodeType="withEffect">
                                  <p:stCondLst>
                                    <p:cond delay="0"/>
                                  </p:stCondLst>
                                  <p:childTnLst>
                                    <p:set>
                                      <p:cBhvr>
                                        <p:cTn id="26"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B5D8F-777E-4CCE-8AED-E0E32AD58FE0}"/>
              </a:ext>
            </a:extLst>
          </p:cNvPr>
          <p:cNvSpPr>
            <a:spLocks noGrp="1"/>
          </p:cNvSpPr>
          <p:nvPr>
            <p:ph type="title"/>
          </p:nvPr>
        </p:nvSpPr>
        <p:spPr>
          <a:xfrm>
            <a:off x="597748" y="2391771"/>
            <a:ext cx="9326033" cy="1210360"/>
          </a:xfrm>
        </p:spPr>
        <p:txBody>
          <a:bodyPr/>
          <a:lstStyle/>
          <a:p>
            <a:r>
              <a:rPr lang="en-US" dirty="0"/>
              <a:t>Demo:</a:t>
            </a:r>
            <a:br>
              <a:rPr lang="en-US" dirty="0"/>
            </a:br>
            <a:r>
              <a:rPr lang="en-US" sz="2448" dirty="0"/>
              <a:t>End user experience on Windows and </a:t>
            </a:r>
            <a:r>
              <a:rPr lang="en-US" sz="2448" dirty="0">
                <a:hlinkClick r:id="rId2"/>
              </a:rPr>
              <a:t>Web client</a:t>
            </a:r>
            <a:br>
              <a:rPr lang="en-US" sz="2448" dirty="0"/>
            </a:br>
            <a:endParaRPr lang="en-US" sz="2448" dirty="0"/>
          </a:p>
        </p:txBody>
      </p:sp>
    </p:spTree>
    <p:extLst>
      <p:ext uri="{BB962C8B-B14F-4D97-AF65-F5344CB8AC3E}">
        <p14:creationId xmlns:p14="http://schemas.microsoft.com/office/powerpoint/2010/main" val="8694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sz="3600">
                <a:latin typeface="Segoe UI Semibold" panose="020B0702040204020203" pitchFamily="34" charset="0"/>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604913" y="1063925"/>
            <a:ext cx="11211198" cy="252675"/>
          </a:xfrm>
        </p:spPr>
        <p:txBody>
          <a:bodyPr/>
          <a:lstStyle/>
          <a:p>
            <a:r>
              <a:rPr lang="en-US">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86465" y="6114300"/>
            <a:ext cx="4834612" cy="384205"/>
          </a:xfrm>
          <a:prstGeom prst="rect">
            <a:avLst/>
          </a:prstGeom>
          <a:noFill/>
        </p:spPr>
        <p:txBody>
          <a:bodyPr wrap="square" lIns="0" tIns="0" rIns="0" bIns="0" rtlCol="0">
            <a:spAutoFit/>
          </a:bodyPr>
          <a:lstStyle/>
          <a:p>
            <a:pPr marL="0" marR="0" lvl="0" indent="0" algn="ctr" defTabSz="1243151" rtl="0" eaLnBrk="1" fontAlgn="base" latinLnBrk="0" hangingPunct="1">
              <a:lnSpc>
                <a:spcPct val="100000"/>
              </a:lnSpc>
              <a:spcBef>
                <a:spcPct val="0"/>
              </a:spcBef>
              <a:spcAft>
                <a:spcPct val="0"/>
              </a:spcAft>
              <a:buClrTx/>
              <a:buSzTx/>
              <a:buFontTx/>
              <a:buNone/>
              <a:tabLst/>
              <a:defRPr/>
            </a:pPr>
            <a:r>
              <a:rPr kumimoji="0" lang="en-US" sz="2448" b="1"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3024168" y="4010350"/>
            <a:ext cx="2819523"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846913" y="3011698"/>
            <a:ext cx="2616842"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846913" y="4010350"/>
            <a:ext cx="2547641"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3024168" y="3011698"/>
            <a:ext cx="3082374"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419060" y="1493718"/>
            <a:ext cx="1779175" cy="1153780"/>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5364" y="4095696"/>
            <a:ext cx="639400" cy="582678"/>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2024460" y="4039608"/>
            <a:ext cx="776185" cy="694851"/>
            <a:chOff x="1989090" y="4050616"/>
            <a:chExt cx="761035" cy="681288"/>
          </a:xfrm>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787233" y="1937115"/>
            <a:ext cx="1005808" cy="602878"/>
            <a:chOff x="6443663" y="-1544638"/>
            <a:chExt cx="2108201" cy="1263650"/>
          </a:xfrm>
          <a:solidFill>
            <a:schemeClr val="tx1"/>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D0D0D"/>
                </a:solidFill>
                <a:effectLst/>
                <a:uLnTx/>
                <a:uFillTx/>
                <a:latin typeface="Segoe UI Light" panose="020B0502040204020203" pitchFamily="34" charset="0"/>
                <a:ea typeface="+mn-ea"/>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3024168" y="5027211"/>
            <a:ext cx="2819523"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45506" y="5948522"/>
            <a:ext cx="8641321" cy="0"/>
          </a:xfrm>
          <a:prstGeom prst="line">
            <a:avLst/>
          </a:prstGeom>
          <a:ln w="635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846913" y="5152773"/>
            <a:ext cx="2393528" cy="512317"/>
          </a:xfrm>
          <a:prstGeom prst="rect">
            <a:avLst/>
          </a:prstGeom>
          <a:noFill/>
        </p:spPr>
        <p:txBody>
          <a:bodyPr wrap="square" lIns="0" tIns="0" rIns="0" bIns="0" rtlCol="0">
            <a:spAutoFit/>
          </a:bodyPr>
          <a:lstStyle/>
          <a:p>
            <a:pPr marL="0" marR="0" lvl="0" indent="0" algn="l" defTabSz="1243151"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D0D0D"/>
                </a:solidFill>
                <a:effectLst/>
                <a:uLnTx/>
                <a:uFillTx/>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9072119" y="-289301"/>
            <a:ext cx="587869" cy="192135"/>
          </a:xfrm>
          <a:prstGeom prst="rect">
            <a:avLst/>
          </a:prstGeom>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224" b="0" i="0" u="none" strike="noStrike" kern="1200" cap="none" spc="0" normalizeH="0" baseline="0" noProof="0">
                <a:ln>
                  <a:noFill/>
                </a:ln>
                <a:solidFill>
                  <a:srgbClr val="000000"/>
                </a:solidFill>
                <a:effectLst/>
                <a:uLnTx/>
                <a:uFillTx/>
                <a:latin typeface="Metropolis"/>
                <a:ea typeface="+mn-ea"/>
                <a:cs typeface="+mn-c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79477" y="2744893"/>
            <a:ext cx="8573380" cy="0"/>
          </a:xfrm>
          <a:prstGeom prst="line">
            <a:avLst/>
          </a:prstGeom>
          <a:ln w="635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4128" y="5117467"/>
            <a:ext cx="465739" cy="572859"/>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8367" y="5193930"/>
            <a:ext cx="733396" cy="419929"/>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5366" y="3085259"/>
            <a:ext cx="691231" cy="606243"/>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71625" y="3010924"/>
            <a:ext cx="570749" cy="714879"/>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r="21074"/>
          <a:stretch/>
        </p:blipFill>
        <p:spPr>
          <a:xfrm>
            <a:off x="281860" y="6424998"/>
            <a:ext cx="1806418" cy="376684"/>
          </a:xfrm>
          <a:prstGeom prst="rect">
            <a:avLst/>
          </a:prstGeom>
        </p:spPr>
      </p:pic>
    </p:spTree>
    <p:extLst>
      <p:ext uri="{BB962C8B-B14F-4D97-AF65-F5344CB8AC3E}">
        <p14:creationId xmlns:p14="http://schemas.microsoft.com/office/powerpoint/2010/main" val="331734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F87EF99C-78A6-4476-806A-5341A80F1EF7}"/>
              </a:ext>
            </a:extLst>
          </p:cNvPr>
          <p:cNvGrpSpPr/>
          <p:nvPr/>
        </p:nvGrpSpPr>
        <p:grpSpPr>
          <a:xfrm>
            <a:off x="7172867" y="2810473"/>
            <a:ext cx="184492" cy="3765289"/>
            <a:chOff x="2849276" y="128295"/>
            <a:chExt cx="217605" cy="5258077"/>
          </a:xfrm>
        </p:grpSpPr>
        <p:cxnSp>
          <p:nvCxnSpPr>
            <p:cNvPr id="128" name="Straight Connector 127">
              <a:extLst>
                <a:ext uri="{FF2B5EF4-FFF2-40B4-BE49-F238E27FC236}">
                  <a16:creationId xmlns:a16="http://schemas.microsoft.com/office/drawing/2014/main" id="{4ECFB2BD-E8DB-43F4-A564-6148482F6DA9}"/>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9" name="Rectangle 128">
              <a:extLst>
                <a:ext uri="{FF2B5EF4-FFF2-40B4-BE49-F238E27FC236}">
                  <a16:creationId xmlns:a16="http://schemas.microsoft.com/office/drawing/2014/main" id="{149B546F-7F29-4B7B-A1F0-4DC0E195714F}"/>
                </a:ext>
              </a:extLst>
            </p:cNvPr>
            <p:cNvSpPr/>
            <p:nvPr/>
          </p:nvSpPr>
          <p:spPr>
            <a:xfrm rot="16200000">
              <a:off x="2382886" y="2655310"/>
              <a:ext cx="1150386" cy="217605"/>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600855" y="466302"/>
            <a:ext cx="11237870" cy="565091"/>
          </a:xfrm>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37189" y="1020338"/>
            <a:ext cx="11038769" cy="1300897"/>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Outbound WebSocket connections from customer VMs to Broker and Gateway</a:t>
            </a: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Bidirectional communications between VMs and RD infra over https (443)</a:t>
            </a:r>
            <a:endParaRPr kumimoji="0" lang="en-US" sz="1632"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No inbound ports need be opened to the customer environment</a:t>
            </a:r>
          </a:p>
        </p:txBody>
      </p:sp>
      <p:sp>
        <p:nvSpPr>
          <p:cNvPr id="93" name="Rectangle 92">
            <a:extLst>
              <a:ext uri="{FF2B5EF4-FFF2-40B4-BE49-F238E27FC236}">
                <a16:creationId xmlns:a16="http://schemas.microsoft.com/office/drawing/2014/main" id="{B798DDFE-9507-4B1E-934C-6B304F1AC0F1}"/>
              </a:ext>
            </a:extLst>
          </p:cNvPr>
          <p:cNvSpPr/>
          <p:nvPr/>
        </p:nvSpPr>
        <p:spPr bwMode="auto">
          <a:xfrm>
            <a:off x="3131313" y="2712735"/>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a:t>
            </a:r>
          </a:p>
        </p:txBody>
      </p:sp>
      <p:sp>
        <p:nvSpPr>
          <p:cNvPr id="94" name="Rectangle 93">
            <a:extLst>
              <a:ext uri="{FF2B5EF4-FFF2-40B4-BE49-F238E27FC236}">
                <a16:creationId xmlns:a16="http://schemas.microsoft.com/office/drawing/2014/main" id="{41A3B979-E3BB-4A33-A5D7-ED3B65D65982}"/>
              </a:ext>
            </a:extLst>
          </p:cNvPr>
          <p:cNvSpPr/>
          <p:nvPr/>
        </p:nvSpPr>
        <p:spPr bwMode="auto">
          <a:xfrm>
            <a:off x="3291584" y="3594525"/>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95" name="Group 94">
            <a:extLst>
              <a:ext uri="{FF2B5EF4-FFF2-40B4-BE49-F238E27FC236}">
                <a16:creationId xmlns:a16="http://schemas.microsoft.com/office/drawing/2014/main" id="{AC93DDC8-465D-4E78-A8EB-A46973E1F127}"/>
              </a:ext>
            </a:extLst>
          </p:cNvPr>
          <p:cNvGrpSpPr/>
          <p:nvPr/>
        </p:nvGrpSpPr>
        <p:grpSpPr>
          <a:xfrm>
            <a:off x="2900122" y="2712735"/>
            <a:ext cx="191312" cy="3812612"/>
            <a:chOff x="2849277" y="1648178"/>
            <a:chExt cx="187578" cy="3738194"/>
          </a:xfrm>
        </p:grpSpPr>
        <p:cxnSp>
          <p:nvCxnSpPr>
            <p:cNvPr id="96" name="Straight Connector 95">
              <a:extLst>
                <a:ext uri="{FF2B5EF4-FFF2-40B4-BE49-F238E27FC236}">
                  <a16:creationId xmlns:a16="http://schemas.microsoft.com/office/drawing/2014/main" id="{0BE9FA82-D25A-43E6-A855-E707049C26C8}"/>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a:extLst>
                <a:ext uri="{FF2B5EF4-FFF2-40B4-BE49-F238E27FC236}">
                  <a16:creationId xmlns:a16="http://schemas.microsoft.com/office/drawing/2014/main" id="{1E4B77AF-D734-40D8-BF6B-A163C68AD023}"/>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28E6A583-0D60-4258-A45A-021E09D920F4}"/>
              </a:ext>
            </a:extLst>
          </p:cNvPr>
          <p:cNvSpPr/>
          <p:nvPr/>
        </p:nvSpPr>
        <p:spPr bwMode="auto">
          <a:xfrm>
            <a:off x="7394128" y="2726797"/>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multi-session, Server, etc.</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116" name="Rectangle 115">
            <a:extLst>
              <a:ext uri="{FF2B5EF4-FFF2-40B4-BE49-F238E27FC236}">
                <a16:creationId xmlns:a16="http://schemas.microsoft.com/office/drawing/2014/main" id="{BB63350D-A5FF-4502-ABB6-EAA6234CBB3A}"/>
              </a:ext>
            </a:extLst>
          </p:cNvPr>
          <p:cNvSpPr/>
          <p:nvPr/>
        </p:nvSpPr>
        <p:spPr bwMode="auto">
          <a:xfrm>
            <a:off x="600855" y="2712735"/>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17" name="Group 116">
            <a:extLst>
              <a:ext uri="{FF2B5EF4-FFF2-40B4-BE49-F238E27FC236}">
                <a16:creationId xmlns:a16="http://schemas.microsoft.com/office/drawing/2014/main" id="{82CA2E0C-E1C7-445C-BD89-B7DCB62A50CF}"/>
              </a:ext>
            </a:extLst>
          </p:cNvPr>
          <p:cNvGrpSpPr/>
          <p:nvPr/>
        </p:nvGrpSpPr>
        <p:grpSpPr>
          <a:xfrm>
            <a:off x="5094477" y="3911340"/>
            <a:ext cx="1736972" cy="599381"/>
            <a:chOff x="4908037" y="3834996"/>
            <a:chExt cx="1703068" cy="587682"/>
          </a:xfrm>
        </p:grpSpPr>
        <p:sp>
          <p:nvSpPr>
            <p:cNvPr id="118" name="Rectangle: Rounded Corners 117">
              <a:extLst>
                <a:ext uri="{FF2B5EF4-FFF2-40B4-BE49-F238E27FC236}">
                  <a16:creationId xmlns:a16="http://schemas.microsoft.com/office/drawing/2014/main" id="{A9B4EC40-6226-466A-B353-2D49AD03E84B}"/>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4B1C7265-335C-426F-AAD6-903900D9E218}"/>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0" name="Rectangle: Rounded Corners 119">
              <a:extLst>
                <a:ext uri="{FF2B5EF4-FFF2-40B4-BE49-F238E27FC236}">
                  <a16:creationId xmlns:a16="http://schemas.microsoft.com/office/drawing/2014/main" id="{EB22FB09-E9C6-4249-AF38-608FB7D441BA}"/>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4" name="algorithm" title="Icon of a heartbeat">
              <a:extLst>
                <a:ext uri="{FF2B5EF4-FFF2-40B4-BE49-F238E27FC236}">
                  <a16:creationId xmlns:a16="http://schemas.microsoft.com/office/drawing/2014/main" id="{FD2BEC54-60DC-4E9A-B382-8E1C93F35DAB}"/>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38725769-C102-4271-9630-0864D2F3BAE5}"/>
              </a:ext>
            </a:extLst>
          </p:cNvPr>
          <p:cNvGrpSpPr/>
          <p:nvPr/>
        </p:nvGrpSpPr>
        <p:grpSpPr>
          <a:xfrm>
            <a:off x="5094477" y="4793525"/>
            <a:ext cx="1736972" cy="599381"/>
            <a:chOff x="4908037" y="4699961"/>
            <a:chExt cx="1703068" cy="587682"/>
          </a:xfrm>
        </p:grpSpPr>
        <p:sp>
          <p:nvSpPr>
            <p:cNvPr id="126" name="Rectangle: Rounded Corners 125">
              <a:extLst>
                <a:ext uri="{FF2B5EF4-FFF2-40B4-BE49-F238E27FC236}">
                  <a16:creationId xmlns:a16="http://schemas.microsoft.com/office/drawing/2014/main" id="{0D630FEC-585E-40A3-8B11-5AECF099C6F4}"/>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E1740603-FC64-44B2-A53E-F2F7768FEF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7100C366-84E3-430A-85DD-7251D7C9433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37" name="Straight Connector 136">
              <a:extLst>
                <a:ext uri="{FF2B5EF4-FFF2-40B4-BE49-F238E27FC236}">
                  <a16:creationId xmlns:a16="http://schemas.microsoft.com/office/drawing/2014/main" id="{8214A393-0FC3-4944-82A6-CEE48D7C6A30}"/>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233CD1-BAA8-47D0-81F0-1027172BDB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FB753E8-703A-429F-B055-B9456C5B9102}"/>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B233EC49-9727-42D0-BE44-60D037BDAFDB}"/>
              </a:ext>
            </a:extLst>
          </p:cNvPr>
          <p:cNvSpPr/>
          <p:nvPr/>
        </p:nvSpPr>
        <p:spPr bwMode="auto">
          <a:xfrm>
            <a:off x="7668723" y="3594525"/>
            <a:ext cx="4023329" cy="206119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6" name="Group 145">
            <a:extLst>
              <a:ext uri="{FF2B5EF4-FFF2-40B4-BE49-F238E27FC236}">
                <a16:creationId xmlns:a16="http://schemas.microsoft.com/office/drawing/2014/main" id="{8E143F0C-E82C-4C78-9009-9CE725B28857}"/>
              </a:ext>
            </a:extLst>
          </p:cNvPr>
          <p:cNvGrpSpPr/>
          <p:nvPr/>
        </p:nvGrpSpPr>
        <p:grpSpPr>
          <a:xfrm>
            <a:off x="7943416" y="3960133"/>
            <a:ext cx="3473943" cy="599381"/>
            <a:chOff x="3519131" y="2542018"/>
            <a:chExt cx="3406136" cy="587682"/>
          </a:xfrm>
        </p:grpSpPr>
        <p:grpSp>
          <p:nvGrpSpPr>
            <p:cNvPr id="147" name="Group 146">
              <a:extLst>
                <a:ext uri="{FF2B5EF4-FFF2-40B4-BE49-F238E27FC236}">
                  <a16:creationId xmlns:a16="http://schemas.microsoft.com/office/drawing/2014/main" id="{C570CD86-6AB4-4316-88A5-004DED34C4E3}"/>
                </a:ext>
              </a:extLst>
            </p:cNvPr>
            <p:cNvGrpSpPr/>
            <p:nvPr/>
          </p:nvGrpSpPr>
          <p:grpSpPr>
            <a:xfrm>
              <a:off x="3519131" y="2542018"/>
              <a:ext cx="3334218" cy="498768"/>
              <a:chOff x="7837970" y="2542018"/>
              <a:chExt cx="3334218" cy="498768"/>
            </a:xfrm>
          </p:grpSpPr>
          <p:sp>
            <p:nvSpPr>
              <p:cNvPr id="154" name="Rectangle: Rounded Corners 153">
                <a:extLst>
                  <a:ext uri="{FF2B5EF4-FFF2-40B4-BE49-F238E27FC236}">
                    <a16:creationId xmlns:a16="http://schemas.microsoft.com/office/drawing/2014/main" id="{943200B6-BCBD-4A58-A252-EEA006B1BAB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5" name="Rectangle: Rounded Corners 154">
                <a:extLst>
                  <a:ext uri="{FF2B5EF4-FFF2-40B4-BE49-F238E27FC236}">
                    <a16:creationId xmlns:a16="http://schemas.microsoft.com/office/drawing/2014/main" id="{C49E3DB5-3D15-4E7E-B311-7918BAF026E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D9B8EAD1-D717-40AE-AE3E-F196FB136E48}"/>
                </a:ext>
              </a:extLst>
            </p:cNvPr>
            <p:cNvGrpSpPr/>
            <p:nvPr/>
          </p:nvGrpSpPr>
          <p:grpSpPr>
            <a:xfrm>
              <a:off x="3555090" y="2586475"/>
              <a:ext cx="3334218" cy="498768"/>
              <a:chOff x="7837970" y="2542018"/>
              <a:chExt cx="3334218" cy="498768"/>
            </a:xfrm>
          </p:grpSpPr>
          <p:sp>
            <p:nvSpPr>
              <p:cNvPr id="152" name="Rectangle: Rounded Corners 151">
                <a:extLst>
                  <a:ext uri="{FF2B5EF4-FFF2-40B4-BE49-F238E27FC236}">
                    <a16:creationId xmlns:a16="http://schemas.microsoft.com/office/drawing/2014/main" id="{221B3EC9-27C2-4F43-907D-9ADB0EEA1FD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BBCE10EA-F291-401D-9578-D0F5DB285C7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9" name="Group 148">
              <a:extLst>
                <a:ext uri="{FF2B5EF4-FFF2-40B4-BE49-F238E27FC236}">
                  <a16:creationId xmlns:a16="http://schemas.microsoft.com/office/drawing/2014/main" id="{0332BE36-7732-4A20-842C-2559971DEA42}"/>
                </a:ext>
              </a:extLst>
            </p:cNvPr>
            <p:cNvGrpSpPr/>
            <p:nvPr/>
          </p:nvGrpSpPr>
          <p:grpSpPr>
            <a:xfrm>
              <a:off x="3591049" y="2630932"/>
              <a:ext cx="3334218" cy="498768"/>
              <a:chOff x="7837970" y="2542018"/>
              <a:chExt cx="3334218" cy="498768"/>
            </a:xfrm>
          </p:grpSpPr>
          <p:sp>
            <p:nvSpPr>
              <p:cNvPr id="150" name="Rectangle: Rounded Corners 149">
                <a:extLst>
                  <a:ext uri="{FF2B5EF4-FFF2-40B4-BE49-F238E27FC236}">
                    <a16:creationId xmlns:a16="http://schemas.microsoft.com/office/drawing/2014/main" id="{8A9E9089-BE24-4D68-A917-D9E05870D3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51" name="Rectangle: Rounded Corners 150">
                <a:extLst>
                  <a:ext uri="{FF2B5EF4-FFF2-40B4-BE49-F238E27FC236}">
                    <a16:creationId xmlns:a16="http://schemas.microsoft.com/office/drawing/2014/main" id="{649C7534-D9AA-4788-811C-50E7F7955CE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60" name="desktop" title="a desktop PC">
            <a:extLst>
              <a:ext uri="{FF2B5EF4-FFF2-40B4-BE49-F238E27FC236}">
                <a16:creationId xmlns:a16="http://schemas.microsoft.com/office/drawing/2014/main" id="{A2D1E26E-BC2A-4EEC-95E8-98EA2E76E0BC}"/>
              </a:ext>
            </a:extLst>
          </p:cNvPr>
          <p:cNvSpPr>
            <a:spLocks noChangeAspect="1" noEditPoints="1"/>
          </p:cNvSpPr>
          <p:nvPr/>
        </p:nvSpPr>
        <p:spPr bwMode="auto">
          <a:xfrm>
            <a:off x="9108960" y="4152166"/>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GenericApp_EB3B" title="Icon of an app window">
            <a:extLst>
              <a:ext uri="{FF2B5EF4-FFF2-40B4-BE49-F238E27FC236}">
                <a16:creationId xmlns:a16="http://schemas.microsoft.com/office/drawing/2014/main" id="{DA94E549-9251-4436-88CE-FE860C70E70B}"/>
              </a:ext>
            </a:extLst>
          </p:cNvPr>
          <p:cNvSpPr>
            <a:spLocks noChangeAspect="1" noEditPoints="1"/>
          </p:cNvSpPr>
          <p:nvPr/>
        </p:nvSpPr>
        <p:spPr bwMode="auto">
          <a:xfrm>
            <a:off x="10772583" y="4162163"/>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2BFE8B12-02DD-4462-BE67-EB001638D83F}"/>
              </a:ext>
            </a:extLst>
          </p:cNvPr>
          <p:cNvGrpSpPr/>
          <p:nvPr/>
        </p:nvGrpSpPr>
        <p:grpSpPr>
          <a:xfrm>
            <a:off x="9479045" y="4093314"/>
            <a:ext cx="1883303" cy="157429"/>
            <a:chOff x="9293160" y="2701454"/>
            <a:chExt cx="1846543" cy="154356"/>
          </a:xfrm>
        </p:grpSpPr>
        <p:sp>
          <p:nvSpPr>
            <p:cNvPr id="169" name="Oval 168">
              <a:extLst>
                <a:ext uri="{FF2B5EF4-FFF2-40B4-BE49-F238E27FC236}">
                  <a16:creationId xmlns:a16="http://schemas.microsoft.com/office/drawing/2014/main" id="{32270434-45C3-4DC4-BDC8-4484FEE02C17}"/>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sp>
          <p:nvSpPr>
            <p:cNvPr id="171" name="Oval 170">
              <a:extLst>
                <a:ext uri="{FF2B5EF4-FFF2-40B4-BE49-F238E27FC236}">
                  <a16:creationId xmlns:a16="http://schemas.microsoft.com/office/drawing/2014/main" id="{701A12FA-01DD-48E7-87C3-A11262E8EBB5}"/>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185" name="Group 184">
            <a:extLst>
              <a:ext uri="{FF2B5EF4-FFF2-40B4-BE49-F238E27FC236}">
                <a16:creationId xmlns:a16="http://schemas.microsoft.com/office/drawing/2014/main" id="{9568D03F-52F6-4810-AD30-3A025FDC577D}"/>
              </a:ext>
            </a:extLst>
          </p:cNvPr>
          <p:cNvGrpSpPr/>
          <p:nvPr/>
        </p:nvGrpSpPr>
        <p:grpSpPr>
          <a:xfrm>
            <a:off x="918087" y="3407567"/>
            <a:ext cx="1658798" cy="2966505"/>
            <a:chOff x="899303" y="2229846"/>
            <a:chExt cx="1626420" cy="2908602"/>
          </a:xfrm>
        </p:grpSpPr>
        <p:sp>
          <p:nvSpPr>
            <p:cNvPr id="187" name="Oval 186">
              <a:extLst>
                <a:ext uri="{FF2B5EF4-FFF2-40B4-BE49-F238E27FC236}">
                  <a16:creationId xmlns:a16="http://schemas.microsoft.com/office/drawing/2014/main" id="{10DFD45D-85B2-410C-9710-D913CE90807D}"/>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3" name="Oval 192">
              <a:extLst>
                <a:ext uri="{FF2B5EF4-FFF2-40B4-BE49-F238E27FC236}">
                  <a16:creationId xmlns:a16="http://schemas.microsoft.com/office/drawing/2014/main" id="{C5F7F1D6-EB7C-4A07-844D-86FA3856F193}"/>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4" name="Oval 193">
              <a:extLst>
                <a:ext uri="{FF2B5EF4-FFF2-40B4-BE49-F238E27FC236}">
                  <a16:creationId xmlns:a16="http://schemas.microsoft.com/office/drawing/2014/main" id="{87A6BCB0-EAF5-41ED-9B5C-02FDCA61B57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95" name="Group 194">
              <a:extLst>
                <a:ext uri="{FF2B5EF4-FFF2-40B4-BE49-F238E27FC236}">
                  <a16:creationId xmlns:a16="http://schemas.microsoft.com/office/drawing/2014/main" id="{7C280CDA-CBCE-4D61-A2C7-C39E8147EE9C}"/>
                </a:ext>
              </a:extLst>
            </p:cNvPr>
            <p:cNvGrpSpPr/>
            <p:nvPr/>
          </p:nvGrpSpPr>
          <p:grpSpPr>
            <a:xfrm>
              <a:off x="2043658" y="2532747"/>
              <a:ext cx="482065" cy="2255907"/>
              <a:chOff x="2224274" y="2338191"/>
              <a:chExt cx="482065" cy="2255907"/>
            </a:xfrm>
          </p:grpSpPr>
          <p:grpSp>
            <p:nvGrpSpPr>
              <p:cNvPr id="199" name="Group 198">
                <a:extLst>
                  <a:ext uri="{FF2B5EF4-FFF2-40B4-BE49-F238E27FC236}">
                    <a16:creationId xmlns:a16="http://schemas.microsoft.com/office/drawing/2014/main" id="{AD1BC2DF-E498-4498-BE45-4AB423DA84F9}"/>
                  </a:ext>
                </a:extLst>
              </p:cNvPr>
              <p:cNvGrpSpPr/>
              <p:nvPr/>
            </p:nvGrpSpPr>
            <p:grpSpPr>
              <a:xfrm>
                <a:off x="2281302" y="3639439"/>
                <a:ext cx="319498" cy="414180"/>
                <a:chOff x="5866856" y="4829242"/>
                <a:chExt cx="702675" cy="865083"/>
              </a:xfrm>
            </p:grpSpPr>
            <p:sp>
              <p:nvSpPr>
                <p:cNvPr id="212" name="Freeform 12">
                  <a:extLst>
                    <a:ext uri="{FF2B5EF4-FFF2-40B4-BE49-F238E27FC236}">
                      <a16:creationId xmlns:a16="http://schemas.microsoft.com/office/drawing/2014/main" id="{1B042CB9-DB4E-408F-BF39-517E735FF3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
                  <a:extLst>
                    <a:ext uri="{FF2B5EF4-FFF2-40B4-BE49-F238E27FC236}">
                      <a16:creationId xmlns:a16="http://schemas.microsoft.com/office/drawing/2014/main" id="{C54700DB-13CF-4450-BC09-C5980811470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D249886F-B833-4EF9-896E-06A4FF9416EA}"/>
                  </a:ext>
                </a:extLst>
              </p:cNvPr>
              <p:cNvGrpSpPr/>
              <p:nvPr/>
            </p:nvGrpSpPr>
            <p:grpSpPr>
              <a:xfrm>
                <a:off x="2286418" y="3019895"/>
                <a:ext cx="335350" cy="419905"/>
                <a:chOff x="13987161" y="3323588"/>
                <a:chExt cx="2047876" cy="2435225"/>
              </a:xfrm>
              <a:solidFill>
                <a:schemeClr val="bg1"/>
              </a:solidFill>
            </p:grpSpPr>
            <p:sp>
              <p:nvSpPr>
                <p:cNvPr id="208" name="Freeform 50">
                  <a:extLst>
                    <a:ext uri="{FF2B5EF4-FFF2-40B4-BE49-F238E27FC236}">
                      <a16:creationId xmlns:a16="http://schemas.microsoft.com/office/drawing/2014/main" id="{C214C05F-95AB-4957-8783-086F054939A0}"/>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1">
                  <a:extLst>
                    <a:ext uri="{FF2B5EF4-FFF2-40B4-BE49-F238E27FC236}">
                      <a16:creationId xmlns:a16="http://schemas.microsoft.com/office/drawing/2014/main" id="{021CCF71-4A63-4CA1-820A-01C8B59EA944}"/>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52">
                  <a:extLst>
                    <a:ext uri="{FF2B5EF4-FFF2-40B4-BE49-F238E27FC236}">
                      <a16:creationId xmlns:a16="http://schemas.microsoft.com/office/drawing/2014/main" id="{4DD50FDB-00A3-4BB6-BD1E-7CAFF8D4160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53">
                  <a:extLst>
                    <a:ext uri="{FF2B5EF4-FFF2-40B4-BE49-F238E27FC236}">
                      <a16:creationId xmlns:a16="http://schemas.microsoft.com/office/drawing/2014/main" id="{37E539B4-8726-4F8D-BD31-EBBA240A0B8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6" name="Picture 205">
                <a:extLst>
                  <a:ext uri="{FF2B5EF4-FFF2-40B4-BE49-F238E27FC236}">
                    <a16:creationId xmlns:a16="http://schemas.microsoft.com/office/drawing/2014/main" id="{326FBC4E-1FFD-4D17-8253-AB0A05BBC6EF}"/>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07" name="Picture 206">
                <a:extLst>
                  <a:ext uri="{FF2B5EF4-FFF2-40B4-BE49-F238E27FC236}">
                    <a16:creationId xmlns:a16="http://schemas.microsoft.com/office/drawing/2014/main" id="{6153088A-A4AB-40DF-B8C8-9701E3C8B3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96" name="CellPhone_E8EA" title="Icon of a cellphone">
              <a:extLst>
                <a:ext uri="{FF2B5EF4-FFF2-40B4-BE49-F238E27FC236}">
                  <a16:creationId xmlns:a16="http://schemas.microsoft.com/office/drawing/2014/main" id="{C8D25D82-425D-4113-8979-B2B2F5F3C71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Laptop_E770" title="Icon of a laptop">
              <a:extLst>
                <a:ext uri="{FF2B5EF4-FFF2-40B4-BE49-F238E27FC236}">
                  <a16:creationId xmlns:a16="http://schemas.microsoft.com/office/drawing/2014/main" id="{36952636-64F4-40F6-A6BA-49769B6B1D16}"/>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Tablet_E70A" title="Icon of a tablet">
              <a:extLst>
                <a:ext uri="{FF2B5EF4-FFF2-40B4-BE49-F238E27FC236}">
                  <a16:creationId xmlns:a16="http://schemas.microsoft.com/office/drawing/2014/main" id="{0CB3680D-EF83-47E1-9170-A44014978D73}"/>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5" name="Rectangle: Rounded Corners 214">
            <a:extLst>
              <a:ext uri="{FF2B5EF4-FFF2-40B4-BE49-F238E27FC236}">
                <a16:creationId xmlns:a16="http://schemas.microsoft.com/office/drawing/2014/main" id="{3EE9B021-948B-4F9D-9DEF-669F22BF3DF2}"/>
              </a:ext>
            </a:extLst>
          </p:cNvPr>
          <p:cNvSpPr/>
          <p:nvPr/>
        </p:nvSpPr>
        <p:spPr bwMode="auto">
          <a:xfrm>
            <a:off x="5195092" y="5775346"/>
            <a:ext cx="1663622" cy="508697"/>
          </a:xfrm>
          <a:prstGeom prst="roundRect">
            <a:avLst/>
          </a:prstGeom>
          <a:noFill/>
          <a:ln w="10795" cap="flat" cmpd="sng" algn="ctr">
            <a:noFill/>
            <a:prstDash val="solid"/>
          </a:ln>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218" name="Rectangle 217">
            <a:extLst>
              <a:ext uri="{FF2B5EF4-FFF2-40B4-BE49-F238E27FC236}">
                <a16:creationId xmlns:a16="http://schemas.microsoft.com/office/drawing/2014/main" id="{BE904DE9-321D-461B-8CED-FC784D63B570}"/>
              </a:ext>
            </a:extLst>
          </p:cNvPr>
          <p:cNvSpPr/>
          <p:nvPr/>
        </p:nvSpPr>
        <p:spPr>
          <a:xfrm>
            <a:off x="11075830" y="3552838"/>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219" name="Right Bracket 218">
            <a:extLst>
              <a:ext uri="{FF2B5EF4-FFF2-40B4-BE49-F238E27FC236}">
                <a16:creationId xmlns:a16="http://schemas.microsoft.com/office/drawing/2014/main" id="{2FAE7489-BBA0-4F08-AE78-CFB975137BDA}"/>
              </a:ext>
            </a:extLst>
          </p:cNvPr>
          <p:cNvSpPr/>
          <p:nvPr/>
        </p:nvSpPr>
        <p:spPr>
          <a:xfrm>
            <a:off x="2572289" y="3682891"/>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2231AB43-4A9D-4D36-AEC1-5A16A596F30A}"/>
              </a:ext>
            </a:extLst>
          </p:cNvPr>
          <p:cNvGrpSpPr/>
          <p:nvPr/>
        </p:nvGrpSpPr>
        <p:grpSpPr>
          <a:xfrm>
            <a:off x="3357506" y="4793525"/>
            <a:ext cx="1736972" cy="599381"/>
            <a:chOff x="3204969" y="4699961"/>
            <a:chExt cx="1703068" cy="587682"/>
          </a:xfrm>
        </p:grpSpPr>
        <p:sp>
          <p:nvSpPr>
            <p:cNvPr id="221" name="Rectangle: Rounded Corners 220">
              <a:extLst>
                <a:ext uri="{FF2B5EF4-FFF2-40B4-BE49-F238E27FC236}">
                  <a16:creationId xmlns:a16="http://schemas.microsoft.com/office/drawing/2014/main" id="{8CBF1A00-2164-4A67-AC94-5E0A18A8B5D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2" name="Rectangle: Rounded Corners 221">
              <a:extLst>
                <a:ext uri="{FF2B5EF4-FFF2-40B4-BE49-F238E27FC236}">
                  <a16:creationId xmlns:a16="http://schemas.microsoft.com/office/drawing/2014/main" id="{639858CD-61D1-4C9D-897C-72AD3D7C84C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DCFAA97A-2928-4C83-90CF-4E2F380795C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24" name="Move_E7C2" title="Icon of four arrows pointing away from eachother">
              <a:extLst>
                <a:ext uri="{FF2B5EF4-FFF2-40B4-BE49-F238E27FC236}">
                  <a16:creationId xmlns:a16="http://schemas.microsoft.com/office/drawing/2014/main" id="{04534B37-9866-4238-880F-E9294C7AE05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334E11FC-7FBC-4C4B-87B2-5D4614A48FB4}"/>
              </a:ext>
            </a:extLst>
          </p:cNvPr>
          <p:cNvGrpSpPr/>
          <p:nvPr/>
        </p:nvGrpSpPr>
        <p:grpSpPr>
          <a:xfrm>
            <a:off x="3357506" y="3911340"/>
            <a:ext cx="1736972" cy="599381"/>
            <a:chOff x="3204969" y="3834996"/>
            <a:chExt cx="1703068" cy="587682"/>
          </a:xfrm>
        </p:grpSpPr>
        <p:sp>
          <p:nvSpPr>
            <p:cNvPr id="227" name="Rectangle: Rounded Corners 226">
              <a:extLst>
                <a:ext uri="{FF2B5EF4-FFF2-40B4-BE49-F238E27FC236}">
                  <a16:creationId xmlns:a16="http://schemas.microsoft.com/office/drawing/2014/main" id="{E8EC3C4C-7CE6-4B6C-9356-413261F2178E}"/>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8" name="Rectangle: Rounded Corners 227">
              <a:extLst>
                <a:ext uri="{FF2B5EF4-FFF2-40B4-BE49-F238E27FC236}">
                  <a16:creationId xmlns:a16="http://schemas.microsoft.com/office/drawing/2014/main" id="{4C924E75-6008-49F5-829F-5C683E915D28}"/>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9" name="Rectangle: Rounded Corners 228">
              <a:extLst>
                <a:ext uri="{FF2B5EF4-FFF2-40B4-BE49-F238E27FC236}">
                  <a16:creationId xmlns:a16="http://schemas.microsoft.com/office/drawing/2014/main" id="{0DE5182E-5CE3-45AA-8CE9-9225AAF40B9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30" name="globe_2" title="Icon of a sphere made of lines">
              <a:extLst>
                <a:ext uri="{FF2B5EF4-FFF2-40B4-BE49-F238E27FC236}">
                  <a16:creationId xmlns:a16="http://schemas.microsoft.com/office/drawing/2014/main" id="{0BFA8386-6027-4FE1-98D3-A193E67B8A3D}"/>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32" name="TextBox 231">
            <a:extLst>
              <a:ext uri="{FF2B5EF4-FFF2-40B4-BE49-F238E27FC236}">
                <a16:creationId xmlns:a16="http://schemas.microsoft.com/office/drawing/2014/main" id="{95656F01-566B-4EC9-AD12-DF23415A72EE}"/>
              </a:ext>
            </a:extLst>
          </p:cNvPr>
          <p:cNvSpPr txBox="1"/>
          <p:nvPr/>
        </p:nvSpPr>
        <p:spPr>
          <a:xfrm>
            <a:off x="7754194" y="3617447"/>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233" name="Picture 2">
            <a:extLst>
              <a:ext uri="{FF2B5EF4-FFF2-40B4-BE49-F238E27FC236}">
                <a16:creationId xmlns:a16="http://schemas.microsoft.com/office/drawing/2014/main" id="{EBF1A798-47A1-4752-995F-CE368F8762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46" y="5783284"/>
            <a:ext cx="407571" cy="430642"/>
          </a:xfrm>
          <a:prstGeom prst="rect">
            <a:avLst/>
          </a:prstGeom>
          <a:noFill/>
        </p:spPr>
      </p:pic>
      <p:grpSp>
        <p:nvGrpSpPr>
          <p:cNvPr id="238" name="Group 237">
            <a:extLst>
              <a:ext uri="{FF2B5EF4-FFF2-40B4-BE49-F238E27FC236}">
                <a16:creationId xmlns:a16="http://schemas.microsoft.com/office/drawing/2014/main" id="{29C4C541-F359-4766-B1F9-AA7C2BF34DDD}"/>
              </a:ext>
            </a:extLst>
          </p:cNvPr>
          <p:cNvGrpSpPr/>
          <p:nvPr/>
        </p:nvGrpSpPr>
        <p:grpSpPr>
          <a:xfrm>
            <a:off x="6654517" y="4553669"/>
            <a:ext cx="1493423" cy="561580"/>
            <a:chOff x="6523764" y="4464786"/>
            <a:chExt cx="1464273" cy="550619"/>
          </a:xfrm>
        </p:grpSpPr>
        <p:cxnSp>
          <p:nvCxnSpPr>
            <p:cNvPr id="239" name="Straight Arrow Connector 238">
              <a:extLst>
                <a:ext uri="{FF2B5EF4-FFF2-40B4-BE49-F238E27FC236}">
                  <a16:creationId xmlns:a16="http://schemas.microsoft.com/office/drawing/2014/main" id="{3CA7397B-2DC6-4524-949C-67D2A47E9888}"/>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C0B0D3A2-67DB-4D6A-9362-04BF28BF696D}"/>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0</a:t>
              </a:r>
            </a:p>
          </p:txBody>
        </p:sp>
      </p:grpSp>
      <p:grpSp>
        <p:nvGrpSpPr>
          <p:cNvPr id="241" name="Group 240">
            <a:extLst>
              <a:ext uri="{FF2B5EF4-FFF2-40B4-BE49-F238E27FC236}">
                <a16:creationId xmlns:a16="http://schemas.microsoft.com/office/drawing/2014/main" id="{277C59D4-EA84-4B48-A121-5287CF3E8F72}"/>
              </a:ext>
            </a:extLst>
          </p:cNvPr>
          <p:cNvGrpSpPr/>
          <p:nvPr/>
        </p:nvGrpSpPr>
        <p:grpSpPr>
          <a:xfrm>
            <a:off x="4887042" y="4127492"/>
            <a:ext cx="3093049" cy="1001435"/>
            <a:chOff x="4790789" y="4046929"/>
            <a:chExt cx="3032676" cy="981888"/>
          </a:xfrm>
        </p:grpSpPr>
        <p:cxnSp>
          <p:nvCxnSpPr>
            <p:cNvPr id="242" name="Straight Arrow Connector 241">
              <a:extLst>
                <a:ext uri="{FF2B5EF4-FFF2-40B4-BE49-F238E27FC236}">
                  <a16:creationId xmlns:a16="http://schemas.microsoft.com/office/drawing/2014/main" id="{D881076F-6E4F-4B2C-927E-9020016C1987}"/>
                </a:ext>
              </a:extLst>
            </p:cNvPr>
            <p:cNvCxnSpPr>
              <a:cxnSpLocks/>
              <a:endCxn id="224"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5281DBFA-F892-4970-A915-9A284AFFD6B8}"/>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6" rIns="0" bIns="0"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4</a:t>
              </a:r>
            </a:p>
          </p:txBody>
        </p:sp>
      </p:grpSp>
      <p:grpSp>
        <p:nvGrpSpPr>
          <p:cNvPr id="8" name="Group 7">
            <a:extLst>
              <a:ext uri="{FF2B5EF4-FFF2-40B4-BE49-F238E27FC236}">
                <a16:creationId xmlns:a16="http://schemas.microsoft.com/office/drawing/2014/main" id="{1FCEFAA0-DD16-4123-A20D-D03FE3D7D8A6}"/>
              </a:ext>
            </a:extLst>
          </p:cNvPr>
          <p:cNvGrpSpPr/>
          <p:nvPr/>
        </p:nvGrpSpPr>
        <p:grpSpPr>
          <a:xfrm>
            <a:off x="7469669" y="3594525"/>
            <a:ext cx="4222383" cy="2075164"/>
            <a:chOff x="7323005" y="3524364"/>
            <a:chExt cx="4139967" cy="2034659"/>
          </a:xfrm>
        </p:grpSpPr>
        <p:sp>
          <p:nvSpPr>
            <p:cNvPr id="7" name="Rectangle 6">
              <a:extLst>
                <a:ext uri="{FF2B5EF4-FFF2-40B4-BE49-F238E27FC236}">
                  <a16:creationId xmlns:a16="http://schemas.microsoft.com/office/drawing/2014/main" id="{B49E8A9F-84C5-4C24-9446-42F528C4EAB8}"/>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2" name="Lock" title="Icon of a padlock">
              <a:extLst>
                <a:ext uri="{FF2B5EF4-FFF2-40B4-BE49-F238E27FC236}">
                  <a16:creationId xmlns:a16="http://schemas.microsoft.com/office/drawing/2014/main" id="{F78A8A4D-A988-45CC-903B-14F12DC5DB9E}"/>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CBDCF289-1A10-4BF5-9F2B-23B486D5D1D6}"/>
              </a:ext>
            </a:extLst>
          </p:cNvPr>
          <p:cNvGrpSpPr/>
          <p:nvPr/>
        </p:nvGrpSpPr>
        <p:grpSpPr>
          <a:xfrm>
            <a:off x="7481603" y="3353791"/>
            <a:ext cx="386360" cy="386360"/>
            <a:chOff x="5564119" y="2081144"/>
            <a:chExt cx="501718" cy="501718"/>
          </a:xfrm>
        </p:grpSpPr>
        <p:sp>
          <p:nvSpPr>
            <p:cNvPr id="144" name="Diamond 143">
              <a:extLst>
                <a:ext uri="{FF2B5EF4-FFF2-40B4-BE49-F238E27FC236}">
                  <a16:creationId xmlns:a16="http://schemas.microsoft.com/office/drawing/2014/main" id="{2E2D7B2B-737C-4BF3-8CC1-9A88A4FD11CC}"/>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5" name="Graphic 144">
              <a:extLst>
                <a:ext uri="{FF2B5EF4-FFF2-40B4-BE49-F238E27FC236}">
                  <a16:creationId xmlns:a16="http://schemas.microsoft.com/office/drawing/2014/main" id="{45FED9B2-96EE-4DE9-BB58-2BD5B218E2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7" name="Group 96">
            <a:extLst>
              <a:ext uri="{FF2B5EF4-FFF2-40B4-BE49-F238E27FC236}">
                <a16:creationId xmlns:a16="http://schemas.microsoft.com/office/drawing/2014/main" id="{E21EE138-32DC-46AE-9157-20D68F2983B8}"/>
              </a:ext>
            </a:extLst>
          </p:cNvPr>
          <p:cNvGrpSpPr/>
          <p:nvPr/>
        </p:nvGrpSpPr>
        <p:grpSpPr>
          <a:xfrm>
            <a:off x="7943416" y="4788435"/>
            <a:ext cx="3473943" cy="599381"/>
            <a:chOff x="7787505" y="5258366"/>
            <a:chExt cx="3406136" cy="587682"/>
          </a:xfrm>
        </p:grpSpPr>
        <p:grpSp>
          <p:nvGrpSpPr>
            <p:cNvPr id="99" name="Group 98">
              <a:extLst>
                <a:ext uri="{FF2B5EF4-FFF2-40B4-BE49-F238E27FC236}">
                  <a16:creationId xmlns:a16="http://schemas.microsoft.com/office/drawing/2014/main" id="{44D1B4A2-B922-406B-B3AE-8A5086AC38FB}"/>
                </a:ext>
              </a:extLst>
            </p:cNvPr>
            <p:cNvGrpSpPr/>
            <p:nvPr/>
          </p:nvGrpSpPr>
          <p:grpSpPr>
            <a:xfrm>
              <a:off x="7787505" y="5258366"/>
              <a:ext cx="3406136" cy="587682"/>
              <a:chOff x="3519131" y="2542018"/>
              <a:chExt cx="3406136" cy="587682"/>
            </a:xfrm>
          </p:grpSpPr>
          <p:grpSp>
            <p:nvGrpSpPr>
              <p:cNvPr id="107" name="Group 106">
                <a:extLst>
                  <a:ext uri="{FF2B5EF4-FFF2-40B4-BE49-F238E27FC236}">
                    <a16:creationId xmlns:a16="http://schemas.microsoft.com/office/drawing/2014/main" id="{6B059133-71C6-4030-95EA-210A9BF16E7C}"/>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5F14B731-813C-4270-B5BC-E79CEE78AD3D}"/>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F145F61A-BEEF-4DCE-A932-297B35D1AB9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8" name="Group 107">
                <a:extLst>
                  <a:ext uri="{FF2B5EF4-FFF2-40B4-BE49-F238E27FC236}">
                    <a16:creationId xmlns:a16="http://schemas.microsoft.com/office/drawing/2014/main" id="{E878B2BA-9D34-4634-8F5B-21D95EDF685D}"/>
                  </a:ext>
                </a:extLst>
              </p:cNvPr>
              <p:cNvGrpSpPr/>
              <p:nvPr/>
            </p:nvGrpSpPr>
            <p:grpSpPr>
              <a:xfrm>
                <a:off x="3555090" y="2586475"/>
                <a:ext cx="3334218" cy="498768"/>
                <a:chOff x="7837970" y="2542018"/>
                <a:chExt cx="3334218" cy="498768"/>
              </a:xfrm>
            </p:grpSpPr>
            <p:sp>
              <p:nvSpPr>
                <p:cNvPr id="112" name="Rectangle: Rounded Corners 111">
                  <a:extLst>
                    <a:ext uri="{FF2B5EF4-FFF2-40B4-BE49-F238E27FC236}">
                      <a16:creationId xmlns:a16="http://schemas.microsoft.com/office/drawing/2014/main" id="{29F5D51A-EF8C-4188-8B2B-7C01C3A4C5E5}"/>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65129734-B361-4F92-AECA-9E4320B1D576}"/>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9" name="Group 108">
                <a:extLst>
                  <a:ext uri="{FF2B5EF4-FFF2-40B4-BE49-F238E27FC236}">
                    <a16:creationId xmlns:a16="http://schemas.microsoft.com/office/drawing/2014/main" id="{AD1CD8C0-29B3-4C17-9B91-3D52906EFD1E}"/>
                  </a:ext>
                </a:extLst>
              </p:cNvPr>
              <p:cNvGrpSpPr/>
              <p:nvPr/>
            </p:nvGrpSpPr>
            <p:grpSpPr>
              <a:xfrm>
                <a:off x="3591049" y="2630932"/>
                <a:ext cx="3334218" cy="498768"/>
                <a:chOff x="7837970" y="2542018"/>
                <a:chExt cx="3334218" cy="498768"/>
              </a:xfrm>
            </p:grpSpPr>
            <p:sp>
              <p:nvSpPr>
                <p:cNvPr id="110" name="Rectangle: Rounded Corners 109">
                  <a:extLst>
                    <a:ext uri="{FF2B5EF4-FFF2-40B4-BE49-F238E27FC236}">
                      <a16:creationId xmlns:a16="http://schemas.microsoft.com/office/drawing/2014/main" id="{C6F9D3BF-C419-42CC-9C7B-7FE8744AD4E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1" name="Rectangle: Rounded Corners 110">
                  <a:extLst>
                    <a:ext uri="{FF2B5EF4-FFF2-40B4-BE49-F238E27FC236}">
                      <a16:creationId xmlns:a16="http://schemas.microsoft.com/office/drawing/2014/main" id="{F928DFCC-D9E9-4D68-B7BC-3577421E62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0" name="Group 99">
              <a:extLst>
                <a:ext uri="{FF2B5EF4-FFF2-40B4-BE49-F238E27FC236}">
                  <a16:creationId xmlns:a16="http://schemas.microsoft.com/office/drawing/2014/main" id="{D441864B-2DB7-41DC-87BB-7B36CD6A8315}"/>
                </a:ext>
              </a:extLst>
            </p:cNvPr>
            <p:cNvGrpSpPr/>
            <p:nvPr/>
          </p:nvGrpSpPr>
          <p:grpSpPr>
            <a:xfrm>
              <a:off x="8883843" y="5370593"/>
              <a:ext cx="378819" cy="378819"/>
              <a:chOff x="5564119" y="2081144"/>
              <a:chExt cx="501718" cy="501718"/>
            </a:xfrm>
          </p:grpSpPr>
          <p:sp>
            <p:nvSpPr>
              <p:cNvPr id="105" name="Diamond 104">
                <a:extLst>
                  <a:ext uri="{FF2B5EF4-FFF2-40B4-BE49-F238E27FC236}">
                    <a16:creationId xmlns:a16="http://schemas.microsoft.com/office/drawing/2014/main" id="{3FF92DD6-17FD-4700-83C9-125A6A0A9820}"/>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6" name="Graphic 105">
                <a:extLst>
                  <a:ext uri="{FF2B5EF4-FFF2-40B4-BE49-F238E27FC236}">
                    <a16:creationId xmlns:a16="http://schemas.microsoft.com/office/drawing/2014/main" id="{265F9364-0515-4CBC-B1F4-2B535CF834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102" name="Group 101">
              <a:extLst>
                <a:ext uri="{FF2B5EF4-FFF2-40B4-BE49-F238E27FC236}">
                  <a16:creationId xmlns:a16="http://schemas.microsoft.com/office/drawing/2014/main" id="{3A209114-FDFA-4327-BBD8-4E4AB84C6EDF}"/>
                </a:ext>
              </a:extLst>
            </p:cNvPr>
            <p:cNvGrpSpPr/>
            <p:nvPr/>
          </p:nvGrpSpPr>
          <p:grpSpPr>
            <a:xfrm>
              <a:off x="10569241" y="5402721"/>
              <a:ext cx="396950" cy="355079"/>
              <a:chOff x="10633596" y="3514287"/>
              <a:chExt cx="396950" cy="355079"/>
            </a:xfrm>
          </p:grpSpPr>
          <p:sp>
            <p:nvSpPr>
              <p:cNvPr id="103" name="Hexagon 102">
                <a:extLst>
                  <a:ext uri="{FF2B5EF4-FFF2-40B4-BE49-F238E27FC236}">
                    <a16:creationId xmlns:a16="http://schemas.microsoft.com/office/drawing/2014/main" id="{98D84871-1D7B-43D6-BC26-682C1136BFD2}"/>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04" name="Picture 103">
                <a:extLst>
                  <a:ext uri="{FF2B5EF4-FFF2-40B4-BE49-F238E27FC236}">
                    <a16:creationId xmlns:a16="http://schemas.microsoft.com/office/drawing/2014/main" id="{98FCF666-56A2-453E-B348-E930FF12C8EB}"/>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96318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7">
                                            <p:txEl>
                                              <p:pRg st="1" end="1"/>
                                            </p:txEl>
                                          </p:spTgt>
                                        </p:tgtEl>
                                        <p:attrNameLst>
                                          <p:attrName>style.visibility</p:attrName>
                                        </p:attrNameLst>
                                      </p:cBhvr>
                                      <p:to>
                                        <p:strVal val="visible"/>
                                      </p:to>
                                    </p:set>
                                    <p:animEffect transition="in" filter="fade">
                                      <p:cBhvr>
                                        <p:cTn id="16" dur="500"/>
                                        <p:tgtEl>
                                          <p:spTgt spid="2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7">
                                            <p:txEl>
                                              <p:pRg st="2" end="2"/>
                                            </p:txEl>
                                          </p:spTgt>
                                        </p:tgtEl>
                                        <p:attrNameLst>
                                          <p:attrName>style.visibility</p:attrName>
                                        </p:attrNameLst>
                                      </p:cBhvr>
                                      <p:to>
                                        <p:strVal val="visible"/>
                                      </p:to>
                                    </p:set>
                                    <p:animEffect transition="in" filter="fade">
                                      <p:cBhvr>
                                        <p:cTn id="21" dur="500"/>
                                        <p:tgtEl>
                                          <p:spTgt spid="217">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030EDC-62F7-452B-A247-674CDBD0DF73}"/>
              </a:ext>
            </a:extLst>
          </p:cNvPr>
          <p:cNvSpPr/>
          <p:nvPr/>
        </p:nvSpPr>
        <p:spPr bwMode="auto">
          <a:xfrm>
            <a:off x="4231170" y="4043766"/>
            <a:ext cx="6037053" cy="158914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Resource Group</a:t>
            </a:r>
          </a:p>
        </p:txBody>
      </p:sp>
      <p:sp>
        <p:nvSpPr>
          <p:cNvPr id="5" name="Title 4"/>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Host Pool Flexibility</a:t>
            </a:r>
          </a:p>
        </p:txBody>
      </p:sp>
      <p:sp>
        <p:nvSpPr>
          <p:cNvPr id="2" name="Content Placeholder 1"/>
          <p:cNvSpPr>
            <a:spLocks noGrp="1"/>
          </p:cNvSpPr>
          <p:nvPr>
            <p:ph type="body" sz="quarter" idx="10"/>
          </p:nvPr>
        </p:nvSpPr>
        <p:spPr>
          <a:xfrm>
            <a:off x="596711" y="1113415"/>
            <a:ext cx="11237870" cy="2228389"/>
          </a:xfrm>
        </p:spPr>
        <p:txBody>
          <a:bodyPr vert="horz" wrap="square" lIns="0" tIns="0" rIns="0" bIns="0" rtlCol="0" anchor="t">
            <a:spAutoFit/>
          </a:bodyPr>
          <a:lstStyle/>
          <a:p>
            <a:r>
              <a:rPr lang="en-US" sz="2448" dirty="0"/>
              <a:t>Win10, Win10 MS, </a:t>
            </a:r>
            <a:r>
              <a:rPr lang="en-US" sz="2448" dirty="0" err="1"/>
              <a:t>WinServer</a:t>
            </a:r>
            <a:r>
              <a:rPr lang="en-US" sz="2448" dirty="0"/>
              <a:t> 12R2/16/19 or Win7 VMs</a:t>
            </a:r>
          </a:p>
          <a:p>
            <a:r>
              <a:rPr lang="en-US" sz="2448" dirty="0"/>
              <a:t>Desktop and </a:t>
            </a:r>
            <a:r>
              <a:rPr lang="en-US" sz="2448" dirty="0" err="1"/>
              <a:t>RemoteApps</a:t>
            </a:r>
            <a:r>
              <a:rPr lang="en-US" sz="2448" dirty="0"/>
              <a:t> publishing</a:t>
            </a:r>
          </a:p>
          <a:p>
            <a:r>
              <a:rPr lang="en-US" sz="2448" dirty="0"/>
              <a:t>Single or multi-session VMs</a:t>
            </a:r>
          </a:p>
          <a:p>
            <a:r>
              <a:rPr lang="en-US" sz="2448" dirty="0"/>
              <a:t>Pooled or personal VMs</a:t>
            </a:r>
          </a:p>
          <a:p>
            <a:r>
              <a:rPr lang="en-US" sz="2448" dirty="0"/>
              <a:t>Breadth-first or depth-first load balancing</a:t>
            </a:r>
          </a:p>
        </p:txBody>
      </p:sp>
      <p:sp>
        <p:nvSpPr>
          <p:cNvPr id="4" name="Rectangle 3">
            <a:extLst>
              <a:ext uri="{FF2B5EF4-FFF2-40B4-BE49-F238E27FC236}">
                <a16:creationId xmlns:a16="http://schemas.microsoft.com/office/drawing/2014/main" id="{AD4408AE-E0A8-4096-8636-78FB3C61EAD6}"/>
              </a:ext>
            </a:extLst>
          </p:cNvPr>
          <p:cNvSpPr/>
          <p:nvPr/>
        </p:nvSpPr>
        <p:spPr bwMode="auto">
          <a:xfrm>
            <a:off x="4447531" y="4610788"/>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VM1</a:t>
            </a:r>
          </a:p>
        </p:txBody>
      </p:sp>
      <p:sp>
        <p:nvSpPr>
          <p:cNvPr id="6" name="Rectangle 5">
            <a:extLst>
              <a:ext uri="{FF2B5EF4-FFF2-40B4-BE49-F238E27FC236}">
                <a16:creationId xmlns:a16="http://schemas.microsoft.com/office/drawing/2014/main" id="{B84B8762-F4C8-4D06-8C92-802FDDE8AE25}"/>
              </a:ext>
            </a:extLst>
          </p:cNvPr>
          <p:cNvSpPr/>
          <p:nvPr/>
        </p:nvSpPr>
        <p:spPr bwMode="auto">
          <a:xfrm>
            <a:off x="5505723" y="4609549"/>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VM2</a:t>
            </a:r>
          </a:p>
        </p:txBody>
      </p:sp>
      <p:sp>
        <p:nvSpPr>
          <p:cNvPr id="7" name="Rectangle 6">
            <a:extLst>
              <a:ext uri="{FF2B5EF4-FFF2-40B4-BE49-F238E27FC236}">
                <a16:creationId xmlns:a16="http://schemas.microsoft.com/office/drawing/2014/main" id="{9BF5DC0F-2854-4EE4-BEC2-7902175E2D69}"/>
              </a:ext>
            </a:extLst>
          </p:cNvPr>
          <p:cNvSpPr/>
          <p:nvPr/>
        </p:nvSpPr>
        <p:spPr bwMode="auto">
          <a:xfrm>
            <a:off x="6542775" y="4609542"/>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VM3</a:t>
            </a:r>
          </a:p>
        </p:txBody>
      </p:sp>
      <p:sp>
        <p:nvSpPr>
          <p:cNvPr id="8" name="Rectangle 7">
            <a:extLst>
              <a:ext uri="{FF2B5EF4-FFF2-40B4-BE49-F238E27FC236}">
                <a16:creationId xmlns:a16="http://schemas.microsoft.com/office/drawing/2014/main" id="{90E6EBCC-5113-4C5C-902F-8AAF7918F668}"/>
              </a:ext>
            </a:extLst>
          </p:cNvPr>
          <p:cNvSpPr/>
          <p:nvPr/>
        </p:nvSpPr>
        <p:spPr bwMode="auto">
          <a:xfrm>
            <a:off x="7600968" y="4608303"/>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VM4</a:t>
            </a: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63657D5-1C75-4AEE-BFD3-642674774A0C}"/>
              </a:ext>
            </a:extLst>
          </p:cNvPr>
          <p:cNvSpPr/>
          <p:nvPr/>
        </p:nvSpPr>
        <p:spPr bwMode="auto">
          <a:xfrm>
            <a:off x="8691495" y="4609547"/>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VM5</a:t>
            </a: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2BF8DD4-F74A-42B1-AE30-6A4EBEADFFA7}"/>
              </a:ext>
            </a:extLst>
          </p:cNvPr>
          <p:cNvSpPr/>
          <p:nvPr/>
        </p:nvSpPr>
        <p:spPr bwMode="auto">
          <a:xfrm>
            <a:off x="6358739" y="5721937"/>
            <a:ext cx="1242229"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a:t>
            </a: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495EDC3-5E99-44D4-9D55-98AFD16A3D20}"/>
              </a:ext>
            </a:extLst>
          </p:cNvPr>
          <p:cNvSpPr/>
          <p:nvPr/>
        </p:nvSpPr>
        <p:spPr bwMode="auto">
          <a:xfrm>
            <a:off x="11453240" y="4599124"/>
            <a:ext cx="828153" cy="656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a:t>
            </a:r>
          </a:p>
        </p:txBody>
      </p:sp>
      <p:grpSp>
        <p:nvGrpSpPr>
          <p:cNvPr id="21" name="Group 20">
            <a:extLst>
              <a:ext uri="{FF2B5EF4-FFF2-40B4-BE49-F238E27FC236}">
                <a16:creationId xmlns:a16="http://schemas.microsoft.com/office/drawing/2014/main" id="{BF6CCEF3-B43A-4991-9C51-3D5DDC18A4DD}"/>
              </a:ext>
            </a:extLst>
          </p:cNvPr>
          <p:cNvGrpSpPr/>
          <p:nvPr/>
        </p:nvGrpSpPr>
        <p:grpSpPr>
          <a:xfrm>
            <a:off x="10268225" y="4935338"/>
            <a:ext cx="1185015" cy="320182"/>
            <a:chOff x="9809683" y="4656130"/>
            <a:chExt cx="1024128" cy="313932"/>
          </a:xfrm>
        </p:grpSpPr>
        <p:cxnSp>
          <p:nvCxnSpPr>
            <p:cNvPr id="19" name="Straight Arrow Connector 18">
              <a:extLst>
                <a:ext uri="{FF2B5EF4-FFF2-40B4-BE49-F238E27FC236}">
                  <a16:creationId xmlns:a16="http://schemas.microsoft.com/office/drawing/2014/main" id="{99DA4EDE-5139-4E71-81FB-567B55065836}"/>
                </a:ext>
              </a:extLst>
            </p:cNvPr>
            <p:cNvCxnSpPr/>
            <p:nvPr/>
          </p:nvCxnSpPr>
          <p:spPr>
            <a:xfrm>
              <a:off x="9809683" y="4656130"/>
              <a:ext cx="102412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5A34FA8-B8B8-43C4-BF8D-8BC9022CBF86}"/>
                </a:ext>
              </a:extLst>
            </p:cNvPr>
            <p:cNvSpPr txBox="1"/>
            <p:nvPr/>
          </p:nvSpPr>
          <p:spPr>
            <a:xfrm>
              <a:off x="10073030" y="4656130"/>
              <a:ext cx="603497" cy="3139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vnet</a:t>
              </a:r>
              <a:endPar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A744805F-E994-469A-825A-F242776C3E04}"/>
              </a:ext>
            </a:extLst>
          </p:cNvPr>
          <p:cNvSpPr txBox="1"/>
          <p:nvPr/>
        </p:nvSpPr>
        <p:spPr>
          <a:xfrm>
            <a:off x="9577380" y="4827143"/>
            <a:ext cx="406087" cy="448228"/>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24" name="Rectangle 23">
            <a:extLst>
              <a:ext uri="{FF2B5EF4-FFF2-40B4-BE49-F238E27FC236}">
                <a16:creationId xmlns:a16="http://schemas.microsoft.com/office/drawing/2014/main" id="{8BA0EBAC-EA9F-477B-AC36-B33849E0EE7B}"/>
              </a:ext>
            </a:extLst>
          </p:cNvPr>
          <p:cNvSpPr/>
          <p:nvPr/>
        </p:nvSpPr>
        <p:spPr bwMode="auto">
          <a:xfrm>
            <a:off x="527257" y="4043766"/>
            <a:ext cx="2335648" cy="1589142"/>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WVD </a:t>
            </a:r>
            <a:r>
              <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HostPool</a:t>
            </a:r>
            <a:endParaRPr kumimoji="0" lang="en-US" sz="204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349724" marR="0" lvl="0" indent="-349724"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SessionHost1</a:t>
            </a:r>
          </a:p>
          <a:p>
            <a:pPr marL="349724" marR="0" lvl="0" indent="-349724"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SessionHost2</a:t>
            </a:r>
          </a:p>
          <a:p>
            <a:pPr marL="349724" marR="0" lvl="0" indent="-349724"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SessionHost3</a:t>
            </a:r>
          </a:p>
          <a:p>
            <a:pPr marL="349724" marR="0" lvl="0" indent="-349724" algn="l" defTabSz="951028"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t>
            </a:r>
          </a:p>
        </p:txBody>
      </p:sp>
      <p:cxnSp>
        <p:nvCxnSpPr>
          <p:cNvPr id="26" name="Straight Arrow Connector 25">
            <a:extLst>
              <a:ext uri="{FF2B5EF4-FFF2-40B4-BE49-F238E27FC236}">
                <a16:creationId xmlns:a16="http://schemas.microsoft.com/office/drawing/2014/main" id="{E698F7A3-0897-436A-B966-CA97640D2C0C}"/>
              </a:ext>
            </a:extLst>
          </p:cNvPr>
          <p:cNvCxnSpPr/>
          <p:nvPr/>
        </p:nvCxnSpPr>
        <p:spPr>
          <a:xfrm>
            <a:off x="3067281" y="4827143"/>
            <a:ext cx="99229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EB2FCE8-2F36-4FAF-BDB1-C93BEE18301C}"/>
              </a:ext>
            </a:extLst>
          </p:cNvPr>
          <p:cNvSpPr txBox="1"/>
          <p:nvPr/>
        </p:nvSpPr>
        <p:spPr>
          <a:xfrm>
            <a:off x="2976114" y="4889922"/>
            <a:ext cx="1235560" cy="32018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represents</a:t>
            </a:r>
          </a:p>
        </p:txBody>
      </p:sp>
    </p:spTree>
    <p:extLst>
      <p:ext uri="{BB962C8B-B14F-4D97-AF65-F5344CB8AC3E}">
        <p14:creationId xmlns:p14="http://schemas.microsoft.com/office/powerpoint/2010/main" val="3848695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600855" y="466302"/>
            <a:ext cx="11237870" cy="565091"/>
          </a:xfrm>
        </p:spPr>
        <p:txBody>
          <a:bodyPr/>
          <a:lstStyle/>
          <a:p>
            <a:r>
              <a:rPr lang="en-US"/>
              <a:t>Extensible Platform</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37189" y="1020337"/>
            <a:ext cx="11694294" cy="913421"/>
          </a:xfrm>
          <a:prstGeom prst="rect">
            <a:avLst/>
          </a:prstGeom>
          <a:noFill/>
        </p:spPr>
        <p:txBody>
          <a:bodyPr wrap="square" lIns="182854" tIns="146283" rIns="182854" bIns="146283" rtlCol="0" anchor="t">
            <a:spAutoFit/>
          </a:bodyPr>
          <a:lstStyle/>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Third-party apps can use PowerShell or REST API to extend Windows Virtual Desktop platform</a:t>
            </a:r>
          </a:p>
          <a:p>
            <a:pPr marL="0" marR="0" lvl="0" indent="0" algn="l" defTabSz="932563" rtl="0" eaLnBrk="1" fontAlgn="auto" latinLnBrk="0" hangingPunct="1">
              <a:lnSpc>
                <a:spcPct val="90000"/>
              </a:lnSpc>
              <a:spcBef>
                <a:spcPts val="0"/>
              </a:spcBef>
              <a:spcAft>
                <a:spcPts val="1224"/>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Examples: Deployment automation, VM scaling &amp; provisioning, Web UI to configure, monitor, and troubleshoot, etc.</a:t>
            </a:r>
            <a:endParaRPr kumimoji="0" lang="en-US" sz="1632" b="0" i="0" u="none" strike="noStrike" kern="1200" cap="none" spc="0" normalizeH="0" baseline="0" noProof="0">
              <a:ln>
                <a:noFill/>
              </a:ln>
              <a:solidFill>
                <a:srgbClr val="000000"/>
              </a:solidFill>
              <a:effectLst/>
              <a:uLnTx/>
              <a:uFillTx/>
              <a:latin typeface="Segoe UI"/>
              <a:ea typeface="+mn-ea"/>
              <a:cs typeface="Segoe UI"/>
            </a:endParaRPr>
          </a:p>
        </p:txBody>
      </p:sp>
      <p:sp>
        <p:nvSpPr>
          <p:cNvPr id="93" name="Rectangle 92">
            <a:extLst>
              <a:ext uri="{FF2B5EF4-FFF2-40B4-BE49-F238E27FC236}">
                <a16:creationId xmlns:a16="http://schemas.microsoft.com/office/drawing/2014/main" id="{B798DDFE-9507-4B1E-934C-6B304F1AC0F1}"/>
              </a:ext>
            </a:extLst>
          </p:cNvPr>
          <p:cNvSpPr/>
          <p:nvPr/>
        </p:nvSpPr>
        <p:spPr bwMode="auto">
          <a:xfrm>
            <a:off x="3131313" y="1854478"/>
            <a:ext cx="3988121" cy="398225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Microsoft-managed</a:t>
            </a:r>
          </a:p>
        </p:txBody>
      </p:sp>
      <p:sp>
        <p:nvSpPr>
          <p:cNvPr id="94" name="Rectangle 93">
            <a:extLst>
              <a:ext uri="{FF2B5EF4-FFF2-40B4-BE49-F238E27FC236}">
                <a16:creationId xmlns:a16="http://schemas.microsoft.com/office/drawing/2014/main" id="{41A3B979-E3BB-4A33-A5D7-ED3B65D65982}"/>
              </a:ext>
            </a:extLst>
          </p:cNvPr>
          <p:cNvSpPr/>
          <p:nvPr/>
        </p:nvSpPr>
        <p:spPr bwMode="auto">
          <a:xfrm>
            <a:off x="3291584" y="2736268"/>
            <a:ext cx="3616358" cy="2689517"/>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95" name="Group 94">
            <a:extLst>
              <a:ext uri="{FF2B5EF4-FFF2-40B4-BE49-F238E27FC236}">
                <a16:creationId xmlns:a16="http://schemas.microsoft.com/office/drawing/2014/main" id="{AC93DDC8-465D-4E78-A8EB-A46973E1F127}"/>
              </a:ext>
            </a:extLst>
          </p:cNvPr>
          <p:cNvGrpSpPr/>
          <p:nvPr/>
        </p:nvGrpSpPr>
        <p:grpSpPr>
          <a:xfrm>
            <a:off x="2900122" y="1854478"/>
            <a:ext cx="191312" cy="3812612"/>
            <a:chOff x="2849277" y="1648178"/>
            <a:chExt cx="187578" cy="3738194"/>
          </a:xfrm>
        </p:grpSpPr>
        <p:cxnSp>
          <p:nvCxnSpPr>
            <p:cNvPr id="96" name="Straight Connector 95">
              <a:extLst>
                <a:ext uri="{FF2B5EF4-FFF2-40B4-BE49-F238E27FC236}">
                  <a16:creationId xmlns:a16="http://schemas.microsoft.com/office/drawing/2014/main" id="{0BE9FA82-D25A-43E6-A855-E707049C26C8}"/>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a:extLst>
                <a:ext uri="{FF2B5EF4-FFF2-40B4-BE49-F238E27FC236}">
                  <a16:creationId xmlns:a16="http://schemas.microsoft.com/office/drawing/2014/main" id="{1E4B77AF-D734-40D8-BF6B-A163C68AD023}"/>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28E6A583-0D60-4258-A45A-021E09D920F4}"/>
              </a:ext>
            </a:extLst>
          </p:cNvPr>
          <p:cNvSpPr/>
          <p:nvPr/>
        </p:nvSpPr>
        <p:spPr bwMode="auto">
          <a:xfrm>
            <a:off x="7394128" y="1868540"/>
            <a:ext cx="4444190" cy="394693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10 multi-session, Server, etc.</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sp>
        <p:nvSpPr>
          <p:cNvPr id="116" name="Rectangle 115">
            <a:extLst>
              <a:ext uri="{FF2B5EF4-FFF2-40B4-BE49-F238E27FC236}">
                <a16:creationId xmlns:a16="http://schemas.microsoft.com/office/drawing/2014/main" id="{BB63350D-A5FF-4502-ABB6-EAA6234CBB3A}"/>
              </a:ext>
            </a:extLst>
          </p:cNvPr>
          <p:cNvSpPr/>
          <p:nvPr/>
        </p:nvSpPr>
        <p:spPr bwMode="auto">
          <a:xfrm>
            <a:off x="600855" y="1854478"/>
            <a:ext cx="2280939" cy="39822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17" name="Group 116">
            <a:extLst>
              <a:ext uri="{FF2B5EF4-FFF2-40B4-BE49-F238E27FC236}">
                <a16:creationId xmlns:a16="http://schemas.microsoft.com/office/drawing/2014/main" id="{82CA2E0C-E1C7-445C-BD89-B7DCB62A50CF}"/>
              </a:ext>
            </a:extLst>
          </p:cNvPr>
          <p:cNvGrpSpPr/>
          <p:nvPr/>
        </p:nvGrpSpPr>
        <p:grpSpPr>
          <a:xfrm>
            <a:off x="5094477" y="3053083"/>
            <a:ext cx="1736972" cy="599381"/>
            <a:chOff x="4908037" y="3834996"/>
            <a:chExt cx="1703068" cy="587682"/>
          </a:xfrm>
        </p:grpSpPr>
        <p:sp>
          <p:nvSpPr>
            <p:cNvPr id="118" name="Rectangle: Rounded Corners 117">
              <a:extLst>
                <a:ext uri="{FF2B5EF4-FFF2-40B4-BE49-F238E27FC236}">
                  <a16:creationId xmlns:a16="http://schemas.microsoft.com/office/drawing/2014/main" id="{A9B4EC40-6226-466A-B353-2D49AD03E84B}"/>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4B1C7265-335C-426F-AAD6-903900D9E218}"/>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0" name="Rectangle: Rounded Corners 119">
              <a:extLst>
                <a:ext uri="{FF2B5EF4-FFF2-40B4-BE49-F238E27FC236}">
                  <a16:creationId xmlns:a16="http://schemas.microsoft.com/office/drawing/2014/main" id="{EB22FB09-E9C6-4249-AF38-608FB7D441BA}"/>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4" name="algorithm" title="Icon of a heartbeat">
              <a:extLst>
                <a:ext uri="{FF2B5EF4-FFF2-40B4-BE49-F238E27FC236}">
                  <a16:creationId xmlns:a16="http://schemas.microsoft.com/office/drawing/2014/main" id="{FD2BEC54-60DC-4E9A-B382-8E1C93F35DAB}"/>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38725769-C102-4271-9630-0864D2F3BAE5}"/>
              </a:ext>
            </a:extLst>
          </p:cNvPr>
          <p:cNvGrpSpPr/>
          <p:nvPr/>
        </p:nvGrpSpPr>
        <p:grpSpPr>
          <a:xfrm>
            <a:off x="5094477" y="3935267"/>
            <a:ext cx="1736972" cy="599381"/>
            <a:chOff x="4908037" y="4699961"/>
            <a:chExt cx="1703068" cy="587682"/>
          </a:xfrm>
        </p:grpSpPr>
        <p:sp>
          <p:nvSpPr>
            <p:cNvPr id="126" name="Rectangle: Rounded Corners 125">
              <a:extLst>
                <a:ext uri="{FF2B5EF4-FFF2-40B4-BE49-F238E27FC236}">
                  <a16:creationId xmlns:a16="http://schemas.microsoft.com/office/drawing/2014/main" id="{0D630FEC-585E-40A3-8B11-5AECF099C6F4}"/>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E1740603-FC64-44B2-A53E-F2F7768FEF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7100C366-84E3-430A-85DD-7251D7C9433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37" name="Straight Connector 136">
              <a:extLst>
                <a:ext uri="{FF2B5EF4-FFF2-40B4-BE49-F238E27FC236}">
                  <a16:creationId xmlns:a16="http://schemas.microsoft.com/office/drawing/2014/main" id="{8214A393-0FC3-4944-82A6-CEE48D7C6A30}"/>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233CD1-BAA8-47D0-81F0-1027172BDB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FB753E8-703A-429F-B055-B9456C5B9102}"/>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B233EC49-9727-42D0-BE44-60D037BDAFDB}"/>
              </a:ext>
            </a:extLst>
          </p:cNvPr>
          <p:cNvSpPr/>
          <p:nvPr/>
        </p:nvSpPr>
        <p:spPr bwMode="auto">
          <a:xfrm>
            <a:off x="7668723" y="2736268"/>
            <a:ext cx="4023329" cy="206119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6" name="Group 145">
            <a:extLst>
              <a:ext uri="{FF2B5EF4-FFF2-40B4-BE49-F238E27FC236}">
                <a16:creationId xmlns:a16="http://schemas.microsoft.com/office/drawing/2014/main" id="{8E143F0C-E82C-4C78-9009-9CE725B28857}"/>
              </a:ext>
            </a:extLst>
          </p:cNvPr>
          <p:cNvGrpSpPr/>
          <p:nvPr/>
        </p:nvGrpSpPr>
        <p:grpSpPr>
          <a:xfrm>
            <a:off x="7943416" y="3101876"/>
            <a:ext cx="3473943" cy="599381"/>
            <a:chOff x="3519131" y="2542018"/>
            <a:chExt cx="3406136" cy="587682"/>
          </a:xfrm>
        </p:grpSpPr>
        <p:grpSp>
          <p:nvGrpSpPr>
            <p:cNvPr id="147" name="Group 146">
              <a:extLst>
                <a:ext uri="{FF2B5EF4-FFF2-40B4-BE49-F238E27FC236}">
                  <a16:creationId xmlns:a16="http://schemas.microsoft.com/office/drawing/2014/main" id="{C570CD86-6AB4-4316-88A5-004DED34C4E3}"/>
                </a:ext>
              </a:extLst>
            </p:cNvPr>
            <p:cNvGrpSpPr/>
            <p:nvPr/>
          </p:nvGrpSpPr>
          <p:grpSpPr>
            <a:xfrm>
              <a:off x="3519131" y="2542018"/>
              <a:ext cx="3334218" cy="498768"/>
              <a:chOff x="7837970" y="2542018"/>
              <a:chExt cx="3334218" cy="498768"/>
            </a:xfrm>
          </p:grpSpPr>
          <p:sp>
            <p:nvSpPr>
              <p:cNvPr id="154" name="Rectangle: Rounded Corners 153">
                <a:extLst>
                  <a:ext uri="{FF2B5EF4-FFF2-40B4-BE49-F238E27FC236}">
                    <a16:creationId xmlns:a16="http://schemas.microsoft.com/office/drawing/2014/main" id="{943200B6-BCBD-4A58-A252-EEA006B1BAB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5" name="Rectangle: Rounded Corners 154">
                <a:extLst>
                  <a:ext uri="{FF2B5EF4-FFF2-40B4-BE49-F238E27FC236}">
                    <a16:creationId xmlns:a16="http://schemas.microsoft.com/office/drawing/2014/main" id="{C49E3DB5-3D15-4E7E-B311-7918BAF026E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D9B8EAD1-D717-40AE-AE3E-F196FB136E48}"/>
                </a:ext>
              </a:extLst>
            </p:cNvPr>
            <p:cNvGrpSpPr/>
            <p:nvPr/>
          </p:nvGrpSpPr>
          <p:grpSpPr>
            <a:xfrm>
              <a:off x="3555090" y="2586475"/>
              <a:ext cx="3334218" cy="498768"/>
              <a:chOff x="7837970" y="2542018"/>
              <a:chExt cx="3334218" cy="498768"/>
            </a:xfrm>
          </p:grpSpPr>
          <p:sp>
            <p:nvSpPr>
              <p:cNvPr id="152" name="Rectangle: Rounded Corners 151">
                <a:extLst>
                  <a:ext uri="{FF2B5EF4-FFF2-40B4-BE49-F238E27FC236}">
                    <a16:creationId xmlns:a16="http://schemas.microsoft.com/office/drawing/2014/main" id="{221B3EC9-27C2-4F43-907D-9ADB0EEA1FD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BBCE10EA-F291-401D-9578-D0F5DB285C7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9" name="Group 148">
              <a:extLst>
                <a:ext uri="{FF2B5EF4-FFF2-40B4-BE49-F238E27FC236}">
                  <a16:creationId xmlns:a16="http://schemas.microsoft.com/office/drawing/2014/main" id="{0332BE36-7732-4A20-842C-2559971DEA42}"/>
                </a:ext>
              </a:extLst>
            </p:cNvPr>
            <p:cNvGrpSpPr/>
            <p:nvPr/>
          </p:nvGrpSpPr>
          <p:grpSpPr>
            <a:xfrm>
              <a:off x="3591049" y="2630932"/>
              <a:ext cx="3334218" cy="498768"/>
              <a:chOff x="7837970" y="2542018"/>
              <a:chExt cx="3334218" cy="498768"/>
            </a:xfrm>
          </p:grpSpPr>
          <p:sp>
            <p:nvSpPr>
              <p:cNvPr id="150" name="Rectangle: Rounded Corners 149">
                <a:extLst>
                  <a:ext uri="{FF2B5EF4-FFF2-40B4-BE49-F238E27FC236}">
                    <a16:creationId xmlns:a16="http://schemas.microsoft.com/office/drawing/2014/main" id="{8A9E9089-BE24-4D68-A917-D9E05870D3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51" name="Rectangle: Rounded Corners 150">
                <a:extLst>
                  <a:ext uri="{FF2B5EF4-FFF2-40B4-BE49-F238E27FC236}">
                    <a16:creationId xmlns:a16="http://schemas.microsoft.com/office/drawing/2014/main" id="{649C7534-D9AA-4788-811C-50E7F7955CE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60" name="desktop" title="a desktop PC">
            <a:extLst>
              <a:ext uri="{FF2B5EF4-FFF2-40B4-BE49-F238E27FC236}">
                <a16:creationId xmlns:a16="http://schemas.microsoft.com/office/drawing/2014/main" id="{A2D1E26E-BC2A-4EEC-95E8-98EA2E76E0BC}"/>
              </a:ext>
            </a:extLst>
          </p:cNvPr>
          <p:cNvSpPr>
            <a:spLocks noChangeAspect="1" noEditPoints="1"/>
          </p:cNvSpPr>
          <p:nvPr/>
        </p:nvSpPr>
        <p:spPr bwMode="auto">
          <a:xfrm>
            <a:off x="9108960" y="3293909"/>
            <a:ext cx="297797" cy="29293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GenericApp_EB3B" title="Icon of an app window">
            <a:extLst>
              <a:ext uri="{FF2B5EF4-FFF2-40B4-BE49-F238E27FC236}">
                <a16:creationId xmlns:a16="http://schemas.microsoft.com/office/drawing/2014/main" id="{DA94E549-9251-4436-88CE-FE860C70E70B}"/>
              </a:ext>
            </a:extLst>
          </p:cNvPr>
          <p:cNvSpPr>
            <a:spLocks noChangeAspect="1" noEditPoints="1"/>
          </p:cNvSpPr>
          <p:nvPr/>
        </p:nvSpPr>
        <p:spPr bwMode="auto">
          <a:xfrm>
            <a:off x="10772583" y="3303906"/>
            <a:ext cx="357365" cy="28600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solidFill>
                <a:srgbClr val="50505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2BFE8B12-02DD-4462-BE67-EB001638D83F}"/>
              </a:ext>
            </a:extLst>
          </p:cNvPr>
          <p:cNvGrpSpPr/>
          <p:nvPr/>
        </p:nvGrpSpPr>
        <p:grpSpPr>
          <a:xfrm>
            <a:off x="9479045" y="3235057"/>
            <a:ext cx="1883303" cy="157429"/>
            <a:chOff x="9293160" y="2701454"/>
            <a:chExt cx="1846543" cy="154356"/>
          </a:xfrm>
        </p:grpSpPr>
        <p:sp>
          <p:nvSpPr>
            <p:cNvPr id="169" name="Oval 168">
              <a:extLst>
                <a:ext uri="{FF2B5EF4-FFF2-40B4-BE49-F238E27FC236}">
                  <a16:creationId xmlns:a16="http://schemas.microsoft.com/office/drawing/2014/main" id="{32270434-45C3-4DC4-BDC8-4484FEE02C17}"/>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71" name="Oval 170">
              <a:extLst>
                <a:ext uri="{FF2B5EF4-FFF2-40B4-BE49-F238E27FC236}">
                  <a16:creationId xmlns:a16="http://schemas.microsoft.com/office/drawing/2014/main" id="{701A12FA-01DD-48E7-87C3-A11262E8EBB5}"/>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714"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185" name="Group 184">
            <a:extLst>
              <a:ext uri="{FF2B5EF4-FFF2-40B4-BE49-F238E27FC236}">
                <a16:creationId xmlns:a16="http://schemas.microsoft.com/office/drawing/2014/main" id="{9568D03F-52F6-4810-AD30-3A025FDC577D}"/>
              </a:ext>
            </a:extLst>
          </p:cNvPr>
          <p:cNvGrpSpPr/>
          <p:nvPr/>
        </p:nvGrpSpPr>
        <p:grpSpPr>
          <a:xfrm>
            <a:off x="918087" y="2549310"/>
            <a:ext cx="1658798" cy="2966505"/>
            <a:chOff x="899303" y="2229846"/>
            <a:chExt cx="1626420" cy="2908602"/>
          </a:xfrm>
        </p:grpSpPr>
        <p:sp>
          <p:nvSpPr>
            <p:cNvPr id="187" name="Oval 186">
              <a:extLst>
                <a:ext uri="{FF2B5EF4-FFF2-40B4-BE49-F238E27FC236}">
                  <a16:creationId xmlns:a16="http://schemas.microsoft.com/office/drawing/2014/main" id="{10DFD45D-85B2-410C-9710-D913CE90807D}"/>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3" name="Oval 192">
              <a:extLst>
                <a:ext uri="{FF2B5EF4-FFF2-40B4-BE49-F238E27FC236}">
                  <a16:creationId xmlns:a16="http://schemas.microsoft.com/office/drawing/2014/main" id="{C5F7F1D6-EB7C-4A07-844D-86FA3856F193}"/>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4" name="Oval 193">
              <a:extLst>
                <a:ext uri="{FF2B5EF4-FFF2-40B4-BE49-F238E27FC236}">
                  <a16:creationId xmlns:a16="http://schemas.microsoft.com/office/drawing/2014/main" id="{87A6BCB0-EAF5-41ED-9B5C-02FDCA61B57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562" tIns="139891" rIns="0" bIns="47558"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95" name="Group 194">
              <a:extLst>
                <a:ext uri="{FF2B5EF4-FFF2-40B4-BE49-F238E27FC236}">
                  <a16:creationId xmlns:a16="http://schemas.microsoft.com/office/drawing/2014/main" id="{7C280CDA-CBCE-4D61-A2C7-C39E8147EE9C}"/>
                </a:ext>
              </a:extLst>
            </p:cNvPr>
            <p:cNvGrpSpPr/>
            <p:nvPr/>
          </p:nvGrpSpPr>
          <p:grpSpPr>
            <a:xfrm>
              <a:off x="2043658" y="2532747"/>
              <a:ext cx="482065" cy="2255907"/>
              <a:chOff x="2224274" y="2338191"/>
              <a:chExt cx="482065" cy="2255907"/>
            </a:xfrm>
          </p:grpSpPr>
          <p:grpSp>
            <p:nvGrpSpPr>
              <p:cNvPr id="199" name="Group 198">
                <a:extLst>
                  <a:ext uri="{FF2B5EF4-FFF2-40B4-BE49-F238E27FC236}">
                    <a16:creationId xmlns:a16="http://schemas.microsoft.com/office/drawing/2014/main" id="{AD1BC2DF-E498-4498-BE45-4AB423DA84F9}"/>
                  </a:ext>
                </a:extLst>
              </p:cNvPr>
              <p:cNvGrpSpPr/>
              <p:nvPr/>
            </p:nvGrpSpPr>
            <p:grpSpPr>
              <a:xfrm>
                <a:off x="2281302" y="3639439"/>
                <a:ext cx="319498" cy="414180"/>
                <a:chOff x="5866856" y="4829242"/>
                <a:chExt cx="702675" cy="865083"/>
              </a:xfrm>
            </p:grpSpPr>
            <p:sp>
              <p:nvSpPr>
                <p:cNvPr id="212" name="Freeform 12">
                  <a:extLst>
                    <a:ext uri="{FF2B5EF4-FFF2-40B4-BE49-F238E27FC236}">
                      <a16:creationId xmlns:a16="http://schemas.microsoft.com/office/drawing/2014/main" id="{1B042CB9-DB4E-408F-BF39-517E735FF3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
                  <a:extLst>
                    <a:ext uri="{FF2B5EF4-FFF2-40B4-BE49-F238E27FC236}">
                      <a16:creationId xmlns:a16="http://schemas.microsoft.com/office/drawing/2014/main" id="{C54700DB-13CF-4450-BC09-C5980811470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D249886F-B833-4EF9-896E-06A4FF9416EA}"/>
                  </a:ext>
                </a:extLst>
              </p:cNvPr>
              <p:cNvGrpSpPr/>
              <p:nvPr/>
            </p:nvGrpSpPr>
            <p:grpSpPr>
              <a:xfrm>
                <a:off x="2286418" y="3019895"/>
                <a:ext cx="335350" cy="419905"/>
                <a:chOff x="13987161" y="3323588"/>
                <a:chExt cx="2047876" cy="2435225"/>
              </a:xfrm>
              <a:solidFill>
                <a:schemeClr val="bg1"/>
              </a:solidFill>
            </p:grpSpPr>
            <p:sp>
              <p:nvSpPr>
                <p:cNvPr id="208" name="Freeform 50">
                  <a:extLst>
                    <a:ext uri="{FF2B5EF4-FFF2-40B4-BE49-F238E27FC236}">
                      <a16:creationId xmlns:a16="http://schemas.microsoft.com/office/drawing/2014/main" id="{C214C05F-95AB-4957-8783-086F054939A0}"/>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1">
                  <a:extLst>
                    <a:ext uri="{FF2B5EF4-FFF2-40B4-BE49-F238E27FC236}">
                      <a16:creationId xmlns:a16="http://schemas.microsoft.com/office/drawing/2014/main" id="{021CCF71-4A63-4CA1-820A-01C8B59EA944}"/>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52">
                  <a:extLst>
                    <a:ext uri="{FF2B5EF4-FFF2-40B4-BE49-F238E27FC236}">
                      <a16:creationId xmlns:a16="http://schemas.microsoft.com/office/drawing/2014/main" id="{4DD50FDB-00A3-4BB6-BD1E-7CAFF8D4160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53">
                  <a:extLst>
                    <a:ext uri="{FF2B5EF4-FFF2-40B4-BE49-F238E27FC236}">
                      <a16:creationId xmlns:a16="http://schemas.microsoft.com/office/drawing/2014/main" id="{37E539B4-8726-4F8D-BD31-EBBA240A0B8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6" name="Picture 205">
                <a:extLst>
                  <a:ext uri="{FF2B5EF4-FFF2-40B4-BE49-F238E27FC236}">
                    <a16:creationId xmlns:a16="http://schemas.microsoft.com/office/drawing/2014/main" id="{326FBC4E-1FFD-4D17-8253-AB0A05BBC6EF}"/>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07" name="Picture 206">
                <a:extLst>
                  <a:ext uri="{FF2B5EF4-FFF2-40B4-BE49-F238E27FC236}">
                    <a16:creationId xmlns:a16="http://schemas.microsoft.com/office/drawing/2014/main" id="{6153088A-A4AB-40DF-B8C8-9701E3C8B3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96" name="CellPhone_E8EA" title="Icon of a cellphone">
              <a:extLst>
                <a:ext uri="{FF2B5EF4-FFF2-40B4-BE49-F238E27FC236}">
                  <a16:creationId xmlns:a16="http://schemas.microsoft.com/office/drawing/2014/main" id="{C8D25D82-425D-4113-8979-B2B2F5F3C71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Laptop_E770" title="Icon of a laptop">
              <a:extLst>
                <a:ext uri="{FF2B5EF4-FFF2-40B4-BE49-F238E27FC236}">
                  <a16:creationId xmlns:a16="http://schemas.microsoft.com/office/drawing/2014/main" id="{36952636-64F4-40F6-A6BA-49769B6B1D16}"/>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Tablet_E70A" title="Icon of a tablet">
              <a:extLst>
                <a:ext uri="{FF2B5EF4-FFF2-40B4-BE49-F238E27FC236}">
                  <a16:creationId xmlns:a16="http://schemas.microsoft.com/office/drawing/2014/main" id="{0CB3680D-EF83-47E1-9170-A44014978D73}"/>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8" name="Rectangle 217">
            <a:extLst>
              <a:ext uri="{FF2B5EF4-FFF2-40B4-BE49-F238E27FC236}">
                <a16:creationId xmlns:a16="http://schemas.microsoft.com/office/drawing/2014/main" id="{BE904DE9-321D-461B-8CED-FC784D63B570}"/>
              </a:ext>
            </a:extLst>
          </p:cNvPr>
          <p:cNvSpPr/>
          <p:nvPr/>
        </p:nvSpPr>
        <p:spPr>
          <a:xfrm>
            <a:off x="11075830" y="2694581"/>
            <a:ext cx="885113" cy="318286"/>
          </a:xfrm>
          <a:prstGeom prst="rect">
            <a:avLst/>
          </a:prstGeom>
        </p:spPr>
        <p:txBody>
          <a:bodyPr wrap="square" anchor="ctr">
            <a:spAutoFit/>
          </a:bodyPr>
          <a:lstStyle/>
          <a:p>
            <a:pPr marL="0" marR="0" lvl="0" indent="0" algn="l" defTabSz="878223" rtl="0" eaLnBrk="1" fontAlgn="auto" latinLnBrk="0" hangingPunct="1">
              <a:lnSpc>
                <a:spcPct val="100000"/>
              </a:lnSpc>
              <a:spcBef>
                <a:spcPts val="0"/>
              </a:spcBef>
              <a:spcAft>
                <a:spcPts val="0"/>
              </a:spcAft>
              <a:buClrTx/>
              <a:buSzTx/>
              <a:buFontTx/>
              <a:buNone/>
              <a:tabLst/>
              <a:defRPr/>
            </a:pPr>
            <a:r>
              <a:rPr kumimoji="0" lang="en-US" sz="1398"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219" name="Right Bracket 218">
            <a:extLst>
              <a:ext uri="{FF2B5EF4-FFF2-40B4-BE49-F238E27FC236}">
                <a16:creationId xmlns:a16="http://schemas.microsoft.com/office/drawing/2014/main" id="{2FAE7489-BBA0-4F08-AE78-CFB975137BDA}"/>
              </a:ext>
            </a:extLst>
          </p:cNvPr>
          <p:cNvSpPr/>
          <p:nvPr/>
        </p:nvSpPr>
        <p:spPr>
          <a:xfrm>
            <a:off x="2572289" y="2824633"/>
            <a:ext cx="129025" cy="2455671"/>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50505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2231AB43-4A9D-4D36-AEC1-5A16A596F30A}"/>
              </a:ext>
            </a:extLst>
          </p:cNvPr>
          <p:cNvGrpSpPr/>
          <p:nvPr/>
        </p:nvGrpSpPr>
        <p:grpSpPr>
          <a:xfrm>
            <a:off x="3357506" y="3935267"/>
            <a:ext cx="1736972" cy="599381"/>
            <a:chOff x="3204969" y="4699961"/>
            <a:chExt cx="1703068" cy="587682"/>
          </a:xfrm>
        </p:grpSpPr>
        <p:sp>
          <p:nvSpPr>
            <p:cNvPr id="221" name="Rectangle: Rounded Corners 220">
              <a:extLst>
                <a:ext uri="{FF2B5EF4-FFF2-40B4-BE49-F238E27FC236}">
                  <a16:creationId xmlns:a16="http://schemas.microsoft.com/office/drawing/2014/main" id="{8CBF1A00-2164-4A67-AC94-5E0A18A8B5D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2" name="Rectangle: Rounded Corners 221">
              <a:extLst>
                <a:ext uri="{FF2B5EF4-FFF2-40B4-BE49-F238E27FC236}">
                  <a16:creationId xmlns:a16="http://schemas.microsoft.com/office/drawing/2014/main" id="{639858CD-61D1-4C9D-897C-72AD3D7C84C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DCFAA97A-2928-4C83-90CF-4E2F380795C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24" name="Move_E7C2" title="Icon of four arrows pointing away from eachother">
              <a:extLst>
                <a:ext uri="{FF2B5EF4-FFF2-40B4-BE49-F238E27FC236}">
                  <a16:creationId xmlns:a16="http://schemas.microsoft.com/office/drawing/2014/main" id="{04534B37-9866-4238-880F-E9294C7AE05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334E11FC-7FBC-4C4B-87B2-5D4614A48FB4}"/>
              </a:ext>
            </a:extLst>
          </p:cNvPr>
          <p:cNvGrpSpPr/>
          <p:nvPr/>
        </p:nvGrpSpPr>
        <p:grpSpPr>
          <a:xfrm>
            <a:off x="3357506" y="3053083"/>
            <a:ext cx="1736972" cy="599381"/>
            <a:chOff x="3204969" y="3834996"/>
            <a:chExt cx="1703068" cy="587682"/>
          </a:xfrm>
        </p:grpSpPr>
        <p:sp>
          <p:nvSpPr>
            <p:cNvPr id="227" name="Rectangle: Rounded Corners 226">
              <a:extLst>
                <a:ext uri="{FF2B5EF4-FFF2-40B4-BE49-F238E27FC236}">
                  <a16:creationId xmlns:a16="http://schemas.microsoft.com/office/drawing/2014/main" id="{E8EC3C4C-7CE6-4B6C-9356-413261F2178E}"/>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8" name="Rectangle: Rounded Corners 227">
              <a:extLst>
                <a:ext uri="{FF2B5EF4-FFF2-40B4-BE49-F238E27FC236}">
                  <a16:creationId xmlns:a16="http://schemas.microsoft.com/office/drawing/2014/main" id="{4C924E75-6008-49F5-829F-5C683E915D28}"/>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9" name="Rectangle: Rounded Corners 228">
              <a:extLst>
                <a:ext uri="{FF2B5EF4-FFF2-40B4-BE49-F238E27FC236}">
                  <a16:creationId xmlns:a16="http://schemas.microsoft.com/office/drawing/2014/main" id="{0DE5182E-5CE3-45AA-8CE9-9225AAF40B9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30" name="globe_2" title="Icon of a sphere made of lines">
              <a:extLst>
                <a:ext uri="{FF2B5EF4-FFF2-40B4-BE49-F238E27FC236}">
                  <a16:creationId xmlns:a16="http://schemas.microsoft.com/office/drawing/2014/main" id="{0BFA8386-6027-4FE1-98D3-A193E67B8A3D}"/>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32" name="TextBox 231">
            <a:extLst>
              <a:ext uri="{FF2B5EF4-FFF2-40B4-BE49-F238E27FC236}">
                <a16:creationId xmlns:a16="http://schemas.microsoft.com/office/drawing/2014/main" id="{95656F01-566B-4EC9-AD12-DF23415A72EE}"/>
              </a:ext>
            </a:extLst>
          </p:cNvPr>
          <p:cNvSpPr txBox="1"/>
          <p:nvPr/>
        </p:nvSpPr>
        <p:spPr>
          <a:xfrm>
            <a:off x="7754194" y="2759190"/>
            <a:ext cx="1243471" cy="224114"/>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grpSp>
        <p:nvGrpSpPr>
          <p:cNvPr id="143" name="Group 142">
            <a:extLst>
              <a:ext uri="{FF2B5EF4-FFF2-40B4-BE49-F238E27FC236}">
                <a16:creationId xmlns:a16="http://schemas.microsoft.com/office/drawing/2014/main" id="{CBDCF289-1A10-4BF5-9F2B-23B486D5D1D6}"/>
              </a:ext>
            </a:extLst>
          </p:cNvPr>
          <p:cNvGrpSpPr/>
          <p:nvPr/>
        </p:nvGrpSpPr>
        <p:grpSpPr>
          <a:xfrm>
            <a:off x="7481603" y="2495534"/>
            <a:ext cx="386360" cy="386360"/>
            <a:chOff x="5564119" y="2081144"/>
            <a:chExt cx="501718" cy="501718"/>
          </a:xfrm>
        </p:grpSpPr>
        <p:sp>
          <p:nvSpPr>
            <p:cNvPr id="144" name="Diamond 143">
              <a:extLst>
                <a:ext uri="{FF2B5EF4-FFF2-40B4-BE49-F238E27FC236}">
                  <a16:creationId xmlns:a16="http://schemas.microsoft.com/office/drawing/2014/main" id="{2E2D7B2B-737C-4BF3-8CC1-9A88A4FD11CC}"/>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5" name="Graphic 144">
              <a:extLst>
                <a:ext uri="{FF2B5EF4-FFF2-40B4-BE49-F238E27FC236}">
                  <a16:creationId xmlns:a16="http://schemas.microsoft.com/office/drawing/2014/main" id="{45FED9B2-96EE-4DE9-BB58-2BD5B218E2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4119" y="2081144"/>
              <a:ext cx="501718" cy="501718"/>
            </a:xfrm>
            <a:prstGeom prst="rect">
              <a:avLst/>
            </a:prstGeom>
          </p:spPr>
        </p:pic>
      </p:grpSp>
      <p:grpSp>
        <p:nvGrpSpPr>
          <p:cNvPr id="102" name="Group 101">
            <a:extLst>
              <a:ext uri="{FF2B5EF4-FFF2-40B4-BE49-F238E27FC236}">
                <a16:creationId xmlns:a16="http://schemas.microsoft.com/office/drawing/2014/main" id="{FDCA1385-7EA4-4040-8A6B-37690512DAC1}"/>
              </a:ext>
            </a:extLst>
          </p:cNvPr>
          <p:cNvGrpSpPr/>
          <p:nvPr/>
        </p:nvGrpSpPr>
        <p:grpSpPr>
          <a:xfrm>
            <a:off x="5169752" y="4532987"/>
            <a:ext cx="1663622" cy="508697"/>
            <a:chOff x="6096000" y="229817"/>
            <a:chExt cx="1631150" cy="498768"/>
          </a:xfrm>
        </p:grpSpPr>
        <p:sp>
          <p:nvSpPr>
            <p:cNvPr id="103" name="Rectangle: Rounded Corners 102">
              <a:extLst>
                <a:ext uri="{FF2B5EF4-FFF2-40B4-BE49-F238E27FC236}">
                  <a16:creationId xmlns:a16="http://schemas.microsoft.com/office/drawing/2014/main" id="{F77CE8D6-D420-4E6D-9683-98098F87D58C}"/>
                </a:ext>
              </a:extLst>
            </p:cNvPr>
            <p:cNvSpPr/>
            <p:nvPr/>
          </p:nvSpPr>
          <p:spPr bwMode="auto">
            <a:xfrm>
              <a:off x="6096000" y="22981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104" name="cloud_2" title="Icon of a cloud made of two arrows pointing towards eachother">
              <a:extLst>
                <a:ext uri="{FF2B5EF4-FFF2-40B4-BE49-F238E27FC236}">
                  <a16:creationId xmlns:a16="http://schemas.microsoft.com/office/drawing/2014/main" id="{A6968CBC-495B-4C52-85EA-EFD3EBF35AD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03" tIns="45702" rIns="91403" bIns="45702" numCol="1" anchor="t" anchorCtr="0" compatLnSpc="1">
              <a:prstTxWarp prst="textNoShape">
                <a:avLst/>
              </a:prstTxWarp>
            </a:bodyPr>
            <a:lstStyle/>
            <a:p>
              <a:pPr marL="0" marR="0" lvl="0" indent="0" algn="ctr" defTabSz="914037" rtl="0" eaLnBrk="1" fontAlgn="base" latinLnBrk="0" hangingPunct="1">
                <a:lnSpc>
                  <a:spcPct val="100000"/>
                </a:lnSpc>
                <a:spcBef>
                  <a:spcPts val="0"/>
                </a:spcBef>
                <a:spcAft>
                  <a:spcPts val="0"/>
                </a:spcAft>
                <a:buClrTx/>
                <a:buSzTx/>
                <a:buFontTx/>
                <a:buNone/>
                <a:tabLst/>
                <a:defRPr/>
              </a:pPr>
              <a:endParaRPr kumimoji="0" lang="en-US" sz="16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AB1ED1-8919-4439-86D6-AAD97019127D}"/>
              </a:ext>
            </a:extLst>
          </p:cNvPr>
          <p:cNvGrpSpPr/>
          <p:nvPr/>
        </p:nvGrpSpPr>
        <p:grpSpPr>
          <a:xfrm>
            <a:off x="2062153" y="6067099"/>
            <a:ext cx="1018276" cy="861181"/>
            <a:chOff x="1027378" y="5234783"/>
            <a:chExt cx="998400" cy="844372"/>
          </a:xfrm>
        </p:grpSpPr>
        <p:grpSp>
          <p:nvGrpSpPr>
            <p:cNvPr id="107" name="Group 106">
              <a:extLst>
                <a:ext uri="{FF2B5EF4-FFF2-40B4-BE49-F238E27FC236}">
                  <a16:creationId xmlns:a16="http://schemas.microsoft.com/office/drawing/2014/main" id="{22987068-88BD-4EE8-B352-F701FFF402DF}"/>
                </a:ext>
              </a:extLst>
            </p:cNvPr>
            <p:cNvGrpSpPr/>
            <p:nvPr/>
          </p:nvGrpSpPr>
          <p:grpSpPr>
            <a:xfrm>
              <a:off x="1205087" y="5234783"/>
              <a:ext cx="638099" cy="576748"/>
              <a:chOff x="1105093" y="4259263"/>
              <a:chExt cx="650894" cy="588313"/>
            </a:xfrm>
          </p:grpSpPr>
          <p:sp>
            <p:nvSpPr>
              <p:cNvPr id="109" name="Rectangle: Rounded Corners 108">
                <a:extLst>
                  <a:ext uri="{FF2B5EF4-FFF2-40B4-BE49-F238E27FC236}">
                    <a16:creationId xmlns:a16="http://schemas.microsoft.com/office/drawing/2014/main" id="{264AF5B8-4A85-407E-A1F1-2A1A80CE5EB2}"/>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109">
                <a:extLst>
                  <a:ext uri="{FF2B5EF4-FFF2-40B4-BE49-F238E27FC236}">
                    <a16:creationId xmlns:a16="http://schemas.microsoft.com/office/drawing/2014/main" id="{6554E436-A03B-418C-A437-EF44EB4D589B}"/>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8" name="Rectangle 107">
              <a:extLst>
                <a:ext uri="{FF2B5EF4-FFF2-40B4-BE49-F238E27FC236}">
                  <a16:creationId xmlns:a16="http://schemas.microsoft.com/office/drawing/2014/main" id="{96266456-640C-4D3A-9607-58CD2C3AA2D0}"/>
                </a:ext>
              </a:extLst>
            </p:cNvPr>
            <p:cNvSpPr/>
            <p:nvPr/>
          </p:nvSpPr>
          <p:spPr>
            <a:xfrm>
              <a:off x="1027378" y="5798437"/>
              <a:ext cx="998400" cy="280718"/>
            </a:xfrm>
            <a:prstGeom prst="rect">
              <a:avLst/>
            </a:prstGeom>
          </p:spPr>
          <p:txBody>
            <a:bodyPr wrap="square" anchor="ctr">
              <a:sp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243A5E"/>
                  </a:solidFill>
                  <a:effectLst/>
                  <a:uLnTx/>
                  <a:uFillTx/>
                  <a:latin typeface="Segoe UI Semibold"/>
                  <a:ea typeface="+mn-ea"/>
                  <a:cs typeface="+mn-cs"/>
                </a:rPr>
                <a:t>PowerShell</a:t>
              </a:r>
            </a:p>
          </p:txBody>
        </p:sp>
      </p:grpSp>
      <p:cxnSp>
        <p:nvCxnSpPr>
          <p:cNvPr id="111" name="Straight Arrow Connector 110">
            <a:extLst>
              <a:ext uri="{FF2B5EF4-FFF2-40B4-BE49-F238E27FC236}">
                <a16:creationId xmlns:a16="http://schemas.microsoft.com/office/drawing/2014/main" id="{EBDEB3BC-9309-4C2E-B555-0AE852DDEBD1}"/>
              </a:ext>
            </a:extLst>
          </p:cNvPr>
          <p:cNvCxnSpPr>
            <a:cxnSpLocks/>
            <a:stCxn id="105" idx="3"/>
            <a:endCxn id="109" idx="1"/>
          </p:cNvCxnSpPr>
          <p:nvPr/>
        </p:nvCxnSpPr>
        <p:spPr>
          <a:xfrm flipV="1">
            <a:off x="2090112" y="6361214"/>
            <a:ext cx="153288" cy="1677"/>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B6E3817-190F-47A1-9848-14AE928C9954}"/>
              </a:ext>
            </a:extLst>
          </p:cNvPr>
          <p:cNvCxnSpPr>
            <a:cxnSpLocks/>
            <a:stCxn id="109" idx="3"/>
            <a:endCxn id="103" idx="2"/>
          </p:cNvCxnSpPr>
          <p:nvPr/>
        </p:nvCxnSpPr>
        <p:spPr>
          <a:xfrm flipV="1">
            <a:off x="2894202" y="5041684"/>
            <a:ext cx="3107361" cy="131953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2235496-D36A-4A0C-A3B5-F919D2D44E59}"/>
              </a:ext>
            </a:extLst>
          </p:cNvPr>
          <p:cNvCxnSpPr>
            <a:cxnSpLocks/>
            <a:endCxn id="103" idx="1"/>
          </p:cNvCxnSpPr>
          <p:nvPr/>
        </p:nvCxnSpPr>
        <p:spPr>
          <a:xfrm flipV="1">
            <a:off x="1904263" y="4787336"/>
            <a:ext cx="3265490" cy="1245476"/>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57AAB1E-88D4-4D4B-9AA7-AD6B3F81C05D}"/>
              </a:ext>
            </a:extLst>
          </p:cNvPr>
          <p:cNvSpPr/>
          <p:nvPr/>
        </p:nvSpPr>
        <p:spPr bwMode="auto">
          <a:xfrm>
            <a:off x="580140" y="5958701"/>
            <a:ext cx="1509972" cy="808379"/>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86521" rIns="186521" bIns="47565" numCol="1" spcCol="0" rtlCol="0" fromWordArt="0" anchor="t" anchorCtr="0" forceAA="0" compatLnSpc="1">
            <a:prstTxWarp prst="textNoShape">
              <a:avLst/>
            </a:prstTxWarp>
            <a:noAutofit/>
          </a:bodyPr>
          <a:lstStyle/>
          <a:p>
            <a:pPr marL="0" marR="0" lvl="0" indent="0" algn="ctr" defTabSz="87822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Third-party app</a:t>
            </a:r>
            <a:endParaRPr kumimoji="0" lang="en-US" sz="1632"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7" name="Group 96">
            <a:extLst>
              <a:ext uri="{FF2B5EF4-FFF2-40B4-BE49-F238E27FC236}">
                <a16:creationId xmlns:a16="http://schemas.microsoft.com/office/drawing/2014/main" id="{C978A488-53D9-49C3-931B-D3C629915EC4}"/>
              </a:ext>
            </a:extLst>
          </p:cNvPr>
          <p:cNvGrpSpPr/>
          <p:nvPr/>
        </p:nvGrpSpPr>
        <p:grpSpPr>
          <a:xfrm>
            <a:off x="7943416" y="3949670"/>
            <a:ext cx="3473943" cy="599381"/>
            <a:chOff x="7787505" y="5258366"/>
            <a:chExt cx="3406136" cy="587682"/>
          </a:xfrm>
        </p:grpSpPr>
        <p:grpSp>
          <p:nvGrpSpPr>
            <p:cNvPr id="99" name="Group 98">
              <a:extLst>
                <a:ext uri="{FF2B5EF4-FFF2-40B4-BE49-F238E27FC236}">
                  <a16:creationId xmlns:a16="http://schemas.microsoft.com/office/drawing/2014/main" id="{2A84903B-D850-4A62-BAC1-4BCCA445E789}"/>
                </a:ext>
              </a:extLst>
            </p:cNvPr>
            <p:cNvGrpSpPr/>
            <p:nvPr/>
          </p:nvGrpSpPr>
          <p:grpSpPr>
            <a:xfrm>
              <a:off x="7787505" y="5258366"/>
              <a:ext cx="3406136" cy="587682"/>
              <a:chOff x="3519131" y="2542018"/>
              <a:chExt cx="3406136" cy="587682"/>
            </a:xfrm>
          </p:grpSpPr>
          <p:grpSp>
            <p:nvGrpSpPr>
              <p:cNvPr id="130" name="Group 129">
                <a:extLst>
                  <a:ext uri="{FF2B5EF4-FFF2-40B4-BE49-F238E27FC236}">
                    <a16:creationId xmlns:a16="http://schemas.microsoft.com/office/drawing/2014/main" id="{B19E0344-6C7F-465A-9385-786C80D9A179}"/>
                  </a:ext>
                </a:extLst>
              </p:cNvPr>
              <p:cNvGrpSpPr/>
              <p:nvPr/>
            </p:nvGrpSpPr>
            <p:grpSpPr>
              <a:xfrm>
                <a:off x="3519131" y="2542018"/>
                <a:ext cx="3334218" cy="498768"/>
                <a:chOff x="7837970" y="2542018"/>
                <a:chExt cx="3334218" cy="498768"/>
              </a:xfrm>
            </p:grpSpPr>
            <p:sp>
              <p:nvSpPr>
                <p:cNvPr id="168" name="Rectangle: Rounded Corners 167">
                  <a:extLst>
                    <a:ext uri="{FF2B5EF4-FFF2-40B4-BE49-F238E27FC236}">
                      <a16:creationId xmlns:a16="http://schemas.microsoft.com/office/drawing/2014/main" id="{2B758B76-61B3-4D42-99F9-04C6EC69AD08}"/>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70" name="Rectangle: Rounded Corners 169">
                  <a:extLst>
                    <a:ext uri="{FF2B5EF4-FFF2-40B4-BE49-F238E27FC236}">
                      <a16:creationId xmlns:a16="http://schemas.microsoft.com/office/drawing/2014/main" id="{A2719A8C-DB25-4982-8FCC-3A0DDAB4045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31" name="Group 130">
                <a:extLst>
                  <a:ext uri="{FF2B5EF4-FFF2-40B4-BE49-F238E27FC236}">
                    <a16:creationId xmlns:a16="http://schemas.microsoft.com/office/drawing/2014/main" id="{9BBEF302-5362-4585-BF13-6377D3666F22}"/>
                  </a:ext>
                </a:extLst>
              </p:cNvPr>
              <p:cNvGrpSpPr/>
              <p:nvPr/>
            </p:nvGrpSpPr>
            <p:grpSpPr>
              <a:xfrm>
                <a:off x="3555090" y="2586475"/>
                <a:ext cx="3334218" cy="498768"/>
                <a:chOff x="7837970" y="2542018"/>
                <a:chExt cx="3334218" cy="498768"/>
              </a:xfrm>
            </p:grpSpPr>
            <p:sp>
              <p:nvSpPr>
                <p:cNvPr id="138" name="Rectangle: Rounded Corners 137">
                  <a:extLst>
                    <a:ext uri="{FF2B5EF4-FFF2-40B4-BE49-F238E27FC236}">
                      <a16:creationId xmlns:a16="http://schemas.microsoft.com/office/drawing/2014/main" id="{B57BF9BD-C782-48ED-8D8F-5A3CCA13ADA3}"/>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67" name="Rectangle: Rounded Corners 166">
                  <a:extLst>
                    <a:ext uri="{FF2B5EF4-FFF2-40B4-BE49-F238E27FC236}">
                      <a16:creationId xmlns:a16="http://schemas.microsoft.com/office/drawing/2014/main" id="{EBE76E75-C05D-4E25-A4A9-DE496F9DDA7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32" name="Group 131">
                <a:extLst>
                  <a:ext uri="{FF2B5EF4-FFF2-40B4-BE49-F238E27FC236}">
                    <a16:creationId xmlns:a16="http://schemas.microsoft.com/office/drawing/2014/main" id="{B0EFEF85-2BCD-4FE7-A734-DFB30DB3B138}"/>
                  </a:ext>
                </a:extLst>
              </p:cNvPr>
              <p:cNvGrpSpPr/>
              <p:nvPr/>
            </p:nvGrpSpPr>
            <p:grpSpPr>
              <a:xfrm>
                <a:off x="3591049" y="2630932"/>
                <a:ext cx="3334218" cy="498768"/>
                <a:chOff x="7837970" y="2542018"/>
                <a:chExt cx="3334218" cy="498768"/>
              </a:xfrm>
            </p:grpSpPr>
            <p:sp>
              <p:nvSpPr>
                <p:cNvPr id="134" name="Rectangle: Rounded Corners 133">
                  <a:extLst>
                    <a:ext uri="{FF2B5EF4-FFF2-40B4-BE49-F238E27FC236}">
                      <a16:creationId xmlns:a16="http://schemas.microsoft.com/office/drawing/2014/main" id="{EE73799F-8CBF-46F2-B8EF-6F34C27605E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36" name="Rectangle: Rounded Corners 135">
                  <a:extLst>
                    <a:ext uri="{FF2B5EF4-FFF2-40B4-BE49-F238E27FC236}">
                      <a16:creationId xmlns:a16="http://schemas.microsoft.com/office/drawing/2014/main" id="{31272B23-20A7-47A7-BC0E-251DD6372C3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30" tIns="47558" rIns="46630" bIns="47558"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50846" rtl="0" eaLnBrk="1" fontAlgn="base" latinLnBrk="0" hangingPunct="1">
                    <a:lnSpc>
                      <a:spcPct val="8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0" name="Group 99">
              <a:extLst>
                <a:ext uri="{FF2B5EF4-FFF2-40B4-BE49-F238E27FC236}">
                  <a16:creationId xmlns:a16="http://schemas.microsoft.com/office/drawing/2014/main" id="{F3BB22E0-340E-463E-A092-2030075743C5}"/>
                </a:ext>
              </a:extLst>
            </p:cNvPr>
            <p:cNvGrpSpPr/>
            <p:nvPr/>
          </p:nvGrpSpPr>
          <p:grpSpPr>
            <a:xfrm>
              <a:off x="8883843" y="5370593"/>
              <a:ext cx="378819" cy="378819"/>
              <a:chOff x="5564119" y="2081144"/>
              <a:chExt cx="501718" cy="501718"/>
            </a:xfrm>
          </p:grpSpPr>
          <p:sp>
            <p:nvSpPr>
              <p:cNvPr id="128" name="Diamond 127">
                <a:extLst>
                  <a:ext uri="{FF2B5EF4-FFF2-40B4-BE49-F238E27FC236}">
                    <a16:creationId xmlns:a16="http://schemas.microsoft.com/office/drawing/2014/main" id="{61EC1223-629E-44B0-8E42-6450DF5039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9" name="Graphic 128">
                <a:extLst>
                  <a:ext uri="{FF2B5EF4-FFF2-40B4-BE49-F238E27FC236}">
                    <a16:creationId xmlns:a16="http://schemas.microsoft.com/office/drawing/2014/main" id="{1E3BAC4E-30F7-42E9-8CBD-AB39B12989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4119" y="2081144"/>
                <a:ext cx="501718" cy="501718"/>
              </a:xfrm>
              <a:prstGeom prst="rect">
                <a:avLst/>
              </a:prstGeom>
            </p:spPr>
          </p:pic>
        </p:grpSp>
        <p:grpSp>
          <p:nvGrpSpPr>
            <p:cNvPr id="122" name="Group 121">
              <a:extLst>
                <a:ext uri="{FF2B5EF4-FFF2-40B4-BE49-F238E27FC236}">
                  <a16:creationId xmlns:a16="http://schemas.microsoft.com/office/drawing/2014/main" id="{17C1F1E5-F532-47C1-A479-0FBCE3246B3B}"/>
                </a:ext>
              </a:extLst>
            </p:cNvPr>
            <p:cNvGrpSpPr/>
            <p:nvPr/>
          </p:nvGrpSpPr>
          <p:grpSpPr>
            <a:xfrm>
              <a:off x="10569241" y="5402721"/>
              <a:ext cx="396950" cy="355079"/>
              <a:chOff x="10633596" y="3514287"/>
              <a:chExt cx="396950" cy="355079"/>
            </a:xfrm>
          </p:grpSpPr>
          <p:sp>
            <p:nvSpPr>
              <p:cNvPr id="123" name="Hexagon 122">
                <a:extLst>
                  <a:ext uri="{FF2B5EF4-FFF2-40B4-BE49-F238E27FC236}">
                    <a16:creationId xmlns:a16="http://schemas.microsoft.com/office/drawing/2014/main" id="{EF67BC4C-324C-413E-A684-1A0FAE79EC78}"/>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3794" b="0" i="0" u="none" strike="noStrike" kern="1200" cap="none" spc="0" normalizeH="0" baseline="0" noProof="0">
                  <a:ln>
                    <a:noFill/>
                  </a:ln>
                  <a:solidFill>
                    <a:srgbClr val="FFFFFF"/>
                  </a:solidFill>
                  <a:effectLst/>
                  <a:uLnTx/>
                  <a:uFillTx/>
                  <a:latin typeface="Segoe UI"/>
                  <a:ea typeface="+mn-ea"/>
                  <a:cs typeface="+mn-cs"/>
                </a:endParaRPr>
              </a:p>
            </p:txBody>
          </p:sp>
          <p:pic>
            <p:nvPicPr>
              <p:cNvPr id="127" name="Picture 126">
                <a:extLst>
                  <a:ext uri="{FF2B5EF4-FFF2-40B4-BE49-F238E27FC236}">
                    <a16:creationId xmlns:a16="http://schemas.microsoft.com/office/drawing/2014/main" id="{59E86595-2531-4FF6-802F-C471AA47F404}"/>
                  </a:ext>
                </a:extLst>
              </p:cNvPr>
              <p:cNvPicPr>
                <a:picLocks noChangeAspect="1"/>
              </p:cNvPicPr>
              <p:nvPr/>
            </p:nvPicPr>
            <p:blipFill>
              <a:blip r:embed="rId10"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42" name="Group 141">
            <a:extLst>
              <a:ext uri="{FF2B5EF4-FFF2-40B4-BE49-F238E27FC236}">
                <a16:creationId xmlns:a16="http://schemas.microsoft.com/office/drawing/2014/main" id="{B8643924-26E5-4DCD-AB65-DEB8A5A45780}"/>
              </a:ext>
            </a:extLst>
          </p:cNvPr>
          <p:cNvGrpSpPr/>
          <p:nvPr/>
        </p:nvGrpSpPr>
        <p:grpSpPr>
          <a:xfrm>
            <a:off x="7172867" y="1922636"/>
            <a:ext cx="184492" cy="3765289"/>
            <a:chOff x="2849276" y="128295"/>
            <a:chExt cx="217605" cy="5258077"/>
          </a:xfrm>
        </p:grpSpPr>
        <p:cxnSp>
          <p:nvCxnSpPr>
            <p:cNvPr id="156" name="Straight Connector 155">
              <a:extLst>
                <a:ext uri="{FF2B5EF4-FFF2-40B4-BE49-F238E27FC236}">
                  <a16:creationId xmlns:a16="http://schemas.microsoft.com/office/drawing/2014/main" id="{D5970EDD-1D65-405A-8237-5B14E7CBA9B0}"/>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57" name="Rectangle 156">
              <a:extLst>
                <a:ext uri="{FF2B5EF4-FFF2-40B4-BE49-F238E27FC236}">
                  <a16:creationId xmlns:a16="http://schemas.microsoft.com/office/drawing/2014/main" id="{0692B585-2F4E-4B00-982E-79C775F95639}"/>
                </a:ext>
              </a:extLst>
            </p:cNvPr>
            <p:cNvSpPr/>
            <p:nvPr/>
          </p:nvSpPr>
          <p:spPr>
            <a:xfrm rot="16200000">
              <a:off x="2382886" y="2655310"/>
              <a:ext cx="1150386" cy="217605"/>
            </a:xfrm>
            <a:prstGeom prst="rect">
              <a:avLst/>
            </a:prstGeom>
            <a:solidFill>
              <a:srgbClr val="E6E6E6"/>
            </a:solidFill>
            <a:effectLst/>
          </p:spPr>
          <p:txBody>
            <a:bodyPr wrap="none"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2744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 presetClass="entr" presetSubtype="0"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
                                            <p:txEl>
                                              <p:pRg st="1" end="1"/>
                                            </p:txEl>
                                          </p:spTgt>
                                        </p:tgtEl>
                                        <p:attrNameLst>
                                          <p:attrName>style.visibility</p:attrName>
                                        </p:attrNameLst>
                                      </p:cBhvr>
                                      <p:to>
                                        <p:strVal val="visible"/>
                                      </p:to>
                                    </p:set>
                                    <p:animEffect transition="in" filter="fade">
                                      <p:cBhvr>
                                        <p:cTn id="27" dur="500"/>
                                        <p:tgtEl>
                                          <p:spTgt spid="2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E6C608-6347-481A-9F21-E707E630A792}"/>
              </a:ext>
            </a:extLst>
          </p:cNvPr>
          <p:cNvSpPr>
            <a:spLocks noGrp="1"/>
          </p:cNvSpPr>
          <p:nvPr>
            <p:ph type="title"/>
          </p:nvPr>
        </p:nvSpPr>
        <p:spPr>
          <a:xfrm>
            <a:off x="597748" y="2737587"/>
            <a:ext cx="9326033" cy="864543"/>
          </a:xfrm>
        </p:spPr>
        <p:txBody>
          <a:bodyPr/>
          <a:lstStyle/>
          <a:p>
            <a:r>
              <a:rPr lang="en-US" dirty="0"/>
              <a:t>Demo:</a:t>
            </a:r>
            <a:r>
              <a:rPr lang="en-US" dirty="0">
                <a:cs typeface="Segoe UI Semibold"/>
              </a:rPr>
              <a:t> Web UI</a:t>
            </a:r>
            <a:br>
              <a:rPr lang="en-US" sz="2448" dirty="0"/>
            </a:br>
            <a:r>
              <a:rPr lang="en-US" sz="2448" dirty="0"/>
              <a:t>Publishing apps using the </a:t>
            </a:r>
            <a:r>
              <a:rPr lang="en-US" sz="2448" dirty="0">
                <a:hlinkClick r:id="rId2"/>
              </a:rPr>
              <a:t>management Web GUI </a:t>
            </a:r>
            <a:endParaRPr lang="en-US" sz="2448" dirty="0"/>
          </a:p>
        </p:txBody>
      </p:sp>
    </p:spTree>
    <p:extLst>
      <p:ext uri="{BB962C8B-B14F-4D97-AF65-F5344CB8AC3E}">
        <p14:creationId xmlns:p14="http://schemas.microsoft.com/office/powerpoint/2010/main" val="241939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1810FD-8D8D-453E-A9CF-D436F29AD9F9}"/>
              </a:ext>
            </a:extLst>
          </p:cNvPr>
          <p:cNvSpPr>
            <a:spLocks noGrp="1"/>
          </p:cNvSpPr>
          <p:nvPr>
            <p:ph type="title"/>
          </p:nvPr>
        </p:nvSpPr>
        <p:spPr>
          <a:xfrm>
            <a:off x="607634" y="466301"/>
            <a:ext cx="11237870" cy="528273"/>
          </a:xfrm>
        </p:spPr>
        <p:txBody>
          <a:bodyPr/>
          <a:lstStyle/>
          <a:p>
            <a:r>
              <a:rPr lang="en-US" sz="3366"/>
              <a:t>Windows Virtual Desktop Partner ecosystem </a:t>
            </a:r>
          </a:p>
        </p:txBody>
      </p:sp>
      <p:sp>
        <p:nvSpPr>
          <p:cNvPr id="13" name="Rectangle 12">
            <a:extLst>
              <a:ext uri="{FF2B5EF4-FFF2-40B4-BE49-F238E27FC236}">
                <a16:creationId xmlns:a16="http://schemas.microsoft.com/office/drawing/2014/main" id="{D6C7934A-2270-4DFC-951F-47A2A2BD9474}"/>
              </a:ext>
            </a:extLst>
          </p:cNvPr>
          <p:cNvSpPr/>
          <p:nvPr/>
        </p:nvSpPr>
        <p:spPr bwMode="auto">
          <a:xfrm>
            <a:off x="595914" y="3372316"/>
            <a:ext cx="11245469" cy="19515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Independent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Software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Vendors</a:t>
            </a:r>
          </a:p>
        </p:txBody>
      </p:sp>
      <p:grpSp>
        <p:nvGrpSpPr>
          <p:cNvPr id="24" name="Group 23">
            <a:extLst>
              <a:ext uri="{FF2B5EF4-FFF2-40B4-BE49-F238E27FC236}">
                <a16:creationId xmlns:a16="http://schemas.microsoft.com/office/drawing/2014/main" id="{269E31F0-2B45-4290-AE98-01897BFE60C3}"/>
              </a:ext>
            </a:extLst>
          </p:cNvPr>
          <p:cNvGrpSpPr/>
          <p:nvPr/>
        </p:nvGrpSpPr>
        <p:grpSpPr>
          <a:xfrm>
            <a:off x="2497918" y="4404383"/>
            <a:ext cx="1765651" cy="829671"/>
            <a:chOff x="2463161" y="3412221"/>
            <a:chExt cx="1731188" cy="813477"/>
          </a:xfrm>
        </p:grpSpPr>
        <p:sp>
          <p:nvSpPr>
            <p:cNvPr id="47" name="Rectangle 46">
              <a:extLst>
                <a:ext uri="{FF2B5EF4-FFF2-40B4-BE49-F238E27FC236}">
                  <a16:creationId xmlns:a16="http://schemas.microsoft.com/office/drawing/2014/main" id="{1F4844EF-66F1-4FD3-99B7-C326FEB231C5}"/>
                </a:ext>
              </a:extLst>
            </p:cNvPr>
            <p:cNvSpPr/>
            <p:nvPr/>
          </p:nvSpPr>
          <p:spPr bwMode="auto">
            <a:xfrm>
              <a:off x="2463161" y="3412221"/>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rcRect r="13523"/>
            <a:stretch/>
          </p:blipFill>
          <p:spPr>
            <a:xfrm>
              <a:off x="2965106" y="3701409"/>
              <a:ext cx="727298" cy="235101"/>
            </a:xfrm>
            <a:prstGeom prst="rect">
              <a:avLst/>
            </a:prstGeom>
          </p:spPr>
        </p:pic>
      </p:grpSp>
      <p:grpSp>
        <p:nvGrpSpPr>
          <p:cNvPr id="41" name="Group 40">
            <a:extLst>
              <a:ext uri="{FF2B5EF4-FFF2-40B4-BE49-F238E27FC236}">
                <a16:creationId xmlns:a16="http://schemas.microsoft.com/office/drawing/2014/main" id="{6920F861-253C-45AB-8203-D93AABC0C0D4}"/>
              </a:ext>
            </a:extLst>
          </p:cNvPr>
          <p:cNvGrpSpPr/>
          <p:nvPr/>
        </p:nvGrpSpPr>
        <p:grpSpPr>
          <a:xfrm>
            <a:off x="8106182" y="3462108"/>
            <a:ext cx="1765651" cy="829671"/>
            <a:chOff x="9791670" y="2488339"/>
            <a:chExt cx="1731188" cy="813477"/>
          </a:xfrm>
        </p:grpSpPr>
        <p:sp>
          <p:nvSpPr>
            <p:cNvPr id="45" name="Rectangle 44">
              <a:extLst>
                <a:ext uri="{FF2B5EF4-FFF2-40B4-BE49-F238E27FC236}">
                  <a16:creationId xmlns:a16="http://schemas.microsoft.com/office/drawing/2014/main" id="{EAA2D8DD-3A29-456B-8BC8-4C5505B9C034}"/>
                </a:ext>
              </a:extLst>
            </p:cNvPr>
            <p:cNvSpPr/>
            <p:nvPr/>
          </p:nvSpPr>
          <p:spPr bwMode="auto">
            <a:xfrm>
              <a:off x="9791670"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8635" b="18635"/>
            <a:stretch/>
          </p:blipFill>
          <p:spPr>
            <a:xfrm>
              <a:off x="10079385" y="2782485"/>
              <a:ext cx="1155758" cy="225185"/>
            </a:xfrm>
            <a:prstGeom prst="rect">
              <a:avLst/>
            </a:prstGeom>
          </p:spPr>
        </p:pic>
      </p:grpSp>
      <p:grpSp>
        <p:nvGrpSpPr>
          <p:cNvPr id="51" name="Group 50">
            <a:extLst>
              <a:ext uri="{FF2B5EF4-FFF2-40B4-BE49-F238E27FC236}">
                <a16:creationId xmlns:a16="http://schemas.microsoft.com/office/drawing/2014/main" id="{997CAE8D-13B2-4234-90BA-E70566F92221}"/>
              </a:ext>
            </a:extLst>
          </p:cNvPr>
          <p:cNvGrpSpPr/>
          <p:nvPr/>
        </p:nvGrpSpPr>
        <p:grpSpPr>
          <a:xfrm>
            <a:off x="6237581" y="3462108"/>
            <a:ext cx="1765651" cy="829671"/>
            <a:chOff x="7959542" y="2488339"/>
            <a:chExt cx="1731188" cy="813477"/>
          </a:xfrm>
        </p:grpSpPr>
        <p:sp>
          <p:nvSpPr>
            <p:cNvPr id="44" name="Rectangle 43">
              <a:extLst>
                <a:ext uri="{FF2B5EF4-FFF2-40B4-BE49-F238E27FC236}">
                  <a16:creationId xmlns:a16="http://schemas.microsoft.com/office/drawing/2014/main" id="{B52E3FEA-E839-4156-AAF2-0D97D1BF7C4D}"/>
                </a:ext>
              </a:extLst>
            </p:cNvPr>
            <p:cNvSpPr/>
            <p:nvPr/>
          </p:nvSpPr>
          <p:spPr bwMode="auto">
            <a:xfrm>
              <a:off x="7959542"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5CA311F8-02D0-4FC5-8D70-55EB80E6F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1593" y="2700813"/>
              <a:ext cx="907086" cy="3885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A8E16895-B30B-4521-BE16-3D7BAB07E7EA}"/>
              </a:ext>
            </a:extLst>
          </p:cNvPr>
          <p:cNvGrpSpPr/>
          <p:nvPr/>
        </p:nvGrpSpPr>
        <p:grpSpPr>
          <a:xfrm>
            <a:off x="4366518" y="4404377"/>
            <a:ext cx="1765651" cy="829671"/>
            <a:chOff x="4295288" y="3412216"/>
            <a:chExt cx="1731188" cy="813477"/>
          </a:xfrm>
        </p:grpSpPr>
        <p:sp>
          <p:nvSpPr>
            <p:cNvPr id="48" name="Rectangle 47">
              <a:extLst>
                <a:ext uri="{FF2B5EF4-FFF2-40B4-BE49-F238E27FC236}">
                  <a16:creationId xmlns:a16="http://schemas.microsoft.com/office/drawing/2014/main" id="{8612A0A4-A523-4B95-960D-28501151072E}"/>
                </a:ext>
              </a:extLst>
            </p:cNvPr>
            <p:cNvSpPr/>
            <p:nvPr/>
          </p:nvSpPr>
          <p:spPr bwMode="auto">
            <a:xfrm>
              <a:off x="4295288" y="3412216"/>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 descr="See the source image">
              <a:extLst>
                <a:ext uri="{FF2B5EF4-FFF2-40B4-BE49-F238E27FC236}">
                  <a16:creationId xmlns:a16="http://schemas.microsoft.com/office/drawing/2014/main" id="{9C0226E7-F55A-459B-8E94-4076FDD208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570" y="3712312"/>
              <a:ext cx="948624" cy="289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A820335A-D031-4548-9045-C1EE634AD57E}"/>
              </a:ext>
            </a:extLst>
          </p:cNvPr>
          <p:cNvGrpSpPr/>
          <p:nvPr/>
        </p:nvGrpSpPr>
        <p:grpSpPr>
          <a:xfrm>
            <a:off x="6235118" y="4404377"/>
            <a:ext cx="1765651" cy="829671"/>
            <a:chOff x="6127415" y="3412216"/>
            <a:chExt cx="1731188" cy="813477"/>
          </a:xfrm>
        </p:grpSpPr>
        <p:sp>
          <p:nvSpPr>
            <p:cNvPr id="49" name="Rectangle 48">
              <a:extLst>
                <a:ext uri="{FF2B5EF4-FFF2-40B4-BE49-F238E27FC236}">
                  <a16:creationId xmlns:a16="http://schemas.microsoft.com/office/drawing/2014/main" id="{C8A1E71D-F51E-421E-A040-CFC34AAAE07D}"/>
                </a:ext>
              </a:extLst>
            </p:cNvPr>
            <p:cNvSpPr/>
            <p:nvPr/>
          </p:nvSpPr>
          <p:spPr bwMode="auto">
            <a:xfrm>
              <a:off x="6127415" y="3412216"/>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10" descr="Image result for controlUp logo">
              <a:extLst>
                <a:ext uri="{FF2B5EF4-FFF2-40B4-BE49-F238E27FC236}">
                  <a16:creationId xmlns:a16="http://schemas.microsoft.com/office/drawing/2014/main" id="{5867446E-B722-4B23-842A-0D1103E454A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t="19874" b="31048"/>
            <a:stretch/>
          </p:blipFill>
          <p:spPr bwMode="auto">
            <a:xfrm>
              <a:off x="6436723" y="3695999"/>
              <a:ext cx="1112572" cy="245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EAC294F3-D3E6-4520-BB35-D9940BB6D96B}"/>
              </a:ext>
            </a:extLst>
          </p:cNvPr>
          <p:cNvGrpSpPr/>
          <p:nvPr/>
        </p:nvGrpSpPr>
        <p:grpSpPr>
          <a:xfrm>
            <a:off x="2500381" y="3462108"/>
            <a:ext cx="1765651" cy="829671"/>
            <a:chOff x="4295288" y="2488339"/>
            <a:chExt cx="1731188" cy="813477"/>
          </a:xfrm>
        </p:grpSpPr>
        <p:sp>
          <p:nvSpPr>
            <p:cNvPr id="42" name="Rectangle 41">
              <a:extLst>
                <a:ext uri="{FF2B5EF4-FFF2-40B4-BE49-F238E27FC236}">
                  <a16:creationId xmlns:a16="http://schemas.microsoft.com/office/drawing/2014/main" id="{72398138-8DDD-42FD-BE0D-E1FF3F301C4B}"/>
                </a:ext>
              </a:extLst>
            </p:cNvPr>
            <p:cNvSpPr/>
            <p:nvPr/>
          </p:nvSpPr>
          <p:spPr bwMode="auto">
            <a:xfrm>
              <a:off x="4295288"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E0A62E0C-4D77-404A-9E3C-25528FBB20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6887" y="2763695"/>
              <a:ext cx="1127990" cy="262764"/>
            </a:xfrm>
            <a:prstGeom prst="rect">
              <a:avLst/>
            </a:prstGeom>
          </p:spPr>
        </p:pic>
      </p:grpSp>
      <p:grpSp>
        <p:nvGrpSpPr>
          <p:cNvPr id="34" name="Group 33">
            <a:extLst>
              <a:ext uri="{FF2B5EF4-FFF2-40B4-BE49-F238E27FC236}">
                <a16:creationId xmlns:a16="http://schemas.microsoft.com/office/drawing/2014/main" id="{B468843D-0FB9-4EFA-85B7-AD72CF4501CE}"/>
              </a:ext>
            </a:extLst>
          </p:cNvPr>
          <p:cNvGrpSpPr/>
          <p:nvPr/>
        </p:nvGrpSpPr>
        <p:grpSpPr>
          <a:xfrm>
            <a:off x="4368981" y="3462108"/>
            <a:ext cx="1765651" cy="829671"/>
            <a:chOff x="6127415" y="2488339"/>
            <a:chExt cx="1731188" cy="813477"/>
          </a:xfrm>
        </p:grpSpPr>
        <p:sp>
          <p:nvSpPr>
            <p:cNvPr id="43" name="Rectangle 42">
              <a:extLst>
                <a:ext uri="{FF2B5EF4-FFF2-40B4-BE49-F238E27FC236}">
                  <a16:creationId xmlns:a16="http://schemas.microsoft.com/office/drawing/2014/main" id="{5EDDDB0B-BEE7-48AA-8F9F-D8F228CB1ECD}"/>
                </a:ext>
              </a:extLst>
            </p:cNvPr>
            <p:cNvSpPr/>
            <p:nvPr/>
          </p:nvSpPr>
          <p:spPr bwMode="auto">
            <a:xfrm>
              <a:off x="6127415" y="2488339"/>
              <a:ext cx="1731188" cy="813477"/>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A close up of a logo&#10;&#10;Description automatically generated">
              <a:extLst>
                <a:ext uri="{FF2B5EF4-FFF2-40B4-BE49-F238E27FC236}">
                  <a16:creationId xmlns:a16="http://schemas.microsoft.com/office/drawing/2014/main" id="{C417A49F-3C11-422C-9569-6D39881F3340}"/>
                </a:ext>
              </a:extLst>
            </p:cNvPr>
            <p:cNvPicPr>
              <a:picLocks noChangeAspect="1"/>
            </p:cNvPicPr>
            <p:nvPr/>
          </p:nvPicPr>
          <p:blipFill rotWithShape="1">
            <a:blip r:embed="rId10">
              <a:extLst>
                <a:ext uri="{28A0092B-C50C-407E-A947-70E740481C1C}">
                  <a14:useLocalDpi xmlns:a14="http://schemas.microsoft.com/office/drawing/2010/main" val="0"/>
                </a:ext>
              </a:extLst>
            </a:blip>
            <a:srcRect t="33220" b="40793"/>
            <a:stretch/>
          </p:blipFill>
          <p:spPr>
            <a:xfrm>
              <a:off x="6493685" y="2780532"/>
              <a:ext cx="998648" cy="229091"/>
            </a:xfrm>
            <a:prstGeom prst="rect">
              <a:avLst/>
            </a:prstGeom>
          </p:spPr>
        </p:pic>
      </p:grpSp>
      <p:sp>
        <p:nvSpPr>
          <p:cNvPr id="50" name="Rectangle 49">
            <a:extLst>
              <a:ext uri="{FF2B5EF4-FFF2-40B4-BE49-F238E27FC236}">
                <a16:creationId xmlns:a16="http://schemas.microsoft.com/office/drawing/2014/main" id="{C7A138A2-497E-473F-A210-D0EA6AA815EC}"/>
              </a:ext>
            </a:extLst>
          </p:cNvPr>
          <p:cNvSpPr/>
          <p:nvPr/>
        </p:nvSpPr>
        <p:spPr bwMode="auto">
          <a:xfrm>
            <a:off x="8103718" y="4404377"/>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2" descr="Related image">
            <a:extLst>
              <a:ext uri="{FF2B5EF4-FFF2-40B4-BE49-F238E27FC236}">
                <a16:creationId xmlns:a16="http://schemas.microsoft.com/office/drawing/2014/main" id="{968D277D-D2D7-43DC-818F-9E19E8E921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1247" y="4577291"/>
            <a:ext cx="950592" cy="483843"/>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BD13EDB-9965-414E-A10C-E0659FE19EA4}"/>
              </a:ext>
            </a:extLst>
          </p:cNvPr>
          <p:cNvSpPr/>
          <p:nvPr/>
        </p:nvSpPr>
        <p:spPr bwMode="auto">
          <a:xfrm>
            <a:off x="595912" y="1231606"/>
            <a:ext cx="11245471" cy="20509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System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Integrators </a:t>
            </a:r>
          </a:p>
        </p:txBody>
      </p:sp>
      <p:sp>
        <p:nvSpPr>
          <p:cNvPr id="52" name="Rectangle 51">
            <a:extLst>
              <a:ext uri="{FF2B5EF4-FFF2-40B4-BE49-F238E27FC236}">
                <a16:creationId xmlns:a16="http://schemas.microsoft.com/office/drawing/2014/main" id="{E1F47FBA-FDE6-4698-8AB7-A3B99904661F}"/>
              </a:ext>
            </a:extLst>
          </p:cNvPr>
          <p:cNvSpPr/>
          <p:nvPr/>
        </p:nvSpPr>
        <p:spPr bwMode="auto">
          <a:xfrm>
            <a:off x="595913" y="5521603"/>
            <a:ext cx="11245471" cy="131702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ctr"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Independent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H</a:t>
            </a:r>
            <a:r>
              <a:rPr kumimoji="0" lang="en-US" sz="1428" b="0" i="0" u="none" strike="noStrike" kern="1200" cap="none" spc="0" normalizeH="0" baseline="0" noProof="0" err="1">
                <a:ln>
                  <a:noFill/>
                </a:ln>
                <a:solidFill>
                  <a:srgbClr val="000000"/>
                </a:solidFill>
                <a:effectLst/>
                <a:uLnTx/>
                <a:uFillTx/>
                <a:latin typeface="Segoe UI Semibold"/>
                <a:ea typeface="+mn-ea"/>
                <a:cs typeface="Segoe UI"/>
              </a:rPr>
              <a:t>ardware</a:t>
            </a:r>
            <a:r>
              <a:rPr kumimoji="0" lang="en-US" sz="1428" b="0" i="0" u="none" strike="noStrike" kern="1200" cap="none" spc="0" normalizeH="0" baseline="0" noProof="0">
                <a:ln>
                  <a:noFill/>
                </a:ln>
                <a:solidFill>
                  <a:srgbClr val="000000"/>
                </a:solidFill>
                <a:effectLst/>
                <a:uLnTx/>
                <a:uFillTx/>
                <a:latin typeface="Segoe UI Semibold"/>
                <a:ea typeface="+mn-ea"/>
                <a:cs typeface="Segoe UI"/>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mn-ea"/>
                <a:cs typeface="Segoe UI"/>
              </a:rPr>
              <a:t>Vend</a:t>
            </a:r>
            <a:r>
              <a:rPr kumimoji="0" lang="en-US" sz="1428" b="0" i="0" u="none" strike="noStrike" kern="1200" cap="none" spc="0" normalizeH="0" baseline="0" noProof="0" err="1">
                <a:ln>
                  <a:noFill/>
                </a:ln>
                <a:solidFill>
                  <a:srgbClr val="000000"/>
                </a:solidFill>
                <a:effectLst/>
                <a:uLnTx/>
                <a:uFillTx/>
                <a:latin typeface="Segoe UI Semibold"/>
                <a:ea typeface="+mn-ea"/>
                <a:cs typeface="Segoe UI"/>
              </a:rPr>
              <a:t>ors</a:t>
            </a:r>
            <a:endParaRPr kumimoji="0" lang="en-US" sz="1428" b="0" i="0" u="none" strike="noStrike" kern="1200" cap="none" spc="0" normalizeH="0" baseline="0" noProof="0">
              <a:ln>
                <a:noFill/>
              </a:ln>
              <a:solidFill>
                <a:srgbClr val="000000"/>
              </a:solidFill>
              <a:effectLst/>
              <a:uLnTx/>
              <a:uFillTx/>
              <a:latin typeface="Segoe UI Semibold"/>
              <a:ea typeface="+mn-ea"/>
              <a:cs typeface="Segoe UI"/>
            </a:endParaRPr>
          </a:p>
        </p:txBody>
      </p:sp>
      <p:grpSp>
        <p:nvGrpSpPr>
          <p:cNvPr id="22" name="Group 21">
            <a:extLst>
              <a:ext uri="{FF2B5EF4-FFF2-40B4-BE49-F238E27FC236}">
                <a16:creationId xmlns:a16="http://schemas.microsoft.com/office/drawing/2014/main" id="{6F5074A0-4776-4829-B355-D3419ADD27B3}"/>
              </a:ext>
            </a:extLst>
          </p:cNvPr>
          <p:cNvGrpSpPr/>
          <p:nvPr/>
        </p:nvGrpSpPr>
        <p:grpSpPr>
          <a:xfrm>
            <a:off x="6225148" y="5732903"/>
            <a:ext cx="1765651" cy="829671"/>
            <a:chOff x="4408410" y="4901459"/>
            <a:chExt cx="1731188" cy="873022"/>
          </a:xfrm>
        </p:grpSpPr>
        <p:sp>
          <p:nvSpPr>
            <p:cNvPr id="58" name="Rectangle 57">
              <a:extLst>
                <a:ext uri="{FF2B5EF4-FFF2-40B4-BE49-F238E27FC236}">
                  <a16:creationId xmlns:a16="http://schemas.microsoft.com/office/drawing/2014/main" id="{CC01861C-FB56-450E-B727-FEC6C583C164}"/>
                </a:ext>
              </a:extLst>
            </p:cNvPr>
            <p:cNvSpPr/>
            <p:nvPr/>
          </p:nvSpPr>
          <p:spPr bwMode="auto">
            <a:xfrm>
              <a:off x="4408410" y="4901459"/>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52386442-61E4-41BF-91E6-D26CADBDE2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2518" y="5161747"/>
              <a:ext cx="542972" cy="352446"/>
            </a:xfrm>
            <a:prstGeom prst="rect">
              <a:avLst/>
            </a:prstGeom>
          </p:spPr>
        </p:pic>
      </p:grpSp>
      <p:grpSp>
        <p:nvGrpSpPr>
          <p:cNvPr id="36" name="Group 35">
            <a:extLst>
              <a:ext uri="{FF2B5EF4-FFF2-40B4-BE49-F238E27FC236}">
                <a16:creationId xmlns:a16="http://schemas.microsoft.com/office/drawing/2014/main" id="{C3F4CB81-3039-44EB-A2A5-D33402DB4268}"/>
              </a:ext>
            </a:extLst>
          </p:cNvPr>
          <p:cNvGrpSpPr/>
          <p:nvPr/>
        </p:nvGrpSpPr>
        <p:grpSpPr>
          <a:xfrm>
            <a:off x="4342732" y="5731558"/>
            <a:ext cx="1765651" cy="829671"/>
            <a:chOff x="2573686" y="5892962"/>
            <a:chExt cx="1731188" cy="873022"/>
          </a:xfrm>
        </p:grpSpPr>
        <p:sp>
          <p:nvSpPr>
            <p:cNvPr id="53" name="Rectangle 52">
              <a:extLst>
                <a:ext uri="{FF2B5EF4-FFF2-40B4-BE49-F238E27FC236}">
                  <a16:creationId xmlns:a16="http://schemas.microsoft.com/office/drawing/2014/main" id="{B0FA11B6-0F8C-4990-97BA-BC0295C12C68}"/>
                </a:ext>
              </a:extLst>
            </p:cNvPr>
            <p:cNvSpPr/>
            <p:nvPr/>
          </p:nvSpPr>
          <p:spPr bwMode="auto">
            <a:xfrm>
              <a:off x="2573686" y="5892962"/>
              <a:ext cx="1731188" cy="873022"/>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59614E7B-586F-49D6-8EAD-F103D6F0273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l="4735" t="4735" r="4735" b="4735"/>
            <a:stretch/>
          </p:blipFill>
          <p:spPr>
            <a:xfrm>
              <a:off x="3003625" y="6213622"/>
              <a:ext cx="871310" cy="231702"/>
            </a:xfrm>
            <a:prstGeom prst="rect">
              <a:avLst/>
            </a:prstGeom>
          </p:spPr>
        </p:pic>
      </p:grpSp>
      <p:sp>
        <p:nvSpPr>
          <p:cNvPr id="57" name="Rectangle 56">
            <a:extLst>
              <a:ext uri="{FF2B5EF4-FFF2-40B4-BE49-F238E27FC236}">
                <a16:creationId xmlns:a16="http://schemas.microsoft.com/office/drawing/2014/main" id="{E81E8960-6FB9-434D-92E6-3A922046FABA}"/>
              </a:ext>
            </a:extLst>
          </p:cNvPr>
          <p:cNvSpPr/>
          <p:nvPr/>
        </p:nvSpPr>
        <p:spPr bwMode="auto">
          <a:xfrm>
            <a:off x="2513078" y="1350788"/>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Picture 59">
            <a:extLst>
              <a:ext uri="{FF2B5EF4-FFF2-40B4-BE49-F238E27FC236}">
                <a16:creationId xmlns:a16="http://schemas.microsoft.com/office/drawing/2014/main" id="{EF9F8F88-02F3-4A45-8D17-F1F4C1DDB336}"/>
              </a:ext>
            </a:extLst>
          </p:cNvPr>
          <p:cNvPicPr>
            <a:picLocks noChangeAspect="1"/>
          </p:cNvPicPr>
          <p:nvPr/>
        </p:nvPicPr>
        <p:blipFill>
          <a:blip r:embed="rId14"/>
          <a:stretch>
            <a:fillRect/>
          </a:stretch>
        </p:blipFill>
        <p:spPr>
          <a:xfrm>
            <a:off x="3044199" y="1621607"/>
            <a:ext cx="835457" cy="310868"/>
          </a:xfrm>
          <a:prstGeom prst="rect">
            <a:avLst/>
          </a:prstGeom>
        </p:spPr>
      </p:pic>
      <p:sp>
        <p:nvSpPr>
          <p:cNvPr id="61" name="Rectangle 60">
            <a:extLst>
              <a:ext uri="{FF2B5EF4-FFF2-40B4-BE49-F238E27FC236}">
                <a16:creationId xmlns:a16="http://schemas.microsoft.com/office/drawing/2014/main" id="{98C3F598-576A-4C2F-8A53-381E45CFF0C9}"/>
              </a:ext>
            </a:extLst>
          </p:cNvPr>
          <p:cNvSpPr/>
          <p:nvPr/>
        </p:nvSpPr>
        <p:spPr bwMode="auto">
          <a:xfrm>
            <a:off x="4381678" y="1358693"/>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descr="A close up of a logo&#10;&#10;Description automatically generated">
            <a:extLst>
              <a:ext uri="{FF2B5EF4-FFF2-40B4-BE49-F238E27FC236}">
                <a16:creationId xmlns:a16="http://schemas.microsoft.com/office/drawing/2014/main" id="{E8B56C2C-FC21-4436-B283-5743B71185FF}"/>
              </a:ext>
            </a:extLst>
          </p:cNvPr>
          <p:cNvPicPr>
            <a:picLocks noChangeAspect="1"/>
          </p:cNvPicPr>
          <p:nvPr/>
        </p:nvPicPr>
        <p:blipFill>
          <a:blip r:embed="rId15"/>
          <a:stretch>
            <a:fillRect/>
          </a:stretch>
        </p:blipFill>
        <p:spPr>
          <a:xfrm>
            <a:off x="4479514" y="1621608"/>
            <a:ext cx="1575465" cy="275888"/>
          </a:xfrm>
          <a:prstGeom prst="rect">
            <a:avLst/>
          </a:prstGeom>
        </p:spPr>
      </p:pic>
      <p:sp>
        <p:nvSpPr>
          <p:cNvPr id="65" name="Rectangle 64">
            <a:extLst>
              <a:ext uri="{FF2B5EF4-FFF2-40B4-BE49-F238E27FC236}">
                <a16:creationId xmlns:a16="http://schemas.microsoft.com/office/drawing/2014/main" id="{E4BCCB82-4BFE-4F16-8B3D-22884E7362B9}"/>
              </a:ext>
            </a:extLst>
          </p:cNvPr>
          <p:cNvSpPr/>
          <p:nvPr/>
        </p:nvSpPr>
        <p:spPr bwMode="auto">
          <a:xfrm>
            <a:off x="6239239" y="1358692"/>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02798742-C9D4-4A97-8D7D-DCD7937A3346}"/>
              </a:ext>
            </a:extLst>
          </p:cNvPr>
          <p:cNvPicPr>
            <a:picLocks noChangeAspect="1"/>
          </p:cNvPicPr>
          <p:nvPr/>
        </p:nvPicPr>
        <p:blipFill>
          <a:blip r:embed="rId16"/>
          <a:stretch>
            <a:fillRect/>
          </a:stretch>
        </p:blipFill>
        <p:spPr>
          <a:xfrm>
            <a:off x="6611228" y="1410270"/>
            <a:ext cx="854886" cy="680023"/>
          </a:xfrm>
          <a:prstGeom prst="rect">
            <a:avLst/>
          </a:prstGeom>
        </p:spPr>
      </p:pic>
      <p:sp>
        <p:nvSpPr>
          <p:cNvPr id="67" name="Rectangle 66">
            <a:extLst>
              <a:ext uri="{FF2B5EF4-FFF2-40B4-BE49-F238E27FC236}">
                <a16:creationId xmlns:a16="http://schemas.microsoft.com/office/drawing/2014/main" id="{1B65510E-1F2A-47B4-901D-A100E179BA01}"/>
              </a:ext>
            </a:extLst>
          </p:cNvPr>
          <p:cNvSpPr/>
          <p:nvPr/>
        </p:nvSpPr>
        <p:spPr bwMode="auto">
          <a:xfrm>
            <a:off x="8092654" y="1358692"/>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C1DAD87B-B36A-4D73-A246-3B450CEE1688}"/>
              </a:ext>
            </a:extLst>
          </p:cNvPr>
          <p:cNvSpPr/>
          <p:nvPr/>
        </p:nvSpPr>
        <p:spPr bwMode="auto">
          <a:xfrm>
            <a:off x="6260389" y="2315450"/>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Graphic 68">
            <a:extLst>
              <a:ext uri="{FF2B5EF4-FFF2-40B4-BE49-F238E27FC236}">
                <a16:creationId xmlns:a16="http://schemas.microsoft.com/office/drawing/2014/main" id="{7D219A00-72EF-465C-8827-9867FD7A4C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58137" y="1615245"/>
            <a:ext cx="1634685" cy="347939"/>
          </a:xfrm>
          <a:prstGeom prst="rect">
            <a:avLst/>
          </a:prstGeom>
        </p:spPr>
      </p:pic>
      <p:pic>
        <p:nvPicPr>
          <p:cNvPr id="30" name="Picture 29">
            <a:extLst>
              <a:ext uri="{FF2B5EF4-FFF2-40B4-BE49-F238E27FC236}">
                <a16:creationId xmlns:a16="http://schemas.microsoft.com/office/drawing/2014/main" id="{E4931D71-61C8-4C06-BE39-2DDA77ECC87B}"/>
              </a:ext>
            </a:extLst>
          </p:cNvPr>
          <p:cNvPicPr>
            <a:picLocks noChangeAspect="1"/>
          </p:cNvPicPr>
          <p:nvPr/>
        </p:nvPicPr>
        <p:blipFill>
          <a:blip r:embed="rId19"/>
          <a:stretch>
            <a:fillRect/>
          </a:stretch>
        </p:blipFill>
        <p:spPr>
          <a:xfrm>
            <a:off x="6385666" y="2539927"/>
            <a:ext cx="1517752" cy="413316"/>
          </a:xfrm>
          <a:prstGeom prst="rect">
            <a:avLst/>
          </a:prstGeom>
        </p:spPr>
      </p:pic>
      <p:sp>
        <p:nvSpPr>
          <p:cNvPr id="71" name="Rectangle 70">
            <a:extLst>
              <a:ext uri="{FF2B5EF4-FFF2-40B4-BE49-F238E27FC236}">
                <a16:creationId xmlns:a16="http://schemas.microsoft.com/office/drawing/2014/main" id="{10B16AEA-37E5-4363-9570-26A3BD62710F}"/>
              </a:ext>
            </a:extLst>
          </p:cNvPr>
          <p:cNvSpPr/>
          <p:nvPr/>
        </p:nvSpPr>
        <p:spPr bwMode="auto">
          <a:xfrm>
            <a:off x="4361781" y="2309530"/>
            <a:ext cx="1765651" cy="829671"/>
          </a:xfrm>
          <a:prstGeom prst="rect">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4310E6F1-3567-412C-B7AE-752EC792A3F3}"/>
              </a:ext>
            </a:extLst>
          </p:cNvPr>
          <p:cNvPicPr>
            <a:picLocks noChangeAspect="1"/>
          </p:cNvPicPr>
          <p:nvPr/>
        </p:nvPicPr>
        <p:blipFill>
          <a:blip r:embed="rId20"/>
          <a:stretch>
            <a:fillRect/>
          </a:stretch>
        </p:blipFill>
        <p:spPr>
          <a:xfrm>
            <a:off x="4762919" y="2429736"/>
            <a:ext cx="981639" cy="606306"/>
          </a:xfrm>
          <a:prstGeom prst="rect">
            <a:avLst/>
          </a:prstGeom>
        </p:spPr>
      </p:pic>
    </p:spTree>
    <p:extLst>
      <p:ext uri="{BB962C8B-B14F-4D97-AF65-F5344CB8AC3E}">
        <p14:creationId xmlns:p14="http://schemas.microsoft.com/office/powerpoint/2010/main" val="176534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A64496E1-1CA5-4DEC-8D72-625BC9C7C183}"/>
              </a:ext>
            </a:extLst>
          </p:cNvPr>
          <p:cNvSpPr/>
          <p:nvPr/>
        </p:nvSpPr>
        <p:spPr>
          <a:xfrm>
            <a:off x="882" y="1491883"/>
            <a:ext cx="12434711" cy="54593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44420" name="Straight Connector 144419">
            <a:extLst>
              <a:ext uri="{FF2B5EF4-FFF2-40B4-BE49-F238E27FC236}">
                <a16:creationId xmlns:a16="http://schemas.microsoft.com/office/drawing/2014/main" id="{30E8F080-22AE-4441-AD6E-F76050D14362}"/>
              </a:ext>
            </a:extLst>
          </p:cNvPr>
          <p:cNvCxnSpPr>
            <a:cxnSpLocks/>
          </p:cNvCxnSpPr>
          <p:nvPr/>
        </p:nvCxnSpPr>
        <p:spPr>
          <a:xfrm flipV="1">
            <a:off x="594639" y="1764850"/>
            <a:ext cx="11247196" cy="0"/>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CFE1A26-2470-429B-80BE-A0388EECD224}"/>
              </a:ext>
            </a:extLst>
          </p:cNvPr>
          <p:cNvSpPr/>
          <p:nvPr/>
        </p:nvSpPr>
        <p:spPr bwMode="auto">
          <a:xfrm>
            <a:off x="3654964" y="2149916"/>
            <a:ext cx="3916934" cy="375902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Management Plane</a:t>
            </a:r>
            <a:endParaRPr kumimoji="0" lang="en-US" sz="1428"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02" name="Group 101">
            <a:extLst>
              <a:ext uri="{FF2B5EF4-FFF2-40B4-BE49-F238E27FC236}">
                <a16:creationId xmlns:a16="http://schemas.microsoft.com/office/drawing/2014/main" id="{6D7A36AE-820C-4C67-9B42-B1548EFBD2E6}"/>
              </a:ext>
            </a:extLst>
          </p:cNvPr>
          <p:cNvGrpSpPr/>
          <p:nvPr/>
        </p:nvGrpSpPr>
        <p:grpSpPr>
          <a:xfrm>
            <a:off x="3367783" y="2149916"/>
            <a:ext cx="219733" cy="3746520"/>
            <a:chOff x="3005640" y="1928059"/>
            <a:chExt cx="215444" cy="3673392"/>
          </a:xfrm>
        </p:grpSpPr>
        <p:cxnSp>
          <p:nvCxnSpPr>
            <p:cNvPr id="9" name="Straight Connector 8">
              <a:extLst>
                <a:ext uri="{FF2B5EF4-FFF2-40B4-BE49-F238E27FC236}">
                  <a16:creationId xmlns:a16="http://schemas.microsoft.com/office/drawing/2014/main" id="{8C657642-DF3C-4AB8-8A1D-C85B479CBCF4}"/>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EBE5B112-9F05-413A-AFFB-BF599DDDDA59}"/>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D7133A4-1876-406E-A6E0-368EB560FA92}"/>
              </a:ext>
            </a:extLst>
          </p:cNvPr>
          <p:cNvSpPr/>
          <p:nvPr/>
        </p:nvSpPr>
        <p:spPr bwMode="auto">
          <a:xfrm>
            <a:off x="7926527" y="2149916"/>
            <a:ext cx="3916934"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47" rIns="93260" bIns="47558" numCol="1" rtlCol="0" anchor="t" anchorCtr="0" compatLnSpc="1">
            <a:prstTxWarp prst="textNoShape">
              <a:avLst/>
            </a:prstTxWarp>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VM Agents</a:t>
            </a:r>
          </a:p>
        </p:txBody>
      </p:sp>
      <p:sp>
        <p:nvSpPr>
          <p:cNvPr id="43" name="Rectangle 42">
            <a:extLst>
              <a:ext uri="{FF2B5EF4-FFF2-40B4-BE49-F238E27FC236}">
                <a16:creationId xmlns:a16="http://schemas.microsoft.com/office/drawing/2014/main" id="{F5571E90-DDDF-4792-8A08-968B8B564E11}"/>
              </a:ext>
            </a:extLst>
          </p:cNvPr>
          <p:cNvSpPr/>
          <p:nvPr/>
        </p:nvSpPr>
        <p:spPr bwMode="auto">
          <a:xfrm>
            <a:off x="595785" y="2149916"/>
            <a:ext cx="2704550"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 Clients</a:t>
            </a:r>
          </a:p>
        </p:txBody>
      </p:sp>
      <p:sp>
        <p:nvSpPr>
          <p:cNvPr id="95" name="Title 94">
            <a:extLst>
              <a:ext uri="{FF2B5EF4-FFF2-40B4-BE49-F238E27FC236}">
                <a16:creationId xmlns:a16="http://schemas.microsoft.com/office/drawing/2014/main" id="{CA91CBCE-FCD9-4E17-8C68-8BC9BFA14132}"/>
              </a:ext>
            </a:extLst>
          </p:cNvPr>
          <p:cNvSpPr>
            <a:spLocks noGrp="1"/>
          </p:cNvSpPr>
          <p:nvPr>
            <p:ph type="title"/>
          </p:nvPr>
        </p:nvSpPr>
        <p:spPr/>
        <p:txBody>
          <a:bodyPr/>
          <a:lstStyle/>
          <a:p>
            <a:r>
              <a:rPr lang="en-US" dirty="0"/>
              <a:t>Windows Virtual Desktop</a:t>
            </a:r>
            <a:r>
              <a:rPr lang="en-US"/>
              <a:t> Architectural Overview</a:t>
            </a:r>
          </a:p>
        </p:txBody>
      </p:sp>
      <p:grpSp>
        <p:nvGrpSpPr>
          <p:cNvPr id="103" name="Group 102">
            <a:extLst>
              <a:ext uri="{FF2B5EF4-FFF2-40B4-BE49-F238E27FC236}">
                <a16:creationId xmlns:a16="http://schemas.microsoft.com/office/drawing/2014/main" id="{E743FCB2-D28E-4B64-898E-D74CB8AA4A6D}"/>
              </a:ext>
            </a:extLst>
          </p:cNvPr>
          <p:cNvGrpSpPr/>
          <p:nvPr/>
        </p:nvGrpSpPr>
        <p:grpSpPr>
          <a:xfrm>
            <a:off x="7639346" y="2149916"/>
            <a:ext cx="219733" cy="3746520"/>
            <a:chOff x="3005640" y="1928059"/>
            <a:chExt cx="215444" cy="3673392"/>
          </a:xfrm>
        </p:grpSpPr>
        <p:cxnSp>
          <p:nvCxnSpPr>
            <p:cNvPr id="104" name="Straight Connector 103">
              <a:extLst>
                <a:ext uri="{FF2B5EF4-FFF2-40B4-BE49-F238E27FC236}">
                  <a16:creationId xmlns:a16="http://schemas.microsoft.com/office/drawing/2014/main" id="{46B0CC44-25F4-4854-AE06-CA770E80258F}"/>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5" name="Rectangle 104">
              <a:extLst>
                <a:ext uri="{FF2B5EF4-FFF2-40B4-BE49-F238E27FC236}">
                  <a16:creationId xmlns:a16="http://schemas.microsoft.com/office/drawing/2014/main" id="{BE5D5830-46C4-4956-BFE2-59A478C2A278}"/>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1844D0C8-C2A8-4E7A-A917-02BDC4912F17}"/>
              </a:ext>
            </a:extLst>
          </p:cNvPr>
          <p:cNvGrpSpPr/>
          <p:nvPr/>
        </p:nvGrpSpPr>
        <p:grpSpPr>
          <a:xfrm>
            <a:off x="912973" y="2854004"/>
            <a:ext cx="839343" cy="839343"/>
            <a:chOff x="894289" y="2606144"/>
            <a:chExt cx="822960" cy="822960"/>
          </a:xfrm>
        </p:grpSpPr>
        <p:sp>
          <p:nvSpPr>
            <p:cNvPr id="106" name="Oval 105">
              <a:extLst>
                <a:ext uri="{FF2B5EF4-FFF2-40B4-BE49-F238E27FC236}">
                  <a16:creationId xmlns:a16="http://schemas.microsoft.com/office/drawing/2014/main" id="{68079264-D914-4413-9AC3-B1B0E787ADBF}"/>
                </a:ext>
              </a:extLst>
            </p:cNvPr>
            <p:cNvSpPr/>
            <p:nvPr/>
          </p:nvSpPr>
          <p:spPr bwMode="auto">
            <a:xfrm>
              <a:off x="894289" y="2606144"/>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0" name="CellPhone_E8EA" title="Icon of a cellphone">
              <a:extLst>
                <a:ext uri="{FF2B5EF4-FFF2-40B4-BE49-F238E27FC236}">
                  <a16:creationId xmlns:a16="http://schemas.microsoft.com/office/drawing/2014/main" id="{476FB6D9-CFBE-4038-9A38-4FC4194AF96C}"/>
                </a:ext>
              </a:extLst>
            </p:cNvPr>
            <p:cNvSpPr>
              <a:spLocks noChangeAspect="1" noEditPoints="1"/>
            </p:cNvSpPr>
            <p:nvPr/>
          </p:nvSpPr>
          <p:spPr bwMode="auto">
            <a:xfrm>
              <a:off x="1183766" y="2814320"/>
              <a:ext cx="244006" cy="40661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F3894D2-DB59-4D52-A883-022B193B208D}"/>
              </a:ext>
            </a:extLst>
          </p:cNvPr>
          <p:cNvGrpSpPr/>
          <p:nvPr/>
        </p:nvGrpSpPr>
        <p:grpSpPr>
          <a:xfrm>
            <a:off x="912973" y="4848415"/>
            <a:ext cx="839343" cy="839343"/>
            <a:chOff x="894289" y="4561626"/>
            <a:chExt cx="822960" cy="822960"/>
          </a:xfrm>
        </p:grpSpPr>
        <p:sp>
          <p:nvSpPr>
            <p:cNvPr id="108" name="Oval 107">
              <a:extLst>
                <a:ext uri="{FF2B5EF4-FFF2-40B4-BE49-F238E27FC236}">
                  <a16:creationId xmlns:a16="http://schemas.microsoft.com/office/drawing/2014/main" id="{2D60000E-E43E-452A-949C-909AF305DD63}"/>
                </a:ext>
              </a:extLst>
            </p:cNvPr>
            <p:cNvSpPr/>
            <p:nvPr/>
          </p:nvSpPr>
          <p:spPr bwMode="auto">
            <a:xfrm>
              <a:off x="894289" y="4561626"/>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1" name="Laptop_E770" title="Icon of a laptop">
              <a:extLst>
                <a:ext uri="{FF2B5EF4-FFF2-40B4-BE49-F238E27FC236}">
                  <a16:creationId xmlns:a16="http://schemas.microsoft.com/office/drawing/2014/main" id="{E942E040-0950-4BE5-9B23-73D3943AE50F}"/>
                </a:ext>
              </a:extLst>
            </p:cNvPr>
            <p:cNvSpPr>
              <a:spLocks noChangeAspect="1" noEditPoints="1"/>
            </p:cNvSpPr>
            <p:nvPr/>
          </p:nvSpPr>
          <p:spPr bwMode="auto">
            <a:xfrm>
              <a:off x="1025904" y="4786358"/>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6C603FE7-3339-4F8A-99F0-54FB6B5EC07C}"/>
              </a:ext>
            </a:extLst>
          </p:cNvPr>
          <p:cNvGrpSpPr/>
          <p:nvPr/>
        </p:nvGrpSpPr>
        <p:grpSpPr>
          <a:xfrm>
            <a:off x="912973" y="3851210"/>
            <a:ext cx="839343" cy="839343"/>
            <a:chOff x="894289" y="3583885"/>
            <a:chExt cx="822960" cy="822960"/>
          </a:xfrm>
        </p:grpSpPr>
        <p:sp>
          <p:nvSpPr>
            <p:cNvPr id="107" name="Oval 106">
              <a:extLst>
                <a:ext uri="{FF2B5EF4-FFF2-40B4-BE49-F238E27FC236}">
                  <a16:creationId xmlns:a16="http://schemas.microsoft.com/office/drawing/2014/main" id="{AE044949-0946-4ACD-9EEB-5422BDD53D83}"/>
                </a:ext>
              </a:extLst>
            </p:cNvPr>
            <p:cNvSpPr/>
            <p:nvPr/>
          </p:nvSpPr>
          <p:spPr bwMode="auto">
            <a:xfrm>
              <a:off x="894289" y="3583885"/>
              <a:ext cx="822960" cy="822960"/>
            </a:xfrm>
            <a:prstGeom prst="ellipse">
              <a:avLst/>
            </a:prstGeom>
            <a:solidFill>
              <a:schemeClr val="accent1"/>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2" name="Tablet_E70A" title="Icon of a tablet">
              <a:extLst>
                <a:ext uri="{FF2B5EF4-FFF2-40B4-BE49-F238E27FC236}">
                  <a16:creationId xmlns:a16="http://schemas.microsoft.com/office/drawing/2014/main" id="{30D6031D-03B3-4F6D-B303-E776687CF520}"/>
                </a:ext>
              </a:extLst>
            </p:cNvPr>
            <p:cNvSpPr>
              <a:spLocks noChangeAspect="1" noEditPoints="1"/>
            </p:cNvSpPr>
            <p:nvPr/>
          </p:nvSpPr>
          <p:spPr bwMode="auto">
            <a:xfrm>
              <a:off x="1068103" y="3820895"/>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3" name="Right Bracket 122">
            <a:extLst>
              <a:ext uri="{FF2B5EF4-FFF2-40B4-BE49-F238E27FC236}">
                <a16:creationId xmlns:a16="http://schemas.microsoft.com/office/drawing/2014/main" id="{E1B7646C-880A-4CBD-A09C-35FCB6442A32}"/>
              </a:ext>
            </a:extLst>
          </p:cNvPr>
          <p:cNvSpPr/>
          <p:nvPr/>
        </p:nvSpPr>
        <p:spPr>
          <a:xfrm>
            <a:off x="2566941" y="3043220"/>
            <a:ext cx="129007" cy="2455323"/>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3791"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18FB3D7-0019-4424-95EE-89E790801D2C}"/>
              </a:ext>
            </a:extLst>
          </p:cNvPr>
          <p:cNvSpPr>
            <a:spLocks/>
          </p:cNvSpPr>
          <p:nvPr/>
        </p:nvSpPr>
        <p:spPr bwMode="auto">
          <a:xfrm>
            <a:off x="2171785" y="4452293"/>
            <a:ext cx="324009" cy="373041"/>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noAutofit/>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4797" b="0" i="0" u="none" strike="noStrike" kern="1200" cap="none" spc="0" normalizeH="0" baseline="0" noProof="0">
              <a:ln>
                <a:noFill/>
              </a:ln>
              <a:solidFill>
                <a:srgbClr val="505050"/>
              </a:solidFill>
              <a:effectLst/>
              <a:uLnTx/>
              <a:uFillTx/>
              <a:latin typeface="Segoe UI"/>
              <a:ea typeface="+mn-ea"/>
              <a:cs typeface="+mn-cs"/>
            </a:endParaRPr>
          </a:p>
        </p:txBody>
      </p:sp>
      <p:pic>
        <p:nvPicPr>
          <p:cNvPr id="134" name="Picture 62" descr="Image result for html 5 logo png">
            <a:extLst>
              <a:ext uri="{FF2B5EF4-FFF2-40B4-BE49-F238E27FC236}">
                <a16:creationId xmlns:a16="http://schemas.microsoft.com/office/drawing/2014/main" id="{BC728FC2-623A-455F-A658-5FE3B39445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5" t="5899" r="15925" b="5899"/>
          <a:stretch/>
        </p:blipFill>
        <p:spPr bwMode="auto">
          <a:xfrm>
            <a:off x="2174896" y="3778799"/>
            <a:ext cx="317787" cy="411290"/>
          </a:xfrm>
          <a:prstGeom prst="rect">
            <a:avLst/>
          </a:prstGeom>
          <a:extLst>
            <a:ext uri="{909E8E84-426E-40DD-AFC4-6F175D3DCCD1}">
              <a14:hiddenFill xmlns:a14="http://schemas.microsoft.com/office/drawing/2010/main">
                <a:solidFill>
                  <a:srgbClr val="FFFFFF"/>
                </a:solidFill>
              </a14:hiddenFill>
            </a:ext>
          </a:extLst>
        </p:spPr>
      </p:pic>
      <p:grpSp>
        <p:nvGrpSpPr>
          <p:cNvPr id="144417" name="Group 144416">
            <a:extLst>
              <a:ext uri="{FF2B5EF4-FFF2-40B4-BE49-F238E27FC236}">
                <a16:creationId xmlns:a16="http://schemas.microsoft.com/office/drawing/2014/main" id="{850DAECF-1CE8-4784-B937-2EB77A516514}"/>
              </a:ext>
            </a:extLst>
          </p:cNvPr>
          <p:cNvGrpSpPr/>
          <p:nvPr/>
        </p:nvGrpSpPr>
        <p:grpSpPr>
          <a:xfrm>
            <a:off x="3805508" y="2856113"/>
            <a:ext cx="3615845" cy="2930406"/>
            <a:chOff x="3410140" y="2608211"/>
            <a:chExt cx="3545268" cy="2873208"/>
          </a:xfrm>
        </p:grpSpPr>
        <p:sp>
          <p:nvSpPr>
            <p:cNvPr id="141" name="Rectangle 140">
              <a:extLst>
                <a:ext uri="{FF2B5EF4-FFF2-40B4-BE49-F238E27FC236}">
                  <a16:creationId xmlns:a16="http://schemas.microsoft.com/office/drawing/2014/main" id="{4508C27D-8EF1-4219-A8F5-E8BFC71A5921}"/>
                </a:ext>
              </a:extLst>
            </p:cNvPr>
            <p:cNvSpPr/>
            <p:nvPr/>
          </p:nvSpPr>
          <p:spPr bwMode="auto">
            <a:xfrm>
              <a:off x="3410140" y="2608211"/>
              <a:ext cx="3545268" cy="2873208"/>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44416" name="Group 144415">
              <a:extLst>
                <a:ext uri="{FF2B5EF4-FFF2-40B4-BE49-F238E27FC236}">
                  <a16:creationId xmlns:a16="http://schemas.microsoft.com/office/drawing/2014/main" id="{D3171777-BADE-4D8E-B745-8FB81117C917}"/>
                </a:ext>
              </a:extLst>
            </p:cNvPr>
            <p:cNvGrpSpPr/>
            <p:nvPr/>
          </p:nvGrpSpPr>
          <p:grpSpPr>
            <a:xfrm>
              <a:off x="3531261" y="3055534"/>
              <a:ext cx="3303026" cy="1310716"/>
              <a:chOff x="3532748" y="3055534"/>
              <a:chExt cx="3303026" cy="1310716"/>
            </a:xfrm>
          </p:grpSpPr>
          <p:sp>
            <p:nvSpPr>
              <p:cNvPr id="166" name="Rectangle 165">
                <a:extLst>
                  <a:ext uri="{FF2B5EF4-FFF2-40B4-BE49-F238E27FC236}">
                    <a16:creationId xmlns:a16="http://schemas.microsoft.com/office/drawing/2014/main" id="{C990F4FD-6536-4597-957F-ED75A6700BA5}"/>
                  </a:ext>
                </a:extLst>
              </p:cNvPr>
              <p:cNvSpPr/>
              <p:nvPr/>
            </p:nvSpPr>
            <p:spPr bwMode="auto">
              <a:xfrm>
                <a:off x="5235574"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Diagnostics</a:t>
                </a:r>
              </a:p>
            </p:txBody>
          </p:sp>
          <p:sp>
            <p:nvSpPr>
              <p:cNvPr id="167" name="Rectangle 166">
                <a:extLst>
                  <a:ext uri="{FF2B5EF4-FFF2-40B4-BE49-F238E27FC236}">
                    <a16:creationId xmlns:a16="http://schemas.microsoft.com/office/drawing/2014/main" id="{9AE0E8CD-3FCD-4D44-9BD1-23CD9D26E8AF}"/>
                  </a:ext>
                </a:extLst>
              </p:cNvPr>
              <p:cNvSpPr/>
              <p:nvPr/>
            </p:nvSpPr>
            <p:spPr bwMode="auto">
              <a:xfrm>
                <a:off x="5235574"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Broker</a:t>
                </a:r>
              </a:p>
            </p:txBody>
          </p:sp>
          <p:sp>
            <p:nvSpPr>
              <p:cNvPr id="168" name="Rectangle 167">
                <a:extLst>
                  <a:ext uri="{FF2B5EF4-FFF2-40B4-BE49-F238E27FC236}">
                    <a16:creationId xmlns:a16="http://schemas.microsoft.com/office/drawing/2014/main" id="{19E6FF75-9A02-4335-8334-8D05B71F7DD5}"/>
                  </a:ext>
                </a:extLst>
              </p:cNvPr>
              <p:cNvSpPr/>
              <p:nvPr/>
            </p:nvSpPr>
            <p:spPr bwMode="auto">
              <a:xfrm>
                <a:off x="3532748" y="3867553"/>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Gateway</a:t>
                </a:r>
              </a:p>
            </p:txBody>
          </p:sp>
          <p:sp>
            <p:nvSpPr>
              <p:cNvPr id="169" name="Rectangle 168">
                <a:extLst>
                  <a:ext uri="{FF2B5EF4-FFF2-40B4-BE49-F238E27FC236}">
                    <a16:creationId xmlns:a16="http://schemas.microsoft.com/office/drawing/2014/main" id="{AE620571-945D-4C14-BDC3-D9564756B664}"/>
                  </a:ext>
                </a:extLst>
              </p:cNvPr>
              <p:cNvSpPr/>
              <p:nvPr/>
            </p:nvSpPr>
            <p:spPr bwMode="auto">
              <a:xfrm>
                <a:off x="3532748" y="3055534"/>
                <a:ext cx="1600200" cy="498697"/>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Web Access</a:t>
                </a:r>
              </a:p>
            </p:txBody>
          </p:sp>
          <p:sp>
            <p:nvSpPr>
              <p:cNvPr id="146" name="algorithm" title="Icon of a heartbeat">
                <a:extLst>
                  <a:ext uri="{FF2B5EF4-FFF2-40B4-BE49-F238E27FC236}">
                    <a16:creationId xmlns:a16="http://schemas.microsoft.com/office/drawing/2014/main" id="{FE728B79-E583-4496-8A14-3A04738DD3B0}"/>
                  </a:ext>
                </a:extLst>
              </p:cNvPr>
              <p:cNvSpPr>
                <a:spLocks noChangeAspect="1" noEditPoints="1"/>
              </p:cNvSpPr>
              <p:nvPr/>
            </p:nvSpPr>
            <p:spPr bwMode="auto">
              <a:xfrm>
                <a:off x="6410857" y="3168044"/>
                <a:ext cx="316134" cy="273676"/>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9F3AA6DC-FA03-4C82-ABE2-06D664A27FE9}"/>
                  </a:ext>
                </a:extLst>
              </p:cNvPr>
              <p:cNvGrpSpPr/>
              <p:nvPr/>
            </p:nvGrpSpPr>
            <p:grpSpPr>
              <a:xfrm>
                <a:off x="6427142" y="3965551"/>
                <a:ext cx="283564" cy="302701"/>
                <a:chOff x="6427142" y="3949294"/>
                <a:chExt cx="283564" cy="302701"/>
              </a:xfrm>
            </p:grpSpPr>
            <p:cxnSp>
              <p:nvCxnSpPr>
                <p:cNvPr id="151" name="Straight Connector 150">
                  <a:extLst>
                    <a:ext uri="{FF2B5EF4-FFF2-40B4-BE49-F238E27FC236}">
                      <a16:creationId xmlns:a16="http://schemas.microsoft.com/office/drawing/2014/main" id="{3A4FD677-23D9-4748-8144-832A99E75D81}"/>
                    </a:ext>
                  </a:extLst>
                </p:cNvPr>
                <p:cNvCxnSpPr>
                  <a:cxnSpLocks/>
                </p:cNvCxnSpPr>
                <p:nvPr/>
              </p:nvCxnSpPr>
              <p:spPr>
                <a:xfrm>
                  <a:off x="6427142" y="4100644"/>
                  <a:ext cx="283564" cy="0"/>
                </a:xfrm>
                <a:prstGeom prst="line">
                  <a:avLst/>
                </a:prstGeom>
                <a:ln w="9525">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C63356-A849-4951-9F08-641BD3B47448}"/>
                    </a:ext>
                  </a:extLst>
                </p:cNvPr>
                <p:cNvCxnSpPr>
                  <a:cxnSpLocks/>
                </p:cNvCxnSpPr>
                <p:nvPr/>
              </p:nvCxnSpPr>
              <p:spPr>
                <a:xfrm flipV="1">
                  <a:off x="6493259" y="3949294"/>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F7385E5-C8C5-4A59-AA0C-0D8C1732153F}"/>
                    </a:ext>
                  </a:extLst>
                </p:cNvPr>
                <p:cNvCxnSpPr>
                  <a:cxnSpLocks/>
                </p:cNvCxnSpPr>
                <p:nvPr/>
              </p:nvCxnSpPr>
              <p:spPr>
                <a:xfrm>
                  <a:off x="6494611" y="4104198"/>
                  <a:ext cx="113426" cy="147797"/>
                </a:xfrm>
                <a:prstGeom prst="line">
                  <a:avLst/>
                </a:prstGeom>
                <a:ln w="9525">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59" name="Move_E7C2" title="Icon of four arrows pointing away from eachother">
                <a:extLst>
                  <a:ext uri="{FF2B5EF4-FFF2-40B4-BE49-F238E27FC236}">
                    <a16:creationId xmlns:a16="http://schemas.microsoft.com/office/drawing/2014/main" id="{EBC69278-CCD5-4C92-89BD-A8999C3F96B3}"/>
                  </a:ext>
                </a:extLst>
              </p:cNvPr>
              <p:cNvSpPr>
                <a:spLocks noChangeAspect="1" noEditPoints="1"/>
              </p:cNvSpPr>
              <p:nvPr/>
            </p:nvSpPr>
            <p:spPr bwMode="auto">
              <a:xfrm>
                <a:off x="4737194" y="3965780"/>
                <a:ext cx="302166" cy="302242"/>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952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sp>
            <p:nvSpPr>
              <p:cNvPr id="164" name="globe_2" title="Icon of a sphere made of lines">
                <a:extLst>
                  <a:ext uri="{FF2B5EF4-FFF2-40B4-BE49-F238E27FC236}">
                    <a16:creationId xmlns:a16="http://schemas.microsoft.com/office/drawing/2014/main" id="{99F63F33-9886-486B-BDAC-289C99DA80EB}"/>
                  </a:ext>
                </a:extLst>
              </p:cNvPr>
              <p:cNvSpPr>
                <a:spLocks noChangeAspect="1" noEditPoints="1"/>
              </p:cNvSpPr>
              <p:nvPr/>
            </p:nvSpPr>
            <p:spPr bwMode="auto">
              <a:xfrm>
                <a:off x="4737194" y="3153801"/>
                <a:ext cx="302166" cy="3021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2" name="Rectangle 171">
              <a:extLst>
                <a:ext uri="{FF2B5EF4-FFF2-40B4-BE49-F238E27FC236}">
                  <a16:creationId xmlns:a16="http://schemas.microsoft.com/office/drawing/2014/main" id="{6478F216-237C-4B13-9188-9C4F52213EC5}"/>
                </a:ext>
              </a:extLst>
            </p:cNvPr>
            <p:cNvSpPr/>
            <p:nvPr/>
          </p:nvSpPr>
          <p:spPr bwMode="auto">
            <a:xfrm>
              <a:off x="5059133" y="4830924"/>
              <a:ext cx="1128514" cy="215444"/>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0078D4">
                      <a:lumMod val="75000"/>
                    </a:srgbClr>
                  </a:solidFill>
                  <a:effectLst/>
                  <a:uLnTx/>
                  <a:uFillTx/>
                  <a:latin typeface="Segoe UI Semibold"/>
                  <a:ea typeface="+mn-ea"/>
                  <a:cs typeface="+mn-cs"/>
                </a:rPr>
                <a:t>Azure SQL DB</a:t>
              </a:r>
            </a:p>
          </p:txBody>
        </p:sp>
        <p:sp>
          <p:nvSpPr>
            <p:cNvPr id="173" name="Freeform 52">
              <a:extLst>
                <a:ext uri="{FF2B5EF4-FFF2-40B4-BE49-F238E27FC236}">
                  <a16:creationId xmlns:a16="http://schemas.microsoft.com/office/drawing/2014/main" id="{063BD553-B8EC-468A-8155-A680D22D6D95}"/>
                </a:ext>
              </a:extLst>
            </p:cNvPr>
            <p:cNvSpPr>
              <a:spLocks/>
            </p:cNvSpPr>
            <p:nvPr/>
          </p:nvSpPr>
          <p:spPr bwMode="auto">
            <a:xfrm>
              <a:off x="6329741" y="4695692"/>
              <a:ext cx="363320" cy="485908"/>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chemeClr val="accent1">
                <a:lumMod val="75000"/>
              </a:schemeClr>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0A4A0DA3-8BD4-426C-9D7D-3E530C09AB59}"/>
              </a:ext>
            </a:extLst>
          </p:cNvPr>
          <p:cNvSpPr/>
          <p:nvPr/>
        </p:nvSpPr>
        <p:spPr bwMode="auto">
          <a:xfrm>
            <a:off x="8077071" y="2856113"/>
            <a:ext cx="3615845" cy="2930406"/>
          </a:xfrm>
          <a:prstGeom prst="rect">
            <a:avLst/>
          </a:prstGeom>
          <a:solidFill>
            <a:schemeClr val="bg1"/>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94" name="Rectangle 193">
            <a:extLst>
              <a:ext uri="{FF2B5EF4-FFF2-40B4-BE49-F238E27FC236}">
                <a16:creationId xmlns:a16="http://schemas.microsoft.com/office/drawing/2014/main" id="{D7F858CE-2E7D-45DA-B93A-83B80126C95F}"/>
              </a:ext>
            </a:extLst>
          </p:cNvPr>
          <p:cNvSpPr/>
          <p:nvPr/>
        </p:nvSpPr>
        <p:spPr bwMode="auto">
          <a:xfrm>
            <a:off x="9937328" y="3312341"/>
            <a:ext cx="1632056" cy="508625"/>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Apps</a:t>
            </a:r>
          </a:p>
        </p:txBody>
      </p:sp>
      <p:sp>
        <p:nvSpPr>
          <p:cNvPr id="196" name="Rectangle 195">
            <a:extLst>
              <a:ext uri="{FF2B5EF4-FFF2-40B4-BE49-F238E27FC236}">
                <a16:creationId xmlns:a16="http://schemas.microsoft.com/office/drawing/2014/main" id="{1DF16EB5-A56D-4826-91D0-4D9FA71C9236}"/>
              </a:ext>
            </a:extLst>
          </p:cNvPr>
          <p:cNvSpPr/>
          <p:nvPr/>
        </p:nvSpPr>
        <p:spPr bwMode="auto">
          <a:xfrm>
            <a:off x="8200603" y="4140525"/>
            <a:ext cx="3342765" cy="508625"/>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a:ea typeface="+mn-ea"/>
                <a:cs typeface="+mn-cs"/>
              </a:rPr>
              <a:t>VM Agent</a:t>
            </a:r>
          </a:p>
        </p:txBody>
      </p:sp>
      <p:sp>
        <p:nvSpPr>
          <p:cNvPr id="197" name="Rectangle 196">
            <a:extLst>
              <a:ext uri="{FF2B5EF4-FFF2-40B4-BE49-F238E27FC236}">
                <a16:creationId xmlns:a16="http://schemas.microsoft.com/office/drawing/2014/main" id="{D91B58A7-6913-4E91-83B4-588E7A12ED72}"/>
              </a:ext>
            </a:extLst>
          </p:cNvPr>
          <p:cNvSpPr/>
          <p:nvPr/>
        </p:nvSpPr>
        <p:spPr bwMode="auto">
          <a:xfrm>
            <a:off x="8200603" y="3312341"/>
            <a:ext cx="1632056" cy="508625"/>
          </a:xfrm>
          <a:prstGeom prst="rect">
            <a:avLst/>
          </a:prstGeom>
          <a:solidFill>
            <a:schemeClr val="accent1"/>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a:ea typeface="+mn-ea"/>
                <a:cs typeface="+mn-cs"/>
              </a:rPr>
              <a:t>Desktops</a:t>
            </a:r>
          </a:p>
        </p:txBody>
      </p:sp>
      <p:sp>
        <p:nvSpPr>
          <p:cNvPr id="216" name="GenericApp_EB3B" title="Icon of an app window">
            <a:extLst>
              <a:ext uri="{FF2B5EF4-FFF2-40B4-BE49-F238E27FC236}">
                <a16:creationId xmlns:a16="http://schemas.microsoft.com/office/drawing/2014/main" id="{AAB46816-79A3-4DE2-9494-D42A6DCC8724}"/>
              </a:ext>
            </a:extLst>
          </p:cNvPr>
          <p:cNvSpPr>
            <a:spLocks noChangeAspect="1" noEditPoints="1"/>
          </p:cNvSpPr>
          <p:nvPr/>
        </p:nvSpPr>
        <p:spPr bwMode="auto">
          <a:xfrm>
            <a:off x="11118504" y="3423671"/>
            <a:ext cx="357314" cy="28596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F5801432-0C21-4DE1-8DF0-6DC87201144E}"/>
              </a:ext>
            </a:extLst>
          </p:cNvPr>
          <p:cNvSpPr/>
          <p:nvPr/>
        </p:nvSpPr>
        <p:spPr>
          <a:xfrm>
            <a:off x="11119925" y="2945972"/>
            <a:ext cx="423443" cy="224114"/>
          </a:xfrm>
          <a:prstGeom prst="rect">
            <a:avLst/>
          </a:prstGeom>
        </p:spPr>
        <p:txBody>
          <a:bodyPr wrap="none" lIns="0" tIns="0" rIns="0" bIns="0" anchor="ctr">
            <a:spAutoFit/>
          </a:bodyPr>
          <a:lstStyle/>
          <a:p>
            <a:pPr marL="0" marR="0" lvl="0" indent="0" algn="r" defTabSz="878054" rtl="0" eaLnBrk="1" fontAlgn="auto" latinLnBrk="0" hangingPunct="1">
              <a:lnSpc>
                <a:spcPct val="100000"/>
              </a:lnSpc>
              <a:spcBef>
                <a:spcPts val="0"/>
              </a:spcBef>
              <a:spcAft>
                <a:spcPts val="0"/>
              </a:spcAft>
              <a:buClrTx/>
              <a:buSzTx/>
              <a:buFontTx/>
              <a:buNone/>
              <a:tabLst/>
              <a:defRPr/>
            </a:pPr>
            <a:r>
              <a:rPr kumimoji="0" lang="en-US" sz="1428" b="0" i="0" u="none" strike="noStrike" kern="1200" cap="all" spc="0" normalizeH="0" baseline="0" noProof="0">
                <a:ln>
                  <a:noFill/>
                </a:ln>
                <a:solidFill>
                  <a:srgbClr val="000000"/>
                </a:solidFill>
                <a:effectLst/>
                <a:uLnTx/>
                <a:uFillTx/>
                <a:latin typeface="Segoe Pro Semibold" panose="020B0702040504020203" pitchFamily="34" charset="0"/>
                <a:ea typeface="+mn-ea"/>
                <a:cs typeface="Segoe UI Light"/>
              </a:rPr>
              <a:t> </a:t>
            </a: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VMs</a:t>
            </a:r>
          </a:p>
        </p:txBody>
      </p:sp>
      <p:sp>
        <p:nvSpPr>
          <p:cNvPr id="246" name="desktop" title="a desktop PC">
            <a:extLst>
              <a:ext uri="{FF2B5EF4-FFF2-40B4-BE49-F238E27FC236}">
                <a16:creationId xmlns:a16="http://schemas.microsoft.com/office/drawing/2014/main" id="{C42F8AAD-E894-47EF-8F56-5DCFF725878B}"/>
              </a:ext>
            </a:extLst>
          </p:cNvPr>
          <p:cNvSpPr>
            <a:spLocks noChangeAspect="1" noEditPoints="1"/>
          </p:cNvSpPr>
          <p:nvPr/>
        </p:nvSpPr>
        <p:spPr bwMode="auto">
          <a:xfrm>
            <a:off x="9434241" y="3420206"/>
            <a:ext cx="297755" cy="29289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sp>
        <p:nvSpPr>
          <p:cNvPr id="253" name="ContactCard_EEBD" title="Icon of a contact card">
            <a:extLst>
              <a:ext uri="{FF2B5EF4-FFF2-40B4-BE49-F238E27FC236}">
                <a16:creationId xmlns:a16="http://schemas.microsoft.com/office/drawing/2014/main" id="{CFB1DE9C-6DF0-4AFB-B9E7-E0CA2C9AB289}"/>
              </a:ext>
            </a:extLst>
          </p:cNvPr>
          <p:cNvSpPr>
            <a:spLocks noChangeAspect="1" noEditPoints="1"/>
          </p:cNvSpPr>
          <p:nvPr/>
        </p:nvSpPr>
        <p:spPr bwMode="auto">
          <a:xfrm>
            <a:off x="10976145" y="4993242"/>
            <a:ext cx="466302" cy="342180"/>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ctr" defTabSz="913861" rtl="0" eaLnBrk="1" fontAlgn="base"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DE7846A-5237-4BFB-8B66-F0DDBC634C01}"/>
              </a:ext>
            </a:extLst>
          </p:cNvPr>
          <p:cNvSpPr/>
          <p:nvPr/>
        </p:nvSpPr>
        <p:spPr>
          <a:xfrm>
            <a:off x="3427735" y="1198169"/>
            <a:ext cx="4456952" cy="636570"/>
          </a:xfrm>
          <a:prstGeom prst="rect">
            <a:avLst/>
          </a:prstGeom>
          <a:solidFill>
            <a:schemeClr val="bg1"/>
          </a:solidFill>
          <a:ln>
            <a:solidFill>
              <a:schemeClr val="accent1">
                <a:lumMod val="75000"/>
              </a:schemeClr>
            </a:solidFill>
          </a:ln>
        </p:spPr>
        <p:txBody>
          <a:bodyPr wrap="square" tIns="93260" bIns="93260" anchor="ctr">
            <a:spAutoFit/>
          </a:bodyPr>
          <a:lstStyle/>
          <a:p>
            <a:pPr marL="0" marR="0" lvl="0" indent="0" algn="ctr" defTabSz="951304" rtl="0" eaLnBrk="1" fontAlgn="auto" latinLnBrk="0" hangingPunct="1">
              <a:lnSpc>
                <a:spcPct val="100000"/>
              </a:lnSpc>
              <a:spcBef>
                <a:spcPct val="0"/>
              </a:spcBef>
              <a:spcAft>
                <a:spcPts val="0"/>
              </a:spcAft>
              <a:buClrTx/>
              <a:buSzTx/>
              <a:buFontTx/>
              <a:buNone/>
              <a:tabLst/>
              <a:defRPr/>
            </a:pPr>
            <a:r>
              <a:rPr kumimoji="0" lang="en-US" sz="2856" b="0" i="0" u="none" strike="noStrike" kern="1200" cap="none" spc="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3 Primary Components</a:t>
            </a:r>
          </a:p>
        </p:txBody>
      </p:sp>
      <p:pic>
        <p:nvPicPr>
          <p:cNvPr id="66" name="Picture 65" descr="A picture containing object&#10;&#10;Description automatically generated">
            <a:extLst>
              <a:ext uri="{FF2B5EF4-FFF2-40B4-BE49-F238E27FC236}">
                <a16:creationId xmlns:a16="http://schemas.microsoft.com/office/drawing/2014/main" id="{CD87ED3E-2C9A-48FE-93A7-62FCD0BA24B3}"/>
              </a:ext>
            </a:extLst>
          </p:cNvPr>
          <p:cNvPicPr>
            <a:picLocks noChangeAspect="1"/>
          </p:cNvPicPr>
          <p:nvPr/>
        </p:nvPicPr>
        <p:blipFill rotWithShape="1">
          <a:blip r:embed="rId4"/>
          <a:srcRect r="77935"/>
          <a:stretch/>
        </p:blipFill>
        <p:spPr>
          <a:xfrm>
            <a:off x="2147486" y="3143554"/>
            <a:ext cx="372605" cy="373041"/>
          </a:xfrm>
          <a:prstGeom prst="rect">
            <a:avLst/>
          </a:prstGeom>
        </p:spPr>
      </p:pic>
      <p:pic>
        <p:nvPicPr>
          <p:cNvPr id="68" name="Picture 4" descr="See the source image">
            <a:extLst>
              <a:ext uri="{FF2B5EF4-FFF2-40B4-BE49-F238E27FC236}">
                <a16:creationId xmlns:a16="http://schemas.microsoft.com/office/drawing/2014/main" id="{E6A3A86A-1C33-4F66-AC08-DF1E0190D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4815" y="5087537"/>
            <a:ext cx="317949" cy="373041"/>
          </a:xfrm>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45664283-3AE8-4E76-8CB6-0FAD134551AF}"/>
              </a:ext>
            </a:extLst>
          </p:cNvPr>
          <p:cNvSpPr/>
          <p:nvPr/>
        </p:nvSpPr>
        <p:spPr bwMode="auto">
          <a:xfrm>
            <a:off x="11083994" y="4289300"/>
            <a:ext cx="250135" cy="23263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1" i="0" u="none" strike="noStrike" kern="1200" cap="none" spc="0" normalizeH="0" baseline="0" noProof="0" dirty="0">
                <a:ln>
                  <a:noFill/>
                </a:ln>
                <a:solidFill>
                  <a:srgbClr val="0078D4"/>
                </a:solidFill>
                <a:effectLst/>
                <a:uLnTx/>
                <a:uFillTx/>
                <a:latin typeface="Segoe UI"/>
                <a:ea typeface="+mn-ea"/>
                <a:cs typeface="+mn-cs"/>
              </a:rPr>
              <a:t>A</a:t>
            </a:r>
            <a:endParaRPr kumimoji="0" lang="en-US" sz="714" b="1" i="0" u="none" strike="noStrike" kern="1200" cap="none" spc="0" normalizeH="0" baseline="0" noProof="0" dirty="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238511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Shape 257">
            <a:extLst>
              <a:ext uri="{FF2B5EF4-FFF2-40B4-BE49-F238E27FC236}">
                <a16:creationId xmlns:a16="http://schemas.microsoft.com/office/drawing/2014/main" id="{A64496E1-1CA5-4DEC-8D72-625BC9C7C183}"/>
              </a:ext>
            </a:extLst>
          </p:cNvPr>
          <p:cNvSpPr/>
          <p:nvPr/>
        </p:nvSpPr>
        <p:spPr>
          <a:xfrm>
            <a:off x="882" y="1491883"/>
            <a:ext cx="12434711" cy="54593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44420" name="Straight Connector 144419">
            <a:extLst>
              <a:ext uri="{FF2B5EF4-FFF2-40B4-BE49-F238E27FC236}">
                <a16:creationId xmlns:a16="http://schemas.microsoft.com/office/drawing/2014/main" id="{30E8F080-22AE-4441-AD6E-F76050D14362}"/>
              </a:ext>
            </a:extLst>
          </p:cNvPr>
          <p:cNvCxnSpPr>
            <a:cxnSpLocks/>
          </p:cNvCxnSpPr>
          <p:nvPr/>
        </p:nvCxnSpPr>
        <p:spPr>
          <a:xfrm flipV="1">
            <a:off x="594639" y="1764850"/>
            <a:ext cx="11247196" cy="0"/>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CFE1A26-2470-429B-80BE-A0388EECD224}"/>
              </a:ext>
            </a:extLst>
          </p:cNvPr>
          <p:cNvSpPr/>
          <p:nvPr/>
        </p:nvSpPr>
        <p:spPr bwMode="auto">
          <a:xfrm>
            <a:off x="3654964" y="2149916"/>
            <a:ext cx="3916934" cy="375902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Management Plane</a:t>
            </a:r>
            <a:b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br>
            <a:endParaRPr kumimoji="0" lang="en-US" sz="1428" b="0" i="1"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02" name="Group 101">
            <a:extLst>
              <a:ext uri="{FF2B5EF4-FFF2-40B4-BE49-F238E27FC236}">
                <a16:creationId xmlns:a16="http://schemas.microsoft.com/office/drawing/2014/main" id="{6D7A36AE-820C-4C67-9B42-B1548EFBD2E6}"/>
              </a:ext>
            </a:extLst>
          </p:cNvPr>
          <p:cNvGrpSpPr/>
          <p:nvPr/>
        </p:nvGrpSpPr>
        <p:grpSpPr>
          <a:xfrm>
            <a:off x="3367783" y="2149916"/>
            <a:ext cx="219733" cy="3746520"/>
            <a:chOff x="3005640" y="1928059"/>
            <a:chExt cx="215444" cy="3673392"/>
          </a:xfrm>
        </p:grpSpPr>
        <p:cxnSp>
          <p:nvCxnSpPr>
            <p:cNvPr id="9" name="Straight Connector 8">
              <a:extLst>
                <a:ext uri="{FF2B5EF4-FFF2-40B4-BE49-F238E27FC236}">
                  <a16:creationId xmlns:a16="http://schemas.microsoft.com/office/drawing/2014/main" id="{8C657642-DF3C-4AB8-8A1D-C85B479CBCF4}"/>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9">
              <a:extLst>
                <a:ext uri="{FF2B5EF4-FFF2-40B4-BE49-F238E27FC236}">
                  <a16:creationId xmlns:a16="http://schemas.microsoft.com/office/drawing/2014/main" id="{EBE5B112-9F05-413A-AFFB-BF599DDDDA59}"/>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D7133A4-1876-406E-A6E0-368EB560FA92}"/>
              </a:ext>
            </a:extLst>
          </p:cNvPr>
          <p:cNvSpPr/>
          <p:nvPr/>
        </p:nvSpPr>
        <p:spPr bwMode="auto">
          <a:xfrm>
            <a:off x="7926527" y="2149916"/>
            <a:ext cx="3916934"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47" rIns="93260" bIns="47558" numCol="1" rtlCol="0" anchor="t" anchorCtr="0" compatLnSpc="1">
            <a:prstTxWarp prst="textNoShape">
              <a:avLst/>
            </a:prstTxWarp>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Azure VM Agents</a:t>
            </a:r>
          </a:p>
        </p:txBody>
      </p:sp>
      <p:sp>
        <p:nvSpPr>
          <p:cNvPr id="43" name="Rectangle 42">
            <a:extLst>
              <a:ext uri="{FF2B5EF4-FFF2-40B4-BE49-F238E27FC236}">
                <a16:creationId xmlns:a16="http://schemas.microsoft.com/office/drawing/2014/main" id="{F5571E90-DDDF-4792-8A08-968B8B564E11}"/>
              </a:ext>
            </a:extLst>
          </p:cNvPr>
          <p:cNvSpPr/>
          <p:nvPr/>
        </p:nvSpPr>
        <p:spPr bwMode="auto">
          <a:xfrm>
            <a:off x="595785" y="2149916"/>
            <a:ext cx="2704550"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marL="0" marR="0" lvl="0" indent="0" algn="ctr" defTabSz="878054"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0000"/>
                </a:solidFill>
                <a:effectLst/>
                <a:uLnTx/>
                <a:uFillTx/>
                <a:latin typeface="Segoe UI Semibold"/>
                <a:ea typeface="+mn-ea"/>
                <a:cs typeface="Segoe UI Light"/>
              </a:rPr>
              <a:t> Clients</a:t>
            </a:r>
          </a:p>
        </p:txBody>
      </p:sp>
      <p:sp>
        <p:nvSpPr>
          <p:cNvPr id="95" name="Title 94">
            <a:extLst>
              <a:ext uri="{FF2B5EF4-FFF2-40B4-BE49-F238E27FC236}">
                <a16:creationId xmlns:a16="http://schemas.microsoft.com/office/drawing/2014/main" id="{CA91CBCE-FCD9-4E17-8C68-8BC9BFA14132}"/>
              </a:ext>
            </a:extLst>
          </p:cNvPr>
          <p:cNvSpPr>
            <a:spLocks noGrp="1"/>
          </p:cNvSpPr>
          <p:nvPr>
            <p:ph type="title"/>
          </p:nvPr>
        </p:nvSpPr>
        <p:spPr/>
        <p:txBody>
          <a:bodyPr/>
          <a:lstStyle/>
          <a:p>
            <a:r>
              <a:rPr lang="en-US" dirty="0"/>
              <a:t>Approved </a:t>
            </a:r>
            <a:r>
              <a:rPr lang="en-US"/>
              <a:t>Providers</a:t>
            </a:r>
            <a:endParaRPr lang="en-US" dirty="0"/>
          </a:p>
        </p:txBody>
      </p:sp>
      <p:grpSp>
        <p:nvGrpSpPr>
          <p:cNvPr id="103" name="Group 102">
            <a:extLst>
              <a:ext uri="{FF2B5EF4-FFF2-40B4-BE49-F238E27FC236}">
                <a16:creationId xmlns:a16="http://schemas.microsoft.com/office/drawing/2014/main" id="{E743FCB2-D28E-4B64-898E-D74CB8AA4A6D}"/>
              </a:ext>
            </a:extLst>
          </p:cNvPr>
          <p:cNvGrpSpPr/>
          <p:nvPr/>
        </p:nvGrpSpPr>
        <p:grpSpPr>
          <a:xfrm>
            <a:off x="7639346" y="2149916"/>
            <a:ext cx="219733" cy="3746520"/>
            <a:chOff x="3005640" y="1928059"/>
            <a:chExt cx="215444" cy="3673392"/>
          </a:xfrm>
        </p:grpSpPr>
        <p:cxnSp>
          <p:nvCxnSpPr>
            <p:cNvPr id="104" name="Straight Connector 103">
              <a:extLst>
                <a:ext uri="{FF2B5EF4-FFF2-40B4-BE49-F238E27FC236}">
                  <a16:creationId xmlns:a16="http://schemas.microsoft.com/office/drawing/2014/main" id="{46B0CC44-25F4-4854-AE06-CA770E80258F}"/>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5" name="Rectangle 104">
              <a:extLst>
                <a:ext uri="{FF2B5EF4-FFF2-40B4-BE49-F238E27FC236}">
                  <a16:creationId xmlns:a16="http://schemas.microsoft.com/office/drawing/2014/main" id="{BE5D5830-46C4-4956-BFE2-59A478C2A278}"/>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922B5145-15DF-4768-B5E6-8FD3F94FE942}"/>
              </a:ext>
            </a:extLst>
          </p:cNvPr>
          <p:cNvGrpSpPr/>
          <p:nvPr/>
        </p:nvGrpSpPr>
        <p:grpSpPr>
          <a:xfrm>
            <a:off x="3805508" y="3767246"/>
            <a:ext cx="3615845" cy="923277"/>
            <a:chOff x="3730365" y="2796917"/>
            <a:chExt cx="3545268" cy="905256"/>
          </a:xfrm>
        </p:grpSpPr>
        <p:sp>
          <p:nvSpPr>
            <p:cNvPr id="57" name="Rectangle 56">
              <a:extLst>
                <a:ext uri="{FF2B5EF4-FFF2-40B4-BE49-F238E27FC236}">
                  <a16:creationId xmlns:a16="http://schemas.microsoft.com/office/drawing/2014/main" id="{A6304BE0-598B-4E68-9321-754C5D4EFDE7}"/>
                </a:ext>
              </a:extLst>
            </p:cNvPr>
            <p:cNvSpPr/>
            <p:nvPr/>
          </p:nvSpPr>
          <p:spPr bwMode="auto">
            <a:xfrm>
              <a:off x="3730365" y="2796917"/>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58" name="Rectangle 57">
              <a:extLst>
                <a:ext uri="{FF2B5EF4-FFF2-40B4-BE49-F238E27FC236}">
                  <a16:creationId xmlns:a16="http://schemas.microsoft.com/office/drawing/2014/main" id="{E6FD6E9D-6E2E-4F23-9965-D84B2451CB3B}"/>
                </a:ext>
              </a:extLst>
            </p:cNvPr>
            <p:cNvSpPr/>
            <p:nvPr/>
          </p:nvSpPr>
          <p:spPr bwMode="auto">
            <a:xfrm>
              <a:off x="3851486" y="313961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Virtual Apps and Desktops</a:t>
              </a:r>
            </a:p>
          </p:txBody>
        </p:sp>
        <p:pic>
          <p:nvPicPr>
            <p:cNvPr id="59" name="Picture 62" descr="Image result for Citrix logo png">
              <a:extLst>
                <a:ext uri="{FF2B5EF4-FFF2-40B4-BE49-F238E27FC236}">
                  <a16:creationId xmlns:a16="http://schemas.microsoft.com/office/drawing/2014/main" id="{C4FFCFFE-1C1A-46B3-9915-CBB44B93F0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38" y="2842414"/>
              <a:ext cx="698322" cy="263268"/>
            </a:xfrm>
            <a:prstGeom prst="rect">
              <a:avLst/>
            </a:prstGeom>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4FCF2A79-503C-4D6D-9BB8-5649C974235E}"/>
              </a:ext>
            </a:extLst>
          </p:cNvPr>
          <p:cNvGrpSpPr/>
          <p:nvPr/>
        </p:nvGrpSpPr>
        <p:grpSpPr>
          <a:xfrm>
            <a:off x="3805508" y="4846606"/>
            <a:ext cx="3615845" cy="923277"/>
            <a:chOff x="3730365" y="4003253"/>
            <a:chExt cx="3545268" cy="905256"/>
          </a:xfrm>
        </p:grpSpPr>
        <p:sp>
          <p:nvSpPr>
            <p:cNvPr id="62" name="Rectangle 61">
              <a:extLst>
                <a:ext uri="{FF2B5EF4-FFF2-40B4-BE49-F238E27FC236}">
                  <a16:creationId xmlns:a16="http://schemas.microsoft.com/office/drawing/2014/main" id="{20A12905-32DE-4EBB-A365-4463B9F90714}"/>
                </a:ext>
              </a:extLst>
            </p:cNvPr>
            <p:cNvSpPr/>
            <p:nvPr/>
          </p:nvSpPr>
          <p:spPr bwMode="auto">
            <a:xfrm>
              <a:off x="3730365" y="4003253"/>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63" name="Rectangle 62">
              <a:extLst>
                <a:ext uri="{FF2B5EF4-FFF2-40B4-BE49-F238E27FC236}">
                  <a16:creationId xmlns:a16="http://schemas.microsoft.com/office/drawing/2014/main" id="{848CF25E-6040-4E8B-8B32-69A50934C1DA}"/>
                </a:ext>
              </a:extLst>
            </p:cNvPr>
            <p:cNvSpPr/>
            <p:nvPr/>
          </p:nvSpPr>
          <p:spPr bwMode="auto">
            <a:xfrm>
              <a:off x="3851486" y="434523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Horizon Cloud on Azure</a:t>
              </a:r>
            </a:p>
          </p:txBody>
        </p:sp>
        <p:pic>
          <p:nvPicPr>
            <p:cNvPr id="64" name="Picture 63">
              <a:extLst>
                <a:ext uri="{FF2B5EF4-FFF2-40B4-BE49-F238E27FC236}">
                  <a16:creationId xmlns:a16="http://schemas.microsoft.com/office/drawing/2014/main" id="{4EF7973C-A6C5-4AD6-B02F-FF7EE2425837}"/>
                </a:ext>
              </a:extLst>
            </p:cNvPr>
            <p:cNvPicPr>
              <a:picLocks noChangeAspect="1"/>
            </p:cNvPicPr>
            <p:nvPr/>
          </p:nvPicPr>
          <p:blipFill>
            <a:blip r:embed="rId4"/>
            <a:stretch>
              <a:fillRect/>
            </a:stretch>
          </p:blipFill>
          <p:spPr>
            <a:xfrm>
              <a:off x="4941565" y="4094092"/>
              <a:ext cx="1122869" cy="171104"/>
            </a:xfrm>
            <a:prstGeom prst="rect">
              <a:avLst/>
            </a:prstGeom>
          </p:spPr>
        </p:pic>
      </p:grpSp>
      <p:grpSp>
        <p:nvGrpSpPr>
          <p:cNvPr id="65" name="Group 64">
            <a:extLst>
              <a:ext uri="{FF2B5EF4-FFF2-40B4-BE49-F238E27FC236}">
                <a16:creationId xmlns:a16="http://schemas.microsoft.com/office/drawing/2014/main" id="{3C958612-8AD2-427B-BD8F-7869DA92B00F}"/>
              </a:ext>
            </a:extLst>
          </p:cNvPr>
          <p:cNvGrpSpPr/>
          <p:nvPr/>
        </p:nvGrpSpPr>
        <p:grpSpPr>
          <a:xfrm>
            <a:off x="3805508" y="2687335"/>
            <a:ext cx="3615845" cy="923829"/>
            <a:chOff x="3730365" y="1799303"/>
            <a:chExt cx="3545268" cy="905797"/>
          </a:xfrm>
        </p:grpSpPr>
        <p:sp>
          <p:nvSpPr>
            <p:cNvPr id="67" name="Rectangle 66">
              <a:extLst>
                <a:ext uri="{FF2B5EF4-FFF2-40B4-BE49-F238E27FC236}">
                  <a16:creationId xmlns:a16="http://schemas.microsoft.com/office/drawing/2014/main" id="{F48D5581-23EC-4416-8422-B1562F7EAB56}"/>
                </a:ext>
              </a:extLst>
            </p:cNvPr>
            <p:cNvSpPr/>
            <p:nvPr/>
          </p:nvSpPr>
          <p:spPr bwMode="auto">
            <a:xfrm>
              <a:off x="3730365" y="1799303"/>
              <a:ext cx="3545268" cy="90579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69" name="Rectangle 68">
              <a:extLst>
                <a:ext uri="{FF2B5EF4-FFF2-40B4-BE49-F238E27FC236}">
                  <a16:creationId xmlns:a16="http://schemas.microsoft.com/office/drawing/2014/main" id="{BC5DFEE5-98BD-49D3-9EB4-2A53D290478E}"/>
                </a:ext>
              </a:extLst>
            </p:cNvPr>
            <p:cNvSpPr/>
            <p:nvPr/>
          </p:nvSpPr>
          <p:spPr bwMode="auto">
            <a:xfrm>
              <a:off x="3851486" y="2137327"/>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Windows Virtual Desktop</a:t>
              </a:r>
            </a:p>
          </p:txBody>
        </p:sp>
        <p:pic>
          <p:nvPicPr>
            <p:cNvPr id="70" name="Picture 69">
              <a:extLst>
                <a:ext uri="{FF2B5EF4-FFF2-40B4-BE49-F238E27FC236}">
                  <a16:creationId xmlns:a16="http://schemas.microsoft.com/office/drawing/2014/main" id="{A175B4B7-9784-4B1D-9AEA-E2C62A1C206E}"/>
                </a:ext>
              </a:extLst>
            </p:cNvPr>
            <p:cNvPicPr>
              <a:picLocks noChangeAspect="1"/>
            </p:cNvPicPr>
            <p:nvPr/>
          </p:nvPicPr>
          <p:blipFill rotWithShape="1">
            <a:blip r:embed="rId5"/>
            <a:srcRect r="32499"/>
            <a:stretch/>
          </p:blipFill>
          <p:spPr>
            <a:xfrm>
              <a:off x="4847970" y="1844656"/>
              <a:ext cx="1310058" cy="250373"/>
            </a:xfrm>
            <a:prstGeom prst="rect">
              <a:avLst/>
            </a:prstGeom>
          </p:spPr>
        </p:pic>
      </p:grpSp>
      <p:sp>
        <p:nvSpPr>
          <p:cNvPr id="84" name="Rectangle 83">
            <a:extLst>
              <a:ext uri="{FF2B5EF4-FFF2-40B4-BE49-F238E27FC236}">
                <a16:creationId xmlns:a16="http://schemas.microsoft.com/office/drawing/2014/main" id="{20F884E1-566B-4B4B-9D52-AD06A39B0EEC}"/>
              </a:ext>
            </a:extLst>
          </p:cNvPr>
          <p:cNvSpPr/>
          <p:nvPr/>
        </p:nvSpPr>
        <p:spPr bwMode="auto">
          <a:xfrm>
            <a:off x="771168" y="3767248"/>
            <a:ext cx="2351852" cy="92327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85" name="Rectangle 84">
            <a:extLst>
              <a:ext uri="{FF2B5EF4-FFF2-40B4-BE49-F238E27FC236}">
                <a16:creationId xmlns:a16="http://schemas.microsoft.com/office/drawing/2014/main" id="{A2C67951-8B77-4372-BBEB-34C46999F2A7}"/>
              </a:ext>
            </a:extLst>
          </p:cNvPr>
          <p:cNvSpPr/>
          <p:nvPr/>
        </p:nvSpPr>
        <p:spPr bwMode="auto">
          <a:xfrm>
            <a:off x="894700" y="4116773"/>
            <a:ext cx="2118454" cy="508625"/>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Receivers</a:t>
            </a:r>
          </a:p>
        </p:txBody>
      </p:sp>
      <p:pic>
        <p:nvPicPr>
          <p:cNvPr id="86" name="Picture 62" descr="Image result for Citrix logo png">
            <a:extLst>
              <a:ext uri="{FF2B5EF4-FFF2-40B4-BE49-F238E27FC236}">
                <a16:creationId xmlns:a16="http://schemas.microsoft.com/office/drawing/2014/main" id="{DB482F7A-F748-43AC-953F-A5A50443A1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2072" y="3813651"/>
            <a:ext cx="712224" cy="268509"/>
          </a:xfrm>
          <a:prstGeom prst="rect">
            <a:avLst/>
          </a:prstGeom>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D1B7F6DC-387B-4F44-B4CF-15E9B41DF8FC}"/>
              </a:ext>
            </a:extLst>
          </p:cNvPr>
          <p:cNvSpPr/>
          <p:nvPr/>
        </p:nvSpPr>
        <p:spPr bwMode="auto">
          <a:xfrm>
            <a:off x="771168" y="4846608"/>
            <a:ext cx="2380534" cy="92327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89" name="Rectangle 88">
            <a:extLst>
              <a:ext uri="{FF2B5EF4-FFF2-40B4-BE49-F238E27FC236}">
                <a16:creationId xmlns:a16="http://schemas.microsoft.com/office/drawing/2014/main" id="{EA82665A-6032-4CAD-81E4-B3A872BE0F32}"/>
              </a:ext>
            </a:extLst>
          </p:cNvPr>
          <p:cNvSpPr/>
          <p:nvPr/>
        </p:nvSpPr>
        <p:spPr bwMode="auto">
          <a:xfrm>
            <a:off x="894700" y="5195402"/>
            <a:ext cx="2118454" cy="508625"/>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Horizon clients</a:t>
            </a:r>
          </a:p>
        </p:txBody>
      </p:sp>
      <p:pic>
        <p:nvPicPr>
          <p:cNvPr id="90" name="Picture 89">
            <a:extLst>
              <a:ext uri="{FF2B5EF4-FFF2-40B4-BE49-F238E27FC236}">
                <a16:creationId xmlns:a16="http://schemas.microsoft.com/office/drawing/2014/main" id="{78D2F145-7216-4731-B956-E94FE8343B6F}"/>
              </a:ext>
            </a:extLst>
          </p:cNvPr>
          <p:cNvPicPr>
            <a:picLocks noChangeAspect="1"/>
          </p:cNvPicPr>
          <p:nvPr/>
        </p:nvPicPr>
        <p:blipFill>
          <a:blip r:embed="rId4"/>
          <a:stretch>
            <a:fillRect/>
          </a:stretch>
        </p:blipFill>
        <p:spPr>
          <a:xfrm>
            <a:off x="1405019" y="4939255"/>
            <a:ext cx="1145222" cy="174510"/>
          </a:xfrm>
          <a:prstGeom prst="rect">
            <a:avLst/>
          </a:prstGeom>
        </p:spPr>
      </p:pic>
      <p:sp>
        <p:nvSpPr>
          <p:cNvPr id="92" name="Rectangle 91">
            <a:extLst>
              <a:ext uri="{FF2B5EF4-FFF2-40B4-BE49-F238E27FC236}">
                <a16:creationId xmlns:a16="http://schemas.microsoft.com/office/drawing/2014/main" id="{AD1F7068-181D-4F3C-B096-17335E93226F}"/>
              </a:ext>
            </a:extLst>
          </p:cNvPr>
          <p:cNvSpPr/>
          <p:nvPr/>
        </p:nvSpPr>
        <p:spPr bwMode="auto">
          <a:xfrm>
            <a:off x="771168" y="2687337"/>
            <a:ext cx="2380534" cy="923829"/>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93" name="Rectangle 92">
            <a:extLst>
              <a:ext uri="{FF2B5EF4-FFF2-40B4-BE49-F238E27FC236}">
                <a16:creationId xmlns:a16="http://schemas.microsoft.com/office/drawing/2014/main" id="{B5819121-37B8-4F07-93AB-9A4B7D372150}"/>
              </a:ext>
            </a:extLst>
          </p:cNvPr>
          <p:cNvSpPr/>
          <p:nvPr/>
        </p:nvSpPr>
        <p:spPr bwMode="auto">
          <a:xfrm>
            <a:off x="894700" y="3032090"/>
            <a:ext cx="2118454" cy="508625"/>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RD clients</a:t>
            </a:r>
          </a:p>
        </p:txBody>
      </p:sp>
      <p:pic>
        <p:nvPicPr>
          <p:cNvPr id="94" name="Picture 93">
            <a:extLst>
              <a:ext uri="{FF2B5EF4-FFF2-40B4-BE49-F238E27FC236}">
                <a16:creationId xmlns:a16="http://schemas.microsoft.com/office/drawing/2014/main" id="{B2FAC21F-73F9-4F7C-BED3-2665C694CA82}"/>
              </a:ext>
            </a:extLst>
          </p:cNvPr>
          <p:cNvPicPr>
            <a:picLocks noChangeAspect="1"/>
          </p:cNvPicPr>
          <p:nvPr/>
        </p:nvPicPr>
        <p:blipFill rotWithShape="1">
          <a:blip r:embed="rId5"/>
          <a:srcRect r="32499"/>
          <a:stretch/>
        </p:blipFill>
        <p:spPr>
          <a:xfrm>
            <a:off x="1208190" y="2733593"/>
            <a:ext cx="1336138" cy="255357"/>
          </a:xfrm>
          <a:prstGeom prst="rect">
            <a:avLst/>
          </a:prstGeom>
        </p:spPr>
      </p:pic>
      <p:grpSp>
        <p:nvGrpSpPr>
          <p:cNvPr id="118" name="Group 117">
            <a:extLst>
              <a:ext uri="{FF2B5EF4-FFF2-40B4-BE49-F238E27FC236}">
                <a16:creationId xmlns:a16="http://schemas.microsoft.com/office/drawing/2014/main" id="{06631349-FFF1-4EF0-AE8E-23F8088B8869}"/>
              </a:ext>
            </a:extLst>
          </p:cNvPr>
          <p:cNvGrpSpPr/>
          <p:nvPr/>
        </p:nvGrpSpPr>
        <p:grpSpPr>
          <a:xfrm>
            <a:off x="8063049" y="3767248"/>
            <a:ext cx="3615845" cy="923277"/>
            <a:chOff x="3730365" y="2796917"/>
            <a:chExt cx="3545268" cy="905256"/>
          </a:xfrm>
        </p:grpSpPr>
        <p:sp>
          <p:nvSpPr>
            <p:cNvPr id="119" name="Rectangle 118">
              <a:extLst>
                <a:ext uri="{FF2B5EF4-FFF2-40B4-BE49-F238E27FC236}">
                  <a16:creationId xmlns:a16="http://schemas.microsoft.com/office/drawing/2014/main" id="{9E4483EC-8789-4F7C-92D2-20484CCA1B91}"/>
                </a:ext>
              </a:extLst>
            </p:cNvPr>
            <p:cNvSpPr/>
            <p:nvPr/>
          </p:nvSpPr>
          <p:spPr bwMode="auto">
            <a:xfrm>
              <a:off x="3730365" y="2796917"/>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27" name="Rectangle 126">
              <a:extLst>
                <a:ext uri="{FF2B5EF4-FFF2-40B4-BE49-F238E27FC236}">
                  <a16:creationId xmlns:a16="http://schemas.microsoft.com/office/drawing/2014/main" id="{2AA76BE6-9685-4C4C-B9D1-A43FC7B80ED5}"/>
                </a:ext>
              </a:extLst>
            </p:cNvPr>
            <p:cNvSpPr/>
            <p:nvPr/>
          </p:nvSpPr>
          <p:spPr bwMode="auto">
            <a:xfrm>
              <a:off x="3851486" y="313961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Virtual Desktop Agent (VDA)</a:t>
              </a:r>
            </a:p>
          </p:txBody>
        </p:sp>
        <p:pic>
          <p:nvPicPr>
            <p:cNvPr id="128" name="Picture 62" descr="Image result for Citrix logo png">
              <a:extLst>
                <a:ext uri="{FF2B5EF4-FFF2-40B4-BE49-F238E27FC236}">
                  <a16:creationId xmlns:a16="http://schemas.microsoft.com/office/drawing/2014/main" id="{72596964-C38D-44F5-AE27-C1FE111994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38" y="2842414"/>
              <a:ext cx="698322" cy="263268"/>
            </a:xfrm>
            <a:prstGeom prst="rect">
              <a:avLst/>
            </a:prstGeom>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6EDE23F0-60FE-4964-B7CC-132BCC96B78F}"/>
              </a:ext>
            </a:extLst>
          </p:cNvPr>
          <p:cNvGrpSpPr/>
          <p:nvPr/>
        </p:nvGrpSpPr>
        <p:grpSpPr>
          <a:xfrm>
            <a:off x="8063049" y="4846608"/>
            <a:ext cx="3615845" cy="923277"/>
            <a:chOff x="3730365" y="4003253"/>
            <a:chExt cx="3545268" cy="905256"/>
          </a:xfrm>
        </p:grpSpPr>
        <p:sp>
          <p:nvSpPr>
            <p:cNvPr id="130" name="Rectangle 129">
              <a:extLst>
                <a:ext uri="{FF2B5EF4-FFF2-40B4-BE49-F238E27FC236}">
                  <a16:creationId xmlns:a16="http://schemas.microsoft.com/office/drawing/2014/main" id="{4E663DDF-36DD-4E77-A658-23B7A737C093}"/>
                </a:ext>
              </a:extLst>
            </p:cNvPr>
            <p:cNvSpPr/>
            <p:nvPr/>
          </p:nvSpPr>
          <p:spPr bwMode="auto">
            <a:xfrm>
              <a:off x="3730365" y="4003253"/>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31" name="Rectangle 130">
              <a:extLst>
                <a:ext uri="{FF2B5EF4-FFF2-40B4-BE49-F238E27FC236}">
                  <a16:creationId xmlns:a16="http://schemas.microsoft.com/office/drawing/2014/main" id="{C28DD99A-5A82-48FE-B990-84F29CC9BF32}"/>
                </a:ext>
              </a:extLst>
            </p:cNvPr>
            <p:cNvSpPr/>
            <p:nvPr/>
          </p:nvSpPr>
          <p:spPr bwMode="auto">
            <a:xfrm>
              <a:off x="3851486" y="434523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Horizon Agent</a:t>
              </a:r>
            </a:p>
          </p:txBody>
        </p:sp>
        <p:pic>
          <p:nvPicPr>
            <p:cNvPr id="132" name="Picture 131">
              <a:extLst>
                <a:ext uri="{FF2B5EF4-FFF2-40B4-BE49-F238E27FC236}">
                  <a16:creationId xmlns:a16="http://schemas.microsoft.com/office/drawing/2014/main" id="{5CF62D7A-FDC2-41ED-8CF3-06CD7C48D566}"/>
                </a:ext>
              </a:extLst>
            </p:cNvPr>
            <p:cNvPicPr>
              <a:picLocks noChangeAspect="1"/>
            </p:cNvPicPr>
            <p:nvPr/>
          </p:nvPicPr>
          <p:blipFill>
            <a:blip r:embed="rId4"/>
            <a:stretch>
              <a:fillRect/>
            </a:stretch>
          </p:blipFill>
          <p:spPr>
            <a:xfrm>
              <a:off x="4941565" y="4094092"/>
              <a:ext cx="1122869" cy="171104"/>
            </a:xfrm>
            <a:prstGeom prst="rect">
              <a:avLst/>
            </a:prstGeom>
          </p:spPr>
        </p:pic>
      </p:grpSp>
      <p:grpSp>
        <p:nvGrpSpPr>
          <p:cNvPr id="133" name="Group 132">
            <a:extLst>
              <a:ext uri="{FF2B5EF4-FFF2-40B4-BE49-F238E27FC236}">
                <a16:creationId xmlns:a16="http://schemas.microsoft.com/office/drawing/2014/main" id="{4D95CB56-FA9B-4206-BAB0-035F17434FD4}"/>
              </a:ext>
            </a:extLst>
          </p:cNvPr>
          <p:cNvGrpSpPr/>
          <p:nvPr/>
        </p:nvGrpSpPr>
        <p:grpSpPr>
          <a:xfrm>
            <a:off x="8063049" y="2687337"/>
            <a:ext cx="3615845" cy="923829"/>
            <a:chOff x="3730365" y="1799303"/>
            <a:chExt cx="3545268" cy="905797"/>
          </a:xfrm>
        </p:grpSpPr>
        <p:sp>
          <p:nvSpPr>
            <p:cNvPr id="135" name="Rectangle 134">
              <a:extLst>
                <a:ext uri="{FF2B5EF4-FFF2-40B4-BE49-F238E27FC236}">
                  <a16:creationId xmlns:a16="http://schemas.microsoft.com/office/drawing/2014/main" id="{FBF17CB8-02FB-4C77-BD7E-45092DE47322}"/>
                </a:ext>
              </a:extLst>
            </p:cNvPr>
            <p:cNvSpPr/>
            <p:nvPr/>
          </p:nvSpPr>
          <p:spPr bwMode="auto">
            <a:xfrm>
              <a:off x="3730365" y="1799303"/>
              <a:ext cx="3545268" cy="90579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marL="0" marR="0" lvl="0" indent="0" algn="l" defTabSz="950663"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36" name="Rectangle 135">
              <a:extLst>
                <a:ext uri="{FF2B5EF4-FFF2-40B4-BE49-F238E27FC236}">
                  <a16:creationId xmlns:a16="http://schemas.microsoft.com/office/drawing/2014/main" id="{2843A53C-D5A0-42F6-B7E2-EEB59AA96F76}"/>
                </a:ext>
              </a:extLst>
            </p:cNvPr>
            <p:cNvSpPr/>
            <p:nvPr/>
          </p:nvSpPr>
          <p:spPr bwMode="auto">
            <a:xfrm>
              <a:off x="3851486" y="2137327"/>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50663" rtl="0" eaLnBrk="1" fontAlgn="base" latinLnBrk="0" hangingPunct="1">
                <a:lnSpc>
                  <a:spcPct val="100000"/>
                </a:lnSpc>
                <a:spcBef>
                  <a:spcPct val="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Semibold"/>
                  <a:ea typeface="+mn-ea"/>
                  <a:cs typeface="+mn-cs"/>
                </a:rPr>
                <a:t>WVD Agent</a:t>
              </a:r>
            </a:p>
          </p:txBody>
        </p:sp>
        <p:pic>
          <p:nvPicPr>
            <p:cNvPr id="138" name="Picture 137">
              <a:extLst>
                <a:ext uri="{FF2B5EF4-FFF2-40B4-BE49-F238E27FC236}">
                  <a16:creationId xmlns:a16="http://schemas.microsoft.com/office/drawing/2014/main" id="{EE53E711-0DE5-49E0-90FF-86547241ECAD}"/>
                </a:ext>
              </a:extLst>
            </p:cNvPr>
            <p:cNvPicPr>
              <a:picLocks noChangeAspect="1"/>
            </p:cNvPicPr>
            <p:nvPr/>
          </p:nvPicPr>
          <p:blipFill rotWithShape="1">
            <a:blip r:embed="rId5"/>
            <a:srcRect r="32499"/>
            <a:stretch/>
          </p:blipFill>
          <p:spPr>
            <a:xfrm>
              <a:off x="4847970" y="1844656"/>
              <a:ext cx="1310058" cy="250373"/>
            </a:xfrm>
            <a:prstGeom prst="rect">
              <a:avLst/>
            </a:prstGeom>
          </p:spPr>
        </p:pic>
      </p:grpSp>
      <p:sp>
        <p:nvSpPr>
          <p:cNvPr id="139" name="TextBox 138">
            <a:extLst>
              <a:ext uri="{FF2B5EF4-FFF2-40B4-BE49-F238E27FC236}">
                <a16:creationId xmlns:a16="http://schemas.microsoft.com/office/drawing/2014/main" id="{8596F7EA-BEB8-4ACD-AD92-4C7D5CD9D420}"/>
              </a:ext>
            </a:extLst>
          </p:cNvPr>
          <p:cNvSpPr txBox="1"/>
          <p:nvPr/>
        </p:nvSpPr>
        <p:spPr>
          <a:xfrm>
            <a:off x="595783" y="5804082"/>
            <a:ext cx="11237870" cy="1190442"/>
          </a:xfrm>
          <a:prstGeom prst="rect">
            <a:avLst/>
          </a:prstGeom>
          <a:noFill/>
          <a:ln w="12700">
            <a:noFill/>
          </a:ln>
        </p:spPr>
        <p:txBody>
          <a:bodyPr wrap="square" lIns="93260" tIns="93260" rIns="93260" bIns="93260" rtlCol="0">
            <a:noAutofit/>
          </a:bodyPr>
          <a:lstStyle/>
          <a:p>
            <a:pPr marL="233149" marR="0" lvl="0" indent="-233149" algn="l" defTabSz="932563"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Citrix &amp; VMware add value to native Windows Virtual Desktop (e.g. hybrid deployment management)</a:t>
            </a:r>
          </a:p>
          <a:p>
            <a:pPr marL="233149" marR="0" lvl="0" indent="-233149" algn="l" defTabSz="932563"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Windows 10 multi-session is also available with Citrix &amp; VMware management planes</a:t>
            </a:r>
          </a:p>
          <a:p>
            <a:pPr marL="233149" marR="0" lvl="0" indent="-233149" algn="l" defTabSz="932563"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Customer ultimately decides the management plane(s) that meet their requirements</a:t>
            </a:r>
          </a:p>
        </p:txBody>
      </p:sp>
    </p:spTree>
    <p:extLst>
      <p:ext uri="{BB962C8B-B14F-4D97-AF65-F5344CB8AC3E}">
        <p14:creationId xmlns:p14="http://schemas.microsoft.com/office/powerpoint/2010/main" val="92518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0F93-A5D2-45EC-B499-E9B22BE9B7F5}"/>
              </a:ext>
            </a:extLst>
          </p:cNvPr>
          <p:cNvSpPr>
            <a:spLocks noGrp="1"/>
          </p:cNvSpPr>
          <p:nvPr>
            <p:ph type="title"/>
          </p:nvPr>
        </p:nvSpPr>
        <p:spPr/>
        <p:txBody>
          <a:bodyPr/>
          <a:lstStyle/>
          <a:p>
            <a:r>
              <a:rPr lang="en-US" dirty="0"/>
              <a:t>Controlling Azure Costs</a:t>
            </a:r>
          </a:p>
        </p:txBody>
      </p:sp>
      <p:sp>
        <p:nvSpPr>
          <p:cNvPr id="3" name="Text Placeholder 2">
            <a:extLst>
              <a:ext uri="{FF2B5EF4-FFF2-40B4-BE49-F238E27FC236}">
                <a16:creationId xmlns:a16="http://schemas.microsoft.com/office/drawing/2014/main" id="{5F522047-1DFA-4AB0-A6B4-478110DB49CE}"/>
              </a:ext>
            </a:extLst>
          </p:cNvPr>
          <p:cNvSpPr>
            <a:spLocks noGrp="1"/>
          </p:cNvSpPr>
          <p:nvPr>
            <p:ph type="body" sz="quarter" idx="10"/>
          </p:nvPr>
        </p:nvSpPr>
        <p:spPr>
          <a:xfrm>
            <a:off x="598945" y="1462924"/>
            <a:ext cx="11237870" cy="2061890"/>
          </a:xfrm>
        </p:spPr>
        <p:txBody>
          <a:bodyPr/>
          <a:lstStyle/>
          <a:p>
            <a:pPr marL="466298" indent="-466298">
              <a:buFont typeface="Arial" panose="020B0604020202020204" pitchFamily="34" charset="0"/>
              <a:buChar char="•"/>
            </a:pPr>
            <a:r>
              <a:rPr lang="en-US" dirty="0"/>
              <a:t>Multi-session, pooled when applicable</a:t>
            </a:r>
          </a:p>
          <a:p>
            <a:pPr marL="466298" indent="-466298">
              <a:buFont typeface="Arial" panose="020B0604020202020204" pitchFamily="34" charset="0"/>
              <a:buChar char="•"/>
            </a:pPr>
            <a:r>
              <a:rPr lang="en-US" dirty="0"/>
              <a:t>Properly size VMs for workload</a:t>
            </a:r>
          </a:p>
          <a:p>
            <a:pPr marL="466298" indent="-466298">
              <a:buFont typeface="Arial" panose="020B0604020202020204" pitchFamily="34" charset="0"/>
              <a:buChar char="•"/>
            </a:pPr>
            <a:r>
              <a:rPr lang="en-US" dirty="0"/>
              <a:t>De-allocate pooled VMs when not in use</a:t>
            </a:r>
          </a:p>
          <a:p>
            <a:pPr marL="466298" indent="-466298">
              <a:buFont typeface="Arial" panose="020B0604020202020204" pitchFamily="34" charset="0"/>
              <a:buChar char="•"/>
            </a:pPr>
            <a:r>
              <a:rPr lang="en-US" dirty="0"/>
              <a:t>Use Reserved Instances (RI) for high usage VMs</a:t>
            </a:r>
          </a:p>
        </p:txBody>
      </p:sp>
    </p:spTree>
    <p:extLst>
      <p:ext uri="{BB962C8B-B14F-4D97-AF65-F5344CB8AC3E}">
        <p14:creationId xmlns:p14="http://schemas.microsoft.com/office/powerpoint/2010/main" val="4095774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1F5D-CE06-4CB2-B227-125B9C2B2000}"/>
              </a:ext>
            </a:extLst>
          </p:cNvPr>
          <p:cNvSpPr>
            <a:spLocks noGrp="1"/>
          </p:cNvSpPr>
          <p:nvPr>
            <p:ph type="title"/>
          </p:nvPr>
        </p:nvSpPr>
        <p:spPr/>
        <p:txBody>
          <a:bodyPr/>
          <a:lstStyle/>
          <a:p>
            <a:r>
              <a:rPr lang="en-US"/>
              <a:t>VM &amp; Storage Sizing</a:t>
            </a:r>
          </a:p>
        </p:txBody>
      </p:sp>
      <p:pic>
        <p:nvPicPr>
          <p:cNvPr id="4" name="Picture 3">
            <a:extLst>
              <a:ext uri="{FF2B5EF4-FFF2-40B4-BE49-F238E27FC236}">
                <a16:creationId xmlns:a16="http://schemas.microsoft.com/office/drawing/2014/main" id="{66B5CE0C-1AC5-4B2E-94FD-1F70E453A886}"/>
              </a:ext>
            </a:extLst>
          </p:cNvPr>
          <p:cNvPicPr/>
          <p:nvPr/>
        </p:nvPicPr>
        <p:blipFill>
          <a:blip r:embed="rId2"/>
          <a:stretch>
            <a:fillRect/>
          </a:stretch>
        </p:blipFill>
        <p:spPr>
          <a:xfrm>
            <a:off x="269741" y="1549365"/>
            <a:ext cx="11510510" cy="3730413"/>
          </a:xfrm>
          <a:prstGeom prst="rect">
            <a:avLst/>
          </a:prstGeom>
        </p:spPr>
      </p:pic>
      <p:sp>
        <p:nvSpPr>
          <p:cNvPr id="5" name="TextBox 4">
            <a:extLst>
              <a:ext uri="{FF2B5EF4-FFF2-40B4-BE49-F238E27FC236}">
                <a16:creationId xmlns:a16="http://schemas.microsoft.com/office/drawing/2014/main" id="{15B32A13-A28B-4B4F-9F3A-472DD84F065A}"/>
              </a:ext>
            </a:extLst>
          </p:cNvPr>
          <p:cNvSpPr txBox="1"/>
          <p:nvPr/>
        </p:nvSpPr>
        <p:spPr>
          <a:xfrm>
            <a:off x="395766" y="1809821"/>
            <a:ext cx="2443421" cy="376684"/>
          </a:xfrm>
          <a:prstGeom prst="rect">
            <a:avLst/>
          </a:prstGeom>
          <a:solidFill>
            <a:schemeClr val="accent1"/>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Light Worker</a:t>
            </a:r>
          </a:p>
        </p:txBody>
      </p:sp>
      <p:sp>
        <p:nvSpPr>
          <p:cNvPr id="6" name="TextBox 5">
            <a:extLst>
              <a:ext uri="{FF2B5EF4-FFF2-40B4-BE49-F238E27FC236}">
                <a16:creationId xmlns:a16="http://schemas.microsoft.com/office/drawing/2014/main" id="{922C58D3-60D2-4976-948C-E9F826D1FE32}"/>
              </a:ext>
            </a:extLst>
          </p:cNvPr>
          <p:cNvSpPr txBox="1"/>
          <p:nvPr/>
        </p:nvSpPr>
        <p:spPr>
          <a:xfrm>
            <a:off x="2991176" y="4148379"/>
            <a:ext cx="2436531" cy="1022671"/>
          </a:xfrm>
          <a:prstGeom prst="rect">
            <a:avLst/>
          </a:prstGeom>
          <a:solidFill>
            <a:srgbClr val="10C7FF"/>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Examples: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word processing</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static web pages</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E6B80F11-4E64-4423-BDE7-50E715EED3C7}"/>
              </a:ext>
            </a:extLst>
          </p:cNvPr>
          <p:cNvSpPr txBox="1"/>
          <p:nvPr/>
        </p:nvSpPr>
        <p:spPr>
          <a:xfrm>
            <a:off x="395766" y="4148705"/>
            <a:ext cx="2443421" cy="990628"/>
          </a:xfrm>
          <a:prstGeom prst="rect">
            <a:avLst/>
          </a:prstGeom>
          <a:solidFill>
            <a:schemeClr val="accent1"/>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Example:</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static UI for database entry</a:t>
            </a:r>
            <a:endParaRPr kumimoji="0" lang="en-US" sz="1428" b="1"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command line interfaces</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F7744B0-2BAC-4421-8C77-404AD457390B}"/>
              </a:ext>
            </a:extLst>
          </p:cNvPr>
          <p:cNvSpPr txBox="1"/>
          <p:nvPr/>
        </p:nvSpPr>
        <p:spPr>
          <a:xfrm>
            <a:off x="2983531" y="1809821"/>
            <a:ext cx="2436531" cy="376684"/>
          </a:xfrm>
          <a:prstGeom prst="rect">
            <a:avLst/>
          </a:prstGeom>
          <a:solidFill>
            <a:srgbClr val="10C7FF"/>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Medium Worker</a:t>
            </a:r>
          </a:p>
        </p:txBody>
      </p:sp>
      <p:sp>
        <p:nvSpPr>
          <p:cNvPr id="9" name="TextBox 8">
            <a:extLst>
              <a:ext uri="{FF2B5EF4-FFF2-40B4-BE49-F238E27FC236}">
                <a16:creationId xmlns:a16="http://schemas.microsoft.com/office/drawing/2014/main" id="{2F396E45-2581-412C-A92E-8A614883CC07}"/>
              </a:ext>
            </a:extLst>
          </p:cNvPr>
          <p:cNvSpPr txBox="1"/>
          <p:nvPr/>
        </p:nvSpPr>
        <p:spPr>
          <a:xfrm>
            <a:off x="5570916" y="4164400"/>
            <a:ext cx="2436531" cy="990628"/>
          </a:xfrm>
          <a:prstGeom prst="rect">
            <a:avLst/>
          </a:prstGeom>
          <a:solidFill>
            <a:srgbClr val="34FA5B"/>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Examples: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MS Outlook, PowerPoint</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Dynamic web pages</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29AF5B5-8EDD-4E0A-B7F5-AED5C9216128}"/>
              </a:ext>
            </a:extLst>
          </p:cNvPr>
          <p:cNvSpPr txBox="1"/>
          <p:nvPr/>
        </p:nvSpPr>
        <p:spPr>
          <a:xfrm>
            <a:off x="8149142" y="4164400"/>
            <a:ext cx="2436531" cy="990628"/>
          </a:xfrm>
          <a:prstGeom prst="rect">
            <a:avLst/>
          </a:prstGeom>
          <a:solidFill>
            <a:srgbClr val="FFD710"/>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Examples:</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Multi-media</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CAD</a:t>
            </a: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CDCD8161-5FB4-4B11-AE31-24E598D3A0E4}"/>
              </a:ext>
            </a:extLst>
          </p:cNvPr>
          <p:cNvSpPr txBox="1"/>
          <p:nvPr/>
        </p:nvSpPr>
        <p:spPr>
          <a:xfrm>
            <a:off x="5579695" y="1819536"/>
            <a:ext cx="2436531" cy="376684"/>
          </a:xfrm>
          <a:prstGeom prst="rect">
            <a:avLst/>
          </a:prstGeom>
          <a:solidFill>
            <a:srgbClr val="34FA5B"/>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Heavy Worker</a:t>
            </a:r>
          </a:p>
        </p:txBody>
      </p:sp>
      <p:sp>
        <p:nvSpPr>
          <p:cNvPr id="12" name="TextBox 11">
            <a:extLst>
              <a:ext uri="{FF2B5EF4-FFF2-40B4-BE49-F238E27FC236}">
                <a16:creationId xmlns:a16="http://schemas.microsoft.com/office/drawing/2014/main" id="{92A642C8-B775-4FE4-8344-B62A78246F7B}"/>
              </a:ext>
            </a:extLst>
          </p:cNvPr>
          <p:cNvSpPr txBox="1"/>
          <p:nvPr/>
        </p:nvSpPr>
        <p:spPr>
          <a:xfrm>
            <a:off x="8150655" y="1811549"/>
            <a:ext cx="2436531" cy="376684"/>
          </a:xfrm>
          <a:prstGeom prst="rect">
            <a:avLst/>
          </a:prstGeom>
          <a:solidFill>
            <a:srgbClr val="FFD710"/>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Power Worker</a:t>
            </a:r>
          </a:p>
        </p:txBody>
      </p:sp>
      <p:sp>
        <p:nvSpPr>
          <p:cNvPr id="13" name="TextBox 12">
            <a:extLst>
              <a:ext uri="{FF2B5EF4-FFF2-40B4-BE49-F238E27FC236}">
                <a16:creationId xmlns:a16="http://schemas.microsoft.com/office/drawing/2014/main" id="{0221D62A-5E49-41DB-8645-8C0C411B3BE2}"/>
              </a:ext>
            </a:extLst>
          </p:cNvPr>
          <p:cNvSpPr txBox="1"/>
          <p:nvPr/>
        </p:nvSpPr>
        <p:spPr>
          <a:xfrm>
            <a:off x="5579695" y="2415513"/>
            <a:ext cx="2436531" cy="478442"/>
          </a:xfrm>
          <a:prstGeom prst="rect">
            <a:avLst/>
          </a:prstGeom>
          <a:solidFill>
            <a:srgbClr val="34FA5B"/>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2 users per vCPU</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a:ea typeface="+mn-ea"/>
                <a:cs typeface="+mn-cs"/>
              </a:rPr>
              <a:t>650 MB Memory per user</a:t>
            </a:r>
          </a:p>
        </p:txBody>
      </p:sp>
      <p:sp>
        <p:nvSpPr>
          <p:cNvPr id="14" name="TextBox 13">
            <a:extLst>
              <a:ext uri="{FF2B5EF4-FFF2-40B4-BE49-F238E27FC236}">
                <a16:creationId xmlns:a16="http://schemas.microsoft.com/office/drawing/2014/main" id="{E3FF2085-2C6B-400C-8B6F-3A52E4D6DACB}"/>
              </a:ext>
            </a:extLst>
          </p:cNvPr>
          <p:cNvSpPr txBox="1"/>
          <p:nvPr/>
        </p:nvSpPr>
        <p:spPr>
          <a:xfrm>
            <a:off x="395766" y="3538152"/>
            <a:ext cx="10191420" cy="318286"/>
          </a:xfrm>
          <a:prstGeom prst="rect">
            <a:avLst/>
          </a:prstGeom>
          <a:solidFill>
            <a:srgbClr val="93CCF7"/>
          </a:solidFill>
        </p:spPr>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a:ea typeface="+mn-ea"/>
                <a:cs typeface="+mn-cs"/>
              </a:rPr>
              <a:t>VM Config (min recommended): 2 vCPU, 8 GB RAM (e.g. D2s v3), Managed OS Disk 64 GB Premium SSD</a:t>
            </a:r>
          </a:p>
        </p:txBody>
      </p:sp>
    </p:spTree>
    <p:extLst>
      <p:ext uri="{BB962C8B-B14F-4D97-AF65-F5344CB8AC3E}">
        <p14:creationId xmlns:p14="http://schemas.microsoft.com/office/powerpoint/2010/main" val="17625876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478BC-5E58-48D8-A263-3235E9D140C4}"/>
              </a:ext>
            </a:extLst>
          </p:cNvPr>
          <p:cNvSpPr>
            <a:spLocks noGrp="1"/>
          </p:cNvSpPr>
          <p:nvPr>
            <p:ph type="title"/>
          </p:nvPr>
        </p:nvSpPr>
        <p:spPr/>
        <p:txBody>
          <a:bodyPr/>
          <a:lstStyle/>
          <a:p>
            <a:r>
              <a:rPr lang="en-US"/>
              <a:t>Cost Modeling Tool</a:t>
            </a:r>
          </a:p>
        </p:txBody>
      </p:sp>
      <p:sp>
        <p:nvSpPr>
          <p:cNvPr id="2" name="TextBox 1">
            <a:extLst>
              <a:ext uri="{FF2B5EF4-FFF2-40B4-BE49-F238E27FC236}">
                <a16:creationId xmlns:a16="http://schemas.microsoft.com/office/drawing/2014/main" id="{E4028410-20F3-44B6-B900-EEADAD12D724}"/>
              </a:ext>
            </a:extLst>
          </p:cNvPr>
          <p:cNvSpPr txBox="1"/>
          <p:nvPr/>
        </p:nvSpPr>
        <p:spPr>
          <a:xfrm>
            <a:off x="597748" y="3740497"/>
            <a:ext cx="9845024" cy="2825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2"/>
              </a:rPr>
              <a:t>Azure Pricing Calculator</a:t>
            </a:r>
            <a:endParaRPr kumimoji="0" lang="en-US" sz="1800" b="0" i="0" u="none" strike="noStrike" kern="1200" cap="none" spc="0" normalizeH="0" baseline="0" noProof="0">
              <a:ln>
                <a:noFill/>
              </a:ln>
              <a:solidFill>
                <a:srgbClr val="FFFFFF"/>
              </a:solidFill>
              <a:effectLst/>
              <a:uLnTx/>
              <a:uFillTx/>
              <a:latin typeface="Segoe UI"/>
              <a:ea typeface="+mn-ea"/>
              <a:cs typeface="+mn-cs"/>
              <a:hlinkClick r:id="rId3"/>
            </a:endParaRPr>
          </a:p>
        </p:txBody>
      </p:sp>
    </p:spTree>
    <p:extLst>
      <p:ext uri="{BB962C8B-B14F-4D97-AF65-F5344CB8AC3E}">
        <p14:creationId xmlns:p14="http://schemas.microsoft.com/office/powerpoint/2010/main" val="162831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4FD0E2-9BAF-42A3-9A83-A5328862E297}"/>
              </a:ext>
            </a:extLst>
          </p:cNvPr>
          <p:cNvGrpSpPr/>
          <p:nvPr/>
        </p:nvGrpSpPr>
        <p:grpSpPr>
          <a:xfrm flipV="1">
            <a:off x="3789605" y="2719226"/>
            <a:ext cx="1304325" cy="858334"/>
            <a:chOff x="3714772" y="4419932"/>
            <a:chExt cx="1278866" cy="841580"/>
          </a:xfrm>
        </p:grpSpPr>
        <p:sp>
          <p:nvSpPr>
            <p:cNvPr id="25" name="Freeform: Shape 24">
              <a:extLst>
                <a:ext uri="{FF2B5EF4-FFF2-40B4-BE49-F238E27FC236}">
                  <a16:creationId xmlns:a16="http://schemas.microsoft.com/office/drawing/2014/main" id="{91AED4EE-0B93-4D03-A30F-1DE152D7D33A}"/>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sp>
          <p:nvSpPr>
            <p:cNvPr id="26" name="Freeform: Shape 25">
              <a:extLst>
                <a:ext uri="{FF2B5EF4-FFF2-40B4-BE49-F238E27FC236}">
                  <a16:creationId xmlns:a16="http://schemas.microsoft.com/office/drawing/2014/main" id="{0421B590-CA1D-4628-BA71-8D1AEA06C7AA}"/>
                </a:ext>
              </a:extLst>
            </p:cNvPr>
            <p:cNvSpPr/>
            <p:nvPr/>
          </p:nvSpPr>
          <p:spPr bwMode="auto">
            <a:xfrm>
              <a:off x="3714772" y="4419932"/>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grpSp>
      <p:grpSp>
        <p:nvGrpSpPr>
          <p:cNvPr id="7" name="Group 6">
            <a:extLst>
              <a:ext uri="{FF2B5EF4-FFF2-40B4-BE49-F238E27FC236}">
                <a16:creationId xmlns:a16="http://schemas.microsoft.com/office/drawing/2014/main" id="{6D6DA27D-28C7-4042-BC9A-F7533B25F273}"/>
              </a:ext>
            </a:extLst>
          </p:cNvPr>
          <p:cNvGrpSpPr/>
          <p:nvPr/>
        </p:nvGrpSpPr>
        <p:grpSpPr>
          <a:xfrm>
            <a:off x="3789605" y="4594639"/>
            <a:ext cx="1304325" cy="834967"/>
            <a:chOff x="3714772" y="4442843"/>
            <a:chExt cx="1278866" cy="818669"/>
          </a:xfrm>
        </p:grpSpPr>
        <p:sp>
          <p:nvSpPr>
            <p:cNvPr id="40" name="Freeform: Shape 39">
              <a:extLst>
                <a:ext uri="{FF2B5EF4-FFF2-40B4-BE49-F238E27FC236}">
                  <a16:creationId xmlns:a16="http://schemas.microsoft.com/office/drawing/2014/main" id="{13A8C5BF-E0DB-4B09-8780-CDDBEEFD34FD}"/>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sp>
          <p:nvSpPr>
            <p:cNvPr id="41" name="Freeform: Shape 40">
              <a:extLst>
                <a:ext uri="{FF2B5EF4-FFF2-40B4-BE49-F238E27FC236}">
                  <a16:creationId xmlns:a16="http://schemas.microsoft.com/office/drawing/2014/main" id="{51AEF518-62C9-439F-B7C6-C403535388EA}"/>
                </a:ext>
              </a:extLst>
            </p:cNvPr>
            <p:cNvSpPr/>
            <p:nvPr/>
          </p:nvSpPr>
          <p:spPr bwMode="auto">
            <a:xfrm>
              <a:off x="3714772" y="4442843"/>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grpSp>
      <p:sp>
        <p:nvSpPr>
          <p:cNvPr id="22" name="Oval 21">
            <a:extLst>
              <a:ext uri="{FF2B5EF4-FFF2-40B4-BE49-F238E27FC236}">
                <a16:creationId xmlns:a16="http://schemas.microsoft.com/office/drawing/2014/main" id="{8DA36D17-7DEE-4BCB-BA00-5BC74BA71123}"/>
              </a:ext>
            </a:extLst>
          </p:cNvPr>
          <p:cNvSpPr/>
          <p:nvPr/>
        </p:nvSpPr>
        <p:spPr bwMode="auto">
          <a:xfrm>
            <a:off x="4705087" y="2999976"/>
            <a:ext cx="2144988" cy="2144988"/>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040" b="1">
              <a:solidFill>
                <a:srgbClr val="FFFFFF"/>
              </a:solidFill>
              <a:latin typeface="Segoe UI"/>
              <a:ea typeface="Segoe UI" pitchFamily="34" charset="0"/>
              <a:cs typeface="Segoe UI" pitchFamily="34" charset="0"/>
            </a:endParaRPr>
          </a:p>
        </p:txBody>
      </p:sp>
      <p:graphicFrame>
        <p:nvGraphicFramePr>
          <p:cNvPr id="11" name="Object 10" hidden="1">
            <a:extLst>
              <a:ext uri="{FF2B5EF4-FFF2-40B4-BE49-F238E27FC236}">
                <a16:creationId xmlns:a16="http://schemas.microsoft.com/office/drawing/2014/main" id="{AE551A52-A61D-4B01-AC4B-B80EF06C5A91}"/>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8194" name="think-cell Slide" r:id="rId6" imgW="425" imgH="424" progId="TCLayout.ActiveDocument.1">
                  <p:embed/>
                </p:oleObj>
              </mc:Choice>
              <mc:Fallback>
                <p:oleObj name="think-cell Slide" r:id="rId6" imgW="425" imgH="424" progId="TCLayout.ActiveDocument.1">
                  <p:embed/>
                  <p:pic>
                    <p:nvPicPr>
                      <p:cNvPr id="11" name="Object 10" hidden="1">
                        <a:extLst>
                          <a:ext uri="{FF2B5EF4-FFF2-40B4-BE49-F238E27FC236}">
                            <a16:creationId xmlns:a16="http://schemas.microsoft.com/office/drawing/2014/main" id="{AE551A52-A61D-4B01-AC4B-B80EF06C5A91}"/>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3B2D4C0-0CDD-4246-A244-44BCA2C04C63}"/>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0846"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66" name="Oval 65">
            <a:extLst>
              <a:ext uri="{FF2B5EF4-FFF2-40B4-BE49-F238E27FC236}">
                <a16:creationId xmlns:a16="http://schemas.microsoft.com/office/drawing/2014/main" id="{8A6556FE-8915-4F92-8B5E-E4BB54CB6502}"/>
              </a:ext>
            </a:extLst>
          </p:cNvPr>
          <p:cNvSpPr/>
          <p:nvPr/>
        </p:nvSpPr>
        <p:spPr bwMode="auto">
          <a:xfrm>
            <a:off x="4844977" y="3139867"/>
            <a:ext cx="1865207" cy="18652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pPr>
            <a:r>
              <a:rPr lang="en-US" sz="2448">
                <a:solidFill>
                  <a:srgbClr val="FFFFFF"/>
                </a:solidFill>
                <a:latin typeface="Segoe UI"/>
                <a:ea typeface="Segoe UI" pitchFamily="34" charset="0"/>
                <a:cs typeface="Segoe UI" pitchFamily="34" charset="0"/>
              </a:rPr>
              <a:t>Hero</a:t>
            </a:r>
            <a:br>
              <a:rPr lang="en-US" sz="2448">
                <a:solidFill>
                  <a:srgbClr val="FFFFFF"/>
                </a:solidFill>
                <a:latin typeface="Segoe UI"/>
                <a:ea typeface="Segoe UI" pitchFamily="34" charset="0"/>
                <a:cs typeface="Segoe UI" pitchFamily="34" charset="0"/>
              </a:rPr>
            </a:br>
            <a:r>
              <a:rPr lang="en-US" sz="2448">
                <a:solidFill>
                  <a:srgbClr val="FFFFFF"/>
                </a:solidFill>
                <a:latin typeface="Segoe UI"/>
                <a:ea typeface="Segoe UI" pitchFamily="34" charset="0"/>
                <a:cs typeface="Segoe UI" pitchFamily="34" charset="0"/>
              </a:rPr>
              <a:t>Scenario</a:t>
            </a:r>
          </a:p>
          <a:p>
            <a:pPr algn="ctr" defTabSz="950846" fontAlgn="base">
              <a:spcBef>
                <a:spcPct val="0"/>
              </a:spcBef>
              <a:spcAft>
                <a:spcPct val="0"/>
              </a:spcAft>
            </a:pPr>
            <a:r>
              <a:rPr lang="en-US" sz="2448">
                <a:solidFill>
                  <a:srgbClr val="FFFFFF">
                    <a:lumMod val="95000"/>
                  </a:srgbClr>
                </a:solidFill>
                <a:latin typeface="Segoe UI Semibold"/>
                <a:ea typeface="Segoe UI" pitchFamily="34" charset="0"/>
                <a:cs typeface="Segoe UI" pitchFamily="34" charset="0"/>
              </a:rPr>
              <a:t>Win10 MS</a:t>
            </a:r>
          </a:p>
        </p:txBody>
      </p:sp>
      <p:sp>
        <p:nvSpPr>
          <p:cNvPr id="4" name="Title 3">
            <a:extLst>
              <a:ext uri="{FF2B5EF4-FFF2-40B4-BE49-F238E27FC236}">
                <a16:creationId xmlns:a16="http://schemas.microsoft.com/office/drawing/2014/main" id="{8DF22574-3E8E-41A4-9354-8E84E93C5463}"/>
              </a:ext>
            </a:extLst>
          </p:cNvPr>
          <p:cNvSpPr>
            <a:spLocks noGrp="1"/>
          </p:cNvSpPr>
          <p:nvPr>
            <p:ph type="title"/>
          </p:nvPr>
        </p:nvSpPr>
        <p:spPr/>
        <p:txBody>
          <a:bodyPr/>
          <a:lstStyle/>
          <a:p>
            <a:r>
              <a:rPr lang="en-US" spc="0">
                <a:ln>
                  <a:noFill/>
                </a:ln>
                <a:solidFill>
                  <a:srgbClr val="000000"/>
                </a:solidFill>
                <a:cs typeface="Segoe UI Semilight" panose="020B0402040204020203" pitchFamily="34" charset="0"/>
              </a:rPr>
              <a:t>The </a:t>
            </a:r>
            <a:r>
              <a:rPr lang="en-US" b="1" spc="0">
                <a:ln>
                  <a:noFill/>
                </a:ln>
                <a:solidFill>
                  <a:srgbClr val="000000"/>
                </a:solidFill>
                <a:cs typeface="Segoe UI Semilight" panose="020B0402040204020203" pitchFamily="34" charset="0"/>
              </a:rPr>
              <a:t>ONLY</a:t>
            </a:r>
            <a:r>
              <a:rPr lang="en-US" spc="0">
                <a:ln>
                  <a:noFill/>
                </a:ln>
                <a:solidFill>
                  <a:srgbClr val="000000"/>
                </a:solidFill>
                <a:cs typeface="Segoe UI Semilight" panose="020B0402040204020203" pitchFamily="34" charset="0"/>
              </a:rPr>
              <a:t> multi-session Windows 10 experience</a:t>
            </a:r>
            <a:endParaRPr lang="en-US"/>
          </a:p>
        </p:txBody>
      </p:sp>
      <p:graphicFrame>
        <p:nvGraphicFramePr>
          <p:cNvPr id="60" name="Table 59">
            <a:extLst>
              <a:ext uri="{FF2B5EF4-FFF2-40B4-BE49-F238E27FC236}">
                <a16:creationId xmlns:a16="http://schemas.microsoft.com/office/drawing/2014/main" id="{79304A1C-5ABC-4D13-B6B9-0AF4F581F43B}"/>
              </a:ext>
            </a:extLst>
          </p:cNvPr>
          <p:cNvGraphicFramePr>
            <a:graphicFrameLocks noGrp="1"/>
          </p:cNvGraphicFramePr>
          <p:nvPr/>
        </p:nvGraphicFramePr>
        <p:xfrm>
          <a:off x="594639" y="2393784"/>
          <a:ext cx="3190795" cy="3357372"/>
        </p:xfrm>
        <a:graphic>
          <a:graphicData uri="http://schemas.openxmlformats.org/drawingml/2006/table">
            <a:tbl>
              <a:tblPr firstCol="1" bandRow="1">
                <a:tableStyleId>{5C22544A-7EE6-4342-B048-85BDC9FD1C3A}</a:tableStyleId>
              </a:tblPr>
              <a:tblGrid>
                <a:gridCol w="3190795">
                  <a:extLst>
                    <a:ext uri="{9D8B030D-6E8A-4147-A177-3AD203B41FA5}">
                      <a16:colId xmlns:a16="http://schemas.microsoft.com/office/drawing/2014/main" val="3665616572"/>
                    </a:ext>
                  </a:extLst>
                </a:gridCol>
              </a:tblGrid>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Windows 7</a:t>
                      </a:r>
                    </a:p>
                  </a:txBody>
                  <a:tcPr marL="93247" marR="93260" marT="93260" marB="9326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714195"/>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cs typeface="Arial" panose="020B0604020202020204" pitchFamily="34" charset="0"/>
                        </a:rPr>
                        <a:t>Windows 10</a:t>
                      </a:r>
                      <a:endParaRPr lang="en-US" sz="1600" b="0">
                        <a:solidFill>
                          <a:schemeClr val="bg1"/>
                        </a:solidFill>
                        <a:latin typeface="+mj-lt"/>
                      </a:endParaRP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39461059"/>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j-lt"/>
                          <a:ea typeface="+mn-ea"/>
                          <a:cs typeface="Arial" panose="020B0604020202020204" pitchFamily="34" charset="0"/>
                        </a:rPr>
                        <a:t>Windows Server 2008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4238287"/>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n-lt"/>
                          <a:ea typeface="+mn-ea"/>
                          <a:cs typeface="Arial" panose="020B0604020202020204" pitchFamily="34" charset="0"/>
                        </a:rPr>
                        <a:t>Windows Server </a:t>
                      </a:r>
                      <a:r>
                        <a:rPr lang="en-US" sz="1600" b="0" kern="1200">
                          <a:solidFill>
                            <a:schemeClr val="bg1"/>
                          </a:solidFill>
                          <a:latin typeface="+mj-lt"/>
                          <a:ea typeface="+mn-ea"/>
                          <a:cs typeface="Arial" panose="020B0604020202020204" pitchFamily="34" charset="0"/>
                        </a:rPr>
                        <a:t>2012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905377725"/>
                  </a:ext>
                </a:extLst>
              </a:tr>
            </a:tbl>
          </a:graphicData>
        </a:graphic>
      </p:graphicFrame>
      <p:sp>
        <p:nvSpPr>
          <p:cNvPr id="28" name="Freeform: Shape 27">
            <a:extLst>
              <a:ext uri="{FF2B5EF4-FFF2-40B4-BE49-F238E27FC236}">
                <a16:creationId xmlns:a16="http://schemas.microsoft.com/office/drawing/2014/main" id="{1168914D-4AEA-4D70-BFF1-B41445AB1D21}"/>
              </a:ext>
            </a:extLst>
          </p:cNvPr>
          <p:cNvSpPr/>
          <p:nvPr/>
        </p:nvSpPr>
        <p:spPr>
          <a:xfrm>
            <a:off x="594639" y="1247950"/>
            <a:ext cx="11247196" cy="102586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384"/>
            <a:r>
              <a:rPr lang="en-US" sz="2448">
                <a:solidFill>
                  <a:srgbClr val="FFFFFF"/>
                </a:solidFill>
                <a:latin typeface="Segoe UI Semibold"/>
              </a:rPr>
              <a:t>Multiple users </a:t>
            </a:r>
            <a:r>
              <a:rPr lang="en-US" sz="2448" u="sng">
                <a:solidFill>
                  <a:srgbClr val="FFFFFF"/>
                </a:solidFill>
                <a:latin typeface="Segoe UI Semibold"/>
              </a:rPr>
              <a:t>active simultaneously</a:t>
            </a:r>
            <a:r>
              <a:rPr lang="en-US" sz="2448">
                <a:solidFill>
                  <a:srgbClr val="FFFFFF"/>
                </a:solidFill>
                <a:latin typeface="Segoe UI Semibold"/>
              </a:rPr>
              <a:t> on the same VM</a:t>
            </a:r>
          </a:p>
          <a:p>
            <a:pPr algn="ctr" defTabSz="932384"/>
            <a:r>
              <a:rPr lang="en-US" sz="2448">
                <a:solidFill>
                  <a:srgbClr val="FFFFFF"/>
                </a:solidFill>
                <a:latin typeface="Segoe UI Semibold"/>
              </a:rPr>
              <a:t>Each user’s data is isolated from every other user</a:t>
            </a:r>
          </a:p>
        </p:txBody>
      </p:sp>
      <p:sp>
        <p:nvSpPr>
          <p:cNvPr id="35" name="Rectangle 34">
            <a:extLst>
              <a:ext uri="{FF2B5EF4-FFF2-40B4-BE49-F238E27FC236}">
                <a16:creationId xmlns:a16="http://schemas.microsoft.com/office/drawing/2014/main" id="{45AD0868-ABE4-434D-9F88-F8FE96A681CE}"/>
              </a:ext>
            </a:extLst>
          </p:cNvPr>
          <p:cNvSpPr/>
          <p:nvPr/>
        </p:nvSpPr>
        <p:spPr>
          <a:xfrm>
            <a:off x="8580832" y="2393784"/>
            <a:ext cx="3261003" cy="1616928"/>
          </a:xfrm>
          <a:prstGeom prst="rect">
            <a:avLst/>
          </a:prstGeom>
          <a:ln w="12700">
            <a:solidFill>
              <a:schemeClr val="tx1"/>
            </a:solidFill>
          </a:ln>
        </p:spPr>
        <p:txBody>
          <a:bodyPr wrap="square" anchor="ctr">
            <a:noAutofit/>
          </a:bodyPr>
          <a:lstStyle/>
          <a:p>
            <a:pPr defTabSz="932384">
              <a:spcBef>
                <a:spcPts val="1224"/>
              </a:spcBef>
            </a:pPr>
            <a:r>
              <a:rPr lang="en-US">
                <a:solidFill>
                  <a:srgbClr val="000000"/>
                </a:solidFill>
                <a:latin typeface="Segoe UI"/>
              </a:rPr>
              <a:t>Superior price-performance </a:t>
            </a:r>
          </a:p>
          <a:p>
            <a:pPr defTabSz="932384">
              <a:spcBef>
                <a:spcPts val="1224"/>
              </a:spcBef>
            </a:pPr>
            <a:r>
              <a:rPr lang="en-US">
                <a:solidFill>
                  <a:srgbClr val="000000"/>
                </a:solidFill>
                <a:latin typeface="Segoe UI"/>
              </a:rPr>
              <a:t>Reduced compute costs</a:t>
            </a:r>
          </a:p>
          <a:p>
            <a:pPr defTabSz="932384">
              <a:spcBef>
                <a:spcPts val="1224"/>
              </a:spcBef>
            </a:pPr>
            <a:r>
              <a:rPr lang="en-US">
                <a:solidFill>
                  <a:srgbClr val="000000"/>
                </a:solidFill>
                <a:latin typeface="Segoe UI"/>
              </a:rPr>
              <a:t>Reduced storage costs</a:t>
            </a:r>
          </a:p>
        </p:txBody>
      </p:sp>
      <p:sp>
        <p:nvSpPr>
          <p:cNvPr id="37" name="Rectangle 36">
            <a:extLst>
              <a:ext uri="{FF2B5EF4-FFF2-40B4-BE49-F238E27FC236}">
                <a16:creationId xmlns:a16="http://schemas.microsoft.com/office/drawing/2014/main" id="{C45A7057-F189-4A5E-AAA3-13E56A8DB41C}"/>
              </a:ext>
            </a:extLst>
          </p:cNvPr>
          <p:cNvSpPr/>
          <p:nvPr/>
        </p:nvSpPr>
        <p:spPr>
          <a:xfrm>
            <a:off x="8580832" y="4134227"/>
            <a:ext cx="3261003" cy="1616928"/>
          </a:xfrm>
          <a:prstGeom prst="rect">
            <a:avLst/>
          </a:prstGeom>
          <a:ln w="12700">
            <a:solidFill>
              <a:schemeClr val="tx1"/>
            </a:solidFill>
          </a:ln>
        </p:spPr>
        <p:txBody>
          <a:bodyPr wrap="square" anchor="ctr">
            <a:noAutofit/>
          </a:bodyPr>
          <a:lstStyle/>
          <a:p>
            <a:pPr defTabSz="932384">
              <a:spcBef>
                <a:spcPts val="1224"/>
              </a:spcBef>
            </a:pPr>
            <a:r>
              <a:rPr lang="en-US">
                <a:solidFill>
                  <a:srgbClr val="000000"/>
                </a:solidFill>
                <a:latin typeface="Segoe UI"/>
              </a:rPr>
              <a:t>Increase in Client-based deployments</a:t>
            </a:r>
          </a:p>
          <a:p>
            <a:pPr defTabSz="932384">
              <a:spcBef>
                <a:spcPts val="1224"/>
              </a:spcBef>
            </a:pPr>
            <a:r>
              <a:rPr lang="en-US">
                <a:solidFill>
                  <a:srgbClr val="000000"/>
                </a:solidFill>
                <a:latin typeface="Segoe UI"/>
              </a:rPr>
              <a:t>Mid-market adoption </a:t>
            </a:r>
          </a:p>
        </p:txBody>
      </p:sp>
      <p:sp>
        <p:nvSpPr>
          <p:cNvPr id="6" name="TextBox 5">
            <a:extLst>
              <a:ext uri="{FF2B5EF4-FFF2-40B4-BE49-F238E27FC236}">
                <a16:creationId xmlns:a16="http://schemas.microsoft.com/office/drawing/2014/main" id="{450B1E63-8214-4750-8EFF-36FE07CA1303}"/>
              </a:ext>
            </a:extLst>
          </p:cNvPr>
          <p:cNvSpPr txBox="1"/>
          <p:nvPr/>
        </p:nvSpPr>
        <p:spPr>
          <a:xfrm flipH="1">
            <a:off x="1669204" y="5865039"/>
            <a:ext cx="10169519" cy="779605"/>
          </a:xfrm>
          <a:prstGeom prst="rect">
            <a:avLst/>
          </a:prstGeom>
          <a:noFill/>
          <a:ln w="6350">
            <a:solidFill>
              <a:schemeClr val="bg1">
                <a:lumMod val="75000"/>
              </a:schemeClr>
            </a:solidFill>
            <a:miter lim="800000"/>
          </a:ln>
        </p:spPr>
        <p:txBody>
          <a:bodyPr wrap="square" lIns="139891" tIns="93260" rIns="93260" bIns="93260" rtlCol="0" anchor="ctr">
            <a:noAutofit/>
          </a:bodyPr>
          <a:lstStyle/>
          <a:p>
            <a:pPr defTabSz="932597"/>
            <a:r>
              <a:rPr lang="en-US" sz="2040">
                <a:solidFill>
                  <a:srgbClr val="000000"/>
                </a:solidFill>
                <a:latin typeface="Segoe UI"/>
              </a:rPr>
              <a:t>Application compatibility and user experiences </a:t>
            </a:r>
            <a:r>
              <a:rPr lang="en-US" sz="2040">
                <a:solidFill>
                  <a:srgbClr val="000000"/>
                </a:solidFill>
                <a:latin typeface="Segoe UI Semibold"/>
              </a:rPr>
              <a:t>vary</a:t>
            </a:r>
            <a:r>
              <a:rPr lang="en-US" sz="2040">
                <a:solidFill>
                  <a:srgbClr val="000000"/>
                </a:solidFill>
                <a:latin typeface="Segoe UI"/>
              </a:rPr>
              <a:t> between </a:t>
            </a:r>
            <a:r>
              <a:rPr lang="en-US" sz="2040">
                <a:solidFill>
                  <a:srgbClr val="000000"/>
                </a:solidFill>
                <a:latin typeface="Segoe UI Semibold"/>
              </a:rPr>
              <a:t>Server</a:t>
            </a:r>
            <a:r>
              <a:rPr lang="en-US" sz="2040">
                <a:solidFill>
                  <a:srgbClr val="000000"/>
                </a:solidFill>
                <a:latin typeface="Segoe UI"/>
              </a:rPr>
              <a:t> and </a:t>
            </a:r>
            <a:r>
              <a:rPr lang="en-US" sz="2040">
                <a:solidFill>
                  <a:srgbClr val="000000"/>
                </a:solidFill>
                <a:latin typeface="Segoe UI Semibold"/>
              </a:rPr>
              <a:t>Client </a:t>
            </a:r>
            <a:r>
              <a:rPr lang="en-US" sz="2040">
                <a:solidFill>
                  <a:srgbClr val="000000"/>
                </a:solidFill>
                <a:latin typeface="Segoe UI"/>
              </a:rPr>
              <a:t>OS</a:t>
            </a:r>
          </a:p>
        </p:txBody>
      </p:sp>
      <p:grpSp>
        <p:nvGrpSpPr>
          <p:cNvPr id="17" name="Group 16">
            <a:extLst>
              <a:ext uri="{FF2B5EF4-FFF2-40B4-BE49-F238E27FC236}">
                <a16:creationId xmlns:a16="http://schemas.microsoft.com/office/drawing/2014/main" id="{23DE0D2D-692A-411C-A22A-65F90268E1A1}"/>
              </a:ext>
            </a:extLst>
          </p:cNvPr>
          <p:cNvGrpSpPr/>
          <p:nvPr/>
        </p:nvGrpSpPr>
        <p:grpSpPr>
          <a:xfrm>
            <a:off x="6917690" y="3240648"/>
            <a:ext cx="1361400" cy="494280"/>
            <a:chOff x="6781800" y="3140671"/>
            <a:chExt cx="1334827" cy="484632"/>
          </a:xfrm>
          <a:solidFill>
            <a:schemeClr val="bg1">
              <a:lumMod val="75000"/>
            </a:schemeClr>
          </a:solidFill>
        </p:grpSpPr>
        <p:grpSp>
          <p:nvGrpSpPr>
            <p:cNvPr id="16" name="Group 15">
              <a:extLst>
                <a:ext uri="{FF2B5EF4-FFF2-40B4-BE49-F238E27FC236}">
                  <a16:creationId xmlns:a16="http://schemas.microsoft.com/office/drawing/2014/main" id="{44C9AA6E-1A8D-43C5-B32B-FB74802A32E2}"/>
                </a:ext>
              </a:extLst>
            </p:cNvPr>
            <p:cNvGrpSpPr/>
            <p:nvPr/>
          </p:nvGrpSpPr>
          <p:grpSpPr>
            <a:xfrm>
              <a:off x="6781800" y="3290595"/>
              <a:ext cx="598170" cy="184785"/>
              <a:chOff x="6781800" y="3288030"/>
              <a:chExt cx="598170" cy="184785"/>
            </a:xfrm>
            <a:grpFill/>
          </p:grpSpPr>
          <p:cxnSp>
            <p:nvCxnSpPr>
              <p:cNvPr id="15" name="Straight Connector 14">
                <a:extLst>
                  <a:ext uri="{FF2B5EF4-FFF2-40B4-BE49-F238E27FC236}">
                    <a16:creationId xmlns:a16="http://schemas.microsoft.com/office/drawing/2014/main" id="{CDF0C02D-A2F8-42F7-AE86-BB19264BF06F}"/>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25218-6E90-4823-9D3E-A6A10CCB6D6B}"/>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27652A-CAE0-488E-BCFB-786B880CE1C3}"/>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Arrow: Right 12">
              <a:extLst>
                <a:ext uri="{FF2B5EF4-FFF2-40B4-BE49-F238E27FC236}">
                  <a16:creationId xmlns:a16="http://schemas.microsoft.com/office/drawing/2014/main" id="{1CAF568A-4661-4675-8961-6FB5539DDF1C}"/>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E07FC6C7-A073-4CBA-A158-79A530113717}"/>
              </a:ext>
            </a:extLst>
          </p:cNvPr>
          <p:cNvGrpSpPr/>
          <p:nvPr/>
        </p:nvGrpSpPr>
        <p:grpSpPr>
          <a:xfrm>
            <a:off x="6917690" y="4410013"/>
            <a:ext cx="1361400" cy="494280"/>
            <a:chOff x="6781800" y="3140671"/>
            <a:chExt cx="1334827" cy="484632"/>
          </a:xfrm>
          <a:solidFill>
            <a:schemeClr val="bg1">
              <a:lumMod val="75000"/>
            </a:schemeClr>
          </a:solidFill>
        </p:grpSpPr>
        <p:grpSp>
          <p:nvGrpSpPr>
            <p:cNvPr id="44" name="Group 43">
              <a:extLst>
                <a:ext uri="{FF2B5EF4-FFF2-40B4-BE49-F238E27FC236}">
                  <a16:creationId xmlns:a16="http://schemas.microsoft.com/office/drawing/2014/main" id="{C5C4A538-17E3-469A-B135-57FECD8A00D0}"/>
                </a:ext>
              </a:extLst>
            </p:cNvPr>
            <p:cNvGrpSpPr/>
            <p:nvPr/>
          </p:nvGrpSpPr>
          <p:grpSpPr>
            <a:xfrm>
              <a:off x="6781800" y="3290595"/>
              <a:ext cx="598170" cy="184785"/>
              <a:chOff x="6781800" y="3288030"/>
              <a:chExt cx="598170" cy="184785"/>
            </a:xfrm>
            <a:grpFill/>
          </p:grpSpPr>
          <p:cxnSp>
            <p:nvCxnSpPr>
              <p:cNvPr id="46" name="Straight Connector 45">
                <a:extLst>
                  <a:ext uri="{FF2B5EF4-FFF2-40B4-BE49-F238E27FC236}">
                    <a16:creationId xmlns:a16="http://schemas.microsoft.com/office/drawing/2014/main" id="{7899C0A8-4FB7-43F5-B28D-2915160C64E0}"/>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203730-2656-4933-8E96-12F7E470D810}"/>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177E28-A81C-41C0-91CD-4861FA3CD6DF}"/>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Arrow: Right 44">
              <a:extLst>
                <a:ext uri="{FF2B5EF4-FFF2-40B4-BE49-F238E27FC236}">
                  <a16:creationId xmlns:a16="http://schemas.microsoft.com/office/drawing/2014/main" id="{FCE6943F-FC44-48F6-900E-80C382E254DD}"/>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3371A37-758B-462F-A7BB-24E5FBD841CF}"/>
              </a:ext>
            </a:extLst>
          </p:cNvPr>
          <p:cNvSpPr txBox="1"/>
          <p:nvPr/>
        </p:nvSpPr>
        <p:spPr>
          <a:xfrm flipH="1">
            <a:off x="594640" y="5865039"/>
            <a:ext cx="1074565" cy="779605"/>
          </a:xfrm>
          <a:prstGeom prst="rect">
            <a:avLst/>
          </a:prstGeom>
          <a:solidFill>
            <a:schemeClr val="bg2"/>
          </a:solidFill>
          <a:ln w="6350">
            <a:solidFill>
              <a:schemeClr val="bg2"/>
            </a:solidFill>
            <a:miter lim="800000"/>
          </a:ln>
        </p:spPr>
        <p:txBody>
          <a:bodyPr wrap="square" lIns="93260" tIns="93260" rIns="93260" bIns="93260" rtlCol="0" anchor="ctr">
            <a:noAutofit/>
          </a:bodyPr>
          <a:lstStyle/>
          <a:p>
            <a:pPr algn="ctr" defTabSz="932597"/>
            <a:endParaRPr lang="en-US" sz="2040">
              <a:solidFill>
                <a:srgbClr val="000000"/>
              </a:solidFill>
              <a:latin typeface="Segoe UI Semibold"/>
            </a:endParaRPr>
          </a:p>
        </p:txBody>
      </p:sp>
      <p:grpSp>
        <p:nvGrpSpPr>
          <p:cNvPr id="50" name="Group 49">
            <a:extLst>
              <a:ext uri="{FF2B5EF4-FFF2-40B4-BE49-F238E27FC236}">
                <a16:creationId xmlns:a16="http://schemas.microsoft.com/office/drawing/2014/main" id="{0D390C83-5CA7-412E-ADE4-E4C54B0D3F6D}"/>
              </a:ext>
            </a:extLst>
          </p:cNvPr>
          <p:cNvGrpSpPr/>
          <p:nvPr/>
        </p:nvGrpSpPr>
        <p:grpSpPr>
          <a:xfrm>
            <a:off x="801882" y="6001905"/>
            <a:ext cx="660078" cy="505876"/>
            <a:chOff x="13375104" y="4145046"/>
            <a:chExt cx="457200" cy="350395"/>
          </a:xfrm>
        </p:grpSpPr>
        <p:sp>
          <p:nvSpPr>
            <p:cNvPr id="51" name="monitor" title="Icon of a monitor">
              <a:extLst>
                <a:ext uri="{FF2B5EF4-FFF2-40B4-BE49-F238E27FC236}">
                  <a16:creationId xmlns:a16="http://schemas.microsoft.com/office/drawing/2014/main" id="{275EB1B1-E6D0-4E8E-AEE5-0BF69C5B54F1}"/>
                </a:ext>
              </a:extLst>
            </p:cNvPr>
            <p:cNvSpPr>
              <a:spLocks noChangeAspect="1" noEditPoints="1"/>
            </p:cNvSpPr>
            <p:nvPr/>
          </p:nvSpPr>
          <p:spPr bwMode="auto">
            <a:xfrm>
              <a:off x="13375104" y="414504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endParaRPr lang="en-US" sz="1734">
                <a:gradFill>
                  <a:gsLst>
                    <a:gs pos="0">
                      <a:srgbClr val="505050"/>
                    </a:gs>
                    <a:gs pos="100000">
                      <a:srgbClr val="505050"/>
                    </a:gs>
                  </a:gsLst>
                </a:gradFill>
                <a:latin typeface="Segoe UI"/>
              </a:endParaRPr>
            </a:p>
          </p:txBody>
        </p:sp>
        <p:sp>
          <p:nvSpPr>
            <p:cNvPr id="52" name="Touch_E815" title="Icon of a closed hand with one finger pressing a button">
              <a:extLst>
                <a:ext uri="{FF2B5EF4-FFF2-40B4-BE49-F238E27FC236}">
                  <a16:creationId xmlns:a16="http://schemas.microsoft.com/office/drawing/2014/main" id="{9C3B7EB0-5E7C-4B13-AEF8-4D0573CB3851}"/>
                </a:ext>
              </a:extLst>
            </p:cNvPr>
            <p:cNvSpPr>
              <a:spLocks noChangeAspect="1" noEditPoints="1"/>
            </p:cNvSpPr>
            <p:nvPr/>
          </p:nvSpPr>
          <p:spPr bwMode="auto">
            <a:xfrm>
              <a:off x="13532035" y="4186926"/>
              <a:ext cx="143338" cy="20948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endParaRPr lang="en-US" sz="1734">
                <a:gradFill>
                  <a:gsLst>
                    <a:gs pos="0">
                      <a:srgbClr val="505050"/>
                    </a:gs>
                    <a:gs pos="100000">
                      <a:srgbClr val="505050"/>
                    </a:gs>
                  </a:gsLst>
                  <a:lin ang="5400000" scaled="1"/>
                </a:gradFill>
                <a:latin typeface="Segoe UI"/>
              </a:endParaRPr>
            </a:p>
          </p:txBody>
        </p:sp>
      </p:grpSp>
      <p:sp>
        <p:nvSpPr>
          <p:cNvPr id="2" name="Rectangle 1">
            <a:extLst>
              <a:ext uri="{FF2B5EF4-FFF2-40B4-BE49-F238E27FC236}">
                <a16:creationId xmlns:a16="http://schemas.microsoft.com/office/drawing/2014/main" id="{8BBC9435-F851-471A-A80C-A49268DB3D57}"/>
              </a:ext>
            </a:extLst>
          </p:cNvPr>
          <p:cNvSpPr/>
          <p:nvPr/>
        </p:nvSpPr>
        <p:spPr bwMode="auto">
          <a:xfrm>
            <a:off x="3442985" y="2401335"/>
            <a:ext cx="335970" cy="81602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
        <p:nvSpPr>
          <p:cNvPr id="38" name="Rectangle 37">
            <a:extLst>
              <a:ext uri="{FF2B5EF4-FFF2-40B4-BE49-F238E27FC236}">
                <a16:creationId xmlns:a16="http://schemas.microsoft.com/office/drawing/2014/main" id="{1C820E8B-B3F8-4B10-A661-F6F3372E4B04}"/>
              </a:ext>
            </a:extLst>
          </p:cNvPr>
          <p:cNvSpPr/>
          <p:nvPr/>
        </p:nvSpPr>
        <p:spPr bwMode="auto">
          <a:xfrm>
            <a:off x="3442985" y="4086822"/>
            <a:ext cx="335970" cy="811442"/>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Tree>
    <p:extLst>
      <p:ext uri="{BB962C8B-B14F-4D97-AF65-F5344CB8AC3E}">
        <p14:creationId xmlns:p14="http://schemas.microsoft.com/office/powerpoint/2010/main" val="11190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A776E-1088-4BC6-AB4A-CF8203B82AC9}"/>
              </a:ext>
            </a:extLst>
          </p:cNvPr>
          <p:cNvSpPr>
            <a:spLocks noGrp="1"/>
          </p:cNvSpPr>
          <p:nvPr>
            <p:ph type="title"/>
          </p:nvPr>
        </p:nvSpPr>
        <p:spPr/>
        <p:txBody>
          <a:bodyPr/>
          <a:lstStyle/>
          <a:p>
            <a:r>
              <a:rPr lang="en-US" dirty="0"/>
              <a:t>Geographical Availability</a:t>
            </a:r>
          </a:p>
        </p:txBody>
      </p:sp>
      <p:sp>
        <p:nvSpPr>
          <p:cNvPr id="5" name="Content Placeholder 4">
            <a:extLst>
              <a:ext uri="{FF2B5EF4-FFF2-40B4-BE49-F238E27FC236}">
                <a16:creationId xmlns:a16="http://schemas.microsoft.com/office/drawing/2014/main" id="{2D088646-17B5-479B-8AE7-A6B88CC98CF9}"/>
              </a:ext>
            </a:extLst>
          </p:cNvPr>
          <p:cNvSpPr>
            <a:spLocks noGrp="1"/>
          </p:cNvSpPr>
          <p:nvPr>
            <p:ph sz="quarter" idx="10"/>
          </p:nvPr>
        </p:nvSpPr>
        <p:spPr>
          <a:xfrm>
            <a:off x="596712" y="1463669"/>
            <a:ext cx="11238194" cy="5250822"/>
          </a:xfrm>
        </p:spPr>
        <p:txBody>
          <a:bodyPr/>
          <a:lstStyle/>
          <a:p>
            <a:pPr marL="0" indent="0">
              <a:buNone/>
            </a:pPr>
            <a:r>
              <a:rPr lang="en-US" sz="2040" b="1" dirty="0"/>
              <a:t>General:</a:t>
            </a:r>
          </a:p>
          <a:p>
            <a:r>
              <a:rPr lang="en-US" sz="2040" dirty="0"/>
              <a:t>Users can be anywhere on the Internet</a:t>
            </a:r>
          </a:p>
          <a:p>
            <a:r>
              <a:rPr lang="en-US" sz="2040" dirty="0"/>
              <a:t>VMs can be in any Azure Region</a:t>
            </a:r>
          </a:p>
          <a:p>
            <a:pPr marL="0" indent="0">
              <a:buNone/>
            </a:pPr>
            <a:endParaRPr lang="en-US" sz="2040" b="1" dirty="0"/>
          </a:p>
          <a:p>
            <a:pPr marL="0" indent="0">
              <a:buNone/>
            </a:pPr>
            <a:r>
              <a:rPr lang="en-US" sz="2040" b="1" dirty="0"/>
              <a:t>Data Sovereignty:</a:t>
            </a:r>
          </a:p>
          <a:p>
            <a:r>
              <a:rPr lang="en-US" sz="2040" dirty="0"/>
              <a:t>Customer/user data locale is controlled by administrator based on VMs, file servers, etc.</a:t>
            </a:r>
          </a:p>
          <a:p>
            <a:r>
              <a:rPr lang="en-US" sz="2040" dirty="0"/>
              <a:t>Service metadata (e.g. which user is connected to which VM) is stored in the United States</a:t>
            </a:r>
          </a:p>
          <a:p>
            <a:r>
              <a:rPr lang="en-US" sz="2040" dirty="0"/>
              <a:t>Additional geographies for service metadata will be added starting in CY20 Q2</a:t>
            </a:r>
          </a:p>
          <a:p>
            <a:endParaRPr lang="en-US" sz="2040" dirty="0"/>
          </a:p>
          <a:p>
            <a:pPr marL="0" indent="0">
              <a:buNone/>
            </a:pPr>
            <a:r>
              <a:rPr lang="en-US" sz="2040" b="1" dirty="0"/>
              <a:t>Connection Latency:</a:t>
            </a:r>
          </a:p>
          <a:p>
            <a:r>
              <a:rPr lang="en-US" sz="2040" dirty="0"/>
              <a:t>Latency will vary based on the location of user, VM, and Windows Virtual Desktop services</a:t>
            </a:r>
          </a:p>
          <a:p>
            <a:r>
              <a:rPr lang="en-US" sz="2040" dirty="0"/>
              <a:t>Latency will continuously improve as Windows Virtual Desktop services are deployed to new geographies</a:t>
            </a:r>
          </a:p>
          <a:p>
            <a:r>
              <a:rPr lang="en-US" sz="2040" dirty="0"/>
              <a:t>Web-based tool provided to estimate latency from </a:t>
            </a:r>
            <a:r>
              <a:rPr lang="en-US" sz="2040"/>
              <a:t>user location to </a:t>
            </a:r>
            <a:r>
              <a:rPr lang="en-US" sz="2040" dirty="0"/>
              <a:t>Azure region of VM</a:t>
            </a:r>
          </a:p>
        </p:txBody>
      </p:sp>
    </p:spTree>
    <p:extLst>
      <p:ext uri="{BB962C8B-B14F-4D97-AF65-F5344CB8AC3E}">
        <p14:creationId xmlns:p14="http://schemas.microsoft.com/office/powerpoint/2010/main" val="31557765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takeaways</a:t>
            </a:r>
          </a:p>
        </p:txBody>
      </p:sp>
      <p:sp>
        <p:nvSpPr>
          <p:cNvPr id="5" name="Text Placeholder 4"/>
          <p:cNvSpPr>
            <a:spLocks noGrp="1"/>
          </p:cNvSpPr>
          <p:nvPr>
            <p:ph type="body" sz="quarter" idx="10"/>
          </p:nvPr>
        </p:nvSpPr>
        <p:spPr>
          <a:xfrm>
            <a:off x="600855" y="1463669"/>
            <a:ext cx="11238194" cy="4707115"/>
          </a:xfrm>
        </p:spPr>
        <p:txBody>
          <a:bodyPr/>
          <a:lstStyle/>
          <a:p>
            <a:pPr marL="0" indent="0">
              <a:spcBef>
                <a:spcPts val="2448"/>
              </a:spcBef>
              <a:buNone/>
              <a:defRPr/>
            </a:pPr>
            <a:r>
              <a:rPr lang="en-US" spc="-51" dirty="0">
                <a:ln w="3175">
                  <a:noFill/>
                </a:ln>
                <a:solidFill>
                  <a:schemeClr val="tx1"/>
                </a:solidFill>
              </a:rPr>
              <a:t>Windows Virtual Desktop</a:t>
            </a:r>
            <a:r>
              <a:rPr lang="en-US" spc="-51">
                <a:ln w="3175">
                  <a:noFill/>
                </a:ln>
                <a:solidFill>
                  <a:schemeClr val="tx1"/>
                </a:solidFill>
              </a:rPr>
              <a:t> simplifies management of Azure-hosted Windows desktops &amp; apps</a:t>
            </a:r>
          </a:p>
          <a:p>
            <a:pPr marL="0" indent="0">
              <a:spcBef>
                <a:spcPts val="2448"/>
              </a:spcBef>
              <a:buNone/>
              <a:defRPr/>
            </a:pPr>
            <a:r>
              <a:rPr lang="en-US" spc="-51">
                <a:ln w="3175">
                  <a:noFill/>
                </a:ln>
                <a:solidFill>
                  <a:schemeClr val="tx1"/>
                </a:solidFill>
              </a:rPr>
              <a:t>Azure AD authentication enables new security features</a:t>
            </a:r>
          </a:p>
          <a:p>
            <a:pPr marL="0" indent="0">
              <a:spcBef>
                <a:spcPts val="2448"/>
              </a:spcBef>
              <a:buNone/>
              <a:defRPr/>
            </a:pPr>
            <a:r>
              <a:rPr lang="en-US" spc="-51">
                <a:ln w="3175">
                  <a:noFill/>
                </a:ln>
                <a:solidFill>
                  <a:schemeClr val="tx1"/>
                </a:solidFill>
              </a:rPr>
              <a:t>Reverse-connect isolates customer environments</a:t>
            </a:r>
            <a:endParaRPr lang="en-US" spc="-51">
              <a:solidFill>
                <a:schemeClr val="tx1"/>
              </a:solidFill>
            </a:endParaRPr>
          </a:p>
          <a:p>
            <a:pPr marL="0" indent="0">
              <a:spcBef>
                <a:spcPts val="2448"/>
              </a:spcBef>
              <a:buNone/>
              <a:defRPr/>
            </a:pPr>
            <a:r>
              <a:rPr lang="en-US" spc="-51">
                <a:ln w="3175">
                  <a:noFill/>
                </a:ln>
                <a:solidFill>
                  <a:schemeClr val="tx1"/>
                </a:solidFill>
              </a:rPr>
              <a:t>Host pools provide flexible deployment models</a:t>
            </a:r>
          </a:p>
          <a:p>
            <a:pPr marL="0" indent="0">
              <a:spcBef>
                <a:spcPts val="2448"/>
              </a:spcBef>
              <a:buNone/>
              <a:defRPr/>
            </a:pPr>
            <a:r>
              <a:rPr lang="en-US" spc="-51">
                <a:ln w="3175">
                  <a:noFill/>
                </a:ln>
                <a:solidFill>
                  <a:schemeClr val="tx1"/>
                </a:solidFill>
              </a:rPr>
              <a:t>VM scaling lowers cost</a:t>
            </a:r>
          </a:p>
          <a:p>
            <a:pPr marL="0" indent="0">
              <a:spcBef>
                <a:spcPts val="2448"/>
              </a:spcBef>
              <a:buNone/>
              <a:defRPr/>
            </a:pPr>
            <a:r>
              <a:rPr lang="en-US" spc="-51">
                <a:ln w="3175">
                  <a:noFill/>
                </a:ln>
                <a:solidFill>
                  <a:schemeClr val="tx1"/>
                </a:solidFill>
              </a:rPr>
              <a:t>Extensible platform enables rich partner ecosystem</a:t>
            </a:r>
          </a:p>
        </p:txBody>
      </p:sp>
    </p:spTree>
    <p:extLst>
      <p:ext uri="{BB962C8B-B14F-4D97-AF65-F5344CB8AC3E}">
        <p14:creationId xmlns:p14="http://schemas.microsoft.com/office/powerpoint/2010/main" val="45649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Resources</a:t>
            </a:r>
          </a:p>
        </p:txBody>
      </p:sp>
      <p:sp>
        <p:nvSpPr>
          <p:cNvPr id="5" name="Text Placeholder 4"/>
          <p:cNvSpPr>
            <a:spLocks noGrp="1"/>
          </p:cNvSpPr>
          <p:nvPr>
            <p:ph type="body" sz="quarter" idx="10"/>
          </p:nvPr>
        </p:nvSpPr>
        <p:spPr>
          <a:xfrm>
            <a:off x="598945" y="1462925"/>
            <a:ext cx="11237870" cy="3603613"/>
          </a:xfrm>
        </p:spPr>
        <p:txBody>
          <a:bodyPr vert="horz" wrap="square" lIns="0" tIns="0" rIns="0" bIns="0" rtlCol="0" anchor="t">
            <a:spAutoFit/>
          </a:bodyPr>
          <a:lstStyle/>
          <a:p>
            <a:r>
              <a:rPr lang="en-US" dirty="0"/>
              <a:t>Landing page: </a:t>
            </a:r>
            <a:r>
              <a:rPr lang="en-US" dirty="0">
                <a:hlinkClick r:id="rId3"/>
              </a:rPr>
              <a:t>https://aka.ms/wvd</a:t>
            </a:r>
            <a:endParaRPr lang="en-US" dirty="0"/>
          </a:p>
          <a:p>
            <a:r>
              <a:rPr lang="en-US" dirty="0"/>
              <a:t>Docs: </a:t>
            </a:r>
            <a:r>
              <a:rPr lang="en-US" dirty="0">
                <a:hlinkClick r:id="rId4"/>
              </a:rPr>
              <a:t>https://docs.Microsoft.com/en-us/azure/virtual-desktop</a:t>
            </a:r>
            <a:endParaRPr lang="en-US" dirty="0"/>
          </a:p>
          <a:p>
            <a:r>
              <a:rPr lang="en-US" dirty="0"/>
              <a:t>ARM templates: </a:t>
            </a:r>
            <a:r>
              <a:rPr lang="en-US" u="sng" dirty="0">
                <a:hlinkClick r:id="rId5"/>
              </a:rPr>
              <a:t>https://aka.ms/wvdgithub</a:t>
            </a:r>
            <a:endParaRPr lang="en-US" dirty="0"/>
          </a:p>
          <a:p>
            <a:r>
              <a:rPr lang="en-US" dirty="0"/>
              <a:t>VM scaling tool: </a:t>
            </a:r>
            <a:r>
              <a:rPr lang="en-US" dirty="0">
                <a:hlinkClick r:id="rId6"/>
              </a:rPr>
              <a:t>https://aka.ms/wvdscaling</a:t>
            </a:r>
            <a:endParaRPr lang="en-US" dirty="0"/>
          </a:p>
          <a:p>
            <a:r>
              <a:rPr lang="en-US" dirty="0"/>
              <a:t>Diagnostics web UI: </a:t>
            </a:r>
            <a:r>
              <a:rPr lang="en-US" dirty="0">
                <a:hlinkClick r:id="rId7"/>
              </a:rPr>
              <a:t>https://aka.ms/diagnosticsUI</a:t>
            </a:r>
            <a:endParaRPr lang="en-US" dirty="0"/>
          </a:p>
          <a:p>
            <a:r>
              <a:rPr lang="en-US" dirty="0"/>
              <a:t>Management web UI: </a:t>
            </a:r>
            <a:r>
              <a:rPr lang="en-US" dirty="0">
                <a:hlinkClick r:id="rId8"/>
              </a:rPr>
              <a:t>https://aka.ms/managementUI</a:t>
            </a:r>
            <a:endParaRPr lang="en-US" dirty="0"/>
          </a:p>
          <a:p>
            <a:r>
              <a:rPr lang="en-US" dirty="0" err="1"/>
              <a:t>FSLogix</a:t>
            </a:r>
            <a:r>
              <a:rPr lang="en-US" dirty="0"/>
              <a:t> docs: </a:t>
            </a:r>
            <a:r>
              <a:rPr lang="en-US" u="sng" dirty="0">
                <a:hlinkClick r:id="rId9"/>
              </a:rPr>
              <a:t>https://aka.ms/fslogix</a:t>
            </a:r>
            <a:r>
              <a:rPr lang="en-US" dirty="0"/>
              <a:t> </a:t>
            </a:r>
          </a:p>
        </p:txBody>
      </p:sp>
    </p:spTree>
    <p:extLst>
      <p:ext uri="{BB962C8B-B14F-4D97-AF65-F5344CB8AC3E}">
        <p14:creationId xmlns:p14="http://schemas.microsoft.com/office/powerpoint/2010/main" val="383643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7579-83AC-4334-B368-6AD946102A30}"/>
              </a:ext>
            </a:extLst>
          </p:cNvPr>
          <p:cNvSpPr>
            <a:spLocks noGrp="1"/>
          </p:cNvSpPr>
          <p:nvPr>
            <p:ph type="title"/>
          </p:nvPr>
        </p:nvSpPr>
        <p:spPr>
          <a:xfrm>
            <a:off x="600059" y="3049882"/>
            <a:ext cx="4251462" cy="553998"/>
          </a:xfrm>
        </p:spPr>
        <p:txBody>
          <a:bodyPr/>
          <a:lstStyle/>
          <a:p>
            <a:r>
              <a:rPr lang="en-US"/>
              <a:t>THANK YOU</a:t>
            </a:r>
          </a:p>
        </p:txBody>
      </p:sp>
      <p:sp>
        <p:nvSpPr>
          <p:cNvPr id="3" name="Text Placeholder 2">
            <a:extLst>
              <a:ext uri="{FF2B5EF4-FFF2-40B4-BE49-F238E27FC236}">
                <a16:creationId xmlns:a16="http://schemas.microsoft.com/office/drawing/2014/main" id="{BBACFEB8-A87C-4331-B8C5-5B62F1EEDE55}"/>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08555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4FD0E2-9BAF-42A3-9A83-A5328862E297}"/>
              </a:ext>
            </a:extLst>
          </p:cNvPr>
          <p:cNvGrpSpPr/>
          <p:nvPr/>
        </p:nvGrpSpPr>
        <p:grpSpPr>
          <a:xfrm flipV="1">
            <a:off x="3789605" y="2719226"/>
            <a:ext cx="1304325" cy="858334"/>
            <a:chOff x="3714772" y="4419932"/>
            <a:chExt cx="1278866" cy="841580"/>
          </a:xfrm>
        </p:grpSpPr>
        <p:sp>
          <p:nvSpPr>
            <p:cNvPr id="25" name="Freeform: Shape 24">
              <a:extLst>
                <a:ext uri="{FF2B5EF4-FFF2-40B4-BE49-F238E27FC236}">
                  <a16:creationId xmlns:a16="http://schemas.microsoft.com/office/drawing/2014/main" id="{91AED4EE-0B93-4D03-A30F-1DE152D7D33A}"/>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sp>
          <p:nvSpPr>
            <p:cNvPr id="26" name="Freeform: Shape 25">
              <a:extLst>
                <a:ext uri="{FF2B5EF4-FFF2-40B4-BE49-F238E27FC236}">
                  <a16:creationId xmlns:a16="http://schemas.microsoft.com/office/drawing/2014/main" id="{0421B590-CA1D-4628-BA71-8D1AEA06C7AA}"/>
                </a:ext>
              </a:extLst>
            </p:cNvPr>
            <p:cNvSpPr/>
            <p:nvPr/>
          </p:nvSpPr>
          <p:spPr bwMode="auto">
            <a:xfrm>
              <a:off x="3714772" y="4419932"/>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grpSp>
      <p:grpSp>
        <p:nvGrpSpPr>
          <p:cNvPr id="7" name="Group 6">
            <a:extLst>
              <a:ext uri="{FF2B5EF4-FFF2-40B4-BE49-F238E27FC236}">
                <a16:creationId xmlns:a16="http://schemas.microsoft.com/office/drawing/2014/main" id="{6D6DA27D-28C7-4042-BC9A-F7533B25F273}"/>
              </a:ext>
            </a:extLst>
          </p:cNvPr>
          <p:cNvGrpSpPr/>
          <p:nvPr/>
        </p:nvGrpSpPr>
        <p:grpSpPr>
          <a:xfrm>
            <a:off x="3789605" y="4594639"/>
            <a:ext cx="1304325" cy="834967"/>
            <a:chOff x="3714772" y="4442843"/>
            <a:chExt cx="1278866" cy="818669"/>
          </a:xfrm>
        </p:grpSpPr>
        <p:sp>
          <p:nvSpPr>
            <p:cNvPr id="40" name="Freeform: Shape 39">
              <a:extLst>
                <a:ext uri="{FF2B5EF4-FFF2-40B4-BE49-F238E27FC236}">
                  <a16:creationId xmlns:a16="http://schemas.microsoft.com/office/drawing/2014/main" id="{13A8C5BF-E0DB-4B09-8780-CDDBEEFD34FD}"/>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sp>
          <p:nvSpPr>
            <p:cNvPr id="41" name="Freeform: Shape 40">
              <a:extLst>
                <a:ext uri="{FF2B5EF4-FFF2-40B4-BE49-F238E27FC236}">
                  <a16:creationId xmlns:a16="http://schemas.microsoft.com/office/drawing/2014/main" id="{51AEF518-62C9-439F-B7C6-C403535388EA}"/>
                </a:ext>
              </a:extLst>
            </p:cNvPr>
            <p:cNvSpPr/>
            <p:nvPr/>
          </p:nvSpPr>
          <p:spPr bwMode="auto">
            <a:xfrm>
              <a:off x="3714772" y="4442843"/>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sz="2040">
                <a:solidFill>
                  <a:srgbClr val="000000"/>
                </a:solidFill>
                <a:latin typeface="Segoe UI"/>
              </a:endParaRPr>
            </a:p>
          </p:txBody>
        </p:sp>
      </p:grpSp>
      <p:sp>
        <p:nvSpPr>
          <p:cNvPr id="22" name="Oval 21">
            <a:extLst>
              <a:ext uri="{FF2B5EF4-FFF2-40B4-BE49-F238E27FC236}">
                <a16:creationId xmlns:a16="http://schemas.microsoft.com/office/drawing/2014/main" id="{8DA36D17-7DEE-4BCB-BA00-5BC74BA71123}"/>
              </a:ext>
            </a:extLst>
          </p:cNvPr>
          <p:cNvSpPr/>
          <p:nvPr/>
        </p:nvSpPr>
        <p:spPr bwMode="auto">
          <a:xfrm>
            <a:off x="4705087" y="2999976"/>
            <a:ext cx="2144988" cy="2144988"/>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040" b="1">
              <a:solidFill>
                <a:srgbClr val="FFFFFF"/>
              </a:solidFill>
              <a:latin typeface="Segoe UI"/>
              <a:ea typeface="Segoe UI" pitchFamily="34" charset="0"/>
              <a:cs typeface="Segoe UI" pitchFamily="34" charset="0"/>
            </a:endParaRPr>
          </a:p>
        </p:txBody>
      </p:sp>
      <p:graphicFrame>
        <p:nvGraphicFramePr>
          <p:cNvPr id="11" name="Object 10" hidden="1">
            <a:extLst>
              <a:ext uri="{FF2B5EF4-FFF2-40B4-BE49-F238E27FC236}">
                <a16:creationId xmlns:a16="http://schemas.microsoft.com/office/drawing/2014/main" id="{AE551A52-A61D-4B01-AC4B-B80EF06C5A91}"/>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9218" name="think-cell Slide" r:id="rId6" imgW="425" imgH="424" progId="TCLayout.ActiveDocument.1">
                  <p:embed/>
                </p:oleObj>
              </mc:Choice>
              <mc:Fallback>
                <p:oleObj name="think-cell Slide" r:id="rId6" imgW="425" imgH="424" progId="TCLayout.ActiveDocument.1">
                  <p:embed/>
                  <p:pic>
                    <p:nvPicPr>
                      <p:cNvPr id="11" name="Object 10" hidden="1">
                        <a:extLst>
                          <a:ext uri="{FF2B5EF4-FFF2-40B4-BE49-F238E27FC236}">
                            <a16:creationId xmlns:a16="http://schemas.microsoft.com/office/drawing/2014/main" id="{AE551A52-A61D-4B01-AC4B-B80EF06C5A91}"/>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3B2D4C0-0CDD-4246-A244-44BCA2C04C63}"/>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0846"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66" name="Oval 65">
            <a:extLst>
              <a:ext uri="{FF2B5EF4-FFF2-40B4-BE49-F238E27FC236}">
                <a16:creationId xmlns:a16="http://schemas.microsoft.com/office/drawing/2014/main" id="{8A6556FE-8915-4F92-8B5E-E4BB54CB6502}"/>
              </a:ext>
            </a:extLst>
          </p:cNvPr>
          <p:cNvSpPr/>
          <p:nvPr/>
        </p:nvSpPr>
        <p:spPr bwMode="auto">
          <a:xfrm>
            <a:off x="4844977" y="3139867"/>
            <a:ext cx="1865207" cy="18652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pPr>
            <a:r>
              <a:rPr lang="en-US" sz="2448">
                <a:solidFill>
                  <a:srgbClr val="FFFFFF"/>
                </a:solidFill>
                <a:latin typeface="Segoe UI"/>
                <a:ea typeface="Segoe UI" pitchFamily="34" charset="0"/>
                <a:cs typeface="Segoe UI" pitchFamily="34" charset="0"/>
              </a:rPr>
              <a:t>Hero</a:t>
            </a:r>
            <a:br>
              <a:rPr lang="en-US" sz="2448">
                <a:solidFill>
                  <a:srgbClr val="FFFFFF"/>
                </a:solidFill>
                <a:latin typeface="Segoe UI"/>
                <a:ea typeface="Segoe UI" pitchFamily="34" charset="0"/>
                <a:cs typeface="Segoe UI" pitchFamily="34" charset="0"/>
              </a:rPr>
            </a:br>
            <a:r>
              <a:rPr lang="en-US" sz="2448">
                <a:solidFill>
                  <a:srgbClr val="FFFFFF"/>
                </a:solidFill>
                <a:latin typeface="Segoe UI"/>
                <a:ea typeface="Segoe UI" pitchFamily="34" charset="0"/>
                <a:cs typeface="Segoe UI" pitchFamily="34" charset="0"/>
              </a:rPr>
              <a:t>Scenario</a:t>
            </a:r>
          </a:p>
          <a:p>
            <a:pPr algn="ctr" defTabSz="950846" fontAlgn="base">
              <a:spcBef>
                <a:spcPct val="0"/>
              </a:spcBef>
              <a:spcAft>
                <a:spcPct val="0"/>
              </a:spcAft>
            </a:pPr>
            <a:r>
              <a:rPr lang="en-US" sz="2448">
                <a:solidFill>
                  <a:srgbClr val="FFFFFF">
                    <a:lumMod val="95000"/>
                  </a:srgbClr>
                </a:solidFill>
                <a:latin typeface="Segoe UI Semibold"/>
                <a:ea typeface="Segoe UI" pitchFamily="34" charset="0"/>
                <a:cs typeface="Segoe UI" pitchFamily="34" charset="0"/>
              </a:rPr>
              <a:t>Win10 MS</a:t>
            </a:r>
          </a:p>
        </p:txBody>
      </p:sp>
      <p:sp>
        <p:nvSpPr>
          <p:cNvPr id="4" name="Title 3">
            <a:extLst>
              <a:ext uri="{FF2B5EF4-FFF2-40B4-BE49-F238E27FC236}">
                <a16:creationId xmlns:a16="http://schemas.microsoft.com/office/drawing/2014/main" id="{8DF22574-3E8E-41A4-9354-8E84E93C5463}"/>
              </a:ext>
            </a:extLst>
          </p:cNvPr>
          <p:cNvSpPr>
            <a:spLocks noGrp="1"/>
          </p:cNvSpPr>
          <p:nvPr>
            <p:ph type="title"/>
          </p:nvPr>
        </p:nvSpPr>
        <p:spPr/>
        <p:txBody>
          <a:bodyPr/>
          <a:lstStyle/>
          <a:p>
            <a:r>
              <a:rPr lang="en-US" spc="0">
                <a:ln>
                  <a:noFill/>
                </a:ln>
                <a:solidFill>
                  <a:srgbClr val="000000"/>
                </a:solidFill>
                <a:cs typeface="Segoe UI Semilight" panose="020B0402040204020203" pitchFamily="34" charset="0"/>
              </a:rPr>
              <a:t>The </a:t>
            </a:r>
            <a:r>
              <a:rPr lang="en-US" b="1" spc="0">
                <a:ln>
                  <a:noFill/>
                </a:ln>
                <a:solidFill>
                  <a:srgbClr val="000000"/>
                </a:solidFill>
                <a:cs typeface="Segoe UI Semilight" panose="020B0402040204020203" pitchFamily="34" charset="0"/>
              </a:rPr>
              <a:t>ONLY</a:t>
            </a:r>
            <a:r>
              <a:rPr lang="en-US" spc="0">
                <a:ln>
                  <a:noFill/>
                </a:ln>
                <a:solidFill>
                  <a:srgbClr val="000000"/>
                </a:solidFill>
                <a:cs typeface="Segoe UI Semilight" panose="020B0402040204020203" pitchFamily="34" charset="0"/>
              </a:rPr>
              <a:t> multi-session Windows 10 experience</a:t>
            </a:r>
            <a:endParaRPr lang="en-US"/>
          </a:p>
        </p:txBody>
      </p:sp>
      <p:graphicFrame>
        <p:nvGraphicFramePr>
          <p:cNvPr id="60" name="Table 59">
            <a:extLst>
              <a:ext uri="{FF2B5EF4-FFF2-40B4-BE49-F238E27FC236}">
                <a16:creationId xmlns:a16="http://schemas.microsoft.com/office/drawing/2014/main" id="{79304A1C-5ABC-4D13-B6B9-0AF4F581F43B}"/>
              </a:ext>
            </a:extLst>
          </p:cNvPr>
          <p:cNvGraphicFramePr>
            <a:graphicFrameLocks noGrp="1"/>
          </p:cNvGraphicFramePr>
          <p:nvPr/>
        </p:nvGraphicFramePr>
        <p:xfrm>
          <a:off x="594639" y="2393784"/>
          <a:ext cx="3190795" cy="3357372"/>
        </p:xfrm>
        <a:graphic>
          <a:graphicData uri="http://schemas.openxmlformats.org/drawingml/2006/table">
            <a:tbl>
              <a:tblPr firstCol="1" bandRow="1">
                <a:tableStyleId>{5C22544A-7EE6-4342-B048-85BDC9FD1C3A}</a:tableStyleId>
              </a:tblPr>
              <a:tblGrid>
                <a:gridCol w="3190795">
                  <a:extLst>
                    <a:ext uri="{9D8B030D-6E8A-4147-A177-3AD203B41FA5}">
                      <a16:colId xmlns:a16="http://schemas.microsoft.com/office/drawing/2014/main" val="3665616572"/>
                    </a:ext>
                  </a:extLst>
                </a:gridCol>
              </a:tblGrid>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Windows 7</a:t>
                      </a:r>
                    </a:p>
                  </a:txBody>
                  <a:tcPr marL="93247" marR="93260" marT="93260" marB="9326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714195"/>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cs typeface="Arial" panose="020B0604020202020204" pitchFamily="34" charset="0"/>
                        </a:rPr>
                        <a:t>Windows 10</a:t>
                      </a:r>
                      <a:endParaRPr lang="en-US" sz="1600" b="0">
                        <a:solidFill>
                          <a:schemeClr val="bg1"/>
                        </a:solidFill>
                        <a:latin typeface="+mj-lt"/>
                      </a:endParaRP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39461059"/>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j-lt"/>
                          <a:ea typeface="+mn-ea"/>
                          <a:cs typeface="Arial" panose="020B0604020202020204" pitchFamily="34" charset="0"/>
                        </a:rPr>
                        <a:t>Windows Server 2008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4238287"/>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n-lt"/>
                          <a:ea typeface="+mn-ea"/>
                          <a:cs typeface="Arial" panose="020B0604020202020204" pitchFamily="34" charset="0"/>
                        </a:rPr>
                        <a:t>Windows Server </a:t>
                      </a:r>
                      <a:r>
                        <a:rPr lang="en-US" sz="1600" b="0" kern="1200">
                          <a:solidFill>
                            <a:schemeClr val="bg1"/>
                          </a:solidFill>
                          <a:latin typeface="+mj-lt"/>
                          <a:ea typeface="+mn-ea"/>
                          <a:cs typeface="Arial" panose="020B0604020202020204" pitchFamily="34" charset="0"/>
                        </a:rPr>
                        <a:t>2012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905377725"/>
                  </a:ext>
                </a:extLst>
              </a:tr>
            </a:tbl>
          </a:graphicData>
        </a:graphic>
      </p:graphicFrame>
      <p:sp>
        <p:nvSpPr>
          <p:cNvPr id="28" name="Freeform: Shape 27">
            <a:extLst>
              <a:ext uri="{FF2B5EF4-FFF2-40B4-BE49-F238E27FC236}">
                <a16:creationId xmlns:a16="http://schemas.microsoft.com/office/drawing/2014/main" id="{1168914D-4AEA-4D70-BFF1-B41445AB1D21}"/>
              </a:ext>
            </a:extLst>
          </p:cNvPr>
          <p:cNvSpPr/>
          <p:nvPr/>
        </p:nvSpPr>
        <p:spPr>
          <a:xfrm>
            <a:off x="594639" y="1247950"/>
            <a:ext cx="11247196" cy="102586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384"/>
            <a:r>
              <a:rPr lang="en-US" sz="2448">
                <a:solidFill>
                  <a:srgbClr val="FFFFFF"/>
                </a:solidFill>
                <a:latin typeface="Segoe UI Semibold"/>
              </a:rPr>
              <a:t>Multiple users </a:t>
            </a:r>
            <a:r>
              <a:rPr lang="en-US" sz="2448" u="sng">
                <a:solidFill>
                  <a:srgbClr val="FFFFFF"/>
                </a:solidFill>
                <a:latin typeface="Segoe UI Semibold"/>
              </a:rPr>
              <a:t>active simultaneously</a:t>
            </a:r>
            <a:r>
              <a:rPr lang="en-US" sz="2448">
                <a:solidFill>
                  <a:srgbClr val="FFFFFF"/>
                </a:solidFill>
                <a:latin typeface="Segoe UI Semibold"/>
              </a:rPr>
              <a:t> on the same VM</a:t>
            </a:r>
          </a:p>
          <a:p>
            <a:pPr algn="ctr" defTabSz="932384"/>
            <a:r>
              <a:rPr lang="en-US" sz="2448">
                <a:solidFill>
                  <a:srgbClr val="FFFFFF"/>
                </a:solidFill>
                <a:latin typeface="Segoe UI Semibold"/>
              </a:rPr>
              <a:t>Each user’s data is isolated from every other user</a:t>
            </a:r>
          </a:p>
        </p:txBody>
      </p:sp>
      <p:sp>
        <p:nvSpPr>
          <p:cNvPr id="35" name="Rectangle 34">
            <a:extLst>
              <a:ext uri="{FF2B5EF4-FFF2-40B4-BE49-F238E27FC236}">
                <a16:creationId xmlns:a16="http://schemas.microsoft.com/office/drawing/2014/main" id="{45AD0868-ABE4-434D-9F88-F8FE96A681CE}"/>
              </a:ext>
            </a:extLst>
          </p:cNvPr>
          <p:cNvSpPr/>
          <p:nvPr/>
        </p:nvSpPr>
        <p:spPr>
          <a:xfrm>
            <a:off x="8580832" y="2393784"/>
            <a:ext cx="3261003" cy="1616928"/>
          </a:xfrm>
          <a:prstGeom prst="rect">
            <a:avLst/>
          </a:prstGeom>
          <a:ln w="12700">
            <a:solidFill>
              <a:schemeClr val="tx1"/>
            </a:solidFill>
          </a:ln>
        </p:spPr>
        <p:txBody>
          <a:bodyPr wrap="square" anchor="ctr">
            <a:noAutofit/>
          </a:bodyPr>
          <a:lstStyle/>
          <a:p>
            <a:pPr defTabSz="932384">
              <a:spcBef>
                <a:spcPts val="1224"/>
              </a:spcBef>
            </a:pPr>
            <a:r>
              <a:rPr lang="en-US">
                <a:solidFill>
                  <a:srgbClr val="000000"/>
                </a:solidFill>
                <a:latin typeface="Segoe UI"/>
              </a:rPr>
              <a:t>Superior price-performance </a:t>
            </a:r>
          </a:p>
          <a:p>
            <a:pPr defTabSz="932384">
              <a:spcBef>
                <a:spcPts val="1224"/>
              </a:spcBef>
            </a:pPr>
            <a:r>
              <a:rPr lang="en-US">
                <a:solidFill>
                  <a:srgbClr val="000000"/>
                </a:solidFill>
                <a:latin typeface="Segoe UI"/>
              </a:rPr>
              <a:t>Reduced compute costs</a:t>
            </a:r>
          </a:p>
          <a:p>
            <a:pPr defTabSz="932384">
              <a:spcBef>
                <a:spcPts val="1224"/>
              </a:spcBef>
            </a:pPr>
            <a:r>
              <a:rPr lang="en-US">
                <a:solidFill>
                  <a:srgbClr val="000000"/>
                </a:solidFill>
                <a:latin typeface="Segoe UI"/>
              </a:rPr>
              <a:t>Reduced storage costs</a:t>
            </a:r>
          </a:p>
        </p:txBody>
      </p:sp>
      <p:sp>
        <p:nvSpPr>
          <p:cNvPr id="37" name="Rectangle 36">
            <a:extLst>
              <a:ext uri="{FF2B5EF4-FFF2-40B4-BE49-F238E27FC236}">
                <a16:creationId xmlns:a16="http://schemas.microsoft.com/office/drawing/2014/main" id="{C45A7057-F189-4A5E-AAA3-13E56A8DB41C}"/>
              </a:ext>
            </a:extLst>
          </p:cNvPr>
          <p:cNvSpPr/>
          <p:nvPr/>
        </p:nvSpPr>
        <p:spPr>
          <a:xfrm>
            <a:off x="8580832" y="4134227"/>
            <a:ext cx="3261003" cy="1616928"/>
          </a:xfrm>
          <a:prstGeom prst="rect">
            <a:avLst/>
          </a:prstGeom>
          <a:ln w="12700">
            <a:solidFill>
              <a:schemeClr val="tx1"/>
            </a:solidFill>
          </a:ln>
        </p:spPr>
        <p:txBody>
          <a:bodyPr wrap="square" anchor="ctr">
            <a:noAutofit/>
          </a:bodyPr>
          <a:lstStyle/>
          <a:p>
            <a:pPr defTabSz="932384">
              <a:spcBef>
                <a:spcPts val="1224"/>
              </a:spcBef>
            </a:pPr>
            <a:r>
              <a:rPr lang="en-US">
                <a:solidFill>
                  <a:srgbClr val="000000"/>
                </a:solidFill>
                <a:latin typeface="Segoe UI"/>
              </a:rPr>
              <a:t>Increase in Client-based deployments</a:t>
            </a:r>
          </a:p>
          <a:p>
            <a:pPr defTabSz="932384">
              <a:spcBef>
                <a:spcPts val="1224"/>
              </a:spcBef>
            </a:pPr>
            <a:r>
              <a:rPr lang="en-US">
                <a:solidFill>
                  <a:srgbClr val="000000"/>
                </a:solidFill>
                <a:latin typeface="Segoe UI"/>
              </a:rPr>
              <a:t>Mid-market adoption </a:t>
            </a:r>
          </a:p>
        </p:txBody>
      </p:sp>
      <p:sp>
        <p:nvSpPr>
          <p:cNvPr id="6" name="TextBox 5">
            <a:extLst>
              <a:ext uri="{FF2B5EF4-FFF2-40B4-BE49-F238E27FC236}">
                <a16:creationId xmlns:a16="http://schemas.microsoft.com/office/drawing/2014/main" id="{450B1E63-8214-4750-8EFF-36FE07CA1303}"/>
              </a:ext>
            </a:extLst>
          </p:cNvPr>
          <p:cNvSpPr txBox="1"/>
          <p:nvPr/>
        </p:nvSpPr>
        <p:spPr>
          <a:xfrm flipH="1">
            <a:off x="1669204" y="5865039"/>
            <a:ext cx="10169519" cy="779605"/>
          </a:xfrm>
          <a:prstGeom prst="rect">
            <a:avLst/>
          </a:prstGeom>
          <a:noFill/>
          <a:ln w="6350">
            <a:solidFill>
              <a:schemeClr val="bg1">
                <a:lumMod val="75000"/>
              </a:schemeClr>
            </a:solidFill>
            <a:miter lim="800000"/>
          </a:ln>
        </p:spPr>
        <p:txBody>
          <a:bodyPr wrap="square" lIns="139891" tIns="93260" rIns="93260" bIns="93260" rtlCol="0" anchor="ctr">
            <a:noAutofit/>
          </a:bodyPr>
          <a:lstStyle/>
          <a:p>
            <a:pPr defTabSz="932597"/>
            <a:r>
              <a:rPr lang="en-US" sz="2040">
                <a:solidFill>
                  <a:srgbClr val="000000"/>
                </a:solidFill>
                <a:latin typeface="Segoe UI"/>
              </a:rPr>
              <a:t>Application compatibility and user experiences </a:t>
            </a:r>
            <a:r>
              <a:rPr lang="en-US" sz="2040">
                <a:solidFill>
                  <a:srgbClr val="000000"/>
                </a:solidFill>
                <a:latin typeface="Segoe UI Semibold"/>
              </a:rPr>
              <a:t>vary</a:t>
            </a:r>
            <a:r>
              <a:rPr lang="en-US" sz="2040">
                <a:solidFill>
                  <a:srgbClr val="000000"/>
                </a:solidFill>
                <a:latin typeface="Segoe UI"/>
              </a:rPr>
              <a:t> between </a:t>
            </a:r>
            <a:r>
              <a:rPr lang="en-US" sz="2040">
                <a:solidFill>
                  <a:srgbClr val="000000"/>
                </a:solidFill>
                <a:latin typeface="Segoe UI Semibold"/>
              </a:rPr>
              <a:t>Server</a:t>
            </a:r>
            <a:r>
              <a:rPr lang="en-US" sz="2040">
                <a:solidFill>
                  <a:srgbClr val="000000"/>
                </a:solidFill>
                <a:latin typeface="Segoe UI"/>
              </a:rPr>
              <a:t> and </a:t>
            </a:r>
            <a:r>
              <a:rPr lang="en-US" sz="2040">
                <a:solidFill>
                  <a:srgbClr val="000000"/>
                </a:solidFill>
                <a:latin typeface="Segoe UI Semibold"/>
              </a:rPr>
              <a:t>Client </a:t>
            </a:r>
            <a:r>
              <a:rPr lang="en-US" sz="2040">
                <a:solidFill>
                  <a:srgbClr val="000000"/>
                </a:solidFill>
                <a:latin typeface="Segoe UI"/>
              </a:rPr>
              <a:t>OS</a:t>
            </a:r>
          </a:p>
        </p:txBody>
      </p:sp>
      <p:grpSp>
        <p:nvGrpSpPr>
          <p:cNvPr id="17" name="Group 16">
            <a:extLst>
              <a:ext uri="{FF2B5EF4-FFF2-40B4-BE49-F238E27FC236}">
                <a16:creationId xmlns:a16="http://schemas.microsoft.com/office/drawing/2014/main" id="{23DE0D2D-692A-411C-A22A-65F90268E1A1}"/>
              </a:ext>
            </a:extLst>
          </p:cNvPr>
          <p:cNvGrpSpPr/>
          <p:nvPr/>
        </p:nvGrpSpPr>
        <p:grpSpPr>
          <a:xfrm>
            <a:off x="6917690" y="3240648"/>
            <a:ext cx="1361400" cy="494280"/>
            <a:chOff x="6781800" y="3140671"/>
            <a:chExt cx="1334827" cy="484632"/>
          </a:xfrm>
          <a:solidFill>
            <a:schemeClr val="bg1">
              <a:lumMod val="75000"/>
            </a:schemeClr>
          </a:solidFill>
        </p:grpSpPr>
        <p:grpSp>
          <p:nvGrpSpPr>
            <p:cNvPr id="16" name="Group 15">
              <a:extLst>
                <a:ext uri="{FF2B5EF4-FFF2-40B4-BE49-F238E27FC236}">
                  <a16:creationId xmlns:a16="http://schemas.microsoft.com/office/drawing/2014/main" id="{44C9AA6E-1A8D-43C5-B32B-FB74802A32E2}"/>
                </a:ext>
              </a:extLst>
            </p:cNvPr>
            <p:cNvGrpSpPr/>
            <p:nvPr/>
          </p:nvGrpSpPr>
          <p:grpSpPr>
            <a:xfrm>
              <a:off x="6781800" y="3290595"/>
              <a:ext cx="598170" cy="184785"/>
              <a:chOff x="6781800" y="3288030"/>
              <a:chExt cx="598170" cy="184785"/>
            </a:xfrm>
            <a:grpFill/>
          </p:grpSpPr>
          <p:cxnSp>
            <p:nvCxnSpPr>
              <p:cNvPr id="15" name="Straight Connector 14">
                <a:extLst>
                  <a:ext uri="{FF2B5EF4-FFF2-40B4-BE49-F238E27FC236}">
                    <a16:creationId xmlns:a16="http://schemas.microsoft.com/office/drawing/2014/main" id="{CDF0C02D-A2F8-42F7-AE86-BB19264BF06F}"/>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25218-6E90-4823-9D3E-A6A10CCB6D6B}"/>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27652A-CAE0-488E-BCFB-786B880CE1C3}"/>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Arrow: Right 12">
              <a:extLst>
                <a:ext uri="{FF2B5EF4-FFF2-40B4-BE49-F238E27FC236}">
                  <a16:creationId xmlns:a16="http://schemas.microsoft.com/office/drawing/2014/main" id="{1CAF568A-4661-4675-8961-6FB5539DDF1C}"/>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E07FC6C7-A073-4CBA-A158-79A530113717}"/>
              </a:ext>
            </a:extLst>
          </p:cNvPr>
          <p:cNvGrpSpPr/>
          <p:nvPr/>
        </p:nvGrpSpPr>
        <p:grpSpPr>
          <a:xfrm>
            <a:off x="6917690" y="4410013"/>
            <a:ext cx="1361400" cy="494280"/>
            <a:chOff x="6781800" y="3140671"/>
            <a:chExt cx="1334827" cy="484632"/>
          </a:xfrm>
          <a:solidFill>
            <a:schemeClr val="bg1">
              <a:lumMod val="75000"/>
            </a:schemeClr>
          </a:solidFill>
        </p:grpSpPr>
        <p:grpSp>
          <p:nvGrpSpPr>
            <p:cNvPr id="44" name="Group 43">
              <a:extLst>
                <a:ext uri="{FF2B5EF4-FFF2-40B4-BE49-F238E27FC236}">
                  <a16:creationId xmlns:a16="http://schemas.microsoft.com/office/drawing/2014/main" id="{C5C4A538-17E3-469A-B135-57FECD8A00D0}"/>
                </a:ext>
              </a:extLst>
            </p:cNvPr>
            <p:cNvGrpSpPr/>
            <p:nvPr/>
          </p:nvGrpSpPr>
          <p:grpSpPr>
            <a:xfrm>
              <a:off x="6781800" y="3290595"/>
              <a:ext cx="598170" cy="184785"/>
              <a:chOff x="6781800" y="3288030"/>
              <a:chExt cx="598170" cy="184785"/>
            </a:xfrm>
            <a:grpFill/>
          </p:grpSpPr>
          <p:cxnSp>
            <p:nvCxnSpPr>
              <p:cNvPr id="46" name="Straight Connector 45">
                <a:extLst>
                  <a:ext uri="{FF2B5EF4-FFF2-40B4-BE49-F238E27FC236}">
                    <a16:creationId xmlns:a16="http://schemas.microsoft.com/office/drawing/2014/main" id="{7899C0A8-4FB7-43F5-B28D-2915160C64E0}"/>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203730-2656-4933-8E96-12F7E470D810}"/>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177E28-A81C-41C0-91CD-4861FA3CD6DF}"/>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Arrow: Right 44">
              <a:extLst>
                <a:ext uri="{FF2B5EF4-FFF2-40B4-BE49-F238E27FC236}">
                  <a16:creationId xmlns:a16="http://schemas.microsoft.com/office/drawing/2014/main" id="{FCE6943F-FC44-48F6-900E-80C382E254DD}"/>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3371A37-758B-462F-A7BB-24E5FBD841CF}"/>
              </a:ext>
            </a:extLst>
          </p:cNvPr>
          <p:cNvSpPr txBox="1"/>
          <p:nvPr/>
        </p:nvSpPr>
        <p:spPr>
          <a:xfrm flipH="1">
            <a:off x="594640" y="5865039"/>
            <a:ext cx="1074565" cy="779605"/>
          </a:xfrm>
          <a:prstGeom prst="rect">
            <a:avLst/>
          </a:prstGeom>
          <a:solidFill>
            <a:schemeClr val="bg2"/>
          </a:solidFill>
          <a:ln w="6350">
            <a:solidFill>
              <a:schemeClr val="bg2"/>
            </a:solidFill>
            <a:miter lim="800000"/>
          </a:ln>
        </p:spPr>
        <p:txBody>
          <a:bodyPr wrap="square" lIns="93260" tIns="93260" rIns="93260" bIns="93260" rtlCol="0" anchor="ctr">
            <a:noAutofit/>
          </a:bodyPr>
          <a:lstStyle/>
          <a:p>
            <a:pPr algn="ctr" defTabSz="932597"/>
            <a:endParaRPr lang="en-US" sz="2040">
              <a:solidFill>
                <a:srgbClr val="000000"/>
              </a:solidFill>
              <a:latin typeface="Segoe UI Semibold"/>
            </a:endParaRPr>
          </a:p>
        </p:txBody>
      </p:sp>
      <p:grpSp>
        <p:nvGrpSpPr>
          <p:cNvPr id="50" name="Group 49">
            <a:extLst>
              <a:ext uri="{FF2B5EF4-FFF2-40B4-BE49-F238E27FC236}">
                <a16:creationId xmlns:a16="http://schemas.microsoft.com/office/drawing/2014/main" id="{0D390C83-5CA7-412E-ADE4-E4C54B0D3F6D}"/>
              </a:ext>
            </a:extLst>
          </p:cNvPr>
          <p:cNvGrpSpPr/>
          <p:nvPr/>
        </p:nvGrpSpPr>
        <p:grpSpPr>
          <a:xfrm>
            <a:off x="801882" y="6001905"/>
            <a:ext cx="660078" cy="505876"/>
            <a:chOff x="13375104" y="4145046"/>
            <a:chExt cx="457200" cy="350395"/>
          </a:xfrm>
        </p:grpSpPr>
        <p:sp>
          <p:nvSpPr>
            <p:cNvPr id="51" name="monitor" title="Icon of a monitor">
              <a:extLst>
                <a:ext uri="{FF2B5EF4-FFF2-40B4-BE49-F238E27FC236}">
                  <a16:creationId xmlns:a16="http://schemas.microsoft.com/office/drawing/2014/main" id="{275EB1B1-E6D0-4E8E-AEE5-0BF69C5B54F1}"/>
                </a:ext>
              </a:extLst>
            </p:cNvPr>
            <p:cNvSpPr>
              <a:spLocks noChangeAspect="1" noEditPoints="1"/>
            </p:cNvSpPr>
            <p:nvPr/>
          </p:nvSpPr>
          <p:spPr bwMode="auto">
            <a:xfrm>
              <a:off x="13375104" y="414504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endParaRPr lang="en-US" sz="1734">
                <a:gradFill>
                  <a:gsLst>
                    <a:gs pos="0">
                      <a:srgbClr val="505050"/>
                    </a:gs>
                    <a:gs pos="100000">
                      <a:srgbClr val="505050"/>
                    </a:gs>
                  </a:gsLst>
                </a:gradFill>
                <a:latin typeface="Segoe UI"/>
              </a:endParaRPr>
            </a:p>
          </p:txBody>
        </p:sp>
        <p:sp>
          <p:nvSpPr>
            <p:cNvPr id="52" name="Touch_E815" title="Icon of a closed hand with one finger pressing a button">
              <a:extLst>
                <a:ext uri="{FF2B5EF4-FFF2-40B4-BE49-F238E27FC236}">
                  <a16:creationId xmlns:a16="http://schemas.microsoft.com/office/drawing/2014/main" id="{9C3B7EB0-5E7C-4B13-AEF8-4D0573CB3851}"/>
                </a:ext>
              </a:extLst>
            </p:cNvPr>
            <p:cNvSpPr>
              <a:spLocks noChangeAspect="1" noEditPoints="1"/>
            </p:cNvSpPr>
            <p:nvPr/>
          </p:nvSpPr>
          <p:spPr bwMode="auto">
            <a:xfrm>
              <a:off x="13532035" y="4186926"/>
              <a:ext cx="143338" cy="20948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endParaRPr lang="en-US" sz="1734">
                <a:gradFill>
                  <a:gsLst>
                    <a:gs pos="0">
                      <a:srgbClr val="505050"/>
                    </a:gs>
                    <a:gs pos="100000">
                      <a:srgbClr val="505050"/>
                    </a:gs>
                  </a:gsLst>
                  <a:lin ang="5400000" scaled="1"/>
                </a:gradFill>
                <a:latin typeface="Segoe UI"/>
              </a:endParaRPr>
            </a:p>
          </p:txBody>
        </p:sp>
      </p:grpSp>
      <p:sp>
        <p:nvSpPr>
          <p:cNvPr id="2" name="Rectangle 1">
            <a:extLst>
              <a:ext uri="{FF2B5EF4-FFF2-40B4-BE49-F238E27FC236}">
                <a16:creationId xmlns:a16="http://schemas.microsoft.com/office/drawing/2014/main" id="{8BBC9435-F851-471A-A80C-A49268DB3D57}"/>
              </a:ext>
            </a:extLst>
          </p:cNvPr>
          <p:cNvSpPr/>
          <p:nvPr/>
        </p:nvSpPr>
        <p:spPr bwMode="auto">
          <a:xfrm>
            <a:off x="3442985" y="2401335"/>
            <a:ext cx="335970" cy="81602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
        <p:nvSpPr>
          <p:cNvPr id="38" name="Rectangle 37">
            <a:extLst>
              <a:ext uri="{FF2B5EF4-FFF2-40B4-BE49-F238E27FC236}">
                <a16:creationId xmlns:a16="http://schemas.microsoft.com/office/drawing/2014/main" id="{1C820E8B-B3F8-4B10-A661-F6F3372E4B04}"/>
              </a:ext>
            </a:extLst>
          </p:cNvPr>
          <p:cNvSpPr/>
          <p:nvPr/>
        </p:nvSpPr>
        <p:spPr bwMode="auto">
          <a:xfrm>
            <a:off x="3442985" y="4086822"/>
            <a:ext cx="335970" cy="811442"/>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
        <p:nvSpPr>
          <p:cNvPr id="3" name="Rectangle 2">
            <a:extLst>
              <a:ext uri="{FF2B5EF4-FFF2-40B4-BE49-F238E27FC236}">
                <a16:creationId xmlns:a16="http://schemas.microsoft.com/office/drawing/2014/main" id="{90665BBA-47D2-4A9E-93EB-634F14E25325}"/>
              </a:ext>
            </a:extLst>
          </p:cNvPr>
          <p:cNvSpPr/>
          <p:nvPr/>
        </p:nvSpPr>
        <p:spPr bwMode="auto">
          <a:xfrm>
            <a:off x="594639" y="2393784"/>
            <a:ext cx="3190795" cy="8235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F110CB7-5D1D-49FF-807E-73CF60C3213A}"/>
              </a:ext>
            </a:extLst>
          </p:cNvPr>
          <p:cNvSpPr/>
          <p:nvPr/>
        </p:nvSpPr>
        <p:spPr bwMode="auto">
          <a:xfrm>
            <a:off x="565002" y="4053211"/>
            <a:ext cx="3190795" cy="8235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07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7EDA-52A0-4557-8EE7-2065F7A5E632}"/>
              </a:ext>
            </a:extLst>
          </p:cNvPr>
          <p:cNvSpPr>
            <a:spLocks noGrp="1"/>
          </p:cNvSpPr>
          <p:nvPr>
            <p:ph type="title"/>
          </p:nvPr>
        </p:nvSpPr>
        <p:spPr/>
        <p:txBody>
          <a:bodyPr/>
          <a:lstStyle/>
          <a:p>
            <a:r>
              <a:rPr lang="en-US"/>
              <a:t>Windows 7 Opportunity</a:t>
            </a:r>
          </a:p>
        </p:txBody>
      </p:sp>
    </p:spTree>
    <p:extLst>
      <p:ext uri="{BB962C8B-B14F-4D97-AF65-F5344CB8AC3E}">
        <p14:creationId xmlns:p14="http://schemas.microsoft.com/office/powerpoint/2010/main" val="17829528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c5qexEBR3Wa5HqRl7.Nx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Gv_oqQCjQBCMbR87pb.h1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Gv_oqQCjQBCMbR87pb.h1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9NVMav2sSc2zIfQpvY.RX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9NVMav2sSc2zIfQpvY.RX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csLESEGpRs2m5lzqCmhbr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irxzf.W6lgOIZ8TZBVli.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tAjCSG7fRQKoJ3Frya5.4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0yND_Cr3tbZ5YD9zqLq3m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yHT00ds1uGQ0rphU4G7hc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20q.WKuZYkms6GV3cqBS4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Gv_oqQCjQBCMbR87pb.h1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Solutions Business">
  <a:themeElements>
    <a:clrScheme name="ICB_2019">
      <a:dk1>
        <a:srgbClr val="1A1A1A"/>
      </a:dk1>
      <a:lt1>
        <a:srgbClr val="FFFFFF"/>
      </a:lt1>
      <a:dk2>
        <a:srgbClr val="0D0D0D"/>
      </a:dk2>
      <a:lt2>
        <a:srgbClr val="F2F2F2"/>
      </a:lt2>
      <a:accent1>
        <a:srgbClr val="0078D4"/>
      </a:accent1>
      <a:accent2>
        <a:srgbClr val="50E6FF"/>
      </a:accent2>
      <a:accent3>
        <a:srgbClr val="243A5E"/>
      </a:accent3>
      <a:accent4>
        <a:srgbClr val="505050"/>
      </a:accent4>
      <a:accent5>
        <a:srgbClr val="737373"/>
      </a:accent5>
      <a:accent6>
        <a:srgbClr val="F2F2F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5.xml><?xml version="1.0" encoding="utf-8"?>
<a:theme xmlns:a="http://schemas.openxmlformats.org/drawingml/2006/main" name="4_Microsoft 365 PPT Template - 2018">
  <a:themeElements>
    <a:clrScheme name="Custom 13">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_WindowsPhoto" id="{06F410FA-7982-4700-9CD4-6674A21F6D5F}" vid="{984C213A-97C2-490A-A5CC-BFCD77ACB519}"/>
    </a:ext>
  </a:extLst>
</a:theme>
</file>

<file path=ppt/theme/theme6.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3FA498C683E94696A9F9E86390AA5F" ma:contentTypeVersion="5" ma:contentTypeDescription="Create a new document." ma:contentTypeScope="" ma:versionID="91abef37ac3c4a289a82c715eca548e5">
  <xsd:schema xmlns:xsd="http://www.w3.org/2001/XMLSchema" xmlns:xs="http://www.w3.org/2001/XMLSchema" xmlns:p="http://schemas.microsoft.com/office/2006/metadata/properties" xmlns:ns2="24ce65f2-f4ee-4734-b023-07c740501d91" targetNamespace="http://schemas.microsoft.com/office/2006/metadata/properties" ma:root="true" ma:fieldsID="93780468c6c271b3523095b5e6847ddd" ns2:_="">
    <xsd:import namespace="24ce65f2-f4ee-4734-b023-07c740501d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e65f2-f4ee-4734-b023-07c740501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495B12C-1659-442B-980F-F7ED5C439D32}"/>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24</TotalTime>
  <Words>9452</Words>
  <Application>Microsoft Office PowerPoint</Application>
  <PresentationFormat>Custom</PresentationFormat>
  <Paragraphs>1320</Paragraphs>
  <Slides>73</Slides>
  <Notes>54</Notes>
  <HiddenSlides>0</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73</vt:i4>
      </vt:variant>
    </vt:vector>
  </HeadingPairs>
  <TitlesOfParts>
    <vt:vector size="95" baseType="lpstr">
      <vt:lpstr>Arial</vt:lpstr>
      <vt:lpstr>Calibri</vt:lpstr>
      <vt:lpstr>Calibri Light</vt:lpstr>
      <vt:lpstr>Consolas</vt:lpstr>
      <vt:lpstr>Metropolis</vt:lpstr>
      <vt:lpstr>Segoe Pro Semibold</vt:lpstr>
      <vt:lpstr>Segoe UI</vt:lpstr>
      <vt:lpstr>Segoe UI </vt:lpstr>
      <vt:lpstr>Segoe UI Body</vt:lpstr>
      <vt:lpstr>Segoe UI Light</vt:lpstr>
      <vt:lpstr>Segoe UI Semibold</vt:lpstr>
      <vt:lpstr>Segoe UI Semilight</vt:lpstr>
      <vt:lpstr>Times New Roman</vt:lpstr>
      <vt:lpstr>Wingdings</vt:lpstr>
      <vt:lpstr>Azure Solutions Business</vt:lpstr>
      <vt:lpstr>White Template</vt:lpstr>
      <vt:lpstr>1_Microsoft 365 PPT Template - 2018</vt:lpstr>
      <vt:lpstr>1_White Template</vt:lpstr>
      <vt:lpstr>4_Microsoft 365 PPT Template - 2018</vt:lpstr>
      <vt:lpstr>Microsoft 365 PPT Template - 2018</vt:lpstr>
      <vt:lpstr>9-51052_Microsoft_Ready_Template_Light</vt:lpstr>
      <vt:lpstr>think-cell Slide</vt:lpstr>
      <vt:lpstr>Windows Virtual Desktop Sales Airlift</vt:lpstr>
      <vt:lpstr>Microsoft confidential</vt:lpstr>
      <vt:lpstr>WVD Primary Sales Motions</vt:lpstr>
      <vt:lpstr>WVD + Citrix and VMware</vt:lpstr>
      <vt:lpstr>PowerPoint Presentation</vt:lpstr>
      <vt:lpstr>Horizon Cloud on Microsoft Azure</vt:lpstr>
      <vt:lpstr>The ONLY multi-session Windows 10 experience</vt:lpstr>
      <vt:lpstr>The ONLY multi-session Windows 10 experience</vt:lpstr>
      <vt:lpstr>Windows 7 Opportunity</vt:lpstr>
      <vt:lpstr>Customer migration from Windows 7 to Windows 10 is blocked by incompatible applications and hardware</vt:lpstr>
      <vt:lpstr>WVD unblocks the customer and puts them on a path to a modern desktop </vt:lpstr>
      <vt:lpstr>Windows Server Opportunity</vt:lpstr>
      <vt:lpstr>Windows runs the majority of on-premises workloads</vt:lpstr>
      <vt:lpstr>Extended Security Updates for 2008 and 2008 R2 – free in Azure</vt:lpstr>
      <vt:lpstr>PowerPoint Presentation</vt:lpstr>
      <vt:lpstr>Blending the built-in security of Windows Server and Azure</vt:lpstr>
      <vt:lpstr>PowerPoint Presentation</vt:lpstr>
      <vt:lpstr>PowerPoint Presentation</vt:lpstr>
      <vt:lpstr>Windows 10 multi-session Opportunity</vt:lpstr>
      <vt:lpstr>Virtualization hosts today</vt:lpstr>
      <vt:lpstr>Virtualization hosts of the future</vt:lpstr>
      <vt:lpstr>Agenda</vt:lpstr>
      <vt:lpstr>THANK YOU</vt:lpstr>
      <vt:lpstr>Customer Discussion: Value Proposition, Sales Pillars</vt:lpstr>
      <vt:lpstr>Session Objectives</vt:lpstr>
      <vt:lpstr>WVD: Best Virtual Desktop and Application Experience on Cloud </vt:lpstr>
      <vt:lpstr>Built on Azure: Standardized, Global, and Secure Cloud</vt:lpstr>
      <vt:lpstr>Best Virtualized End-user Experience</vt:lpstr>
      <vt:lpstr>Enhanced Security with Simplified Configuration</vt:lpstr>
      <vt:lpstr>Efficient and Simplified Management</vt:lpstr>
      <vt:lpstr>Session Objectives</vt:lpstr>
      <vt:lpstr>Virtualization can address a broad range of business needs</vt:lpstr>
      <vt:lpstr>Windows Virtual Desktop presents 3 primary Sales Scenarios</vt:lpstr>
      <vt:lpstr>Windows 10 multi-session is the hero offer across all 3 sales scenarios, and the offer is unique to WVD</vt:lpstr>
      <vt:lpstr>A. Replace/Migrate on-prem virtual desktop deployments</vt:lpstr>
      <vt:lpstr>B. Sell New Windows Virtualization</vt:lpstr>
      <vt:lpstr>C. Manage Windows 7 End of Support with WVD</vt:lpstr>
      <vt:lpstr>Be confident with App Assure for WVD</vt:lpstr>
      <vt:lpstr>Key Takeaways</vt:lpstr>
      <vt:lpstr>THANK YOU</vt:lpstr>
      <vt:lpstr>WVD Business Model Pricing &amp; Licensing</vt:lpstr>
      <vt:lpstr>Many customers are already eligible for WVD  WVD Licensing Requirements</vt:lpstr>
      <vt:lpstr>Pricing</vt:lpstr>
      <vt:lpstr>THANK YOU</vt:lpstr>
      <vt:lpstr>PowerPoint Presentation</vt:lpstr>
      <vt:lpstr>Why does this matter to customers in FY20?</vt:lpstr>
      <vt:lpstr>PowerPoint Presentation</vt:lpstr>
      <vt:lpstr>Updates from public preview</vt:lpstr>
      <vt:lpstr>Most customers are already eligible for WVD</vt:lpstr>
      <vt:lpstr>WVD Architecture, Core Capabilities &amp; Value Prop</vt:lpstr>
      <vt:lpstr>Windows  Virtual  Desktop  Platform for delivering virtual desktop and app experience on Azure</vt:lpstr>
      <vt:lpstr>Windows Virtualization</vt:lpstr>
      <vt:lpstr>Why virtualize Windows desktops and apps on Azure?</vt:lpstr>
      <vt:lpstr>PowerPoint Presentation</vt:lpstr>
      <vt:lpstr>Customer challenges </vt:lpstr>
      <vt:lpstr>Windows Virtual Desktop</vt:lpstr>
      <vt:lpstr>Azure AD Authentication</vt:lpstr>
      <vt:lpstr>User Connection Flow</vt:lpstr>
      <vt:lpstr>Demo: End user experience on Windows and Web client </vt:lpstr>
      <vt:lpstr>Improved Isolation: Reverse Connect</vt:lpstr>
      <vt:lpstr>Host Pool Flexibility</vt:lpstr>
      <vt:lpstr>Extensible Platform</vt:lpstr>
      <vt:lpstr>Demo: Web UI Publishing apps using the management Web GUI </vt:lpstr>
      <vt:lpstr>Windows Virtual Desktop Partner ecosystem </vt:lpstr>
      <vt:lpstr>Windows Virtual Desktop Architectural Overview</vt:lpstr>
      <vt:lpstr>Approved Providers</vt:lpstr>
      <vt:lpstr>Controlling Azure Costs</vt:lpstr>
      <vt:lpstr>VM &amp; Storage Sizing</vt:lpstr>
      <vt:lpstr>Cost Modeling Tool</vt:lpstr>
      <vt:lpstr>Geographical Availability</vt:lpstr>
      <vt:lpstr>Session takeaways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Manish Dhall</cp:lastModifiedBy>
  <cp:revision>2</cp:revision>
  <cp:lastPrinted>2019-09-23T23:22:51Z</cp:lastPrinted>
  <dcterms:created xsi:type="dcterms:W3CDTF">2016-03-10T00:17:44Z</dcterms:created>
  <dcterms:modified xsi:type="dcterms:W3CDTF">2019-11-18T23:59:57Z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0x010100663FA498C683E94696A9F9E86390AA5F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Order">
    <vt:r8>10300</vt:r8>
  </property>
  <property fmtid="{D5CDD505-2E9C-101B-9397-08002B2CF9AE}" pid="23" name="xd_Signature">
    <vt:bool>false</vt:bool>
  </property>
  <property fmtid="{D5CDD505-2E9C-101B-9397-08002B2CF9AE}" pid="24" name="xd_ProgID">
    <vt:lpwstr/>
  </property>
  <property fmtid="{D5CDD505-2E9C-101B-9397-08002B2CF9AE}" pid="25" name="ComplianceAssetId">
    <vt:lpwstr/>
  </property>
  <property fmtid="{D5CDD505-2E9C-101B-9397-08002B2CF9AE}" pid="26" name="TemplateUrl">
    <vt:lpwstr/>
  </property>
</Properties>
</file>